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70" r:id="rId17"/>
    <p:sldId id="269"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Open Sans 1" panose="020B0604020202020204" charset="0"/>
      <p:regular r:id="rId26"/>
    </p:embeddedFont>
    <p:embeddedFont>
      <p:font typeface="Open Sans 1 Bold" panose="020B0604020202020204" charset="0"/>
      <p:regular r:id="rId27"/>
    </p:embeddedFont>
    <p:embeddedFont>
      <p:font typeface="Open Sans 2"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50C6D-55B8-47AF-BEBF-765B9A5C1946}" v="60" dt="2025-03-12T20:59:25.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7849" autoAdjust="0"/>
  </p:normalViewPr>
  <p:slideViewPr>
    <p:cSldViewPr>
      <p:cViewPr varScale="1">
        <p:scale>
          <a:sx n="42" d="100"/>
          <a:sy n="42" d="100"/>
        </p:scale>
        <p:origin x="3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Murray" userId="44379280-8313-4f3e-ad9c-ed5cdb5c45b7" providerId="ADAL" clId="{93650C6D-55B8-47AF-BEBF-765B9A5C1946}"/>
    <pc:docChg chg="modSld">
      <pc:chgData name="Catherine Murray" userId="44379280-8313-4f3e-ad9c-ed5cdb5c45b7" providerId="ADAL" clId="{93650C6D-55B8-47AF-BEBF-765B9A5C1946}" dt="2025-03-12T22:02:52.241" v="110" actId="1076"/>
      <pc:docMkLst>
        <pc:docMk/>
      </pc:docMkLst>
      <pc:sldChg chg="addSp delSp modSp mod modTransition modAnim">
        <pc:chgData name="Catherine Murray" userId="44379280-8313-4f3e-ad9c-ed5cdb5c45b7" providerId="ADAL" clId="{93650C6D-55B8-47AF-BEBF-765B9A5C1946}" dt="2025-03-12T22:01:31.312" v="102" actId="1076"/>
        <pc:sldMkLst>
          <pc:docMk/>
          <pc:sldMk cId="0" sldId="256"/>
        </pc:sldMkLst>
        <pc:picChg chg="add del mod">
          <ac:chgData name="Catherine Murray" userId="44379280-8313-4f3e-ad9c-ed5cdb5c45b7" providerId="ADAL" clId="{93650C6D-55B8-47AF-BEBF-765B9A5C1946}" dt="2025-03-12T20:16:03.863" v="3"/>
          <ac:picMkLst>
            <pc:docMk/>
            <pc:sldMk cId="0" sldId="256"/>
            <ac:picMk id="12" creationId="{0628553D-30A4-68A3-3205-13462FFADF9F}"/>
          </ac:picMkLst>
        </pc:picChg>
        <pc:picChg chg="add del mod ord">
          <ac:chgData name="Catherine Murray" userId="44379280-8313-4f3e-ad9c-ed5cdb5c45b7" providerId="ADAL" clId="{93650C6D-55B8-47AF-BEBF-765B9A5C1946}" dt="2025-03-12T20:16:23.971" v="4"/>
          <ac:picMkLst>
            <pc:docMk/>
            <pc:sldMk cId="0" sldId="256"/>
            <ac:picMk id="16" creationId="{3D636412-D2BD-4DEB-96EC-FB53FB40029F}"/>
          </ac:picMkLst>
        </pc:picChg>
        <pc:picChg chg="add del mod">
          <ac:chgData name="Catherine Murray" userId="44379280-8313-4f3e-ad9c-ed5cdb5c45b7" providerId="ADAL" clId="{93650C6D-55B8-47AF-BEBF-765B9A5C1946}" dt="2025-03-12T20:16:28.134" v="6"/>
          <ac:picMkLst>
            <pc:docMk/>
            <pc:sldMk cId="0" sldId="256"/>
            <ac:picMk id="17" creationId="{3BF75689-945C-0DBE-646C-5CADC100DAFE}"/>
          </ac:picMkLst>
        </pc:picChg>
        <pc:picChg chg="add del mod ord">
          <ac:chgData name="Catherine Murray" userId="44379280-8313-4f3e-ad9c-ed5cdb5c45b7" providerId="ADAL" clId="{93650C6D-55B8-47AF-BEBF-765B9A5C1946}" dt="2025-03-12T20:17:04.349" v="7"/>
          <ac:picMkLst>
            <pc:docMk/>
            <pc:sldMk cId="0" sldId="256"/>
            <ac:picMk id="20" creationId="{5EBBD77D-F686-9072-94AA-51FFC410D17E}"/>
          </ac:picMkLst>
        </pc:picChg>
        <pc:picChg chg="add del mod">
          <ac:chgData name="Catherine Murray" userId="44379280-8313-4f3e-ad9c-ed5cdb5c45b7" providerId="ADAL" clId="{93650C6D-55B8-47AF-BEBF-765B9A5C1946}" dt="2025-03-12T20:17:07.556" v="10"/>
          <ac:picMkLst>
            <pc:docMk/>
            <pc:sldMk cId="0" sldId="256"/>
            <ac:picMk id="21" creationId="{D9E740F3-6D50-959A-B871-C78E22AE1C5B}"/>
          </ac:picMkLst>
        </pc:picChg>
        <pc:picChg chg="add del mod ord">
          <ac:chgData name="Catherine Murray" userId="44379280-8313-4f3e-ad9c-ed5cdb5c45b7" providerId="ADAL" clId="{93650C6D-55B8-47AF-BEBF-765B9A5C1946}" dt="2025-03-12T20:17:15.833" v="11"/>
          <ac:picMkLst>
            <pc:docMk/>
            <pc:sldMk cId="0" sldId="256"/>
            <ac:picMk id="22" creationId="{54B4D06D-44E2-C2CE-2A18-54007C56D1A0}"/>
          </ac:picMkLst>
        </pc:picChg>
        <pc:picChg chg="add del mod">
          <ac:chgData name="Catherine Murray" userId="44379280-8313-4f3e-ad9c-ed5cdb5c45b7" providerId="ADAL" clId="{93650C6D-55B8-47AF-BEBF-765B9A5C1946}" dt="2025-03-12T20:17:18.958" v="14"/>
          <ac:picMkLst>
            <pc:docMk/>
            <pc:sldMk cId="0" sldId="256"/>
            <ac:picMk id="23" creationId="{6C4B6202-7B33-B0C0-5678-85467B9CC52F}"/>
          </ac:picMkLst>
        </pc:picChg>
        <pc:picChg chg="add del mod ord">
          <ac:chgData name="Catherine Murray" userId="44379280-8313-4f3e-ad9c-ed5cdb5c45b7" providerId="ADAL" clId="{93650C6D-55B8-47AF-BEBF-765B9A5C1946}" dt="2025-03-12T20:17:24.595" v="15"/>
          <ac:picMkLst>
            <pc:docMk/>
            <pc:sldMk cId="0" sldId="256"/>
            <ac:picMk id="24" creationId="{33D53805-4DB7-4872-B45D-015DAE99947F}"/>
          </ac:picMkLst>
        </pc:picChg>
        <pc:picChg chg="add del mod">
          <ac:chgData name="Catherine Murray" userId="44379280-8313-4f3e-ad9c-ed5cdb5c45b7" providerId="ADAL" clId="{93650C6D-55B8-47AF-BEBF-765B9A5C1946}" dt="2025-03-12T20:17:28.491" v="17"/>
          <ac:picMkLst>
            <pc:docMk/>
            <pc:sldMk cId="0" sldId="256"/>
            <ac:picMk id="25" creationId="{7463DF85-4957-664D-0BBD-37CDD6B7AEB6}"/>
          </ac:picMkLst>
        </pc:picChg>
        <pc:picChg chg="add del mod ord">
          <ac:chgData name="Catherine Murray" userId="44379280-8313-4f3e-ad9c-ed5cdb5c45b7" providerId="ADAL" clId="{93650C6D-55B8-47AF-BEBF-765B9A5C1946}" dt="2025-03-12T20:17:50.224" v="18"/>
          <ac:picMkLst>
            <pc:docMk/>
            <pc:sldMk cId="0" sldId="256"/>
            <ac:picMk id="28" creationId="{E85E7717-86C0-4AB7-D09B-C3EE3CE8673C}"/>
          </ac:picMkLst>
        </pc:picChg>
        <pc:picChg chg="add del mod">
          <ac:chgData name="Catherine Murray" userId="44379280-8313-4f3e-ad9c-ed5cdb5c45b7" providerId="ADAL" clId="{93650C6D-55B8-47AF-BEBF-765B9A5C1946}" dt="2025-03-12T20:17:54.436" v="20"/>
          <ac:picMkLst>
            <pc:docMk/>
            <pc:sldMk cId="0" sldId="256"/>
            <ac:picMk id="29" creationId="{37B1A436-0E9E-ECEF-36F8-325DD8FF7B88}"/>
          </ac:picMkLst>
        </pc:picChg>
        <pc:picChg chg="add del mod ord">
          <ac:chgData name="Catherine Murray" userId="44379280-8313-4f3e-ad9c-ed5cdb5c45b7" providerId="ADAL" clId="{93650C6D-55B8-47AF-BEBF-765B9A5C1946}" dt="2025-03-12T20:18:02.447" v="21"/>
          <ac:picMkLst>
            <pc:docMk/>
            <pc:sldMk cId="0" sldId="256"/>
            <ac:picMk id="32" creationId="{47CAB123-A871-8829-751C-2905B2A0CCB8}"/>
          </ac:picMkLst>
        </pc:picChg>
        <pc:picChg chg="add del mod">
          <ac:chgData name="Catherine Murray" userId="44379280-8313-4f3e-ad9c-ed5cdb5c45b7" providerId="ADAL" clId="{93650C6D-55B8-47AF-BEBF-765B9A5C1946}" dt="2025-03-12T20:18:10.228" v="23"/>
          <ac:picMkLst>
            <pc:docMk/>
            <pc:sldMk cId="0" sldId="256"/>
            <ac:picMk id="33" creationId="{53C5C786-9BE0-B770-A5A5-C6D126D62FC3}"/>
          </ac:picMkLst>
        </pc:picChg>
        <pc:picChg chg="add del mod ord">
          <ac:chgData name="Catherine Murray" userId="44379280-8313-4f3e-ad9c-ed5cdb5c45b7" providerId="ADAL" clId="{93650C6D-55B8-47AF-BEBF-765B9A5C1946}" dt="2025-03-12T20:18:31.334" v="24"/>
          <ac:picMkLst>
            <pc:docMk/>
            <pc:sldMk cId="0" sldId="256"/>
            <ac:picMk id="36" creationId="{63B9E62A-ACA4-778A-DAEA-E7A28D8001F9}"/>
          </ac:picMkLst>
        </pc:picChg>
        <pc:picChg chg="add del mod">
          <ac:chgData name="Catherine Murray" userId="44379280-8313-4f3e-ad9c-ed5cdb5c45b7" providerId="ADAL" clId="{93650C6D-55B8-47AF-BEBF-765B9A5C1946}" dt="2025-03-12T20:18:55.437" v="25"/>
          <ac:picMkLst>
            <pc:docMk/>
            <pc:sldMk cId="0" sldId="256"/>
            <ac:picMk id="37" creationId="{507DCAD6-9A23-88CE-6E96-584180B63380}"/>
          </ac:picMkLst>
        </pc:picChg>
        <pc:picChg chg="add del mod">
          <ac:chgData name="Catherine Murray" userId="44379280-8313-4f3e-ad9c-ed5cdb5c45b7" providerId="ADAL" clId="{93650C6D-55B8-47AF-BEBF-765B9A5C1946}" dt="2025-03-12T20:25:29.719" v="36"/>
          <ac:picMkLst>
            <pc:docMk/>
            <pc:sldMk cId="0" sldId="256"/>
            <ac:picMk id="44" creationId="{D2E66BF6-4FE6-9281-DD36-8D4CB10B56C0}"/>
          </ac:picMkLst>
        </pc:picChg>
        <pc:picChg chg="add del mod ord">
          <ac:chgData name="Catherine Murray" userId="44379280-8313-4f3e-ad9c-ed5cdb5c45b7" providerId="ADAL" clId="{93650C6D-55B8-47AF-BEBF-765B9A5C1946}" dt="2025-03-12T20:25:42.774" v="37"/>
          <ac:picMkLst>
            <pc:docMk/>
            <pc:sldMk cId="0" sldId="256"/>
            <ac:picMk id="47" creationId="{AE0F7360-E9EE-0F7D-038D-B779B0A51A14}"/>
          </ac:picMkLst>
        </pc:picChg>
        <pc:picChg chg="add del mod">
          <ac:chgData name="Catherine Murray" userId="44379280-8313-4f3e-ad9c-ed5cdb5c45b7" providerId="ADAL" clId="{93650C6D-55B8-47AF-BEBF-765B9A5C1946}" dt="2025-03-12T20:25:46.396" v="39"/>
          <ac:picMkLst>
            <pc:docMk/>
            <pc:sldMk cId="0" sldId="256"/>
            <ac:picMk id="48" creationId="{8BCA0F66-F0C7-C6EE-55F8-B21F3121098C}"/>
          </ac:picMkLst>
        </pc:picChg>
        <pc:picChg chg="add del mod ord">
          <ac:chgData name="Catherine Murray" userId="44379280-8313-4f3e-ad9c-ed5cdb5c45b7" providerId="ADAL" clId="{93650C6D-55B8-47AF-BEBF-765B9A5C1946}" dt="2025-03-12T20:26:03.479" v="40"/>
          <ac:picMkLst>
            <pc:docMk/>
            <pc:sldMk cId="0" sldId="256"/>
            <ac:picMk id="51" creationId="{80056B9D-C425-26CD-355E-C2EFC7768437}"/>
          </ac:picMkLst>
        </pc:picChg>
        <pc:picChg chg="add del mod">
          <ac:chgData name="Catherine Murray" userId="44379280-8313-4f3e-ad9c-ed5cdb5c45b7" providerId="ADAL" clId="{93650C6D-55B8-47AF-BEBF-765B9A5C1946}" dt="2025-03-12T20:26:06.974" v="42"/>
          <ac:picMkLst>
            <pc:docMk/>
            <pc:sldMk cId="0" sldId="256"/>
            <ac:picMk id="52" creationId="{C9E3FB9E-1726-6A21-242D-EC9B7FD48AF2}"/>
          </ac:picMkLst>
        </pc:picChg>
        <pc:picChg chg="add del mod ord">
          <ac:chgData name="Catherine Murray" userId="44379280-8313-4f3e-ad9c-ed5cdb5c45b7" providerId="ADAL" clId="{93650C6D-55B8-47AF-BEBF-765B9A5C1946}" dt="2025-03-12T20:26:14.222" v="43"/>
          <ac:picMkLst>
            <pc:docMk/>
            <pc:sldMk cId="0" sldId="256"/>
            <ac:picMk id="55" creationId="{88D8891C-3D46-A9E5-673F-3F295EC91B0B}"/>
          </ac:picMkLst>
        </pc:picChg>
        <pc:picChg chg="add del mod">
          <ac:chgData name="Catherine Murray" userId="44379280-8313-4f3e-ad9c-ed5cdb5c45b7" providerId="ADAL" clId="{93650C6D-55B8-47AF-BEBF-765B9A5C1946}" dt="2025-03-12T20:26:17.438" v="45"/>
          <ac:picMkLst>
            <pc:docMk/>
            <pc:sldMk cId="0" sldId="256"/>
            <ac:picMk id="56" creationId="{1A177C69-CB4E-8E00-53DF-F3C489B1B985}"/>
          </ac:picMkLst>
        </pc:picChg>
        <pc:picChg chg="add del mod ord">
          <ac:chgData name="Catherine Murray" userId="44379280-8313-4f3e-ad9c-ed5cdb5c45b7" providerId="ADAL" clId="{93650C6D-55B8-47AF-BEBF-765B9A5C1946}" dt="2025-03-12T20:27:42.694" v="46"/>
          <ac:picMkLst>
            <pc:docMk/>
            <pc:sldMk cId="0" sldId="256"/>
            <ac:picMk id="59" creationId="{A2ED3F86-7FE1-340A-1FB3-BEE259C3074A}"/>
          </ac:picMkLst>
        </pc:picChg>
        <pc:picChg chg="add del mod">
          <ac:chgData name="Catherine Murray" userId="44379280-8313-4f3e-ad9c-ed5cdb5c45b7" providerId="ADAL" clId="{93650C6D-55B8-47AF-BEBF-765B9A5C1946}" dt="2025-03-12T20:27:45.987" v="51"/>
          <ac:picMkLst>
            <pc:docMk/>
            <pc:sldMk cId="0" sldId="256"/>
            <ac:picMk id="60" creationId="{5DB19193-D5EE-2347-9397-75DC693BD1F7}"/>
          </ac:picMkLst>
        </pc:picChg>
        <pc:picChg chg="add del mod ord">
          <ac:chgData name="Catherine Murray" userId="44379280-8313-4f3e-ad9c-ed5cdb5c45b7" providerId="ADAL" clId="{93650C6D-55B8-47AF-BEBF-765B9A5C1946}" dt="2025-03-12T20:34:13.956" v="52"/>
          <ac:picMkLst>
            <pc:docMk/>
            <pc:sldMk cId="0" sldId="256"/>
            <ac:picMk id="61" creationId="{A28129D6-8F01-6519-F931-BEE8C8B67FEC}"/>
          </ac:picMkLst>
        </pc:picChg>
        <pc:picChg chg="add del mod">
          <ac:chgData name="Catherine Murray" userId="44379280-8313-4f3e-ad9c-ed5cdb5c45b7" providerId="ADAL" clId="{93650C6D-55B8-47AF-BEBF-765B9A5C1946}" dt="2025-03-12T20:38:03.209" v="54"/>
          <ac:picMkLst>
            <pc:docMk/>
            <pc:sldMk cId="0" sldId="256"/>
            <ac:picMk id="62" creationId="{1CA3F7C9-C0A0-6157-F88E-D3E27EF521F1}"/>
          </ac:picMkLst>
        </pc:picChg>
        <pc:picChg chg="add del mod">
          <ac:chgData name="Catherine Murray" userId="44379280-8313-4f3e-ad9c-ed5cdb5c45b7" providerId="ADAL" clId="{93650C6D-55B8-47AF-BEBF-765B9A5C1946}" dt="2025-03-12T20:40:38.141" v="69"/>
          <ac:picMkLst>
            <pc:docMk/>
            <pc:sldMk cId="0" sldId="256"/>
            <ac:picMk id="67" creationId="{D02782EF-2776-EC28-AD12-B073A14A6B6B}"/>
          </ac:picMkLst>
        </pc:picChg>
        <pc:picChg chg="add del mod ord">
          <ac:chgData name="Catherine Murray" userId="44379280-8313-4f3e-ad9c-ed5cdb5c45b7" providerId="ADAL" clId="{93650C6D-55B8-47AF-BEBF-765B9A5C1946}" dt="2025-03-12T20:42:01.089" v="70"/>
          <ac:picMkLst>
            <pc:docMk/>
            <pc:sldMk cId="0" sldId="256"/>
            <ac:picMk id="68" creationId="{EF481400-3463-57EE-75FC-699A4435F733}"/>
          </ac:picMkLst>
        </pc:picChg>
        <pc:picChg chg="add del mod">
          <ac:chgData name="Catherine Murray" userId="44379280-8313-4f3e-ad9c-ed5cdb5c45b7" providerId="ADAL" clId="{93650C6D-55B8-47AF-BEBF-765B9A5C1946}" dt="2025-03-12T20:42:04.642" v="76"/>
          <ac:picMkLst>
            <pc:docMk/>
            <pc:sldMk cId="0" sldId="256"/>
            <ac:picMk id="69" creationId="{DF69137C-C261-3E06-B8C7-A41E15DF89D8}"/>
          </ac:picMkLst>
        </pc:picChg>
        <pc:picChg chg="add del mod ord">
          <ac:chgData name="Catherine Murray" userId="44379280-8313-4f3e-ad9c-ed5cdb5c45b7" providerId="ADAL" clId="{93650C6D-55B8-47AF-BEBF-765B9A5C1946}" dt="2025-03-12T20:48:43.040" v="77"/>
          <ac:picMkLst>
            <pc:docMk/>
            <pc:sldMk cId="0" sldId="256"/>
            <ac:picMk id="70" creationId="{4C378761-F8BB-B531-017D-99EF2C36E9D7}"/>
          </ac:picMkLst>
        </pc:picChg>
        <pc:picChg chg="add mod">
          <ac:chgData name="Catherine Murray" userId="44379280-8313-4f3e-ad9c-ed5cdb5c45b7" providerId="ADAL" clId="{93650C6D-55B8-47AF-BEBF-765B9A5C1946}" dt="2025-03-12T22:01:31.312" v="102" actId="1076"/>
          <ac:picMkLst>
            <pc:docMk/>
            <pc:sldMk cId="0" sldId="256"/>
            <ac:picMk id="71" creationId="{99FA9EB4-9E28-C7C9-3BE9-981BF4F369F5}"/>
          </ac:picMkLst>
        </pc:picChg>
      </pc:sldChg>
      <pc:sldChg chg="addSp delSp modSp mod modTransition modAnim">
        <pc:chgData name="Catherine Murray" userId="44379280-8313-4f3e-ad9c-ed5cdb5c45b7" providerId="ADAL" clId="{93650C6D-55B8-47AF-BEBF-765B9A5C1946}" dt="2025-03-12T20:48:43.040" v="77"/>
        <pc:sldMkLst>
          <pc:docMk/>
          <pc:sldMk cId="0" sldId="257"/>
        </pc:sldMkLst>
        <pc:picChg chg="add del mod">
          <ac:chgData name="Catherine Murray" userId="44379280-8313-4f3e-ad9c-ed5cdb5c45b7" providerId="ADAL" clId="{93650C6D-55B8-47AF-BEBF-765B9A5C1946}" dt="2025-03-12T20:16:03.863" v="3"/>
          <ac:picMkLst>
            <pc:docMk/>
            <pc:sldMk cId="0" sldId="257"/>
            <ac:picMk id="20" creationId="{07E5BEA5-7F5E-DBDD-0BE5-1CF36B83289F}"/>
          </ac:picMkLst>
        </pc:picChg>
        <pc:picChg chg="add del mod ord">
          <ac:chgData name="Catherine Murray" userId="44379280-8313-4f3e-ad9c-ed5cdb5c45b7" providerId="ADAL" clId="{93650C6D-55B8-47AF-BEBF-765B9A5C1946}" dt="2025-03-12T20:17:04.349" v="7"/>
          <ac:picMkLst>
            <pc:docMk/>
            <pc:sldMk cId="0" sldId="257"/>
            <ac:picMk id="25" creationId="{45476EC3-E724-177E-436C-7E8C4C096192}"/>
          </ac:picMkLst>
        </pc:picChg>
        <pc:picChg chg="add del mod">
          <ac:chgData name="Catherine Murray" userId="44379280-8313-4f3e-ad9c-ed5cdb5c45b7" providerId="ADAL" clId="{93650C6D-55B8-47AF-BEBF-765B9A5C1946}" dt="2025-03-12T20:17:07.556" v="10"/>
          <ac:picMkLst>
            <pc:docMk/>
            <pc:sldMk cId="0" sldId="257"/>
            <ac:picMk id="26" creationId="{C2998F24-32A7-7507-19BF-B6EDFB04A556}"/>
          </ac:picMkLst>
        </pc:picChg>
        <pc:picChg chg="add del mod ord">
          <ac:chgData name="Catherine Murray" userId="44379280-8313-4f3e-ad9c-ed5cdb5c45b7" providerId="ADAL" clId="{93650C6D-55B8-47AF-BEBF-765B9A5C1946}" dt="2025-03-12T20:17:15.833" v="11"/>
          <ac:picMkLst>
            <pc:docMk/>
            <pc:sldMk cId="0" sldId="257"/>
            <ac:picMk id="29" creationId="{FEBC88A6-FA82-39D1-11AF-2C22B99BE1A4}"/>
          </ac:picMkLst>
        </pc:picChg>
        <pc:picChg chg="add del mod">
          <ac:chgData name="Catherine Murray" userId="44379280-8313-4f3e-ad9c-ed5cdb5c45b7" providerId="ADAL" clId="{93650C6D-55B8-47AF-BEBF-765B9A5C1946}" dt="2025-03-12T20:17:18.958" v="14"/>
          <ac:picMkLst>
            <pc:docMk/>
            <pc:sldMk cId="0" sldId="257"/>
            <ac:picMk id="30" creationId="{26D277EE-F8B3-05D6-23A7-721209025496}"/>
          </ac:picMkLst>
        </pc:picChg>
        <pc:picChg chg="add del mod ord">
          <ac:chgData name="Catherine Murray" userId="44379280-8313-4f3e-ad9c-ed5cdb5c45b7" providerId="ADAL" clId="{93650C6D-55B8-47AF-BEBF-765B9A5C1946}" dt="2025-03-12T20:19:21.479" v="26"/>
          <ac:picMkLst>
            <pc:docMk/>
            <pc:sldMk cId="0" sldId="257"/>
            <ac:picMk id="33" creationId="{7821AF4E-2890-9FFF-EA5F-608718A3A0C3}"/>
          </ac:picMkLst>
        </pc:picChg>
        <pc:picChg chg="add del mod">
          <ac:chgData name="Catherine Murray" userId="44379280-8313-4f3e-ad9c-ed5cdb5c45b7" providerId="ADAL" clId="{93650C6D-55B8-47AF-BEBF-765B9A5C1946}" dt="2025-03-12T20:19:56.581" v="27"/>
          <ac:picMkLst>
            <pc:docMk/>
            <pc:sldMk cId="0" sldId="257"/>
            <ac:picMk id="34" creationId="{4D66E48D-6724-1626-64B9-2366065BDACD}"/>
          </ac:picMkLst>
        </pc:picChg>
        <pc:picChg chg="add del mod">
          <ac:chgData name="Catherine Murray" userId="44379280-8313-4f3e-ad9c-ed5cdb5c45b7" providerId="ADAL" clId="{93650C6D-55B8-47AF-BEBF-765B9A5C1946}" dt="2025-03-12T20:23:21.405" v="30"/>
          <ac:picMkLst>
            <pc:docMk/>
            <pc:sldMk cId="0" sldId="257"/>
            <ac:picMk id="40" creationId="{40B8E036-CA04-AB11-B90E-514A550906A9}"/>
          </ac:picMkLst>
        </pc:picChg>
        <pc:picChg chg="add del mod">
          <ac:chgData name="Catherine Murray" userId="44379280-8313-4f3e-ad9c-ed5cdb5c45b7" providerId="ADAL" clId="{93650C6D-55B8-47AF-BEBF-765B9A5C1946}" dt="2025-03-12T20:25:29.719" v="36"/>
          <ac:picMkLst>
            <pc:docMk/>
            <pc:sldMk cId="0" sldId="257"/>
            <ac:picMk id="47" creationId="{FEEB87B9-616A-A5B0-BD83-9F22CEE4AB96}"/>
          </ac:picMkLst>
        </pc:picChg>
        <pc:picChg chg="add del mod ord">
          <ac:chgData name="Catherine Murray" userId="44379280-8313-4f3e-ad9c-ed5cdb5c45b7" providerId="ADAL" clId="{93650C6D-55B8-47AF-BEBF-765B9A5C1946}" dt="2025-03-12T20:27:42.694" v="46"/>
          <ac:picMkLst>
            <pc:docMk/>
            <pc:sldMk cId="0" sldId="257"/>
            <ac:picMk id="50" creationId="{1F0AE86E-73BA-A058-13F9-0E214FA9EB6C}"/>
          </ac:picMkLst>
        </pc:picChg>
        <pc:picChg chg="add del mod">
          <ac:chgData name="Catherine Murray" userId="44379280-8313-4f3e-ad9c-ed5cdb5c45b7" providerId="ADAL" clId="{93650C6D-55B8-47AF-BEBF-765B9A5C1946}" dt="2025-03-12T20:27:45.987" v="51"/>
          <ac:picMkLst>
            <pc:docMk/>
            <pc:sldMk cId="0" sldId="257"/>
            <ac:picMk id="51" creationId="{A6C870D7-5DD2-30FC-BA2D-8DA2BE9F1FA5}"/>
          </ac:picMkLst>
        </pc:picChg>
        <pc:picChg chg="add del mod ord">
          <ac:chgData name="Catherine Murray" userId="44379280-8313-4f3e-ad9c-ed5cdb5c45b7" providerId="ADAL" clId="{93650C6D-55B8-47AF-BEBF-765B9A5C1946}" dt="2025-03-12T20:34:13.956" v="52"/>
          <ac:picMkLst>
            <pc:docMk/>
            <pc:sldMk cId="0" sldId="257"/>
            <ac:picMk id="52" creationId="{F86385C1-C921-B824-1CB5-13A66A7CC226}"/>
          </ac:picMkLst>
        </pc:picChg>
        <pc:picChg chg="add del mod">
          <ac:chgData name="Catherine Murray" userId="44379280-8313-4f3e-ad9c-ed5cdb5c45b7" providerId="ADAL" clId="{93650C6D-55B8-47AF-BEBF-765B9A5C1946}" dt="2025-03-12T20:38:03.209" v="54"/>
          <ac:picMkLst>
            <pc:docMk/>
            <pc:sldMk cId="0" sldId="257"/>
            <ac:picMk id="53" creationId="{9A01FFA1-E379-3D64-EE4D-BD0D57E33194}"/>
          </ac:picMkLst>
        </pc:picChg>
        <pc:picChg chg="add del mod">
          <ac:chgData name="Catherine Murray" userId="44379280-8313-4f3e-ad9c-ed5cdb5c45b7" providerId="ADAL" clId="{93650C6D-55B8-47AF-BEBF-765B9A5C1946}" dt="2025-03-12T20:38:38.340" v="57"/>
          <ac:picMkLst>
            <pc:docMk/>
            <pc:sldMk cId="0" sldId="257"/>
            <ac:picMk id="59" creationId="{6FC88FB3-686C-0BD9-2A80-609099208B3C}"/>
          </ac:picMkLst>
        </pc:picChg>
        <pc:picChg chg="add del mod ord">
          <ac:chgData name="Catherine Murray" userId="44379280-8313-4f3e-ad9c-ed5cdb5c45b7" providerId="ADAL" clId="{93650C6D-55B8-47AF-BEBF-765B9A5C1946}" dt="2025-03-12T20:38:44.397" v="58"/>
          <ac:picMkLst>
            <pc:docMk/>
            <pc:sldMk cId="0" sldId="257"/>
            <ac:picMk id="62" creationId="{E0463C45-CC55-F995-B2E9-2E77890671A4}"/>
          </ac:picMkLst>
        </pc:picChg>
        <pc:picChg chg="add del mod">
          <ac:chgData name="Catherine Murray" userId="44379280-8313-4f3e-ad9c-ed5cdb5c45b7" providerId="ADAL" clId="{93650C6D-55B8-47AF-BEBF-765B9A5C1946}" dt="2025-03-12T20:38:50.605" v="60"/>
          <ac:picMkLst>
            <pc:docMk/>
            <pc:sldMk cId="0" sldId="257"/>
            <ac:picMk id="63" creationId="{AEF5EE25-1D56-0242-E54A-72E589A22B52}"/>
          </ac:picMkLst>
        </pc:picChg>
        <pc:picChg chg="add del mod ord">
          <ac:chgData name="Catherine Murray" userId="44379280-8313-4f3e-ad9c-ed5cdb5c45b7" providerId="ADAL" clId="{93650C6D-55B8-47AF-BEBF-765B9A5C1946}" dt="2025-03-12T20:39:14.069" v="61"/>
          <ac:picMkLst>
            <pc:docMk/>
            <pc:sldMk cId="0" sldId="257"/>
            <ac:picMk id="66" creationId="{A1AF4661-A1A7-63FA-2CEA-E57EDAF48EEF}"/>
          </ac:picMkLst>
        </pc:picChg>
        <pc:picChg chg="add del mod">
          <ac:chgData name="Catherine Murray" userId="44379280-8313-4f3e-ad9c-ed5cdb5c45b7" providerId="ADAL" clId="{93650C6D-55B8-47AF-BEBF-765B9A5C1946}" dt="2025-03-12T20:39:19.591" v="63"/>
          <ac:picMkLst>
            <pc:docMk/>
            <pc:sldMk cId="0" sldId="257"/>
            <ac:picMk id="67" creationId="{63AD7899-2434-C2A8-3393-5334614888EA}"/>
          </ac:picMkLst>
        </pc:picChg>
        <pc:picChg chg="add del mod ord">
          <ac:chgData name="Catherine Murray" userId="44379280-8313-4f3e-ad9c-ed5cdb5c45b7" providerId="ADAL" clId="{93650C6D-55B8-47AF-BEBF-765B9A5C1946}" dt="2025-03-12T20:40:34.921" v="64"/>
          <ac:picMkLst>
            <pc:docMk/>
            <pc:sldMk cId="0" sldId="257"/>
            <ac:picMk id="70" creationId="{D0E9B85C-8284-B565-D8C7-E82036C6A764}"/>
          </ac:picMkLst>
        </pc:picChg>
        <pc:picChg chg="add del mod">
          <ac:chgData name="Catherine Murray" userId="44379280-8313-4f3e-ad9c-ed5cdb5c45b7" providerId="ADAL" clId="{93650C6D-55B8-47AF-BEBF-765B9A5C1946}" dt="2025-03-12T20:40:38.141" v="69"/>
          <ac:picMkLst>
            <pc:docMk/>
            <pc:sldMk cId="0" sldId="257"/>
            <ac:picMk id="71" creationId="{54A36EFF-7A93-38D1-5D3A-0ED71AC470D3}"/>
          </ac:picMkLst>
        </pc:picChg>
        <pc:picChg chg="add del mod ord">
          <ac:chgData name="Catherine Murray" userId="44379280-8313-4f3e-ad9c-ed5cdb5c45b7" providerId="ADAL" clId="{93650C6D-55B8-47AF-BEBF-765B9A5C1946}" dt="2025-03-12T20:42:01.089" v="70"/>
          <ac:picMkLst>
            <pc:docMk/>
            <pc:sldMk cId="0" sldId="257"/>
            <ac:picMk id="72" creationId="{46585096-D74B-DF6B-2030-8D0923D3ADF9}"/>
          </ac:picMkLst>
        </pc:picChg>
        <pc:picChg chg="add del mod">
          <ac:chgData name="Catherine Murray" userId="44379280-8313-4f3e-ad9c-ed5cdb5c45b7" providerId="ADAL" clId="{93650C6D-55B8-47AF-BEBF-765B9A5C1946}" dt="2025-03-12T20:42:04.642" v="76"/>
          <ac:picMkLst>
            <pc:docMk/>
            <pc:sldMk cId="0" sldId="257"/>
            <ac:picMk id="73" creationId="{A3E89D15-D320-D719-C55C-C79BD1CCBFA0}"/>
          </ac:picMkLst>
        </pc:picChg>
        <pc:picChg chg="add del mod ord">
          <ac:chgData name="Catherine Murray" userId="44379280-8313-4f3e-ad9c-ed5cdb5c45b7" providerId="ADAL" clId="{93650C6D-55B8-47AF-BEBF-765B9A5C1946}" dt="2025-03-12T20:48:43.040" v="77"/>
          <ac:picMkLst>
            <pc:docMk/>
            <pc:sldMk cId="0" sldId="257"/>
            <ac:picMk id="74" creationId="{A887998E-7C89-DE20-3D31-9C9EB88F79FE}"/>
          </ac:picMkLst>
        </pc:picChg>
        <pc:picChg chg="add mod">
          <ac:chgData name="Catherine Murray" userId="44379280-8313-4f3e-ad9c-ed5cdb5c45b7" providerId="ADAL" clId="{93650C6D-55B8-47AF-BEBF-765B9A5C1946}" dt="2025-03-12T20:48:43.040" v="77"/>
          <ac:picMkLst>
            <pc:docMk/>
            <pc:sldMk cId="0" sldId="257"/>
            <ac:picMk id="75" creationId="{BB601EB1-C9F9-E4C3-8937-B781E4048462}"/>
          </ac:picMkLst>
        </pc:picChg>
      </pc:sldChg>
      <pc:sldChg chg="addSp delSp modSp mod modTransition modAnim">
        <pc:chgData name="Catherine Murray" userId="44379280-8313-4f3e-ad9c-ed5cdb5c45b7" providerId="ADAL" clId="{93650C6D-55B8-47AF-BEBF-765B9A5C1946}" dt="2025-03-12T22:02:03.579" v="106" actId="1076"/>
        <pc:sldMkLst>
          <pc:docMk/>
          <pc:sldMk cId="0" sldId="258"/>
        </pc:sldMkLst>
        <pc:spChg chg="mod">
          <ac:chgData name="Catherine Murray" userId="44379280-8313-4f3e-ad9c-ed5cdb5c45b7" providerId="ADAL" clId="{93650C6D-55B8-47AF-BEBF-765B9A5C1946}" dt="2025-03-12T22:01:46.280" v="103" actId="1076"/>
          <ac:spMkLst>
            <pc:docMk/>
            <pc:sldMk cId="0" sldId="258"/>
            <ac:spMk id="7" creationId="{00000000-0000-0000-0000-000000000000}"/>
          </ac:spMkLst>
        </pc:spChg>
        <pc:spChg chg="mod">
          <ac:chgData name="Catherine Murray" userId="44379280-8313-4f3e-ad9c-ed5cdb5c45b7" providerId="ADAL" clId="{93650C6D-55B8-47AF-BEBF-765B9A5C1946}" dt="2025-03-12T22:02:03.579" v="106" actId="1076"/>
          <ac:spMkLst>
            <pc:docMk/>
            <pc:sldMk cId="0" sldId="258"/>
            <ac:spMk id="10" creationId="{00000000-0000-0000-0000-000000000000}"/>
          </ac:spMkLst>
        </pc:spChg>
        <pc:spChg chg="mod">
          <ac:chgData name="Catherine Murray" userId="44379280-8313-4f3e-ad9c-ed5cdb5c45b7" providerId="ADAL" clId="{93650C6D-55B8-47AF-BEBF-765B9A5C1946}" dt="2025-03-12T22:01:55.475" v="104" actId="1076"/>
          <ac:spMkLst>
            <pc:docMk/>
            <pc:sldMk cId="0" sldId="258"/>
            <ac:spMk id="12" creationId="{00000000-0000-0000-0000-000000000000}"/>
          </ac:spMkLst>
        </pc:spChg>
        <pc:picChg chg="add del mod">
          <ac:chgData name="Catherine Murray" userId="44379280-8313-4f3e-ad9c-ed5cdb5c45b7" providerId="ADAL" clId="{93650C6D-55B8-47AF-BEBF-765B9A5C1946}" dt="2025-03-12T20:23:21.405" v="30"/>
          <ac:picMkLst>
            <pc:docMk/>
            <pc:sldMk cId="0" sldId="258"/>
            <ac:picMk id="25" creationId="{7AFB7B4A-E24A-5AEE-1952-3CC5C3075231}"/>
          </ac:picMkLst>
        </pc:picChg>
        <pc:picChg chg="add del mod">
          <ac:chgData name="Catherine Murray" userId="44379280-8313-4f3e-ad9c-ed5cdb5c45b7" providerId="ADAL" clId="{93650C6D-55B8-47AF-BEBF-765B9A5C1946}" dt="2025-03-12T20:25:29.719" v="36"/>
          <ac:picMkLst>
            <pc:docMk/>
            <pc:sldMk cId="0" sldId="258"/>
            <ac:picMk id="30" creationId="{61C2C935-62A0-06A9-6F8E-45FF30854C85}"/>
          </ac:picMkLst>
        </pc:picChg>
        <pc:picChg chg="add del mod ord">
          <ac:chgData name="Catherine Murray" userId="44379280-8313-4f3e-ad9c-ed5cdb5c45b7" providerId="ADAL" clId="{93650C6D-55B8-47AF-BEBF-765B9A5C1946}" dt="2025-03-12T20:27:42.694" v="46"/>
          <ac:picMkLst>
            <pc:docMk/>
            <pc:sldMk cId="0" sldId="258"/>
            <ac:picMk id="31" creationId="{E44CECB3-436D-EC53-CF90-EC5146C2BB30}"/>
          </ac:picMkLst>
        </pc:picChg>
        <pc:picChg chg="add del mod">
          <ac:chgData name="Catherine Murray" userId="44379280-8313-4f3e-ad9c-ed5cdb5c45b7" providerId="ADAL" clId="{93650C6D-55B8-47AF-BEBF-765B9A5C1946}" dt="2025-03-12T20:27:45.987" v="51"/>
          <ac:picMkLst>
            <pc:docMk/>
            <pc:sldMk cId="0" sldId="258"/>
            <ac:picMk id="32" creationId="{0F5899C0-D7FB-97C7-29A6-308362A63EB0}"/>
          </ac:picMkLst>
        </pc:picChg>
        <pc:picChg chg="add del mod ord">
          <ac:chgData name="Catherine Murray" userId="44379280-8313-4f3e-ad9c-ed5cdb5c45b7" providerId="ADAL" clId="{93650C6D-55B8-47AF-BEBF-765B9A5C1946}" dt="2025-03-12T20:34:13.956" v="52"/>
          <ac:picMkLst>
            <pc:docMk/>
            <pc:sldMk cId="0" sldId="258"/>
            <ac:picMk id="33" creationId="{2A68AADD-F5FE-1716-C1F5-9C46C06F014C}"/>
          </ac:picMkLst>
        </pc:picChg>
        <pc:picChg chg="add del mod">
          <ac:chgData name="Catherine Murray" userId="44379280-8313-4f3e-ad9c-ed5cdb5c45b7" providerId="ADAL" clId="{93650C6D-55B8-47AF-BEBF-765B9A5C1946}" dt="2025-03-12T20:38:03.209" v="54"/>
          <ac:picMkLst>
            <pc:docMk/>
            <pc:sldMk cId="0" sldId="258"/>
            <ac:picMk id="34" creationId="{A6AB28FB-A282-C113-E04D-BBCA80BCEC6C}"/>
          </ac:picMkLst>
        </pc:picChg>
        <pc:picChg chg="add del mod">
          <ac:chgData name="Catherine Murray" userId="44379280-8313-4f3e-ad9c-ed5cdb5c45b7" providerId="ADAL" clId="{93650C6D-55B8-47AF-BEBF-765B9A5C1946}" dt="2025-03-12T20:40:38.141" v="69"/>
          <ac:picMkLst>
            <pc:docMk/>
            <pc:sldMk cId="0" sldId="258"/>
            <ac:picMk id="39" creationId="{E6605FA2-0C7E-3B4A-918F-C240208E33F6}"/>
          </ac:picMkLst>
        </pc:picChg>
        <pc:picChg chg="add del mod ord">
          <ac:chgData name="Catherine Murray" userId="44379280-8313-4f3e-ad9c-ed5cdb5c45b7" providerId="ADAL" clId="{93650C6D-55B8-47AF-BEBF-765B9A5C1946}" dt="2025-03-12T20:42:01.089" v="70"/>
          <ac:picMkLst>
            <pc:docMk/>
            <pc:sldMk cId="0" sldId="258"/>
            <ac:picMk id="40" creationId="{F7DEC88E-BB47-542C-7685-E42CA3A9E0D5}"/>
          </ac:picMkLst>
        </pc:picChg>
        <pc:picChg chg="add del mod">
          <ac:chgData name="Catherine Murray" userId="44379280-8313-4f3e-ad9c-ed5cdb5c45b7" providerId="ADAL" clId="{93650C6D-55B8-47AF-BEBF-765B9A5C1946}" dt="2025-03-12T20:42:04.642" v="76"/>
          <ac:picMkLst>
            <pc:docMk/>
            <pc:sldMk cId="0" sldId="258"/>
            <ac:picMk id="41" creationId="{5CD5D546-FD34-5873-DC46-2352CA497F59}"/>
          </ac:picMkLst>
        </pc:picChg>
        <pc:picChg chg="add del mod ord">
          <ac:chgData name="Catherine Murray" userId="44379280-8313-4f3e-ad9c-ed5cdb5c45b7" providerId="ADAL" clId="{93650C6D-55B8-47AF-BEBF-765B9A5C1946}" dt="2025-03-12T20:48:43.040" v="77"/>
          <ac:picMkLst>
            <pc:docMk/>
            <pc:sldMk cId="0" sldId="258"/>
            <ac:picMk id="42" creationId="{DFFCE6ED-302B-E316-6ADB-4A6361B3BAE4}"/>
          </ac:picMkLst>
        </pc:picChg>
        <pc:picChg chg="add mod">
          <ac:chgData name="Catherine Murray" userId="44379280-8313-4f3e-ad9c-ed5cdb5c45b7" providerId="ADAL" clId="{93650C6D-55B8-47AF-BEBF-765B9A5C1946}" dt="2025-03-12T20:48:43.040" v="77"/>
          <ac:picMkLst>
            <pc:docMk/>
            <pc:sldMk cId="0" sldId="258"/>
            <ac:picMk id="43" creationId="{15502A2B-E32D-50FB-1283-7EADD779231A}"/>
          </ac:picMkLst>
        </pc:picChg>
      </pc:sldChg>
      <pc:sldChg chg="addSp delSp modSp mod modTransition modAnim">
        <pc:chgData name="Catherine Murray" userId="44379280-8313-4f3e-ad9c-ed5cdb5c45b7" providerId="ADAL" clId="{93650C6D-55B8-47AF-BEBF-765B9A5C1946}" dt="2025-03-12T20:48:43.040" v="77"/>
        <pc:sldMkLst>
          <pc:docMk/>
          <pc:sldMk cId="0" sldId="259"/>
        </pc:sldMkLst>
        <pc:picChg chg="add del mod">
          <ac:chgData name="Catherine Murray" userId="44379280-8313-4f3e-ad9c-ed5cdb5c45b7" providerId="ADAL" clId="{93650C6D-55B8-47AF-BEBF-765B9A5C1946}" dt="2025-03-12T20:25:29.719" v="36"/>
          <ac:picMkLst>
            <pc:docMk/>
            <pc:sldMk cId="0" sldId="259"/>
            <ac:picMk id="11" creationId="{BFACEB96-A501-505F-4B97-1294451D7305}"/>
          </ac:picMkLst>
        </pc:picChg>
        <pc:picChg chg="add del mod ord">
          <ac:chgData name="Catherine Murray" userId="44379280-8313-4f3e-ad9c-ed5cdb5c45b7" providerId="ADAL" clId="{93650C6D-55B8-47AF-BEBF-765B9A5C1946}" dt="2025-03-12T20:27:42.694" v="46"/>
          <ac:picMkLst>
            <pc:docMk/>
            <pc:sldMk cId="0" sldId="259"/>
            <ac:picMk id="12" creationId="{6BD772B6-70EB-5F2E-AABC-BB1A4A4EC0B9}"/>
          </ac:picMkLst>
        </pc:picChg>
        <pc:picChg chg="add del mod">
          <ac:chgData name="Catherine Murray" userId="44379280-8313-4f3e-ad9c-ed5cdb5c45b7" providerId="ADAL" clId="{93650C6D-55B8-47AF-BEBF-765B9A5C1946}" dt="2025-03-12T20:27:45.987" v="51"/>
          <ac:picMkLst>
            <pc:docMk/>
            <pc:sldMk cId="0" sldId="259"/>
            <ac:picMk id="13" creationId="{F2011FDD-9D1D-C490-90F8-EF789E7A7740}"/>
          </ac:picMkLst>
        </pc:picChg>
        <pc:picChg chg="add del mod ord">
          <ac:chgData name="Catherine Murray" userId="44379280-8313-4f3e-ad9c-ed5cdb5c45b7" providerId="ADAL" clId="{93650C6D-55B8-47AF-BEBF-765B9A5C1946}" dt="2025-03-12T20:34:13.956" v="52"/>
          <ac:picMkLst>
            <pc:docMk/>
            <pc:sldMk cId="0" sldId="259"/>
            <ac:picMk id="16" creationId="{3ADD5B63-AD13-140C-9412-38D1E342BA44}"/>
          </ac:picMkLst>
        </pc:picChg>
        <pc:picChg chg="add del mod">
          <ac:chgData name="Catherine Murray" userId="44379280-8313-4f3e-ad9c-ed5cdb5c45b7" providerId="ADAL" clId="{93650C6D-55B8-47AF-BEBF-765B9A5C1946}" dt="2025-03-12T20:38:03.209" v="54"/>
          <ac:picMkLst>
            <pc:docMk/>
            <pc:sldMk cId="0" sldId="259"/>
            <ac:picMk id="17" creationId="{C19D7BAE-4D4E-8F8C-CEF9-D8D159345B11}"/>
          </ac:picMkLst>
        </pc:picChg>
        <pc:picChg chg="add del mod">
          <ac:chgData name="Catherine Murray" userId="44379280-8313-4f3e-ad9c-ed5cdb5c45b7" providerId="ADAL" clId="{93650C6D-55B8-47AF-BEBF-765B9A5C1946}" dt="2025-03-12T20:40:38.141" v="69"/>
          <ac:picMkLst>
            <pc:docMk/>
            <pc:sldMk cId="0" sldId="259"/>
            <ac:picMk id="21" creationId="{F5013759-B42F-F6D4-8CCE-2B219D5C88AA}"/>
          </ac:picMkLst>
        </pc:picChg>
        <pc:picChg chg="add del mod ord">
          <ac:chgData name="Catherine Murray" userId="44379280-8313-4f3e-ad9c-ed5cdb5c45b7" providerId="ADAL" clId="{93650C6D-55B8-47AF-BEBF-765B9A5C1946}" dt="2025-03-12T20:42:01.089" v="70"/>
          <ac:picMkLst>
            <pc:docMk/>
            <pc:sldMk cId="0" sldId="259"/>
            <ac:picMk id="24" creationId="{45E57C48-69C1-93EB-B8F3-2EAA61654CF0}"/>
          </ac:picMkLst>
        </pc:picChg>
        <pc:picChg chg="add del mod">
          <ac:chgData name="Catherine Murray" userId="44379280-8313-4f3e-ad9c-ed5cdb5c45b7" providerId="ADAL" clId="{93650C6D-55B8-47AF-BEBF-765B9A5C1946}" dt="2025-03-12T20:42:04.642" v="76"/>
          <ac:picMkLst>
            <pc:docMk/>
            <pc:sldMk cId="0" sldId="259"/>
            <ac:picMk id="25" creationId="{A8BAC22F-E388-9FF8-9F07-F78A8FC33751}"/>
          </ac:picMkLst>
        </pc:picChg>
        <pc:picChg chg="add del mod ord">
          <ac:chgData name="Catherine Murray" userId="44379280-8313-4f3e-ad9c-ed5cdb5c45b7" providerId="ADAL" clId="{93650C6D-55B8-47AF-BEBF-765B9A5C1946}" dt="2025-03-12T20:48:43.040" v="77"/>
          <ac:picMkLst>
            <pc:docMk/>
            <pc:sldMk cId="0" sldId="259"/>
            <ac:picMk id="26" creationId="{207A93A7-6CD3-9CCA-95E9-080E40EB6BAD}"/>
          </ac:picMkLst>
        </pc:picChg>
        <pc:picChg chg="add mod">
          <ac:chgData name="Catherine Murray" userId="44379280-8313-4f3e-ad9c-ed5cdb5c45b7" providerId="ADAL" clId="{93650C6D-55B8-47AF-BEBF-765B9A5C1946}" dt="2025-03-12T20:48:43.040" v="77"/>
          <ac:picMkLst>
            <pc:docMk/>
            <pc:sldMk cId="0" sldId="259"/>
            <ac:picMk id="27" creationId="{8FCFA2B8-5635-AEA1-EF73-2AFFACEC5568}"/>
          </ac:picMkLst>
        </pc:picChg>
      </pc:sldChg>
      <pc:sldChg chg="addSp delSp modSp mod modTransition modAnim">
        <pc:chgData name="Catherine Murray" userId="44379280-8313-4f3e-ad9c-ed5cdb5c45b7" providerId="ADAL" clId="{93650C6D-55B8-47AF-BEBF-765B9A5C1946}" dt="2025-03-12T20:48:43.040" v="77"/>
        <pc:sldMkLst>
          <pc:docMk/>
          <pc:sldMk cId="0" sldId="260"/>
        </pc:sldMkLst>
        <pc:picChg chg="add del mod">
          <ac:chgData name="Catherine Murray" userId="44379280-8313-4f3e-ad9c-ed5cdb5c45b7" providerId="ADAL" clId="{93650C6D-55B8-47AF-BEBF-765B9A5C1946}" dt="2025-03-12T20:38:03.209" v="54"/>
          <ac:picMkLst>
            <pc:docMk/>
            <pc:sldMk cId="0" sldId="260"/>
            <ac:picMk id="12" creationId="{30DE4EAC-1943-3D53-FAB4-CC206CA9F32B}"/>
          </ac:picMkLst>
        </pc:picChg>
        <pc:picChg chg="add del mod">
          <ac:chgData name="Catherine Murray" userId="44379280-8313-4f3e-ad9c-ed5cdb5c45b7" providerId="ADAL" clId="{93650C6D-55B8-47AF-BEBF-765B9A5C1946}" dt="2025-03-12T20:42:04.642" v="76"/>
          <ac:picMkLst>
            <pc:docMk/>
            <pc:sldMk cId="0" sldId="260"/>
            <ac:picMk id="17" creationId="{3F24877C-A4E6-320E-E23D-268F99550389}"/>
          </ac:picMkLst>
        </pc:picChg>
        <pc:picChg chg="add del mod ord">
          <ac:chgData name="Catherine Murray" userId="44379280-8313-4f3e-ad9c-ed5cdb5c45b7" providerId="ADAL" clId="{93650C6D-55B8-47AF-BEBF-765B9A5C1946}" dt="2025-03-12T20:48:43.040" v="77"/>
          <ac:picMkLst>
            <pc:docMk/>
            <pc:sldMk cId="0" sldId="260"/>
            <ac:picMk id="20" creationId="{86E94F0F-3AF4-F1F8-BC8A-E2DDE7D23A1E}"/>
          </ac:picMkLst>
        </pc:picChg>
        <pc:picChg chg="add mod">
          <ac:chgData name="Catherine Murray" userId="44379280-8313-4f3e-ad9c-ed5cdb5c45b7" providerId="ADAL" clId="{93650C6D-55B8-47AF-BEBF-765B9A5C1946}" dt="2025-03-12T20:48:43.040" v="77"/>
          <ac:picMkLst>
            <pc:docMk/>
            <pc:sldMk cId="0" sldId="260"/>
            <ac:picMk id="21" creationId="{3AC25168-B96D-67F4-0ED2-A3340F0B5BA3}"/>
          </ac:picMkLst>
        </pc:picChg>
      </pc:sldChg>
      <pc:sldChg chg="addSp delSp modSp modTransition modAnim">
        <pc:chgData name="Catherine Murray" userId="44379280-8313-4f3e-ad9c-ed5cdb5c45b7" providerId="ADAL" clId="{93650C6D-55B8-47AF-BEBF-765B9A5C1946}" dt="2025-03-12T20:48:43.040" v="77"/>
        <pc:sldMkLst>
          <pc:docMk/>
          <pc:sldMk cId="0" sldId="261"/>
        </pc:sldMkLst>
        <pc:picChg chg="add del mod">
          <ac:chgData name="Catherine Murray" userId="44379280-8313-4f3e-ad9c-ed5cdb5c45b7" providerId="ADAL" clId="{93650C6D-55B8-47AF-BEBF-765B9A5C1946}" dt="2025-03-12T20:38:03.209" v="54"/>
          <ac:picMkLst>
            <pc:docMk/>
            <pc:sldMk cId="0" sldId="261"/>
            <ac:picMk id="7" creationId="{04F330D2-57D7-F7B9-5826-628FAD815985}"/>
          </ac:picMkLst>
        </pc:picChg>
        <pc:picChg chg="add mod">
          <ac:chgData name="Catherine Murray" userId="44379280-8313-4f3e-ad9c-ed5cdb5c45b7" providerId="ADAL" clId="{93650C6D-55B8-47AF-BEBF-765B9A5C1946}" dt="2025-03-12T20:48:43.040" v="77"/>
          <ac:picMkLst>
            <pc:docMk/>
            <pc:sldMk cId="0" sldId="261"/>
            <ac:picMk id="11" creationId="{8BA602FE-716B-E5EF-1DF8-2D0077F6BAFF}"/>
          </ac:picMkLst>
        </pc:picChg>
      </pc:sldChg>
      <pc:sldChg chg="addSp delSp modSp modTransition modAnim">
        <pc:chgData name="Catherine Murray" userId="44379280-8313-4f3e-ad9c-ed5cdb5c45b7" providerId="ADAL" clId="{93650C6D-55B8-47AF-BEBF-765B9A5C1946}" dt="2025-03-12T20:48:43.040" v="77"/>
        <pc:sldMkLst>
          <pc:docMk/>
          <pc:sldMk cId="0" sldId="262"/>
        </pc:sldMkLst>
        <pc:picChg chg="add del mod">
          <ac:chgData name="Catherine Murray" userId="44379280-8313-4f3e-ad9c-ed5cdb5c45b7" providerId="ADAL" clId="{93650C6D-55B8-47AF-BEBF-765B9A5C1946}" dt="2025-03-12T20:38:03.209" v="54"/>
          <ac:picMkLst>
            <pc:docMk/>
            <pc:sldMk cId="0" sldId="262"/>
            <ac:picMk id="12" creationId="{4AA2EC7D-F22D-5906-0137-C5CF4B42D00D}"/>
          </ac:picMkLst>
        </pc:picChg>
        <pc:picChg chg="add mod">
          <ac:chgData name="Catherine Murray" userId="44379280-8313-4f3e-ad9c-ed5cdb5c45b7" providerId="ADAL" clId="{93650C6D-55B8-47AF-BEBF-765B9A5C1946}" dt="2025-03-12T20:48:43.040" v="77"/>
          <ac:picMkLst>
            <pc:docMk/>
            <pc:sldMk cId="0" sldId="262"/>
            <ac:picMk id="16" creationId="{FD9BC2EC-E01C-493C-7A64-826C69BC9BCB}"/>
          </ac:picMkLst>
        </pc:picChg>
      </pc:sldChg>
      <pc:sldChg chg="addSp delSp modSp mod modTransition modAnim">
        <pc:chgData name="Catherine Murray" userId="44379280-8313-4f3e-ad9c-ed5cdb5c45b7" providerId="ADAL" clId="{93650C6D-55B8-47AF-BEBF-765B9A5C1946}" dt="2025-03-12T20:48:43.040" v="77"/>
        <pc:sldMkLst>
          <pc:docMk/>
          <pc:sldMk cId="0" sldId="263"/>
        </pc:sldMkLst>
        <pc:grpChg chg="ord">
          <ac:chgData name="Catherine Murray" userId="44379280-8313-4f3e-ad9c-ed5cdb5c45b7" providerId="ADAL" clId="{93650C6D-55B8-47AF-BEBF-765B9A5C1946}" dt="2025-03-12T20:37:55.879" v="53" actId="167"/>
          <ac:grpSpMkLst>
            <pc:docMk/>
            <pc:sldMk cId="0" sldId="263"/>
            <ac:grpSpMk id="9" creationId="{1BFD2AA1-8BF1-4B84-28C5-735A4293C2D7}"/>
          </ac:grpSpMkLst>
        </pc:grpChg>
        <pc:picChg chg="add del mod">
          <ac:chgData name="Catherine Murray" userId="44379280-8313-4f3e-ad9c-ed5cdb5c45b7" providerId="ADAL" clId="{93650C6D-55B8-47AF-BEBF-765B9A5C1946}" dt="2025-03-12T20:38:03.209" v="54"/>
          <ac:picMkLst>
            <pc:docMk/>
            <pc:sldMk cId="0" sldId="263"/>
            <ac:picMk id="13" creationId="{1FF1ECFA-81C7-3FC5-13CC-AF069A34A5C5}"/>
          </ac:picMkLst>
        </pc:picChg>
        <pc:picChg chg="add mod">
          <ac:chgData name="Catherine Murray" userId="44379280-8313-4f3e-ad9c-ed5cdb5c45b7" providerId="ADAL" clId="{93650C6D-55B8-47AF-BEBF-765B9A5C1946}" dt="2025-03-12T20:48:43.040" v="77"/>
          <ac:picMkLst>
            <pc:docMk/>
            <pc:sldMk cId="0" sldId="263"/>
            <ac:picMk id="17" creationId="{F0D55922-A85A-56AB-B072-9E384F9881CA}"/>
          </ac:picMkLst>
        </pc:picChg>
      </pc:sldChg>
      <pc:sldChg chg="addSp delSp modSp mod modTransition modAnim">
        <pc:chgData name="Catherine Murray" userId="44379280-8313-4f3e-ad9c-ed5cdb5c45b7" providerId="ADAL" clId="{93650C6D-55B8-47AF-BEBF-765B9A5C1946}" dt="2025-03-12T22:02:20.906" v="107" actId="1076"/>
        <pc:sldMkLst>
          <pc:docMk/>
          <pc:sldMk cId="0" sldId="264"/>
        </pc:sldMkLst>
        <pc:picChg chg="add del mod">
          <ac:chgData name="Catherine Murray" userId="44379280-8313-4f3e-ad9c-ed5cdb5c45b7" providerId="ADAL" clId="{93650C6D-55B8-47AF-BEBF-765B9A5C1946}" dt="2025-03-12T20:38:03.209" v="54"/>
          <ac:picMkLst>
            <pc:docMk/>
            <pc:sldMk cId="0" sldId="264"/>
            <ac:picMk id="27" creationId="{492003CF-801C-D789-744B-51B9B6AEE93D}"/>
          </ac:picMkLst>
        </pc:picChg>
        <pc:picChg chg="add mod">
          <ac:chgData name="Catherine Murray" userId="44379280-8313-4f3e-ad9c-ed5cdb5c45b7" providerId="ADAL" clId="{93650C6D-55B8-47AF-BEBF-765B9A5C1946}" dt="2025-03-12T22:02:20.906" v="107" actId="1076"/>
          <ac:picMkLst>
            <pc:docMk/>
            <pc:sldMk cId="0" sldId="264"/>
            <ac:picMk id="30" creationId="{727B3A36-92AC-D80E-7D65-A4B1565020D7}"/>
          </ac:picMkLst>
        </pc:picChg>
      </pc:sldChg>
      <pc:sldChg chg="addSp delSp modSp mod modTransition modAnim">
        <pc:chgData name="Catherine Murray" userId="44379280-8313-4f3e-ad9c-ed5cdb5c45b7" providerId="ADAL" clId="{93650C6D-55B8-47AF-BEBF-765B9A5C1946}" dt="2025-03-12T22:02:27.531" v="108" actId="1076"/>
        <pc:sldMkLst>
          <pc:docMk/>
          <pc:sldMk cId="0" sldId="265"/>
        </pc:sldMkLst>
        <pc:picChg chg="add del mod">
          <ac:chgData name="Catherine Murray" userId="44379280-8313-4f3e-ad9c-ed5cdb5c45b7" providerId="ADAL" clId="{93650C6D-55B8-47AF-BEBF-765B9A5C1946}" dt="2025-03-12T20:38:03.209" v="54"/>
          <ac:picMkLst>
            <pc:docMk/>
            <pc:sldMk cId="0" sldId="265"/>
            <ac:picMk id="13" creationId="{0B350BDA-65BA-A975-1964-CE02E2551F4C}"/>
          </ac:picMkLst>
        </pc:picChg>
        <pc:picChg chg="add del mod">
          <ac:chgData name="Catherine Murray" userId="44379280-8313-4f3e-ad9c-ed5cdb5c45b7" providerId="ADAL" clId="{93650C6D-55B8-47AF-BEBF-765B9A5C1946}" dt="2025-03-12T20:55:59.791" v="79"/>
          <ac:picMkLst>
            <pc:docMk/>
            <pc:sldMk cId="0" sldId="265"/>
            <ac:picMk id="23" creationId="{43C51223-EE0E-7C18-57D8-F21BDA6BBDFC}"/>
          </ac:picMkLst>
        </pc:picChg>
        <pc:picChg chg="add del mod ord">
          <ac:chgData name="Catherine Murray" userId="44379280-8313-4f3e-ad9c-ed5cdb5c45b7" providerId="ADAL" clId="{93650C6D-55B8-47AF-BEBF-765B9A5C1946}" dt="2025-03-12T20:56:38.190" v="80"/>
          <ac:picMkLst>
            <pc:docMk/>
            <pc:sldMk cId="0" sldId="265"/>
            <ac:picMk id="28" creationId="{579E4F08-B365-E4AF-22AD-80303CEDECC1}"/>
          </ac:picMkLst>
        </pc:picChg>
        <pc:picChg chg="add mod">
          <ac:chgData name="Catherine Murray" userId="44379280-8313-4f3e-ad9c-ed5cdb5c45b7" providerId="ADAL" clId="{93650C6D-55B8-47AF-BEBF-765B9A5C1946}" dt="2025-03-12T22:02:27.531" v="108" actId="1076"/>
          <ac:picMkLst>
            <pc:docMk/>
            <pc:sldMk cId="0" sldId="265"/>
            <ac:picMk id="29" creationId="{4DA317AA-40AC-D8D9-2AB6-9E1620C27CAA}"/>
          </ac:picMkLst>
        </pc:picChg>
      </pc:sldChg>
      <pc:sldChg chg="addSp delSp modSp mod modTransition modAnim">
        <pc:chgData name="Catherine Murray" userId="44379280-8313-4f3e-ad9c-ed5cdb5c45b7" providerId="ADAL" clId="{93650C6D-55B8-47AF-BEBF-765B9A5C1946}" dt="2025-03-12T20:57:30.428" v="86"/>
        <pc:sldMkLst>
          <pc:docMk/>
          <pc:sldMk cId="0" sldId="266"/>
        </pc:sldMkLst>
        <pc:picChg chg="add del mod">
          <ac:chgData name="Catherine Murray" userId="44379280-8313-4f3e-ad9c-ed5cdb5c45b7" providerId="ADAL" clId="{93650C6D-55B8-47AF-BEBF-765B9A5C1946}" dt="2025-03-12T20:38:03.209" v="54"/>
          <ac:picMkLst>
            <pc:docMk/>
            <pc:sldMk cId="0" sldId="266"/>
            <ac:picMk id="12" creationId="{A1EA3EC4-4A14-C821-223E-43D8F8E7A32D}"/>
          </ac:picMkLst>
        </pc:picChg>
        <pc:picChg chg="add del mod">
          <ac:chgData name="Catherine Murray" userId="44379280-8313-4f3e-ad9c-ed5cdb5c45b7" providerId="ADAL" clId="{93650C6D-55B8-47AF-BEBF-765B9A5C1946}" dt="2025-03-12T20:56:47.961" v="82"/>
          <ac:picMkLst>
            <pc:docMk/>
            <pc:sldMk cId="0" sldId="266"/>
            <ac:picMk id="20" creationId="{E32B8ADC-4485-CF64-CF95-EB5FB2B48BE3}"/>
          </ac:picMkLst>
        </pc:picChg>
        <pc:picChg chg="add del mod ord">
          <ac:chgData name="Catherine Murray" userId="44379280-8313-4f3e-ad9c-ed5cdb5c45b7" providerId="ADAL" clId="{93650C6D-55B8-47AF-BEBF-765B9A5C1946}" dt="2025-03-12T20:57:01.777" v="83"/>
          <ac:picMkLst>
            <pc:docMk/>
            <pc:sldMk cId="0" sldId="266"/>
            <ac:picMk id="26" creationId="{35FDD2CC-C04C-57D5-7A79-FB1ADFB5FBC3}"/>
          </ac:picMkLst>
        </pc:picChg>
        <pc:picChg chg="add del mod">
          <ac:chgData name="Catherine Murray" userId="44379280-8313-4f3e-ad9c-ed5cdb5c45b7" providerId="ADAL" clId="{93650C6D-55B8-47AF-BEBF-765B9A5C1946}" dt="2025-03-12T20:57:04.904" v="85"/>
          <ac:picMkLst>
            <pc:docMk/>
            <pc:sldMk cId="0" sldId="266"/>
            <ac:picMk id="27" creationId="{01761D7B-A9FE-4F91-0E98-0A60BE3179D2}"/>
          </ac:picMkLst>
        </pc:picChg>
        <pc:picChg chg="add del mod ord">
          <ac:chgData name="Catherine Murray" userId="44379280-8313-4f3e-ad9c-ed5cdb5c45b7" providerId="ADAL" clId="{93650C6D-55B8-47AF-BEBF-765B9A5C1946}" dt="2025-03-12T20:57:30.428" v="86"/>
          <ac:picMkLst>
            <pc:docMk/>
            <pc:sldMk cId="0" sldId="266"/>
            <ac:picMk id="30" creationId="{71DF6B3F-DE45-AE94-A887-B4A9BA5DD35C}"/>
          </ac:picMkLst>
        </pc:picChg>
        <pc:picChg chg="add mod">
          <ac:chgData name="Catherine Murray" userId="44379280-8313-4f3e-ad9c-ed5cdb5c45b7" providerId="ADAL" clId="{93650C6D-55B8-47AF-BEBF-765B9A5C1946}" dt="2025-03-12T20:57:30.428" v="86"/>
          <ac:picMkLst>
            <pc:docMk/>
            <pc:sldMk cId="0" sldId="266"/>
            <ac:picMk id="31" creationId="{406082E3-B7F7-A157-20B3-FD119CC57805}"/>
          </ac:picMkLst>
        </pc:picChg>
      </pc:sldChg>
      <pc:sldChg chg="addSp delSp modSp mod modTransition modAnim">
        <pc:chgData name="Catherine Murray" userId="44379280-8313-4f3e-ad9c-ed5cdb5c45b7" providerId="ADAL" clId="{93650C6D-55B8-47AF-BEBF-765B9A5C1946}" dt="2025-03-12T22:02:39.896" v="109" actId="1076"/>
        <pc:sldMkLst>
          <pc:docMk/>
          <pc:sldMk cId="0" sldId="267"/>
        </pc:sldMkLst>
        <pc:picChg chg="add del mod">
          <ac:chgData name="Catherine Murray" userId="44379280-8313-4f3e-ad9c-ed5cdb5c45b7" providerId="ADAL" clId="{93650C6D-55B8-47AF-BEBF-765B9A5C1946}" dt="2025-03-12T20:38:03.209" v="54"/>
          <ac:picMkLst>
            <pc:docMk/>
            <pc:sldMk cId="0" sldId="267"/>
            <ac:picMk id="11" creationId="{2B63D887-EC20-2D2E-6E2A-006BCFB9DC77}"/>
          </ac:picMkLst>
        </pc:picChg>
        <pc:picChg chg="add del mod">
          <ac:chgData name="Catherine Murray" userId="44379280-8313-4f3e-ad9c-ed5cdb5c45b7" providerId="ADAL" clId="{93650C6D-55B8-47AF-BEBF-765B9A5C1946}" dt="2025-03-12T20:57:35.588" v="88"/>
          <ac:picMkLst>
            <pc:docMk/>
            <pc:sldMk cId="0" sldId="267"/>
            <ac:picMk id="14" creationId="{43F8525A-52E8-F039-19BC-BB860ACF88FE}"/>
          </ac:picMkLst>
        </pc:picChg>
        <pc:picChg chg="add del mod ord">
          <ac:chgData name="Catherine Murray" userId="44379280-8313-4f3e-ad9c-ed5cdb5c45b7" providerId="ADAL" clId="{93650C6D-55B8-47AF-BEBF-765B9A5C1946}" dt="2025-03-12T20:57:55.783" v="89"/>
          <ac:picMkLst>
            <pc:docMk/>
            <pc:sldMk cId="0" sldId="267"/>
            <ac:picMk id="19" creationId="{377852C1-7810-765A-41E1-DAEE0B3BBEFD}"/>
          </ac:picMkLst>
        </pc:picChg>
        <pc:picChg chg="add mod">
          <ac:chgData name="Catherine Murray" userId="44379280-8313-4f3e-ad9c-ed5cdb5c45b7" providerId="ADAL" clId="{93650C6D-55B8-47AF-BEBF-765B9A5C1946}" dt="2025-03-12T22:02:39.896" v="109" actId="1076"/>
          <ac:picMkLst>
            <pc:docMk/>
            <pc:sldMk cId="0" sldId="267"/>
            <ac:picMk id="20" creationId="{342B4E45-8FC7-87ED-EEA5-710790AE4C46}"/>
          </ac:picMkLst>
        </pc:picChg>
      </pc:sldChg>
      <pc:sldChg chg="addSp delSp modSp mod modTransition modAnim">
        <pc:chgData name="Catherine Murray" userId="44379280-8313-4f3e-ad9c-ed5cdb5c45b7" providerId="ADAL" clId="{93650C6D-55B8-47AF-BEBF-765B9A5C1946}" dt="2025-03-12T22:02:52.241" v="110" actId="1076"/>
        <pc:sldMkLst>
          <pc:docMk/>
          <pc:sldMk cId="0" sldId="269"/>
        </pc:sldMkLst>
        <pc:picChg chg="add del mod">
          <ac:chgData name="Catherine Murray" userId="44379280-8313-4f3e-ad9c-ed5cdb5c45b7" providerId="ADAL" clId="{93650C6D-55B8-47AF-BEBF-765B9A5C1946}" dt="2025-03-12T20:38:03.209" v="54"/>
          <ac:picMkLst>
            <pc:docMk/>
            <pc:sldMk cId="0" sldId="269"/>
            <ac:picMk id="6" creationId="{E293C9DC-002A-5B30-DC73-14B8DCD70DDA}"/>
          </ac:picMkLst>
        </pc:picChg>
        <pc:picChg chg="add del mod">
          <ac:chgData name="Catherine Murray" userId="44379280-8313-4f3e-ad9c-ed5cdb5c45b7" providerId="ADAL" clId="{93650C6D-55B8-47AF-BEBF-765B9A5C1946}" dt="2025-03-12T20:58:22.647" v="94"/>
          <ac:picMkLst>
            <pc:docMk/>
            <pc:sldMk cId="0" sldId="269"/>
            <ac:picMk id="11" creationId="{19F2EBC4-C3CB-C8EE-0899-3A92AA469CE9}"/>
          </ac:picMkLst>
        </pc:picChg>
        <pc:picChg chg="add del mod ord">
          <ac:chgData name="Catherine Murray" userId="44379280-8313-4f3e-ad9c-ed5cdb5c45b7" providerId="ADAL" clId="{93650C6D-55B8-47AF-BEBF-765B9A5C1946}" dt="2025-03-12T20:58:44.565" v="95"/>
          <ac:picMkLst>
            <pc:docMk/>
            <pc:sldMk cId="0" sldId="269"/>
            <ac:picMk id="17" creationId="{8AAE23C6-CBFA-F0F9-1FD7-82078CB1CB9C}"/>
          </ac:picMkLst>
        </pc:picChg>
        <pc:picChg chg="add del mod">
          <ac:chgData name="Catherine Murray" userId="44379280-8313-4f3e-ad9c-ed5cdb5c45b7" providerId="ADAL" clId="{93650C6D-55B8-47AF-BEBF-765B9A5C1946}" dt="2025-03-12T20:58:47.753" v="97"/>
          <ac:picMkLst>
            <pc:docMk/>
            <pc:sldMk cId="0" sldId="269"/>
            <ac:picMk id="18" creationId="{E04EA5EF-6E8C-F251-66B1-C15A2A5B0B51}"/>
          </ac:picMkLst>
        </pc:picChg>
        <pc:picChg chg="add del mod ord">
          <ac:chgData name="Catherine Murray" userId="44379280-8313-4f3e-ad9c-ed5cdb5c45b7" providerId="ADAL" clId="{93650C6D-55B8-47AF-BEBF-765B9A5C1946}" dt="2025-03-12T20:59:01.417" v="98"/>
          <ac:picMkLst>
            <pc:docMk/>
            <pc:sldMk cId="0" sldId="269"/>
            <ac:picMk id="21" creationId="{985F443A-817B-5759-AC42-DCC953E6D664}"/>
          </ac:picMkLst>
        </pc:picChg>
        <pc:picChg chg="add del mod">
          <ac:chgData name="Catherine Murray" userId="44379280-8313-4f3e-ad9c-ed5cdb5c45b7" providerId="ADAL" clId="{93650C6D-55B8-47AF-BEBF-765B9A5C1946}" dt="2025-03-12T20:59:06.703" v="100"/>
          <ac:picMkLst>
            <pc:docMk/>
            <pc:sldMk cId="0" sldId="269"/>
            <ac:picMk id="22" creationId="{C8210112-41C9-188B-6D34-711C908B52A7}"/>
          </ac:picMkLst>
        </pc:picChg>
        <pc:picChg chg="add del mod ord">
          <ac:chgData name="Catherine Murray" userId="44379280-8313-4f3e-ad9c-ed5cdb5c45b7" providerId="ADAL" clId="{93650C6D-55B8-47AF-BEBF-765B9A5C1946}" dt="2025-03-12T20:59:25.769" v="101"/>
          <ac:picMkLst>
            <pc:docMk/>
            <pc:sldMk cId="0" sldId="269"/>
            <ac:picMk id="25" creationId="{82A5F288-A0FF-B175-E494-550114E3334F}"/>
          </ac:picMkLst>
        </pc:picChg>
        <pc:picChg chg="add mod">
          <ac:chgData name="Catherine Murray" userId="44379280-8313-4f3e-ad9c-ed5cdb5c45b7" providerId="ADAL" clId="{93650C6D-55B8-47AF-BEBF-765B9A5C1946}" dt="2025-03-12T22:02:52.241" v="110" actId="1076"/>
          <ac:picMkLst>
            <pc:docMk/>
            <pc:sldMk cId="0" sldId="269"/>
            <ac:picMk id="26" creationId="{798FB4F4-72A9-D2E8-51BA-3FA50A917627}"/>
          </ac:picMkLst>
        </pc:picChg>
      </pc:sldChg>
      <pc:sldChg chg="addSp delSp modSp mod modTransition modAnim">
        <pc:chgData name="Catherine Murray" userId="44379280-8313-4f3e-ad9c-ed5cdb5c45b7" providerId="ADAL" clId="{93650C6D-55B8-47AF-BEBF-765B9A5C1946}" dt="2025-03-12T20:58:17.479" v="92"/>
        <pc:sldMkLst>
          <pc:docMk/>
          <pc:sldMk cId="611563477" sldId="270"/>
        </pc:sldMkLst>
        <pc:picChg chg="add del mod">
          <ac:chgData name="Catherine Murray" userId="44379280-8313-4f3e-ad9c-ed5cdb5c45b7" providerId="ADAL" clId="{93650C6D-55B8-47AF-BEBF-765B9A5C1946}" dt="2025-03-12T20:38:03.209" v="54"/>
          <ac:picMkLst>
            <pc:docMk/>
            <pc:sldMk cId="611563477" sldId="270"/>
            <ac:picMk id="5" creationId="{464EDC2E-D321-1544-9A15-B60E3D95C02F}"/>
          </ac:picMkLst>
        </pc:picChg>
        <pc:picChg chg="add del mod">
          <ac:chgData name="Catherine Murray" userId="44379280-8313-4f3e-ad9c-ed5cdb5c45b7" providerId="ADAL" clId="{93650C6D-55B8-47AF-BEBF-765B9A5C1946}" dt="2025-03-12T20:58:01.098" v="91"/>
          <ac:picMkLst>
            <pc:docMk/>
            <pc:sldMk cId="611563477" sldId="270"/>
            <ac:picMk id="11" creationId="{1FCF2973-8FAE-A8A4-7D9A-889146CC4228}"/>
          </ac:picMkLst>
        </pc:picChg>
        <pc:picChg chg="add del mod ord">
          <ac:chgData name="Catherine Murray" userId="44379280-8313-4f3e-ad9c-ed5cdb5c45b7" providerId="ADAL" clId="{93650C6D-55B8-47AF-BEBF-765B9A5C1946}" dt="2025-03-12T20:58:17.479" v="92"/>
          <ac:picMkLst>
            <pc:docMk/>
            <pc:sldMk cId="611563477" sldId="270"/>
            <ac:picMk id="16" creationId="{D9B88B2B-B397-0B9A-556D-8FE8D52CFCC1}"/>
          </ac:picMkLst>
        </pc:picChg>
        <pc:picChg chg="add mod">
          <ac:chgData name="Catherine Murray" userId="44379280-8313-4f3e-ad9c-ed5cdb5c45b7" providerId="ADAL" clId="{93650C6D-55B8-47AF-BEBF-765B9A5C1946}" dt="2025-03-12T20:58:17.479" v="92"/>
          <ac:picMkLst>
            <pc:docMk/>
            <pc:sldMk cId="611563477" sldId="270"/>
            <ac:picMk id="17" creationId="{CCA6EDD8-6054-E6F9-0FE7-29D98570DF5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my name is Catherine Murray, I’m the researcher working on the WIDE Framework with Dara Ryder, CEO of AHEAD.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terms of the findings; I’ve cherrypicked the 6 most significant. </a:t>
            </a:r>
          </a:p>
          <a:p>
            <a:endParaRPr lang="en-US" dirty="0"/>
          </a:p>
          <a:p>
            <a:r>
              <a:rPr lang="en-US" dirty="0"/>
              <a:t>Disabled people emphasized the need for flexibility and targeted recruitment, especially for those with intellectual disabilities, </a:t>
            </a:r>
          </a:p>
          <a:p>
            <a:endParaRPr lang="en-US" dirty="0"/>
          </a:p>
          <a:p>
            <a:r>
              <a:rPr lang="en-US" dirty="0"/>
              <a:t>they highlight this as the gold standard of employment. </a:t>
            </a:r>
          </a:p>
          <a:p>
            <a:endParaRPr lang="en-US" dirty="0"/>
          </a:p>
          <a:p>
            <a:r>
              <a:rPr lang="en-US" dirty="0"/>
              <a:t>They also explained that currently disclosure often leads to discrimination. </a:t>
            </a:r>
          </a:p>
          <a:p>
            <a:endParaRPr lang="en-US" dirty="0"/>
          </a:p>
          <a:p>
            <a:r>
              <a:rPr lang="en-US" dirty="0"/>
              <a:t>Employers underscored the value of grants and "Life Passports" in fostering inclusion. </a:t>
            </a:r>
          </a:p>
          <a:p>
            <a:endParaRPr lang="en-US" dirty="0"/>
          </a:p>
          <a:p>
            <a:r>
              <a:rPr lang="en-US" dirty="0"/>
              <a:t>Meanwhile, disability organizations stressed that universal design is key and</a:t>
            </a:r>
          </a:p>
          <a:p>
            <a:endParaRPr lang="en-US" dirty="0"/>
          </a:p>
          <a:p>
            <a:r>
              <a:rPr lang="en-US" dirty="0"/>
              <a:t>that all training should be led by those with lived experience, as they are the experts.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We’re kicking into action tomorrow, </a:t>
            </a:r>
          </a:p>
          <a:p>
            <a:endParaRPr lang="en-US"/>
          </a:p>
          <a:p>
            <a:r>
              <a:rPr lang="en-US"/>
              <a:t>having a meeting with our advisory group, </a:t>
            </a:r>
          </a:p>
          <a:p>
            <a:endParaRPr lang="en-US"/>
          </a:p>
          <a:p>
            <a:r>
              <a:rPr lang="en-US"/>
              <a:t>followed by the Spring consultation with all co-researcher to help finalise the 7th and final Framework content! </a:t>
            </a:r>
          </a:p>
          <a:p>
            <a:endParaRPr lang="en-US"/>
          </a:p>
          <a:p>
            <a:r>
              <a:rPr lang="en-US"/>
              <a:t>During the spring and summer, we will be web designing thus we need accessibility and employer testers! </a:t>
            </a:r>
          </a:p>
          <a:p>
            <a:endParaRPr lang="en-US"/>
          </a:p>
          <a:p>
            <a:r>
              <a:rPr lang="en-US"/>
              <a:t>Finally, we will have a fabulous launch in Autumn 2025.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you’d like to learn more about the WIDE framework, </a:t>
            </a:r>
          </a:p>
          <a:p>
            <a:endParaRPr lang="en-US"/>
          </a:p>
          <a:p>
            <a:r>
              <a:rPr lang="en-US"/>
              <a:t>perhaps you’d like to read about the full findings, </a:t>
            </a:r>
          </a:p>
          <a:p>
            <a:endParaRPr lang="en-US"/>
          </a:p>
          <a:p>
            <a:r>
              <a:rPr lang="en-US"/>
              <a:t>please visit AHEAD WIDE Framework or </a:t>
            </a:r>
          </a:p>
          <a:p>
            <a:endParaRPr lang="en-US"/>
          </a:p>
          <a:p>
            <a:r>
              <a:rPr lang="en-US"/>
              <a:t>You can read our 2 papers about WIDE and the CSRD in the newly released AHEAD journal issue 18, which is out now!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effectLst/>
                <a:latin typeface="Calibri Light" panose="020F0302020204030204" pitchFamily="34" charset="0"/>
                <a:ea typeface="Times New Roman" panose="02020603050405020304" pitchFamily="18" charset="0"/>
              </a:rPr>
              <a:t>Additionally, you can find out about 3 large projects that the research team and I are doing, by attending our webinar titled Pathways </a:t>
            </a:r>
            <a:r>
              <a:rPr lang="en-GB" sz="1800">
                <a:solidFill>
                  <a:srgbClr val="333333"/>
                </a:solidFill>
                <a:effectLst/>
                <a:latin typeface="Calibri Light" panose="020F0302020204030204" pitchFamily="34" charset="0"/>
                <a:ea typeface="Times New Roman" panose="02020603050405020304" pitchFamily="18" charset="0"/>
              </a:rPr>
              <a:t>to Possibilities on </a:t>
            </a:r>
            <a:r>
              <a:rPr lang="en-GB" sz="1800" dirty="0">
                <a:solidFill>
                  <a:srgbClr val="333333"/>
                </a:solidFill>
                <a:effectLst/>
                <a:latin typeface="Calibri Light" panose="020F0302020204030204" pitchFamily="34" charset="0"/>
                <a:ea typeface="Times New Roman" panose="02020603050405020304" pitchFamily="18" charset="0"/>
              </a:rPr>
              <a:t>April 29</a:t>
            </a:r>
            <a:r>
              <a:rPr lang="en-GB" sz="1800" baseline="30000" dirty="0">
                <a:solidFill>
                  <a:srgbClr val="333333"/>
                </a:solidFill>
                <a:effectLst/>
                <a:latin typeface="Calibri Light" panose="020F0302020204030204" pitchFamily="34" charset="0"/>
                <a:ea typeface="Times New Roman" panose="02020603050405020304" pitchFamily="18" charset="0"/>
              </a:rPr>
              <a:t>th</a:t>
            </a:r>
            <a:r>
              <a:rPr lang="en-GB" sz="1800" dirty="0">
                <a:solidFill>
                  <a:srgbClr val="333333"/>
                </a:solidFill>
                <a:effectLst/>
                <a:latin typeface="Calibri Light" panose="020F03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25073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Lastly, of you are as excited about inclusion as we are, </a:t>
            </a:r>
          </a:p>
          <a:p>
            <a:endParaRPr lang="en-US"/>
          </a:p>
          <a:p>
            <a:r>
              <a:rPr lang="en-US"/>
              <a:t>help us get the framework over the line so we can lunch nationally across Ireland. </a:t>
            </a:r>
          </a:p>
          <a:p>
            <a:endParaRPr lang="en-US"/>
          </a:p>
          <a:p>
            <a:r>
              <a:rPr lang="en-US"/>
              <a:t>We are looking for web testers and </a:t>
            </a:r>
          </a:p>
          <a:p>
            <a:endParaRPr lang="en-US"/>
          </a:p>
          <a:p>
            <a:r>
              <a:rPr lang="en-US"/>
              <a:t>we would love to have you at the launch – so please do sign 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6 minutes, I'll discuss disability and employment in Ireland, </a:t>
            </a:r>
          </a:p>
          <a:p>
            <a:endParaRPr lang="en-US" dirty="0"/>
          </a:p>
          <a:p>
            <a:r>
              <a:rPr lang="en-US" dirty="0"/>
              <a:t>introduce the WIDE Framework</a:t>
            </a:r>
          </a:p>
          <a:p>
            <a:endParaRPr lang="en-US" dirty="0"/>
          </a:p>
          <a:p>
            <a:r>
              <a:rPr lang="en-US" dirty="0"/>
              <a:t>I’ll discuss our methodology and key findings, </a:t>
            </a:r>
          </a:p>
          <a:p>
            <a:endParaRPr lang="en-US" dirty="0"/>
          </a:p>
          <a:p>
            <a:r>
              <a:rPr lang="en-US" dirty="0"/>
              <a:t>and shamelessly convince you to work with us and help fix the problem.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what is the problem? </a:t>
            </a:r>
          </a:p>
          <a:p>
            <a:endParaRPr lang="en-US" dirty="0"/>
          </a:p>
          <a:p>
            <a:r>
              <a:rPr lang="en-US" dirty="0"/>
              <a:t>Ireland has the EU's widest disability employment gap, employing only 39.7% of disabled people. </a:t>
            </a:r>
          </a:p>
          <a:p>
            <a:endParaRPr lang="en-US" dirty="0"/>
          </a:p>
          <a:p>
            <a:r>
              <a:rPr lang="en-US" dirty="0"/>
              <a:t>Disabled women are impacted the most, with only 35.6% employed. </a:t>
            </a:r>
          </a:p>
          <a:p>
            <a:endParaRPr lang="en-US" dirty="0"/>
          </a:p>
          <a:p>
            <a:r>
              <a:rPr lang="en-US" dirty="0"/>
              <a:t>Simply put, we in terms of the employment gap, we rank worst in Europe. </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response to these stats, the </a:t>
            </a:r>
            <a:r>
              <a:rPr lang="en-US" dirty="0" err="1"/>
              <a:t>Programme</a:t>
            </a:r>
            <a:r>
              <a:rPr lang="en-US" dirty="0"/>
              <a:t> for Government has committed to improving disabled people’s lives by </a:t>
            </a:r>
          </a:p>
          <a:p>
            <a:endParaRPr lang="en-US" dirty="0"/>
          </a:p>
          <a:p>
            <a:r>
              <a:rPr lang="en-US" dirty="0"/>
              <a:t>raising employment rates to the EU average, </a:t>
            </a:r>
          </a:p>
          <a:p>
            <a:endParaRPr lang="en-US" dirty="0"/>
          </a:p>
          <a:p>
            <a:r>
              <a:rPr lang="en-US" dirty="0"/>
              <a:t>ensuring workplace accommodations, </a:t>
            </a:r>
          </a:p>
          <a:p>
            <a:endParaRPr lang="en-US" dirty="0"/>
          </a:p>
          <a:p>
            <a:r>
              <a:rPr lang="en-US" dirty="0"/>
              <a:t>expanding job programs, </a:t>
            </a:r>
          </a:p>
          <a:p>
            <a:endParaRPr lang="en-US" dirty="0"/>
          </a:p>
          <a:p>
            <a:r>
              <a:rPr lang="en-US" dirty="0"/>
              <a:t>supporting inclusive education, </a:t>
            </a:r>
          </a:p>
          <a:p>
            <a:endParaRPr lang="en-US" dirty="0"/>
          </a:p>
          <a:p>
            <a:r>
              <a:rPr lang="en-US" dirty="0"/>
              <a:t>and developing a hiring code of practice.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Why should colleges and FETs as employers be interested in meeting these obligations? </a:t>
            </a:r>
          </a:p>
          <a:p>
            <a:endParaRPr lang="en-US" dirty="0"/>
          </a:p>
          <a:p>
            <a:r>
              <a:rPr lang="en-US" dirty="0"/>
              <a:t>Firstly, Irelands equality legislation including the CSRD and HEA's responsibilities regarding  double equity, </a:t>
            </a:r>
            <a:r>
              <a:rPr lang="en-US" dirty="0" err="1"/>
              <a:t>emphasise</a:t>
            </a:r>
            <a:r>
              <a:rPr lang="en-US" dirty="0"/>
              <a:t> inclusion.  </a:t>
            </a:r>
          </a:p>
          <a:p>
            <a:endParaRPr lang="en-US" dirty="0"/>
          </a:p>
          <a:p>
            <a:r>
              <a:rPr lang="en-US" dirty="0"/>
              <a:t>Ensuring pathways into inclusive workplaces is the right things to do for our disabled population, which account for over a fifth of the working age population in Ireland. </a:t>
            </a:r>
          </a:p>
          <a:p>
            <a:endParaRPr lang="en-US" dirty="0"/>
          </a:p>
          <a:p>
            <a:r>
              <a:rPr lang="en-US" dirty="0"/>
              <a:t>To be blunt, lack of inclusion, means a negative impact on your bottom-line. </a:t>
            </a:r>
          </a:p>
          <a:p>
            <a:endParaRPr lang="en-US" dirty="0"/>
          </a:p>
          <a:p>
            <a:r>
              <a:rPr lang="en-US" dirty="0"/>
              <a:t>But by embedding disability inclusion, businesses can strengthen their workforce through </a:t>
            </a:r>
          </a:p>
          <a:p>
            <a:endParaRPr lang="en-US" dirty="0"/>
          </a:p>
          <a:p>
            <a:r>
              <a:rPr lang="en-US" dirty="0"/>
              <a:t>diverse hiring practices, </a:t>
            </a:r>
          </a:p>
          <a:p>
            <a:r>
              <a:rPr lang="en-US" dirty="0"/>
              <a:t>equitable supply chains, </a:t>
            </a:r>
          </a:p>
          <a:p>
            <a:r>
              <a:rPr lang="en-US" dirty="0"/>
              <a:t>accessibility innovation and </a:t>
            </a:r>
          </a:p>
          <a:p>
            <a:r>
              <a:rPr lang="en-US" dirty="0"/>
              <a:t>developing deeper consumer trust. </a:t>
            </a:r>
          </a:p>
          <a:p>
            <a:endParaRPr lang="en-US" dirty="0"/>
          </a:p>
          <a:p>
            <a:r>
              <a:rPr lang="en-US" dirty="0"/>
              <a:t>This not only benefits disabled employees but signifies a business commitment to human rights in an increasingly sustainability-conscious global market.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question then becomes can you afford not to have a fully effective workforce?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AHEAD we believe employers can and want to do better, in terms of ensuring effective workforces.  </a:t>
            </a:r>
          </a:p>
          <a:p>
            <a:endParaRPr lang="en-US" dirty="0"/>
          </a:p>
          <a:p>
            <a:r>
              <a:rPr lang="en-US" dirty="0"/>
              <a:t>It isn’t just about compliance; we understand that you want to position yourself as the leader in sustainability and equity, giving you competitive advantage. </a:t>
            </a:r>
          </a:p>
          <a:p>
            <a:endParaRPr lang="en-US" dirty="0"/>
          </a:p>
          <a:p>
            <a:r>
              <a:rPr lang="en-US" dirty="0"/>
              <a:t>To achieve this, we know that some help would be nice. This leads me onto the WIDE framework. </a:t>
            </a:r>
          </a:p>
          <a:p>
            <a:endParaRPr lang="en-US" dirty="0"/>
          </a:p>
          <a:p>
            <a:r>
              <a:rPr lang="en-US" dirty="0"/>
              <a:t>Starting at the top of the mountain, the framework aims to provide support for all employers in all sectors of all sizes in Ireland, </a:t>
            </a:r>
          </a:p>
          <a:p>
            <a:endParaRPr lang="en-US" dirty="0"/>
          </a:p>
          <a:p>
            <a:r>
              <a:rPr lang="en-US" dirty="0"/>
              <a:t>to hire, retain, and promote more disabled employees, and create inclusive workplaces. </a:t>
            </a:r>
          </a:p>
          <a:p>
            <a:endParaRPr lang="en-US" dirty="0"/>
          </a:p>
          <a:p>
            <a:r>
              <a:rPr lang="en-US" dirty="0"/>
              <a:t>In terms of what it</a:t>
            </a:r>
            <a:r>
              <a:rPr lang="en-US" baseline="0" dirty="0"/>
              <a:t> will be</a:t>
            </a:r>
            <a:r>
              <a:rPr lang="en-US" dirty="0"/>
              <a:t>; it will</a:t>
            </a:r>
            <a:r>
              <a:rPr lang="en-US" baseline="0" dirty="0"/>
              <a:t> be</a:t>
            </a:r>
            <a:r>
              <a:rPr lang="en-US" dirty="0"/>
              <a:t> a web platform/piece of software, freely accessible to employers.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framework consists of two themes including </a:t>
            </a:r>
            <a:r>
              <a:rPr lang="en-US" dirty="0" err="1"/>
              <a:t>organisation</a:t>
            </a:r>
            <a:r>
              <a:rPr lang="en-US" dirty="0"/>
              <a:t> culture and practices </a:t>
            </a:r>
          </a:p>
          <a:p>
            <a:endParaRPr lang="en-US" dirty="0"/>
          </a:p>
          <a:p>
            <a:r>
              <a:rPr lang="en-US" dirty="0"/>
              <a:t>and 6 domains of </a:t>
            </a:r>
          </a:p>
          <a:p>
            <a:r>
              <a:rPr lang="en-US" dirty="0"/>
              <a:t>policy and strategy, </a:t>
            </a:r>
          </a:p>
          <a:p>
            <a:endParaRPr lang="en-US" dirty="0"/>
          </a:p>
          <a:p>
            <a:r>
              <a:rPr lang="en-US" dirty="0"/>
              <a:t>environment, </a:t>
            </a:r>
          </a:p>
          <a:p>
            <a:endParaRPr lang="en-US" dirty="0"/>
          </a:p>
          <a:p>
            <a:r>
              <a:rPr lang="en-US" dirty="0"/>
              <a:t>training, </a:t>
            </a:r>
          </a:p>
          <a:p>
            <a:endParaRPr lang="en-US" dirty="0"/>
          </a:p>
          <a:p>
            <a:r>
              <a:rPr lang="en-US" dirty="0"/>
              <a:t>recruitment and selection, </a:t>
            </a:r>
          </a:p>
          <a:p>
            <a:endParaRPr lang="en-US" dirty="0"/>
          </a:p>
          <a:p>
            <a:r>
              <a:rPr lang="en-US" dirty="0"/>
              <a:t>supports </a:t>
            </a:r>
          </a:p>
          <a:p>
            <a:endParaRPr lang="en-US" dirty="0"/>
          </a:p>
          <a:p>
            <a:r>
              <a:rPr lang="en-US" dirty="0"/>
              <a:t>and performance and progression. </a:t>
            </a:r>
          </a:p>
          <a:p>
            <a:endParaRPr lang="en-US" dirty="0"/>
          </a:p>
          <a:p>
            <a:r>
              <a:rPr lang="en-US" dirty="0"/>
              <a:t>Each domain features “areas of effort” containing “actions” to work towards. </a:t>
            </a:r>
          </a:p>
          <a:p>
            <a:endParaRPr lang="en-US" dirty="0"/>
          </a:p>
          <a:p>
            <a:r>
              <a:rPr lang="en-US" dirty="0"/>
              <a:t>Each actions have guidance notes to help you implement it with resources linking to legislation. </a:t>
            </a:r>
          </a:p>
          <a:p>
            <a:endParaRPr lang="en-US" dirty="0"/>
          </a:p>
          <a:p>
            <a:r>
              <a:rPr lang="en-US" dirty="0"/>
              <a:t>The web platform functionality offers </a:t>
            </a:r>
          </a:p>
          <a:p>
            <a:r>
              <a:rPr lang="en-US" dirty="0"/>
              <a:t>individual and organizational logins, </a:t>
            </a:r>
          </a:p>
          <a:p>
            <a:endParaRPr lang="en-US" dirty="0"/>
          </a:p>
          <a:p>
            <a:r>
              <a:rPr lang="en-US" dirty="0"/>
              <a:t>task assignment, </a:t>
            </a:r>
          </a:p>
          <a:p>
            <a:endParaRPr lang="en-US" dirty="0"/>
          </a:p>
          <a:p>
            <a:r>
              <a:rPr lang="en-US" dirty="0"/>
              <a:t>a self-scoring tool, </a:t>
            </a:r>
          </a:p>
          <a:p>
            <a:endParaRPr lang="en-US" dirty="0"/>
          </a:p>
          <a:p>
            <a:r>
              <a:rPr lang="en-US" dirty="0"/>
              <a:t>a progress dashboard, </a:t>
            </a:r>
          </a:p>
          <a:p>
            <a:endParaRPr lang="en-US" dirty="0"/>
          </a:p>
          <a:p>
            <a:r>
              <a:rPr lang="en-US" dirty="0"/>
              <a:t>exportable reports, </a:t>
            </a:r>
          </a:p>
          <a:p>
            <a:endParaRPr lang="en-US" dirty="0"/>
          </a:p>
          <a:p>
            <a:r>
              <a:rPr lang="en-US" dirty="0"/>
              <a:t>a service provider directory,</a:t>
            </a:r>
          </a:p>
          <a:p>
            <a:endParaRPr lang="en-US" dirty="0"/>
          </a:p>
          <a:p>
            <a:r>
              <a:rPr lang="en-US" dirty="0"/>
              <a:t>and an opt-in employer networking feature.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How did we go about creating this framework? </a:t>
            </a:r>
          </a:p>
          <a:p>
            <a:endParaRPr lang="en-US" dirty="0"/>
          </a:p>
          <a:p>
            <a:r>
              <a:rPr lang="en-US" dirty="0"/>
              <a:t>The project started in September 2023, when we partnered with Employers for Change, </a:t>
            </a:r>
          </a:p>
          <a:p>
            <a:r>
              <a:rPr lang="en-US" dirty="0"/>
              <a:t>completed the literature review with Dr Joanne Banks </a:t>
            </a:r>
          </a:p>
          <a:p>
            <a:r>
              <a:rPr lang="en-US" dirty="0"/>
              <a:t>and formed The National Advisory group consisting of 16 representatives. </a:t>
            </a:r>
          </a:p>
          <a:p>
            <a:endParaRPr lang="en-US" dirty="0"/>
          </a:p>
          <a:p>
            <a:r>
              <a:rPr lang="en-US" dirty="0"/>
              <a:t>Throughout 2024, we completed 3 rounds of consultations with our incredible co-researchers, many thanks to each of them.</a:t>
            </a:r>
          </a:p>
          <a:p>
            <a:r>
              <a:rPr lang="en-US" dirty="0"/>
              <a:t> </a:t>
            </a:r>
          </a:p>
          <a:p>
            <a:r>
              <a:rPr lang="en-US" dirty="0"/>
              <a:t>The first round included 25 individuals with lived experience of disability, representing all ages, </a:t>
            </a:r>
          </a:p>
          <a:p>
            <a:r>
              <a:rPr lang="en-US" dirty="0"/>
              <a:t>various educational and employment perspectives, and intersectional minorities.  </a:t>
            </a:r>
          </a:p>
          <a:p>
            <a:endParaRPr lang="en-US" dirty="0"/>
          </a:p>
          <a:p>
            <a:r>
              <a:rPr lang="en-US" dirty="0"/>
              <a:t>We then completed 2 employer consultations with 14 employers, </a:t>
            </a:r>
          </a:p>
          <a:p>
            <a:r>
              <a:rPr lang="en-US" dirty="0"/>
              <a:t>representing 4 company sizes, </a:t>
            </a:r>
          </a:p>
          <a:p>
            <a:r>
              <a:rPr lang="en-US" dirty="0"/>
              <a:t>11 sectors operating nationally and internationally </a:t>
            </a:r>
          </a:p>
          <a:p>
            <a:r>
              <a:rPr lang="en-US" dirty="0"/>
              <a:t>from private, semi-state, public and the civil service. </a:t>
            </a:r>
          </a:p>
          <a:p>
            <a:endParaRPr lang="en-US" dirty="0"/>
          </a:p>
          <a:p>
            <a:r>
              <a:rPr lang="en-US" dirty="0"/>
              <a:t>Last but not least, we held 2 consultations with 33 disability organisations representative of NGO’s, DPO’s and other disability groups.</a:t>
            </a:r>
          </a:p>
          <a:p>
            <a:r>
              <a:rPr lang="en-US" dirty="0"/>
              <a:t> </a:t>
            </a:r>
          </a:p>
          <a:p>
            <a:r>
              <a:rPr lang="en-US" dirty="0"/>
              <a:t>Putting our rocket launchers on, Dara and I sped through massive amounts of data from the consultations and post consultation surveys thematically </a:t>
            </a:r>
            <a:r>
              <a:rPr lang="en-US" dirty="0" err="1"/>
              <a:t>analysed</a:t>
            </a:r>
            <a:r>
              <a:rPr lang="en-US" dirty="0"/>
              <a:t> it all and created our 6th Framework draft.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33.jpeg"/><Relationship Id="rId10" Type="http://schemas.openxmlformats.org/officeDocument/2006/relationships/image" Target="../media/image61.png"/><Relationship Id="rId4" Type="http://schemas.openxmlformats.org/officeDocument/2006/relationships/notesSlide" Target="../notesSlides/notesSlide10.xml"/><Relationship Id="rId9" Type="http://schemas.openxmlformats.org/officeDocument/2006/relationships/image" Target="../media/image60.sv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68.sv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10.svg"/><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7.xml"/><Relationship Id="rId7" Type="http://schemas.openxmlformats.org/officeDocument/2006/relationships/image" Target="../media/image73.jpe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12.xml"/><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9.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78.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sv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notesSlide" Target="../notesSlides/notesSlide8.xml"/><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slideLayout" Target="../slideLayouts/slideLayout7.xml"/><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svg"/><Relationship Id="rId17" Type="http://schemas.openxmlformats.org/officeDocument/2006/relationships/image" Target="../media/image51.svg"/><Relationship Id="rId2" Type="http://schemas.openxmlformats.org/officeDocument/2006/relationships/video" Target="../media/media9.mp4"/><Relationship Id="rId16" Type="http://schemas.openxmlformats.org/officeDocument/2006/relationships/image" Target="../media/image50.png"/><Relationship Id="rId20" Type="http://schemas.openxmlformats.org/officeDocument/2006/relationships/image" Target="../media/image54.png"/><Relationship Id="rId1" Type="http://schemas.microsoft.com/office/2007/relationships/media" Target="../media/media9.mp4"/><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notesSlide" Target="../notesSlides/notesSlide9.xml"/><Relationship Id="rId9" Type="http://schemas.openxmlformats.org/officeDocument/2006/relationships/image" Target="../media/image43.svg"/><Relationship Id="rId14" Type="http://schemas.openxmlformats.org/officeDocument/2006/relationships/image" Target="../media/image48.svg"/><Relationship Id="rId22"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860163" y="1255203"/>
            <a:ext cx="8241708" cy="5263430"/>
            <a:chOff x="0" y="0"/>
            <a:chExt cx="1476821" cy="943147"/>
          </a:xfrm>
        </p:grpSpPr>
        <p:sp>
          <p:nvSpPr>
            <p:cNvPr id="3" name="Freeform 3">
              <a:extLst>
                <a:ext uri="{C183D7F6-B498-43B3-948B-1728B52AA6E4}">
                  <adec:decorative xmlns:adec="http://schemas.microsoft.com/office/drawing/2017/decorative" val="1"/>
                </a:ext>
              </a:extLst>
            </p:cNvPr>
            <p:cNvSpPr/>
            <p:nvPr/>
          </p:nvSpPr>
          <p:spPr>
            <a:xfrm>
              <a:off x="0" y="0"/>
              <a:ext cx="1476821" cy="943147"/>
            </a:xfrm>
            <a:custGeom>
              <a:avLst/>
              <a:gdLst/>
              <a:ahLst/>
              <a:cxnLst/>
              <a:rect l="l" t="t" r="r" b="b"/>
              <a:pathLst>
                <a:path w="1476821" h="943147">
                  <a:moveTo>
                    <a:pt x="69513" y="0"/>
                  </a:moveTo>
                  <a:lnTo>
                    <a:pt x="1407308" y="0"/>
                  </a:lnTo>
                  <a:cubicBezTo>
                    <a:pt x="1445699" y="0"/>
                    <a:pt x="1476821" y="31122"/>
                    <a:pt x="1476821" y="69513"/>
                  </a:cubicBezTo>
                  <a:lnTo>
                    <a:pt x="1476821" y="873635"/>
                  </a:lnTo>
                  <a:cubicBezTo>
                    <a:pt x="1476821" y="912025"/>
                    <a:pt x="1445699" y="943147"/>
                    <a:pt x="1407308" y="943147"/>
                  </a:cubicBezTo>
                  <a:lnTo>
                    <a:pt x="69513" y="943147"/>
                  </a:lnTo>
                  <a:cubicBezTo>
                    <a:pt x="31122" y="943147"/>
                    <a:pt x="0" y="912025"/>
                    <a:pt x="0" y="873635"/>
                  </a:cubicBezTo>
                  <a:lnTo>
                    <a:pt x="0" y="69513"/>
                  </a:lnTo>
                  <a:cubicBezTo>
                    <a:pt x="0" y="31122"/>
                    <a:pt x="31122" y="0"/>
                    <a:pt x="69513" y="0"/>
                  </a:cubicBezTo>
                  <a:close/>
                </a:path>
              </a:pathLst>
            </a:custGeom>
            <a:solidFill>
              <a:srgbClr val="FFFFFF"/>
            </a:solidFill>
          </p:spPr>
          <p:txBody>
            <a:bodyPr/>
            <a:lstStyle/>
            <a:p>
              <a:endParaRPr lang="en-IE"/>
            </a:p>
          </p:txBody>
        </p:sp>
        <p:sp>
          <p:nvSpPr>
            <p:cNvPr id="4" name="TextBox 4"/>
            <p:cNvSpPr txBox="1"/>
            <p:nvPr/>
          </p:nvSpPr>
          <p:spPr>
            <a:xfrm>
              <a:off x="0" y="-57150"/>
              <a:ext cx="1476821" cy="1000297"/>
            </a:xfrm>
            <a:prstGeom prst="rect">
              <a:avLst/>
            </a:prstGeom>
          </p:spPr>
          <p:txBody>
            <a:bodyPr lIns="50800" tIns="50800" rIns="50800" bIns="50800" rtlCol="0" anchor="ctr"/>
            <a:lstStyle/>
            <a:p>
              <a:pPr algn="ctr">
                <a:lnSpc>
                  <a:spcPts val="4060"/>
                </a:lnSpc>
              </a:pPr>
              <a:endParaRPr/>
            </a:p>
          </p:txBody>
        </p:sp>
      </p:grpSp>
      <p:sp>
        <p:nvSpPr>
          <p:cNvPr id="7" name="Title 6">
            <a:extLst>
              <a:ext uri="{FF2B5EF4-FFF2-40B4-BE49-F238E27FC236}">
                <a16:creationId xmlns:a16="http://schemas.microsoft.com/office/drawing/2014/main" id="{5A0CA01D-5B4E-B237-DABF-E1F7CA8A79E8}"/>
              </a:ext>
            </a:extLst>
          </p:cNvPr>
          <p:cNvSpPr>
            <a:spLocks noGrp="1"/>
          </p:cNvSpPr>
          <p:nvPr>
            <p:ph type="title" idx="4294967295"/>
          </p:nvPr>
        </p:nvSpPr>
        <p:spPr/>
        <p:txBody>
          <a:bodyPr/>
          <a:lstStyle/>
          <a:p>
            <a:r>
              <a:rPr lang="en-IE" dirty="0">
                <a:solidFill>
                  <a:schemeClr val="bg1"/>
                </a:solidFill>
              </a:rPr>
              <a:t>Title page</a:t>
            </a:r>
          </a:p>
        </p:txBody>
      </p:sp>
      <p:sp>
        <p:nvSpPr>
          <p:cNvPr id="5" name="Freeform 5" descr="The WIDE framework logo which is a blue swirl with a green circle in the centre. The words Widening Inclusion of Disability in Employment are written underneath. An image of a group of disabled people is on the right of the screen with the AHEAD logo"/>
          <p:cNvSpPr/>
          <p:nvPr/>
        </p:nvSpPr>
        <p:spPr>
          <a:xfrm>
            <a:off x="0" y="1255203"/>
            <a:ext cx="18288000" cy="6962702"/>
          </a:xfrm>
          <a:custGeom>
            <a:avLst/>
            <a:gdLst/>
            <a:ahLst/>
            <a:cxnLst/>
            <a:rect l="l" t="t" r="r" b="b"/>
            <a:pathLst>
              <a:path w="18288000" h="6962702">
                <a:moveTo>
                  <a:pt x="0" y="0"/>
                </a:moveTo>
                <a:lnTo>
                  <a:pt x="18288000" y="0"/>
                </a:lnTo>
                <a:lnTo>
                  <a:pt x="18288000" y="6962703"/>
                </a:lnTo>
                <a:lnTo>
                  <a:pt x="0" y="6962703"/>
                </a:lnTo>
                <a:lnTo>
                  <a:pt x="0" y="0"/>
                </a:lnTo>
                <a:close/>
              </a:path>
            </a:pathLst>
          </a:custGeom>
          <a:blipFill>
            <a:blip r:embed="rId5"/>
            <a:stretch>
              <a:fillRect t="-27819" b="-19924"/>
            </a:stretch>
          </a:blipFill>
        </p:spPr>
        <p:txBody>
          <a:bodyPr/>
          <a:lstStyle/>
          <a:p>
            <a:endParaRPr lang="en-IE"/>
          </a:p>
        </p:txBody>
      </p:sp>
      <p:sp>
        <p:nvSpPr>
          <p:cNvPr id="6" name="TextBox 6"/>
          <p:cNvSpPr txBox="1"/>
          <p:nvPr/>
        </p:nvSpPr>
        <p:spPr>
          <a:xfrm>
            <a:off x="3344794" y="7751181"/>
            <a:ext cx="9757076" cy="466725"/>
          </a:xfrm>
          <a:prstGeom prst="rect">
            <a:avLst/>
          </a:prstGeom>
        </p:spPr>
        <p:txBody>
          <a:bodyPr lIns="0" tIns="0" rIns="0" bIns="0" rtlCol="0" anchor="t">
            <a:spAutoFit/>
          </a:bodyPr>
          <a:lstStyle/>
          <a:p>
            <a:pPr algn="l">
              <a:lnSpc>
                <a:spcPts val="3750"/>
              </a:lnSpc>
            </a:pPr>
            <a:r>
              <a:rPr lang="en-US" sz="3000" spc="-60">
                <a:solidFill>
                  <a:srgbClr val="000000"/>
                </a:solidFill>
                <a:latin typeface="Open Sans 1"/>
                <a:ea typeface="Open Sans 1"/>
                <a:cs typeface="Open Sans 1"/>
                <a:sym typeface="Open Sans 1"/>
              </a:rPr>
              <a:t>Funded by the Department of Social Protection</a:t>
            </a:r>
          </a:p>
        </p:txBody>
      </p:sp>
      <p:pic>
        <p:nvPicPr>
          <p:cNvPr id="71" name="Video 70">
            <a:hlinkClick r:id="" action="ppaction://media"/>
            <a:extLst>
              <a:ext uri="{FF2B5EF4-FFF2-40B4-BE49-F238E27FC236}">
                <a16:creationId xmlns:a16="http://schemas.microsoft.com/office/drawing/2014/main" id="{99FA9EB4-9E28-C7C9-3BE9-981BF4F369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44587" y="6993793"/>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796"/>
    </mc:Choice>
    <mc:Fallback>
      <p:transition spd="slow" advTm="1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1"/>
                </p:tgtEl>
              </p:cMediaNode>
            </p:video>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1"/>
                                        </p:tgtEl>
                                      </p:cBhvr>
                                    </p:cmd>
                                  </p:childTnLst>
                                </p:cTn>
                              </p:par>
                            </p:childTnLst>
                          </p:cTn>
                        </p:par>
                      </p:childTnLst>
                    </p:cTn>
                  </p:par>
                </p:childTnLst>
              </p:cTn>
              <p:nextCondLst>
                <p:cond evt="onClick" delay="0">
                  <p:tgtEl>
                    <p:spTgt spid="7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17287875" y="0"/>
            <a:ext cx="5730088" cy="10625224"/>
          </a:xfrm>
          <a:custGeom>
            <a:avLst/>
            <a:gdLst/>
            <a:ahLst/>
            <a:cxnLst/>
            <a:rect l="l" t="t" r="r" b="b"/>
            <a:pathLst>
              <a:path w="5730088" h="10625224">
                <a:moveTo>
                  <a:pt x="0" y="0"/>
                </a:moveTo>
                <a:lnTo>
                  <a:pt x="5730088" y="0"/>
                </a:lnTo>
                <a:lnTo>
                  <a:pt x="5730088" y="10625224"/>
                </a:lnTo>
                <a:lnTo>
                  <a:pt x="0" y="10625224"/>
                </a:lnTo>
                <a:lnTo>
                  <a:pt x="0" y="0"/>
                </a:lnTo>
                <a:close/>
              </a:path>
            </a:pathLst>
          </a:custGeom>
          <a:blipFill>
            <a:blip r:embed="rId5">
              <a:alphaModFix amt="40000"/>
            </a:blip>
            <a:stretch>
              <a:fillRect l="-9684" r="-9684"/>
            </a:stretch>
          </a:blipFill>
        </p:spPr>
        <p:txBody>
          <a:bodyPr/>
          <a:lstStyle/>
          <a:p>
            <a:endParaRPr lang="en-IE"/>
          </a:p>
        </p:txBody>
      </p:sp>
      <p:sp>
        <p:nvSpPr>
          <p:cNvPr id="2" name="Freeform 2">
            <a:extLst>
              <a:ext uri="{C183D7F6-B498-43B3-948B-1728B52AA6E4}">
                <adec:decorative xmlns:adec="http://schemas.microsoft.com/office/drawing/2017/decorative" val="1"/>
              </a:ext>
            </a:extLst>
          </p:cNvPr>
          <p:cNvSpPr/>
          <p:nvPr/>
        </p:nvSpPr>
        <p:spPr>
          <a:xfrm>
            <a:off x="11529212" y="0"/>
            <a:ext cx="5730088" cy="10287000"/>
          </a:xfrm>
          <a:custGeom>
            <a:avLst/>
            <a:gdLst/>
            <a:ahLst/>
            <a:cxnLst/>
            <a:rect l="l" t="t" r="r" b="b"/>
            <a:pathLst>
              <a:path w="5730088" h="10287000">
                <a:moveTo>
                  <a:pt x="0" y="0"/>
                </a:moveTo>
                <a:lnTo>
                  <a:pt x="5730088" y="0"/>
                </a:lnTo>
                <a:lnTo>
                  <a:pt x="5730088" y="10287000"/>
                </a:lnTo>
                <a:lnTo>
                  <a:pt x="0" y="10287000"/>
                </a:lnTo>
                <a:lnTo>
                  <a:pt x="0" y="0"/>
                </a:lnTo>
                <a:close/>
              </a:path>
            </a:pathLst>
          </a:custGeom>
          <a:blipFill>
            <a:blip r:embed="rId5">
              <a:alphaModFix amt="40000"/>
            </a:blip>
            <a:stretch>
              <a:fillRect l="-7784" r="-7784"/>
            </a:stretch>
          </a:blipFill>
        </p:spPr>
        <p:txBody>
          <a:bodyPr/>
          <a:lstStyle/>
          <a:p>
            <a:endParaRPr lang="en-IE"/>
          </a:p>
        </p:txBody>
      </p:sp>
      <p:sp>
        <p:nvSpPr>
          <p:cNvPr id="5" name="Freeform 5">
            <a:extLst>
              <a:ext uri="{C183D7F6-B498-43B3-948B-1728B52AA6E4}">
                <adec:decorative xmlns:adec="http://schemas.microsoft.com/office/drawing/2017/decorative" val="1"/>
              </a:ext>
            </a:extLst>
          </p:cNvPr>
          <p:cNvSpPr/>
          <p:nvPr/>
        </p:nvSpPr>
        <p:spPr>
          <a:xfrm>
            <a:off x="5754486" y="0"/>
            <a:ext cx="5730088" cy="10287000"/>
          </a:xfrm>
          <a:custGeom>
            <a:avLst/>
            <a:gdLst/>
            <a:ahLst/>
            <a:cxnLst/>
            <a:rect l="l" t="t" r="r" b="b"/>
            <a:pathLst>
              <a:path w="5730088" h="10287000">
                <a:moveTo>
                  <a:pt x="0" y="0"/>
                </a:moveTo>
                <a:lnTo>
                  <a:pt x="5730088" y="0"/>
                </a:lnTo>
                <a:lnTo>
                  <a:pt x="5730088" y="10287000"/>
                </a:lnTo>
                <a:lnTo>
                  <a:pt x="0" y="10287000"/>
                </a:lnTo>
                <a:lnTo>
                  <a:pt x="0" y="0"/>
                </a:lnTo>
                <a:close/>
              </a:path>
            </a:pathLst>
          </a:custGeom>
          <a:blipFill>
            <a:blip r:embed="rId5">
              <a:alphaModFix amt="40000"/>
            </a:blip>
            <a:stretch>
              <a:fillRect l="-7784" r="-7784"/>
            </a:stretch>
          </a:blipFill>
        </p:spPr>
        <p:txBody>
          <a:bodyPr/>
          <a:lstStyle/>
          <a:p>
            <a:endParaRPr lang="en-IE"/>
          </a:p>
        </p:txBody>
      </p:sp>
      <p:sp>
        <p:nvSpPr>
          <p:cNvPr id="7" name="Freeform 7">
            <a:extLst>
              <a:ext uri="{C183D7F6-B498-43B3-948B-1728B52AA6E4}">
                <adec:decorative xmlns:adec="http://schemas.microsoft.com/office/drawing/2017/decorative" val="1"/>
              </a:ext>
            </a:extLst>
          </p:cNvPr>
          <p:cNvSpPr/>
          <p:nvPr/>
        </p:nvSpPr>
        <p:spPr>
          <a:xfrm>
            <a:off x="32430" y="-71737"/>
            <a:ext cx="5730088" cy="10430474"/>
          </a:xfrm>
          <a:custGeom>
            <a:avLst/>
            <a:gdLst/>
            <a:ahLst/>
            <a:cxnLst/>
            <a:rect l="l" t="t" r="r" b="b"/>
            <a:pathLst>
              <a:path w="5730088" h="10430474">
                <a:moveTo>
                  <a:pt x="0" y="0"/>
                </a:moveTo>
                <a:lnTo>
                  <a:pt x="5730087" y="0"/>
                </a:lnTo>
                <a:lnTo>
                  <a:pt x="5730087" y="10430474"/>
                </a:lnTo>
                <a:lnTo>
                  <a:pt x="0" y="10430474"/>
                </a:lnTo>
                <a:lnTo>
                  <a:pt x="0" y="0"/>
                </a:lnTo>
                <a:close/>
              </a:path>
            </a:pathLst>
          </a:custGeom>
          <a:blipFill>
            <a:blip r:embed="rId5">
              <a:alphaModFix amt="40000"/>
            </a:blip>
            <a:stretch>
              <a:fillRect l="-8590" r="-8590"/>
            </a:stretch>
          </a:blipFill>
        </p:spPr>
        <p:txBody>
          <a:bodyPr/>
          <a:lstStyle/>
          <a:p>
            <a:endParaRPr lang="en-IE"/>
          </a:p>
        </p:txBody>
      </p:sp>
      <p:sp>
        <p:nvSpPr>
          <p:cNvPr id="20" name="Title 19">
            <a:extLst>
              <a:ext uri="{FF2B5EF4-FFF2-40B4-BE49-F238E27FC236}">
                <a16:creationId xmlns:a16="http://schemas.microsoft.com/office/drawing/2014/main" id="{D70499C8-EDBC-DA02-A049-94376F295C9C}"/>
              </a:ext>
            </a:extLst>
          </p:cNvPr>
          <p:cNvSpPr>
            <a:spLocks noGrp="1"/>
          </p:cNvSpPr>
          <p:nvPr>
            <p:ph type="title" idx="4294967295"/>
          </p:nvPr>
        </p:nvSpPr>
        <p:spPr>
          <a:xfrm>
            <a:off x="-566882" y="899020"/>
            <a:ext cx="8229600" cy="1143000"/>
          </a:xfrm>
        </p:spPr>
        <p:txBody>
          <a:bodyPr>
            <a:normAutofit/>
          </a:bodyPr>
          <a:lstStyle/>
          <a:p>
            <a:r>
              <a:rPr lang="en-IE" sz="4800" b="1" dirty="0"/>
              <a:t>Findings</a:t>
            </a:r>
          </a:p>
        </p:txBody>
      </p:sp>
      <p:sp>
        <p:nvSpPr>
          <p:cNvPr id="19" name="Freeform 4" descr="A sticky note titled Disabled people with two bullet points">
            <a:extLst>
              <a:ext uri="{FF2B5EF4-FFF2-40B4-BE49-F238E27FC236}">
                <a16:creationId xmlns:a16="http://schemas.microsoft.com/office/drawing/2014/main" id="{E97143A2-3BAD-1CC0-1C2B-CD69D4AB23AD}"/>
              </a:ext>
              <a:ext uri="{C183D7F6-B498-43B3-948B-1728B52AA6E4}">
                <adec:decorative xmlns:adec="http://schemas.microsoft.com/office/drawing/2017/decorative" val="0"/>
              </a:ext>
            </a:extLst>
          </p:cNvPr>
          <p:cNvSpPr/>
          <p:nvPr/>
        </p:nvSpPr>
        <p:spPr>
          <a:xfrm>
            <a:off x="-5152" y="2426127"/>
            <a:ext cx="6534502" cy="6759879"/>
          </a:xfrm>
          <a:custGeom>
            <a:avLst/>
            <a:gdLst/>
            <a:ahLst/>
            <a:cxnLst/>
            <a:rect l="l" t="t" r="r" b="b"/>
            <a:pathLst>
              <a:path w="6143038" h="6390677">
                <a:moveTo>
                  <a:pt x="0" y="0"/>
                </a:moveTo>
                <a:lnTo>
                  <a:pt x="6143038" y="0"/>
                </a:lnTo>
                <a:lnTo>
                  <a:pt x="6143038" y="6390677"/>
                </a:lnTo>
                <a:lnTo>
                  <a:pt x="0" y="6390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4" name="TextBox 14"/>
          <p:cNvSpPr txBox="1"/>
          <p:nvPr/>
        </p:nvSpPr>
        <p:spPr>
          <a:xfrm rot="-382992">
            <a:off x="332467" y="3654842"/>
            <a:ext cx="5848987" cy="4643241"/>
          </a:xfrm>
          <a:prstGeom prst="rect">
            <a:avLst/>
          </a:prstGeom>
        </p:spPr>
        <p:txBody>
          <a:bodyPr lIns="0" tIns="0" rIns="0" bIns="0" rtlCol="0" anchor="t">
            <a:spAutoFit/>
          </a:bodyPr>
          <a:lstStyle/>
          <a:p>
            <a:pPr algn="l">
              <a:lnSpc>
                <a:spcPts val="3101"/>
              </a:lnSpc>
            </a:pPr>
            <a:endParaRPr dirty="0"/>
          </a:p>
          <a:p>
            <a:pPr algn="l">
              <a:lnSpc>
                <a:spcPts val="3101"/>
              </a:lnSpc>
            </a:pPr>
            <a:endParaRPr dirty="0"/>
          </a:p>
          <a:p>
            <a:pPr algn="l">
              <a:lnSpc>
                <a:spcPts val="3101"/>
              </a:lnSpc>
            </a:pPr>
            <a:endParaRPr dirty="0"/>
          </a:p>
          <a:p>
            <a:pPr marL="690882" lvl="1" indent="-345441" algn="l">
              <a:lnSpc>
                <a:spcPts val="3968"/>
              </a:lnSpc>
              <a:buFont typeface="Arial"/>
              <a:buChar char="•"/>
            </a:pPr>
            <a:r>
              <a:rPr lang="en-US" sz="3200" spc="-64" dirty="0">
                <a:solidFill>
                  <a:srgbClr val="000000"/>
                </a:solidFill>
                <a:latin typeface="Open Sans 1"/>
                <a:ea typeface="Open Sans 1"/>
                <a:cs typeface="Open Sans 1"/>
                <a:sym typeface="Open Sans 1"/>
              </a:rPr>
              <a:t>Flexible policies help productivity</a:t>
            </a:r>
          </a:p>
          <a:p>
            <a:pPr algn="l">
              <a:lnSpc>
                <a:spcPts val="3968"/>
              </a:lnSpc>
            </a:pPr>
            <a:endParaRPr lang="en-US" sz="3200" spc="-64" dirty="0">
              <a:solidFill>
                <a:srgbClr val="000000"/>
              </a:solidFill>
              <a:latin typeface="Open Sans 1"/>
              <a:ea typeface="Open Sans 1"/>
              <a:cs typeface="Open Sans 1"/>
              <a:sym typeface="Open Sans 1"/>
            </a:endParaRPr>
          </a:p>
          <a:p>
            <a:pPr marL="690882" lvl="1" indent="-345441" algn="l">
              <a:lnSpc>
                <a:spcPts val="3968"/>
              </a:lnSpc>
              <a:buFont typeface="Arial"/>
              <a:buChar char="•"/>
            </a:pPr>
            <a:r>
              <a:rPr lang="en-US" sz="3200" spc="-64" dirty="0">
                <a:solidFill>
                  <a:srgbClr val="000000"/>
                </a:solidFill>
                <a:latin typeface="Open Sans 1"/>
                <a:ea typeface="Open Sans 1"/>
                <a:cs typeface="Open Sans 1"/>
                <a:sym typeface="Open Sans 1"/>
              </a:rPr>
              <a:t>Employment of people with intellectual disabilities = </a:t>
            </a:r>
          </a:p>
          <a:p>
            <a:pPr algn="l">
              <a:lnSpc>
                <a:spcPts val="3968"/>
              </a:lnSpc>
            </a:pPr>
            <a:r>
              <a:rPr lang="en-US" sz="3200" spc="-64" dirty="0">
                <a:solidFill>
                  <a:srgbClr val="000000"/>
                </a:solidFill>
                <a:latin typeface="Open Sans 1"/>
                <a:ea typeface="Open Sans 1"/>
                <a:cs typeface="Open Sans 1"/>
                <a:sym typeface="Open Sans 1"/>
              </a:rPr>
              <a:t>                        gold standard</a:t>
            </a:r>
          </a:p>
          <a:p>
            <a:pPr algn="l">
              <a:lnSpc>
                <a:spcPts val="3969"/>
              </a:lnSpc>
            </a:pPr>
            <a:endParaRPr lang="en-US" sz="3200" spc="-64" dirty="0">
              <a:solidFill>
                <a:srgbClr val="000000"/>
              </a:solidFill>
              <a:latin typeface="Open Sans 1"/>
              <a:ea typeface="Open Sans 1"/>
              <a:cs typeface="Open Sans 1"/>
              <a:sym typeface="Open Sans 1"/>
            </a:endParaRPr>
          </a:p>
        </p:txBody>
      </p:sp>
      <p:sp>
        <p:nvSpPr>
          <p:cNvPr id="6" name="Freeform 6">
            <a:extLst>
              <a:ext uri="{C183D7F6-B498-43B3-948B-1728B52AA6E4}">
                <adec:decorative xmlns:adec="http://schemas.microsoft.com/office/drawing/2017/decorative" val="1"/>
              </a:ext>
            </a:extLst>
          </p:cNvPr>
          <p:cNvSpPr/>
          <p:nvPr/>
        </p:nvSpPr>
        <p:spPr>
          <a:xfrm flipH="1">
            <a:off x="6274030" y="599335"/>
            <a:ext cx="6688701" cy="6958336"/>
          </a:xfrm>
          <a:custGeom>
            <a:avLst/>
            <a:gdLst/>
            <a:ahLst/>
            <a:cxnLst/>
            <a:rect l="l" t="t" r="r" b="b"/>
            <a:pathLst>
              <a:path w="6688701" h="6958336">
                <a:moveTo>
                  <a:pt x="6688700" y="0"/>
                </a:moveTo>
                <a:lnTo>
                  <a:pt x="0" y="0"/>
                </a:lnTo>
                <a:lnTo>
                  <a:pt x="0" y="6958336"/>
                </a:lnTo>
                <a:lnTo>
                  <a:pt x="6688700" y="6958336"/>
                </a:lnTo>
                <a:lnTo>
                  <a:pt x="66887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2" name="TextBox 12"/>
          <p:cNvSpPr txBox="1"/>
          <p:nvPr/>
        </p:nvSpPr>
        <p:spPr>
          <a:xfrm rot="395906">
            <a:off x="6536819" y="3475647"/>
            <a:ext cx="5485865" cy="2965069"/>
          </a:xfrm>
          <a:prstGeom prst="rect">
            <a:avLst/>
          </a:prstGeom>
        </p:spPr>
        <p:txBody>
          <a:bodyPr lIns="0" tIns="0" rIns="0" bIns="0" rtlCol="0" anchor="t">
            <a:spAutoFit/>
          </a:bodyPr>
          <a:lstStyle/>
          <a:p>
            <a:pPr algn="l">
              <a:lnSpc>
                <a:spcPts val="3968"/>
              </a:lnSpc>
            </a:pPr>
            <a:endParaRPr dirty="0"/>
          </a:p>
          <a:p>
            <a:pPr marL="690881" lvl="1" indent="-345440" algn="l">
              <a:lnSpc>
                <a:spcPts val="3968"/>
              </a:lnSpc>
              <a:buFont typeface="Arial"/>
              <a:buChar char="•"/>
            </a:pPr>
            <a:r>
              <a:rPr lang="en-US" sz="3200" spc="-64" dirty="0">
                <a:solidFill>
                  <a:srgbClr val="000000"/>
                </a:solidFill>
                <a:latin typeface="Open Sans 1"/>
                <a:ea typeface="Open Sans 1"/>
                <a:cs typeface="Open Sans 1"/>
                <a:sym typeface="Open Sans 1"/>
              </a:rPr>
              <a:t>Use grants to ensure accessibility</a:t>
            </a:r>
          </a:p>
          <a:p>
            <a:pPr algn="l">
              <a:lnSpc>
                <a:spcPts val="3968"/>
              </a:lnSpc>
            </a:pPr>
            <a:endParaRPr lang="en-US" sz="3200" spc="-64" dirty="0">
              <a:solidFill>
                <a:srgbClr val="000000"/>
              </a:solidFill>
              <a:latin typeface="Open Sans 1"/>
              <a:ea typeface="Open Sans 1"/>
              <a:cs typeface="Open Sans 1"/>
              <a:sym typeface="Open Sans 1"/>
            </a:endParaRPr>
          </a:p>
          <a:p>
            <a:pPr marL="690881" lvl="1" indent="-345440" algn="l">
              <a:lnSpc>
                <a:spcPts val="3968"/>
              </a:lnSpc>
              <a:buFont typeface="Arial"/>
              <a:buChar char="•"/>
            </a:pPr>
            <a:r>
              <a:rPr lang="en-US" sz="3200" spc="-64" dirty="0">
                <a:solidFill>
                  <a:srgbClr val="000000"/>
                </a:solidFill>
                <a:latin typeface="Open Sans 1"/>
                <a:ea typeface="Open Sans 1"/>
                <a:cs typeface="Open Sans 1"/>
                <a:sym typeface="Open Sans 1"/>
              </a:rPr>
              <a:t>Embrace “Life Passports”</a:t>
            </a:r>
          </a:p>
          <a:p>
            <a:pPr algn="l">
              <a:lnSpc>
                <a:spcPts val="3968"/>
              </a:lnSpc>
            </a:pPr>
            <a:endParaRPr lang="en-US" sz="3200" spc="-64" dirty="0">
              <a:solidFill>
                <a:srgbClr val="000000"/>
              </a:solidFill>
              <a:latin typeface="Open Sans 1"/>
              <a:ea typeface="Open Sans 1"/>
              <a:cs typeface="Open Sans 1"/>
              <a:sym typeface="Open Sans 1"/>
            </a:endParaRPr>
          </a:p>
        </p:txBody>
      </p:sp>
      <p:sp>
        <p:nvSpPr>
          <p:cNvPr id="4" name="Freeform 4">
            <a:extLst>
              <a:ext uri="{C183D7F6-B498-43B3-948B-1728B52AA6E4}">
                <adec:decorative xmlns:adec="http://schemas.microsoft.com/office/drawing/2017/decorative" val="1"/>
              </a:ext>
            </a:extLst>
          </p:cNvPr>
          <p:cNvSpPr/>
          <p:nvPr/>
        </p:nvSpPr>
        <p:spPr>
          <a:xfrm>
            <a:off x="12696059" y="2610729"/>
            <a:ext cx="6143038" cy="6390677"/>
          </a:xfrm>
          <a:custGeom>
            <a:avLst/>
            <a:gdLst/>
            <a:ahLst/>
            <a:cxnLst/>
            <a:rect l="l" t="t" r="r" b="b"/>
            <a:pathLst>
              <a:path w="6143038" h="6390677">
                <a:moveTo>
                  <a:pt x="0" y="0"/>
                </a:moveTo>
                <a:lnTo>
                  <a:pt x="6143038" y="0"/>
                </a:lnTo>
                <a:lnTo>
                  <a:pt x="6143038" y="6390677"/>
                </a:lnTo>
                <a:lnTo>
                  <a:pt x="0" y="6390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8" name="TextBox 18"/>
          <p:cNvSpPr txBox="1"/>
          <p:nvPr/>
        </p:nvSpPr>
        <p:spPr>
          <a:xfrm rot="-335070">
            <a:off x="13266697" y="4578047"/>
            <a:ext cx="5109054" cy="3337816"/>
          </a:xfrm>
          <a:prstGeom prst="rect">
            <a:avLst/>
          </a:prstGeom>
        </p:spPr>
        <p:txBody>
          <a:bodyPr lIns="0" tIns="0" rIns="0" bIns="0" rtlCol="0" anchor="t">
            <a:spAutoFit/>
          </a:bodyPr>
          <a:lstStyle/>
          <a:p>
            <a:pPr algn="l">
              <a:lnSpc>
                <a:spcPts val="3809"/>
              </a:lnSpc>
            </a:pPr>
            <a:endParaRPr/>
          </a:p>
          <a:p>
            <a:pPr marL="691154" lvl="1" indent="-345577" algn="l">
              <a:lnSpc>
                <a:spcPts val="3809"/>
              </a:lnSpc>
              <a:buFont typeface="Arial"/>
              <a:buChar char="•"/>
            </a:pPr>
            <a:r>
              <a:rPr lang="en-US" sz="3201" spc="-64">
                <a:solidFill>
                  <a:srgbClr val="000000"/>
                </a:solidFill>
                <a:latin typeface="Open Sans 1"/>
                <a:ea typeface="Open Sans 1"/>
                <a:cs typeface="Open Sans 1"/>
                <a:sym typeface="Open Sans 1"/>
              </a:rPr>
              <a:t>Universal design is essential</a:t>
            </a:r>
          </a:p>
          <a:p>
            <a:pPr algn="l">
              <a:lnSpc>
                <a:spcPts val="3809"/>
              </a:lnSpc>
            </a:pPr>
            <a:endParaRPr lang="en-US" sz="3201" spc="-64">
              <a:solidFill>
                <a:srgbClr val="000000"/>
              </a:solidFill>
              <a:latin typeface="Open Sans 1"/>
              <a:ea typeface="Open Sans 1"/>
              <a:cs typeface="Open Sans 1"/>
              <a:sym typeface="Open Sans 1"/>
            </a:endParaRPr>
          </a:p>
          <a:p>
            <a:pPr marL="691154" lvl="1" indent="-345577" algn="l">
              <a:lnSpc>
                <a:spcPts val="3809"/>
              </a:lnSpc>
              <a:buFont typeface="Arial"/>
              <a:buChar char="•"/>
            </a:pPr>
            <a:r>
              <a:rPr lang="en-US" sz="3201" spc="-64">
                <a:solidFill>
                  <a:srgbClr val="000000"/>
                </a:solidFill>
                <a:latin typeface="Open Sans 1"/>
                <a:ea typeface="Open Sans 1"/>
                <a:cs typeface="Open Sans 1"/>
                <a:sym typeface="Open Sans 1"/>
              </a:rPr>
              <a:t>Training must be lived-experience-led</a:t>
            </a:r>
          </a:p>
          <a:p>
            <a:pPr algn="l">
              <a:lnSpc>
                <a:spcPts val="3809"/>
              </a:lnSpc>
            </a:pPr>
            <a:endParaRPr lang="en-US" sz="3201" spc="-64">
              <a:solidFill>
                <a:srgbClr val="000000"/>
              </a:solidFill>
              <a:latin typeface="Open Sans 1"/>
              <a:ea typeface="Open Sans 1"/>
              <a:cs typeface="Open Sans 1"/>
              <a:sym typeface="Open Sans 1"/>
            </a:endParaRPr>
          </a:p>
        </p:txBody>
      </p:sp>
      <p:sp>
        <p:nvSpPr>
          <p:cNvPr id="8" name="Freeform 8">
            <a:extLst>
              <a:ext uri="{C183D7F6-B498-43B3-948B-1728B52AA6E4}">
                <adec:decorative xmlns:adec="http://schemas.microsoft.com/office/drawing/2017/decorative" val="1"/>
              </a:ext>
            </a:extLst>
          </p:cNvPr>
          <p:cNvSpPr/>
          <p:nvPr/>
        </p:nvSpPr>
        <p:spPr>
          <a:xfrm>
            <a:off x="-671933" y="383709"/>
            <a:ext cx="1700633" cy="2227019"/>
          </a:xfrm>
          <a:custGeom>
            <a:avLst/>
            <a:gdLst/>
            <a:ahLst/>
            <a:cxnLst/>
            <a:rect l="l" t="t" r="r" b="b"/>
            <a:pathLst>
              <a:path w="1700633" h="2227019">
                <a:moveTo>
                  <a:pt x="0" y="0"/>
                </a:moveTo>
                <a:lnTo>
                  <a:pt x="1700633" y="0"/>
                </a:lnTo>
                <a:lnTo>
                  <a:pt x="1700633" y="2227020"/>
                </a:lnTo>
                <a:lnTo>
                  <a:pt x="0" y="22270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a:extLst>
              <a:ext uri="{C183D7F6-B498-43B3-948B-1728B52AA6E4}">
                <adec:decorative xmlns:adec="http://schemas.microsoft.com/office/drawing/2017/decorative" val="1"/>
              </a:ext>
            </a:extLst>
          </p:cNvPr>
          <p:cNvSpPr/>
          <p:nvPr/>
        </p:nvSpPr>
        <p:spPr>
          <a:xfrm flipH="1">
            <a:off x="16430527" y="793726"/>
            <a:ext cx="1071804" cy="703493"/>
          </a:xfrm>
          <a:custGeom>
            <a:avLst/>
            <a:gdLst/>
            <a:ahLst/>
            <a:cxnLst/>
            <a:rect l="l" t="t" r="r" b="b"/>
            <a:pathLst>
              <a:path w="1071804" h="703493">
                <a:moveTo>
                  <a:pt x="1071805" y="0"/>
                </a:moveTo>
                <a:lnTo>
                  <a:pt x="0" y="0"/>
                </a:lnTo>
                <a:lnTo>
                  <a:pt x="0" y="703493"/>
                </a:lnTo>
                <a:lnTo>
                  <a:pt x="1071805" y="703493"/>
                </a:lnTo>
                <a:lnTo>
                  <a:pt x="107180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10" name="Freeform 10">
            <a:extLst>
              <a:ext uri="{C183D7F6-B498-43B3-948B-1728B52AA6E4}">
                <adec:decorative xmlns:adec="http://schemas.microsoft.com/office/drawing/2017/decorative" val="1"/>
              </a:ext>
            </a:extLst>
          </p:cNvPr>
          <p:cNvSpPr/>
          <p:nvPr/>
        </p:nvSpPr>
        <p:spPr>
          <a:xfrm>
            <a:off x="6560434" y="9001406"/>
            <a:ext cx="1071804" cy="703493"/>
          </a:xfrm>
          <a:custGeom>
            <a:avLst/>
            <a:gdLst/>
            <a:ahLst/>
            <a:cxnLst/>
            <a:rect l="l" t="t" r="r" b="b"/>
            <a:pathLst>
              <a:path w="1071804" h="703493">
                <a:moveTo>
                  <a:pt x="0" y="0"/>
                </a:moveTo>
                <a:lnTo>
                  <a:pt x="1071805" y="0"/>
                </a:lnTo>
                <a:lnTo>
                  <a:pt x="1071805" y="703493"/>
                </a:lnTo>
                <a:lnTo>
                  <a:pt x="0" y="7034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15" name="TextBox 15">
            <a:extLst>
              <a:ext uri="{C183D7F6-B498-43B3-948B-1728B52AA6E4}">
                <adec:decorative xmlns:adec="http://schemas.microsoft.com/office/drawing/2017/decorative" val="1"/>
              </a:ext>
            </a:extLst>
          </p:cNvPr>
          <p:cNvSpPr txBox="1"/>
          <p:nvPr/>
        </p:nvSpPr>
        <p:spPr>
          <a:xfrm rot="-370704">
            <a:off x="740344" y="3970204"/>
            <a:ext cx="4940203" cy="622887"/>
          </a:xfrm>
          <a:prstGeom prst="rect">
            <a:avLst/>
          </a:prstGeom>
        </p:spPr>
        <p:txBody>
          <a:bodyPr lIns="0" tIns="0" rIns="0" bIns="0" rtlCol="0" anchor="t">
            <a:spAutoFit/>
          </a:bodyPr>
          <a:lstStyle/>
          <a:p>
            <a:pPr algn="ctr">
              <a:lnSpc>
                <a:spcPts val="5101"/>
              </a:lnSpc>
            </a:pPr>
            <a:r>
              <a:rPr lang="en-US" sz="3401" b="1" spc="-68">
                <a:solidFill>
                  <a:srgbClr val="000000"/>
                </a:solidFill>
                <a:latin typeface="Open Sans 1 Bold"/>
                <a:ea typeface="Open Sans 1 Bold"/>
                <a:cs typeface="Open Sans 1 Bold"/>
                <a:sym typeface="Open Sans 1 Bold"/>
              </a:rPr>
              <a:t>Disabled people</a:t>
            </a:r>
          </a:p>
        </p:txBody>
      </p:sp>
      <p:sp>
        <p:nvSpPr>
          <p:cNvPr id="16" name="TextBox 16">
            <a:extLst>
              <a:ext uri="{C183D7F6-B498-43B3-948B-1728B52AA6E4}">
                <adec:decorative xmlns:adec="http://schemas.microsoft.com/office/drawing/2017/decorative" val="1"/>
              </a:ext>
            </a:extLst>
          </p:cNvPr>
          <p:cNvSpPr txBox="1"/>
          <p:nvPr/>
        </p:nvSpPr>
        <p:spPr>
          <a:xfrm rot="-375869">
            <a:off x="13345407" y="3973859"/>
            <a:ext cx="4940203" cy="622887"/>
          </a:xfrm>
          <a:prstGeom prst="rect">
            <a:avLst/>
          </a:prstGeom>
        </p:spPr>
        <p:txBody>
          <a:bodyPr lIns="0" tIns="0" rIns="0" bIns="0" rtlCol="0" anchor="t">
            <a:spAutoFit/>
          </a:bodyPr>
          <a:lstStyle/>
          <a:p>
            <a:pPr algn="ctr">
              <a:lnSpc>
                <a:spcPts val="5101"/>
              </a:lnSpc>
            </a:pPr>
            <a:r>
              <a:rPr lang="en-US" sz="3401" b="1" spc="-68">
                <a:solidFill>
                  <a:srgbClr val="000000"/>
                </a:solidFill>
                <a:latin typeface="Open Sans 1 Bold"/>
                <a:ea typeface="Open Sans 1 Bold"/>
                <a:cs typeface="Open Sans 1 Bold"/>
                <a:sym typeface="Open Sans 1 Bold"/>
              </a:rPr>
              <a:t>Disability Orgs</a:t>
            </a:r>
          </a:p>
        </p:txBody>
      </p:sp>
      <p:sp>
        <p:nvSpPr>
          <p:cNvPr id="17" name="TextBox 17">
            <a:extLst>
              <a:ext uri="{C183D7F6-B498-43B3-948B-1728B52AA6E4}">
                <adec:decorative xmlns:adec="http://schemas.microsoft.com/office/drawing/2017/decorative" val="1"/>
              </a:ext>
            </a:extLst>
          </p:cNvPr>
          <p:cNvSpPr txBox="1"/>
          <p:nvPr/>
        </p:nvSpPr>
        <p:spPr>
          <a:xfrm rot="425149">
            <a:off x="7108367" y="2507837"/>
            <a:ext cx="4940203" cy="603885"/>
          </a:xfrm>
          <a:prstGeom prst="rect">
            <a:avLst/>
          </a:prstGeom>
        </p:spPr>
        <p:txBody>
          <a:bodyPr lIns="0" tIns="0" rIns="0" bIns="0" rtlCol="0" anchor="t">
            <a:spAutoFit/>
          </a:bodyPr>
          <a:lstStyle/>
          <a:p>
            <a:pPr algn="ctr">
              <a:lnSpc>
                <a:spcPts val="5099"/>
              </a:lnSpc>
            </a:pPr>
            <a:r>
              <a:rPr lang="en-US" sz="3399" b="1" spc="-67" dirty="0">
                <a:solidFill>
                  <a:srgbClr val="000000"/>
                </a:solidFill>
                <a:latin typeface="Open Sans 1 Bold"/>
                <a:ea typeface="Open Sans 1 Bold"/>
                <a:cs typeface="Open Sans 1 Bold"/>
                <a:sym typeface="Open Sans 1 Bold"/>
              </a:rPr>
              <a:t>Employers</a:t>
            </a:r>
          </a:p>
        </p:txBody>
      </p:sp>
      <p:pic>
        <p:nvPicPr>
          <p:cNvPr id="29" name="Video 28">
            <a:hlinkClick r:id="" action="ppaction://media"/>
            <a:extLst>
              <a:ext uri="{FF2B5EF4-FFF2-40B4-BE49-F238E27FC236}">
                <a16:creationId xmlns:a16="http://schemas.microsoft.com/office/drawing/2014/main" id="{4DA317AA-40AC-D8D9-2AB6-9E1620C27C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rcRect l="21875" r="21875"/>
          <a:stretch>
            <a:fillRect/>
          </a:stretch>
        </p:blipFill>
        <p:spPr>
          <a:xfrm>
            <a:off x="15109415" y="7557671"/>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607"/>
    </mc:Choice>
    <mc:Fallback>
      <p:transition spd="slow" advTm="3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379546" y="6745"/>
            <a:ext cx="19047092" cy="10287000"/>
          </a:xfrm>
          <a:custGeom>
            <a:avLst/>
            <a:gdLst/>
            <a:ahLst/>
            <a:cxnLst/>
            <a:rect l="l" t="t" r="r" b="b"/>
            <a:pathLst>
              <a:path w="19047092" h="10287000">
                <a:moveTo>
                  <a:pt x="19047092" y="0"/>
                </a:moveTo>
                <a:lnTo>
                  <a:pt x="0" y="0"/>
                </a:lnTo>
                <a:lnTo>
                  <a:pt x="0" y="10287000"/>
                </a:lnTo>
                <a:lnTo>
                  <a:pt x="19047092" y="10287000"/>
                </a:lnTo>
                <a:lnTo>
                  <a:pt x="19047092" y="0"/>
                </a:lnTo>
                <a:close/>
              </a:path>
            </a:pathLst>
          </a:custGeom>
          <a:blipFill>
            <a:blip r:embed="rId5">
              <a:alphaModFix amt="72000"/>
            </a:blip>
            <a:stretch>
              <a:fillRect t="-19086" b="-19086"/>
            </a:stretch>
          </a:blipFill>
        </p:spPr>
        <p:txBody>
          <a:bodyPr/>
          <a:lstStyle/>
          <a:p>
            <a:endParaRPr lang="en-IE"/>
          </a:p>
        </p:txBody>
      </p:sp>
      <p:sp>
        <p:nvSpPr>
          <p:cNvPr id="17" name="Title 16">
            <a:extLst>
              <a:ext uri="{FF2B5EF4-FFF2-40B4-BE49-F238E27FC236}">
                <a16:creationId xmlns:a16="http://schemas.microsoft.com/office/drawing/2014/main" id="{07CB35A7-E143-D0C3-E420-FB6A33427F14}"/>
              </a:ext>
            </a:extLst>
          </p:cNvPr>
          <p:cNvSpPr>
            <a:spLocks noGrp="1"/>
          </p:cNvSpPr>
          <p:nvPr>
            <p:ph type="title" idx="4294967295"/>
          </p:nvPr>
        </p:nvSpPr>
        <p:spPr>
          <a:xfrm>
            <a:off x="3680816" y="63533"/>
            <a:ext cx="4435248" cy="1143000"/>
          </a:xfrm>
        </p:spPr>
        <p:txBody>
          <a:bodyPr>
            <a:normAutofit/>
          </a:bodyPr>
          <a:lstStyle/>
          <a:p>
            <a:r>
              <a:rPr lang="en-IE" sz="4800" b="1" dirty="0"/>
              <a:t>Next steps</a:t>
            </a:r>
          </a:p>
        </p:txBody>
      </p:sp>
      <p:sp>
        <p:nvSpPr>
          <p:cNvPr id="8" name="Freeform 8">
            <a:extLst>
              <a:ext uri="{C183D7F6-B498-43B3-948B-1728B52AA6E4}">
                <adec:decorative xmlns:adec="http://schemas.microsoft.com/office/drawing/2017/decorative" val="1"/>
              </a:ext>
            </a:extLst>
          </p:cNvPr>
          <p:cNvSpPr/>
          <p:nvPr/>
        </p:nvSpPr>
        <p:spPr>
          <a:xfrm>
            <a:off x="774973" y="4277044"/>
            <a:ext cx="4881205" cy="2552464"/>
          </a:xfrm>
          <a:custGeom>
            <a:avLst/>
            <a:gdLst/>
            <a:ahLst/>
            <a:cxnLst/>
            <a:rect l="l" t="t" r="r" b="b"/>
            <a:pathLst>
              <a:path w="4881205" h="2552464">
                <a:moveTo>
                  <a:pt x="0" y="0"/>
                </a:moveTo>
                <a:lnTo>
                  <a:pt x="4881205" y="0"/>
                </a:lnTo>
                <a:lnTo>
                  <a:pt x="4881205" y="2552463"/>
                </a:lnTo>
                <a:lnTo>
                  <a:pt x="0" y="255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a:extLst>
              <a:ext uri="{C183D7F6-B498-43B3-948B-1728B52AA6E4}">
                <adec:decorative xmlns:adec="http://schemas.microsoft.com/office/drawing/2017/decorative" val="1"/>
              </a:ext>
            </a:extLst>
          </p:cNvPr>
          <p:cNvSpPr/>
          <p:nvPr/>
        </p:nvSpPr>
        <p:spPr>
          <a:xfrm>
            <a:off x="6520361" y="7452618"/>
            <a:ext cx="4881205" cy="2552464"/>
          </a:xfrm>
          <a:custGeom>
            <a:avLst/>
            <a:gdLst/>
            <a:ahLst/>
            <a:cxnLst/>
            <a:rect l="l" t="t" r="r" b="b"/>
            <a:pathLst>
              <a:path w="4881205" h="2552464">
                <a:moveTo>
                  <a:pt x="0" y="0"/>
                </a:moveTo>
                <a:lnTo>
                  <a:pt x="4881205" y="0"/>
                </a:lnTo>
                <a:lnTo>
                  <a:pt x="4881205" y="2552463"/>
                </a:lnTo>
                <a:lnTo>
                  <a:pt x="0" y="255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5" name="TextBox 15"/>
          <p:cNvSpPr txBox="1"/>
          <p:nvPr/>
        </p:nvSpPr>
        <p:spPr>
          <a:xfrm>
            <a:off x="6806512" y="7909700"/>
            <a:ext cx="4308903" cy="1581149"/>
          </a:xfrm>
          <a:prstGeom prst="rect">
            <a:avLst/>
          </a:prstGeom>
        </p:spPr>
        <p:txBody>
          <a:bodyPr lIns="0" tIns="0" rIns="0" bIns="0" rtlCol="0" anchor="t">
            <a:spAutoFit/>
          </a:bodyPr>
          <a:lstStyle/>
          <a:p>
            <a:pPr algn="ctr">
              <a:lnSpc>
                <a:spcPts val="4200"/>
              </a:lnSpc>
            </a:pPr>
            <a:r>
              <a:rPr lang="en-US" sz="3000" b="1">
                <a:solidFill>
                  <a:srgbClr val="000000"/>
                </a:solidFill>
                <a:latin typeface="Open Sans 1 Bold"/>
                <a:ea typeface="Open Sans 1 Bold"/>
                <a:cs typeface="Open Sans 1 Bold"/>
                <a:sym typeface="Open Sans 1 Bold"/>
              </a:rPr>
              <a:t>1) Advisory group meeting</a:t>
            </a:r>
          </a:p>
          <a:p>
            <a:pPr algn="ctr">
              <a:lnSpc>
                <a:spcPts val="4200"/>
              </a:lnSpc>
              <a:spcBef>
                <a:spcPct val="0"/>
              </a:spcBef>
            </a:pPr>
            <a:r>
              <a:rPr lang="en-US" sz="3000">
                <a:solidFill>
                  <a:srgbClr val="000000"/>
                </a:solidFill>
                <a:latin typeface="Open Sans 1"/>
                <a:ea typeface="Open Sans 1"/>
                <a:cs typeface="Open Sans 1"/>
                <a:sym typeface="Open Sans 1"/>
              </a:rPr>
              <a:t>(tomorrow)</a:t>
            </a:r>
          </a:p>
        </p:txBody>
      </p:sp>
      <p:sp>
        <p:nvSpPr>
          <p:cNvPr id="7" name="Freeform 7">
            <a:extLst>
              <a:ext uri="{C183D7F6-B498-43B3-948B-1728B52AA6E4}">
                <adec:decorative xmlns:adec="http://schemas.microsoft.com/office/drawing/2017/decorative" val="1"/>
              </a:ext>
            </a:extLst>
          </p:cNvPr>
          <p:cNvSpPr/>
          <p:nvPr/>
        </p:nvSpPr>
        <p:spPr>
          <a:xfrm>
            <a:off x="12663296" y="3444686"/>
            <a:ext cx="5150304" cy="2693180"/>
          </a:xfrm>
          <a:custGeom>
            <a:avLst/>
            <a:gdLst/>
            <a:ahLst/>
            <a:cxnLst/>
            <a:rect l="l" t="t" r="r" b="b"/>
            <a:pathLst>
              <a:path w="5150304" h="2693180">
                <a:moveTo>
                  <a:pt x="0" y="0"/>
                </a:moveTo>
                <a:lnTo>
                  <a:pt x="5150304" y="0"/>
                </a:lnTo>
                <a:lnTo>
                  <a:pt x="5150304" y="2693180"/>
                </a:lnTo>
                <a:lnTo>
                  <a:pt x="0" y="2693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TextBox 13"/>
          <p:cNvSpPr txBox="1"/>
          <p:nvPr/>
        </p:nvSpPr>
        <p:spPr>
          <a:xfrm>
            <a:off x="13083996" y="3705426"/>
            <a:ext cx="4361254" cy="2114549"/>
          </a:xfrm>
          <a:prstGeom prst="rect">
            <a:avLst/>
          </a:prstGeom>
        </p:spPr>
        <p:txBody>
          <a:bodyPr lIns="0" tIns="0" rIns="0" bIns="0" rtlCol="0" anchor="t">
            <a:spAutoFit/>
          </a:bodyPr>
          <a:lstStyle/>
          <a:p>
            <a:pPr algn="just">
              <a:lnSpc>
                <a:spcPts val="4200"/>
              </a:lnSpc>
            </a:pPr>
            <a:r>
              <a:rPr lang="en-US" sz="3000" b="1">
                <a:solidFill>
                  <a:srgbClr val="000000"/>
                </a:solidFill>
                <a:latin typeface="Open Sans 1 Bold"/>
                <a:ea typeface="Open Sans 1 Bold"/>
                <a:cs typeface="Open Sans 1 Bold"/>
                <a:sym typeface="Open Sans 1 Bold"/>
              </a:rPr>
              <a:t>2) Spring consultation</a:t>
            </a:r>
            <a:r>
              <a:rPr lang="en-US" sz="3000">
                <a:solidFill>
                  <a:srgbClr val="000000"/>
                </a:solidFill>
                <a:latin typeface="Open Sans 1"/>
                <a:ea typeface="Open Sans 1"/>
                <a:cs typeface="Open Sans 1"/>
                <a:sym typeface="Open Sans 1"/>
              </a:rPr>
              <a:t>    </a:t>
            </a:r>
          </a:p>
          <a:p>
            <a:pPr algn="just">
              <a:lnSpc>
                <a:spcPts val="4200"/>
              </a:lnSpc>
            </a:pPr>
            <a:r>
              <a:rPr lang="en-US" sz="3000">
                <a:solidFill>
                  <a:srgbClr val="000000"/>
                </a:solidFill>
                <a:latin typeface="Open Sans 1"/>
                <a:ea typeface="Open Sans 1"/>
                <a:cs typeface="Open Sans 1"/>
                <a:sym typeface="Open Sans 1"/>
              </a:rPr>
              <a:t>     round up with all        </a:t>
            </a:r>
          </a:p>
          <a:p>
            <a:pPr algn="ctr">
              <a:lnSpc>
                <a:spcPts val="4200"/>
              </a:lnSpc>
            </a:pPr>
            <a:r>
              <a:rPr lang="en-US" sz="3000">
                <a:solidFill>
                  <a:srgbClr val="000000"/>
                </a:solidFill>
                <a:latin typeface="Open Sans 1"/>
                <a:ea typeface="Open Sans 1"/>
                <a:cs typeface="Open Sans 1"/>
                <a:sym typeface="Open Sans 1"/>
              </a:rPr>
              <a:t>co-researchers </a:t>
            </a:r>
          </a:p>
          <a:p>
            <a:pPr algn="ctr">
              <a:lnSpc>
                <a:spcPts val="4200"/>
              </a:lnSpc>
              <a:spcBef>
                <a:spcPct val="0"/>
              </a:spcBef>
            </a:pPr>
            <a:r>
              <a:rPr lang="en-US" sz="3000">
                <a:solidFill>
                  <a:srgbClr val="000000"/>
                </a:solidFill>
                <a:latin typeface="Open Sans 1"/>
                <a:ea typeface="Open Sans 1"/>
                <a:cs typeface="Open Sans 1"/>
                <a:sym typeface="Open Sans 1"/>
              </a:rPr>
              <a:t>(7th final Framework)</a:t>
            </a:r>
          </a:p>
        </p:txBody>
      </p:sp>
      <p:sp>
        <p:nvSpPr>
          <p:cNvPr id="14" name="TextBox 14"/>
          <p:cNvSpPr txBox="1"/>
          <p:nvPr/>
        </p:nvSpPr>
        <p:spPr>
          <a:xfrm>
            <a:off x="1028700" y="4734126"/>
            <a:ext cx="4308903" cy="1581149"/>
          </a:xfrm>
          <a:prstGeom prst="rect">
            <a:avLst/>
          </a:prstGeom>
        </p:spPr>
        <p:txBody>
          <a:bodyPr lIns="0" tIns="0" rIns="0" bIns="0" rtlCol="0" anchor="t">
            <a:spAutoFit/>
          </a:bodyPr>
          <a:lstStyle/>
          <a:p>
            <a:pPr algn="ctr">
              <a:lnSpc>
                <a:spcPts val="4200"/>
              </a:lnSpc>
            </a:pPr>
            <a:r>
              <a:rPr lang="en-US" sz="3000" b="1">
                <a:solidFill>
                  <a:srgbClr val="000000"/>
                </a:solidFill>
                <a:latin typeface="Open Sans 1 Bold"/>
                <a:ea typeface="Open Sans 1 Bold"/>
                <a:cs typeface="Open Sans 1 Bold"/>
                <a:sym typeface="Open Sans 1 Bold"/>
              </a:rPr>
              <a:t>3) Web design</a:t>
            </a:r>
          </a:p>
          <a:p>
            <a:pPr algn="ctr">
              <a:lnSpc>
                <a:spcPts val="4200"/>
              </a:lnSpc>
              <a:spcBef>
                <a:spcPct val="0"/>
              </a:spcBef>
            </a:pPr>
            <a:r>
              <a:rPr lang="en-US" sz="3000">
                <a:solidFill>
                  <a:srgbClr val="000000"/>
                </a:solidFill>
                <a:latin typeface="Open Sans 1"/>
                <a:ea typeface="Open Sans 1"/>
                <a:cs typeface="Open Sans 1"/>
                <a:sym typeface="Open Sans 1"/>
              </a:rPr>
              <a:t>Creation, trial and testing </a:t>
            </a:r>
          </a:p>
        </p:txBody>
      </p:sp>
      <p:sp>
        <p:nvSpPr>
          <p:cNvPr id="9" name="Freeform 9">
            <a:extLst>
              <a:ext uri="{C183D7F6-B498-43B3-948B-1728B52AA6E4}">
                <adec:decorative xmlns:adec="http://schemas.microsoft.com/office/drawing/2017/decorative" val="1"/>
              </a:ext>
            </a:extLst>
          </p:cNvPr>
          <p:cNvSpPr/>
          <p:nvPr/>
        </p:nvSpPr>
        <p:spPr>
          <a:xfrm>
            <a:off x="7782090" y="1210113"/>
            <a:ext cx="4881205" cy="2552464"/>
          </a:xfrm>
          <a:custGeom>
            <a:avLst/>
            <a:gdLst/>
            <a:ahLst/>
            <a:cxnLst/>
            <a:rect l="l" t="t" r="r" b="b"/>
            <a:pathLst>
              <a:path w="4881205" h="2552464">
                <a:moveTo>
                  <a:pt x="0" y="0"/>
                </a:moveTo>
                <a:lnTo>
                  <a:pt x="4881206" y="0"/>
                </a:lnTo>
                <a:lnTo>
                  <a:pt x="4881206" y="2552463"/>
                </a:lnTo>
                <a:lnTo>
                  <a:pt x="0" y="255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6" name="TextBox 16"/>
          <p:cNvSpPr txBox="1"/>
          <p:nvPr/>
        </p:nvSpPr>
        <p:spPr>
          <a:xfrm>
            <a:off x="7782090" y="1933895"/>
            <a:ext cx="4308903" cy="1047749"/>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Open Sans 1 Bold"/>
                <a:ea typeface="Open Sans 1 Bold"/>
                <a:cs typeface="Open Sans 1 Bold"/>
                <a:sym typeface="Open Sans 1 Bold"/>
              </a:rPr>
              <a:t>4) Autumn 2025 Launch!</a:t>
            </a:r>
            <a:r>
              <a:rPr lang="en-US" sz="3000">
                <a:solidFill>
                  <a:srgbClr val="000000"/>
                </a:solidFill>
                <a:latin typeface="Open Sans 1"/>
                <a:ea typeface="Open Sans 1"/>
                <a:cs typeface="Open Sans 1"/>
                <a:sym typeface="Open Sans 1"/>
              </a:rPr>
              <a:t> </a:t>
            </a:r>
          </a:p>
        </p:txBody>
      </p:sp>
      <p:sp>
        <p:nvSpPr>
          <p:cNvPr id="4" name="Freeform 4">
            <a:extLst>
              <a:ext uri="{C183D7F6-B498-43B3-948B-1728B52AA6E4}">
                <adec:decorative xmlns:adec="http://schemas.microsoft.com/office/drawing/2017/decorative" val="1"/>
              </a:ext>
            </a:extLst>
          </p:cNvPr>
          <p:cNvSpPr/>
          <p:nvPr/>
        </p:nvSpPr>
        <p:spPr>
          <a:xfrm>
            <a:off x="149479" y="-28257"/>
            <a:ext cx="3419352" cy="4188346"/>
          </a:xfrm>
          <a:custGeom>
            <a:avLst/>
            <a:gdLst/>
            <a:ahLst/>
            <a:cxnLst/>
            <a:rect l="l" t="t" r="r" b="b"/>
            <a:pathLst>
              <a:path w="6238240" h="7641187">
                <a:moveTo>
                  <a:pt x="3119120" y="0"/>
                </a:moveTo>
                <a:lnTo>
                  <a:pt x="0" y="0"/>
                </a:lnTo>
                <a:lnTo>
                  <a:pt x="0" y="6190847"/>
                </a:lnTo>
                <a:lnTo>
                  <a:pt x="3119120" y="7641187"/>
                </a:lnTo>
                <a:lnTo>
                  <a:pt x="6238240" y="6190847"/>
                </a:lnTo>
                <a:lnTo>
                  <a:pt x="6238240" y="0"/>
                </a:lnTo>
                <a:lnTo>
                  <a:pt x="3119120" y="0"/>
                </a:lnTo>
                <a:close/>
              </a:path>
            </a:pathLst>
          </a:custGeom>
          <a:solidFill>
            <a:srgbClr val="8BB6AC"/>
          </a:solidFill>
        </p:spPr>
        <p:txBody>
          <a:bodyPr/>
          <a:lstStyle/>
          <a:p>
            <a:endParaRPr lang="en-IE"/>
          </a:p>
        </p:txBody>
      </p:sp>
      <p:sp>
        <p:nvSpPr>
          <p:cNvPr id="11" name="TextBox 11">
            <a:extLst>
              <a:ext uri="{C183D7F6-B498-43B3-948B-1728B52AA6E4}">
                <adec:decorative xmlns:adec="http://schemas.microsoft.com/office/drawing/2017/decorative" val="1"/>
              </a:ext>
            </a:extLst>
          </p:cNvPr>
          <p:cNvSpPr txBox="1"/>
          <p:nvPr/>
        </p:nvSpPr>
        <p:spPr>
          <a:xfrm>
            <a:off x="261464" y="187319"/>
            <a:ext cx="2954112" cy="863600"/>
          </a:xfrm>
          <a:prstGeom prst="rect">
            <a:avLst/>
          </a:prstGeom>
        </p:spPr>
        <p:txBody>
          <a:bodyPr lIns="0" tIns="0" rIns="0" bIns="0" rtlCol="0" anchor="t">
            <a:spAutoFit/>
          </a:bodyPr>
          <a:lstStyle/>
          <a:p>
            <a:pPr algn="ctr">
              <a:lnSpc>
                <a:spcPts val="7000"/>
              </a:lnSpc>
            </a:pPr>
            <a:r>
              <a:rPr lang="en-US" sz="5000" b="1" spc="160" dirty="0">
                <a:solidFill>
                  <a:srgbClr val="000000"/>
                </a:solidFill>
                <a:latin typeface="Open Sans 1 Bold"/>
                <a:ea typeface="Open Sans 1 Bold"/>
                <a:cs typeface="Open Sans 1 Bold"/>
                <a:sym typeface="Open Sans 1 Bold"/>
              </a:rPr>
              <a:t>4</a:t>
            </a:r>
          </a:p>
        </p:txBody>
      </p:sp>
      <p:sp>
        <p:nvSpPr>
          <p:cNvPr id="10" name="Freeform 10">
            <a:extLst>
              <a:ext uri="{C183D7F6-B498-43B3-948B-1728B52AA6E4}">
                <adec:decorative xmlns:adec="http://schemas.microsoft.com/office/drawing/2017/decorative" val="1"/>
              </a:ext>
            </a:extLst>
          </p:cNvPr>
          <p:cNvSpPr/>
          <p:nvPr/>
        </p:nvSpPr>
        <p:spPr>
          <a:xfrm>
            <a:off x="12663296" y="6745"/>
            <a:ext cx="741576" cy="1203368"/>
          </a:xfrm>
          <a:custGeom>
            <a:avLst/>
            <a:gdLst/>
            <a:ahLst/>
            <a:cxnLst/>
            <a:rect l="l" t="t" r="r" b="b"/>
            <a:pathLst>
              <a:path w="741576" h="1203368">
                <a:moveTo>
                  <a:pt x="0" y="0"/>
                </a:moveTo>
                <a:lnTo>
                  <a:pt x="741575" y="0"/>
                </a:lnTo>
                <a:lnTo>
                  <a:pt x="741575" y="1203368"/>
                </a:lnTo>
                <a:lnTo>
                  <a:pt x="0" y="1203368"/>
                </a:lnTo>
                <a:lnTo>
                  <a:pt x="0" y="0"/>
                </a:lnTo>
                <a:close/>
              </a:path>
            </a:pathLst>
          </a:custGeom>
          <a:blipFill>
            <a:blip r:embed="rId8"/>
            <a:stretch>
              <a:fillRect/>
            </a:stretch>
          </a:blipFill>
        </p:spPr>
        <p:txBody>
          <a:bodyPr/>
          <a:lstStyle/>
          <a:p>
            <a:endParaRPr lang="en-IE"/>
          </a:p>
        </p:txBody>
      </p:sp>
      <p:sp>
        <p:nvSpPr>
          <p:cNvPr id="5" name="Freeform 5">
            <a:extLst>
              <a:ext uri="{C183D7F6-B498-43B3-948B-1728B52AA6E4}">
                <adec:decorative xmlns:adec="http://schemas.microsoft.com/office/drawing/2017/decorative" val="1"/>
              </a:ext>
            </a:extLst>
          </p:cNvPr>
          <p:cNvSpPr/>
          <p:nvPr/>
        </p:nvSpPr>
        <p:spPr>
          <a:xfrm>
            <a:off x="1028700" y="1626296"/>
            <a:ext cx="1507265" cy="1552426"/>
          </a:xfrm>
          <a:custGeom>
            <a:avLst/>
            <a:gdLst/>
            <a:ahLst/>
            <a:cxnLst/>
            <a:rect l="l" t="t" r="r" b="b"/>
            <a:pathLst>
              <a:path w="1507265" h="1552426">
                <a:moveTo>
                  <a:pt x="0" y="0"/>
                </a:moveTo>
                <a:lnTo>
                  <a:pt x="1507265" y="0"/>
                </a:lnTo>
                <a:lnTo>
                  <a:pt x="1507265" y="1552427"/>
                </a:lnTo>
                <a:lnTo>
                  <a:pt x="0" y="15524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pic>
        <p:nvPicPr>
          <p:cNvPr id="31" name="Video 30">
            <a:hlinkClick r:id="" action="ppaction://media"/>
            <a:extLst>
              <a:ext uri="{FF2B5EF4-FFF2-40B4-BE49-F238E27FC236}">
                <a16:creationId xmlns:a16="http://schemas.microsoft.com/office/drawing/2014/main" id="{406082E3-B7F7-A157-20B3-FD119CC5780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485"/>
    </mc:Choice>
    <mc:Fallback>
      <p:transition spd="slow" advTm="22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06F3CFC-E8EE-C51F-3D5B-9C95D6B3588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IE" dirty="0"/>
              <a:t>AHEAD journal papers to read</a:t>
            </a:r>
          </a:p>
        </p:txBody>
      </p:sp>
      <p:sp>
        <p:nvSpPr>
          <p:cNvPr id="3" name="Freeform 3">
            <a:extLst>
              <a:ext uri="{C183D7F6-B498-43B3-948B-1728B52AA6E4}">
                <adec:decorative xmlns:adec="http://schemas.microsoft.com/office/drawing/2017/decorative" val="1"/>
              </a:ext>
            </a:extLst>
          </p:cNvPr>
          <p:cNvSpPr/>
          <p:nvPr/>
        </p:nvSpPr>
        <p:spPr>
          <a:xfrm>
            <a:off x="-1476697" y="-92003"/>
            <a:ext cx="3099760" cy="2340362"/>
          </a:xfrm>
          <a:custGeom>
            <a:avLst/>
            <a:gdLst/>
            <a:ahLst/>
            <a:cxnLst/>
            <a:rect l="l" t="t" r="r" b="b"/>
            <a:pathLst>
              <a:path w="3099760" h="2340362">
                <a:moveTo>
                  <a:pt x="0" y="0"/>
                </a:moveTo>
                <a:lnTo>
                  <a:pt x="3099760" y="0"/>
                </a:lnTo>
                <a:lnTo>
                  <a:pt x="3099760" y="2340362"/>
                </a:lnTo>
                <a:lnTo>
                  <a:pt x="0" y="2340362"/>
                </a:lnTo>
                <a:lnTo>
                  <a:pt x="0" y="0"/>
                </a:lnTo>
                <a:close/>
              </a:path>
            </a:pathLst>
          </a:custGeom>
          <a:blipFill>
            <a:blip r:embed="rId5"/>
            <a:stretch>
              <a:fillRect r="-16063" b="-62855"/>
            </a:stretch>
          </a:blipFill>
        </p:spPr>
        <p:txBody>
          <a:bodyPr/>
          <a:lstStyle/>
          <a:p>
            <a:endParaRPr lang="en-IE"/>
          </a:p>
        </p:txBody>
      </p:sp>
      <p:sp>
        <p:nvSpPr>
          <p:cNvPr id="2" name="Freeform 2" descr="The AHEAD journal">
            <a:extLst>
              <a:ext uri="{C183D7F6-B498-43B3-948B-1728B52AA6E4}">
                <adec:decorative xmlns:adec="http://schemas.microsoft.com/office/drawing/2017/decorative" val="0"/>
              </a:ext>
            </a:extLst>
          </p:cNvPr>
          <p:cNvSpPr/>
          <p:nvPr/>
        </p:nvSpPr>
        <p:spPr>
          <a:xfrm>
            <a:off x="1518183" y="-2435"/>
            <a:ext cx="18454414" cy="2250794"/>
          </a:xfrm>
          <a:custGeom>
            <a:avLst/>
            <a:gdLst/>
            <a:ahLst/>
            <a:cxnLst/>
            <a:rect l="l" t="t" r="r" b="b"/>
            <a:pathLst>
              <a:path w="18454414" h="2250794">
                <a:moveTo>
                  <a:pt x="0" y="0"/>
                </a:moveTo>
                <a:lnTo>
                  <a:pt x="18454414" y="0"/>
                </a:lnTo>
                <a:lnTo>
                  <a:pt x="18454414" y="2250794"/>
                </a:lnTo>
                <a:lnTo>
                  <a:pt x="0" y="2250794"/>
                </a:lnTo>
                <a:lnTo>
                  <a:pt x="0" y="0"/>
                </a:lnTo>
                <a:close/>
              </a:path>
            </a:pathLst>
          </a:custGeom>
          <a:blipFill>
            <a:blip r:embed="rId6"/>
            <a:stretch>
              <a:fillRect b="-114200"/>
            </a:stretch>
          </a:blipFill>
        </p:spPr>
        <p:txBody>
          <a:bodyPr/>
          <a:lstStyle/>
          <a:p>
            <a:endParaRPr lang="en-IE"/>
          </a:p>
        </p:txBody>
      </p:sp>
      <p:sp>
        <p:nvSpPr>
          <p:cNvPr id="6" name="Freeform 6" descr="#AHEADjournal">
            <a:extLst>
              <a:ext uri="{C183D7F6-B498-43B3-948B-1728B52AA6E4}">
                <adec:decorative xmlns:adec="http://schemas.microsoft.com/office/drawing/2017/decorative" val="0"/>
              </a:ext>
            </a:extLst>
          </p:cNvPr>
          <p:cNvSpPr/>
          <p:nvPr/>
        </p:nvSpPr>
        <p:spPr>
          <a:xfrm>
            <a:off x="13895202" y="639362"/>
            <a:ext cx="3968423" cy="877632"/>
          </a:xfrm>
          <a:custGeom>
            <a:avLst/>
            <a:gdLst/>
            <a:ahLst/>
            <a:cxnLst/>
            <a:rect l="l" t="t" r="r" b="b"/>
            <a:pathLst>
              <a:path w="3968423" h="877632">
                <a:moveTo>
                  <a:pt x="0" y="0"/>
                </a:moveTo>
                <a:lnTo>
                  <a:pt x="3968424" y="0"/>
                </a:lnTo>
                <a:lnTo>
                  <a:pt x="3968424" y="877632"/>
                </a:lnTo>
                <a:lnTo>
                  <a:pt x="0" y="877632"/>
                </a:lnTo>
                <a:lnTo>
                  <a:pt x="0" y="0"/>
                </a:lnTo>
                <a:close/>
              </a:path>
            </a:pathLst>
          </a:custGeom>
          <a:blipFill>
            <a:blip r:embed="rId7"/>
            <a:stretch>
              <a:fillRect/>
            </a:stretch>
          </a:blipFill>
        </p:spPr>
        <p:txBody>
          <a:bodyPr/>
          <a:lstStyle/>
          <a:p>
            <a:endParaRPr lang="en-IE"/>
          </a:p>
        </p:txBody>
      </p:sp>
      <p:sp>
        <p:nvSpPr>
          <p:cNvPr id="5" name="TextBox 5">
            <a:extLst>
              <a:ext uri="{C183D7F6-B498-43B3-948B-1728B52AA6E4}">
                <adec:decorative xmlns:adec="http://schemas.microsoft.com/office/drawing/2017/decorative" val="0"/>
              </a:ext>
            </a:extLst>
          </p:cNvPr>
          <p:cNvSpPr txBox="1"/>
          <p:nvPr/>
        </p:nvSpPr>
        <p:spPr>
          <a:xfrm>
            <a:off x="1623063" y="3611315"/>
            <a:ext cx="14537041" cy="2053717"/>
          </a:xfrm>
          <a:prstGeom prst="rect">
            <a:avLst/>
          </a:prstGeom>
        </p:spPr>
        <p:txBody>
          <a:bodyPr lIns="0" tIns="0" rIns="0" bIns="0" rtlCol="0" anchor="t">
            <a:spAutoFit/>
          </a:bodyPr>
          <a:lstStyle/>
          <a:p>
            <a:pPr algn="ctr">
              <a:lnSpc>
                <a:spcPts val="5473"/>
              </a:lnSpc>
              <a:spcBef>
                <a:spcPct val="0"/>
              </a:spcBef>
            </a:pPr>
            <a:r>
              <a:rPr lang="en-US" sz="4599" spc="-91">
                <a:solidFill>
                  <a:srgbClr val="000000"/>
                </a:solidFill>
                <a:latin typeface="Open Sans 1"/>
                <a:ea typeface="Open Sans 1"/>
                <a:cs typeface="Open Sans 1"/>
                <a:sym typeface="Open Sans 1"/>
              </a:rPr>
              <a:t>Widening Inclusion of Disability in Employment (WIDE): </a:t>
            </a:r>
          </a:p>
          <a:p>
            <a:pPr algn="ctr">
              <a:lnSpc>
                <a:spcPts val="5473"/>
              </a:lnSpc>
              <a:spcBef>
                <a:spcPct val="0"/>
              </a:spcBef>
            </a:pPr>
            <a:r>
              <a:rPr lang="en-US" sz="4599" spc="-91">
                <a:solidFill>
                  <a:srgbClr val="000000"/>
                </a:solidFill>
                <a:latin typeface="Open Sans 1"/>
                <a:ea typeface="Open Sans 1"/>
                <a:cs typeface="Open Sans 1"/>
                <a:sym typeface="Open Sans 1"/>
              </a:rPr>
              <a:t>Findings from the Voices of Lived Experience of Disability, Employers, and Disability Organisations</a:t>
            </a:r>
          </a:p>
        </p:txBody>
      </p:sp>
      <p:sp>
        <p:nvSpPr>
          <p:cNvPr id="7" name="TextBox 7">
            <a:extLst>
              <a:ext uri="{C183D7F6-B498-43B3-948B-1728B52AA6E4}">
                <adec:decorative xmlns:adec="http://schemas.microsoft.com/office/drawing/2017/decorative" val="0"/>
              </a:ext>
            </a:extLst>
          </p:cNvPr>
          <p:cNvSpPr txBox="1"/>
          <p:nvPr/>
        </p:nvSpPr>
        <p:spPr>
          <a:xfrm>
            <a:off x="2486679" y="6772944"/>
            <a:ext cx="13314641" cy="1386969"/>
          </a:xfrm>
          <a:prstGeom prst="rect">
            <a:avLst/>
          </a:prstGeom>
        </p:spPr>
        <p:txBody>
          <a:bodyPr lIns="0" tIns="0" rIns="0" bIns="0" rtlCol="0" anchor="t">
            <a:spAutoFit/>
          </a:bodyPr>
          <a:lstStyle/>
          <a:p>
            <a:pPr algn="ctr">
              <a:lnSpc>
                <a:spcPts val="5475"/>
              </a:lnSpc>
              <a:spcBef>
                <a:spcPct val="0"/>
              </a:spcBef>
            </a:pPr>
            <a:r>
              <a:rPr lang="en-US" sz="4601" spc="-92">
                <a:solidFill>
                  <a:srgbClr val="000000"/>
                </a:solidFill>
                <a:latin typeface="Open Sans 1"/>
                <a:ea typeface="Open Sans 1"/>
                <a:cs typeface="Open Sans 1"/>
                <a:sym typeface="Open Sans 1"/>
              </a:rPr>
              <a:t>Disability and the Corporate Sustainability Reporting Directive (CSRD) – A Driver for Change?</a:t>
            </a:r>
          </a:p>
        </p:txBody>
      </p:sp>
      <p:sp>
        <p:nvSpPr>
          <p:cNvPr id="4" name="Freeform 4" descr="Issue 18 out now">
            <a:extLst>
              <a:ext uri="{C183D7F6-B498-43B3-948B-1728B52AA6E4}">
                <adec:decorative xmlns:adec="http://schemas.microsoft.com/office/drawing/2017/decorative" val="0"/>
              </a:ext>
            </a:extLst>
          </p:cNvPr>
          <p:cNvSpPr/>
          <p:nvPr/>
        </p:nvSpPr>
        <p:spPr>
          <a:xfrm>
            <a:off x="373812" y="9258300"/>
            <a:ext cx="4186231" cy="798689"/>
          </a:xfrm>
          <a:custGeom>
            <a:avLst/>
            <a:gdLst/>
            <a:ahLst/>
            <a:cxnLst/>
            <a:rect l="l" t="t" r="r" b="b"/>
            <a:pathLst>
              <a:path w="4186231" h="798689">
                <a:moveTo>
                  <a:pt x="0" y="0"/>
                </a:moveTo>
                <a:lnTo>
                  <a:pt x="4186231" y="0"/>
                </a:lnTo>
                <a:lnTo>
                  <a:pt x="4186231" y="798689"/>
                </a:lnTo>
                <a:lnTo>
                  <a:pt x="0" y="798689"/>
                </a:lnTo>
                <a:lnTo>
                  <a:pt x="0" y="0"/>
                </a:lnTo>
                <a:close/>
              </a:path>
            </a:pathLst>
          </a:custGeom>
          <a:blipFill>
            <a:blip r:embed="rId8"/>
            <a:stretch>
              <a:fillRect l="-449" r="-449"/>
            </a:stretch>
          </a:blipFill>
        </p:spPr>
        <p:txBody>
          <a:bodyPr/>
          <a:lstStyle/>
          <a:p>
            <a:endParaRPr lang="en-IE"/>
          </a:p>
        </p:txBody>
      </p:sp>
      <p:sp>
        <p:nvSpPr>
          <p:cNvPr id="8" name="TextBox 8">
            <a:extLst>
              <a:ext uri="{C183D7F6-B498-43B3-948B-1728B52AA6E4}">
                <adec:decorative xmlns:adec="http://schemas.microsoft.com/office/drawing/2017/decorative" val="0"/>
              </a:ext>
            </a:extLst>
          </p:cNvPr>
          <p:cNvSpPr txBox="1"/>
          <p:nvPr/>
        </p:nvSpPr>
        <p:spPr>
          <a:xfrm>
            <a:off x="12420600" y="9510949"/>
            <a:ext cx="5443026" cy="487313"/>
          </a:xfrm>
          <a:prstGeom prst="rect">
            <a:avLst/>
          </a:prstGeom>
        </p:spPr>
        <p:txBody>
          <a:bodyPr wrap="square" lIns="0" tIns="0" rIns="0" bIns="0" rtlCol="0" anchor="t">
            <a:spAutoFit/>
          </a:bodyPr>
          <a:lstStyle/>
          <a:p>
            <a:pPr algn="ctr">
              <a:lnSpc>
                <a:spcPts val="3809"/>
              </a:lnSpc>
              <a:spcBef>
                <a:spcPct val="0"/>
              </a:spcBef>
            </a:pPr>
            <a:r>
              <a:rPr lang="en-US" sz="3201" b="1" spc="-64" dirty="0">
                <a:solidFill>
                  <a:srgbClr val="1C887B"/>
                </a:solidFill>
                <a:latin typeface="Open Sans 1 Bold"/>
                <a:ea typeface="Open Sans 1 Bold"/>
                <a:cs typeface="Open Sans 1 Bold"/>
                <a:sym typeface="Open Sans 1 Bold"/>
              </a:rPr>
              <a:t>AHEAD WIDE Framework</a:t>
            </a:r>
          </a:p>
        </p:txBody>
      </p:sp>
      <p:pic>
        <p:nvPicPr>
          <p:cNvPr id="20" name="Video 19">
            <a:hlinkClick r:id="" action="ppaction://media"/>
            <a:extLst>
              <a:ext uri="{FF2B5EF4-FFF2-40B4-BE49-F238E27FC236}">
                <a16:creationId xmlns:a16="http://schemas.microsoft.com/office/drawing/2014/main" id="{342B4E45-8FC7-87ED-EEA5-710790AE4C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5544800" y="451627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104"/>
    </mc:Choice>
    <mc:Fallback>
      <p:transition spd="slow" advTm="1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46C7822-756E-0AAC-C3C1-F111C8C9EC1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Pathways to Possibilities</a:t>
            </a:r>
            <a:endParaRPr lang="en-IE" dirty="0"/>
          </a:p>
        </p:txBody>
      </p:sp>
      <p:pic>
        <p:nvPicPr>
          <p:cNvPr id="4" name="Picture 3" descr="Pathways to Possibilites: Leaving no one behind, from campus to career.&#10;&#10;Online webianr, free to attend. 11:00-13:00 29th of April">
            <a:extLst>
              <a:ext uri="{FF2B5EF4-FFF2-40B4-BE49-F238E27FC236}">
                <a16:creationId xmlns:a16="http://schemas.microsoft.com/office/drawing/2014/main" id="{5B1ED18E-78D7-0B4C-A6F8-FA5FFE95A72D}"/>
              </a:ext>
            </a:extLst>
          </p:cNvPr>
          <p:cNvPicPr>
            <a:picLocks noChangeAspect="1"/>
          </p:cNvPicPr>
          <p:nvPr/>
        </p:nvPicPr>
        <p:blipFill>
          <a:blip r:embed="rId5"/>
          <a:srcRect t="899"/>
          <a:stretch/>
        </p:blipFill>
        <p:spPr>
          <a:xfrm>
            <a:off x="20" y="1923"/>
            <a:ext cx="18287980" cy="10285077"/>
          </a:xfrm>
          <a:prstGeom prst="rect">
            <a:avLst/>
          </a:prstGeom>
        </p:spPr>
      </p:pic>
      <p:pic>
        <p:nvPicPr>
          <p:cNvPr id="17" name="Video 16">
            <a:hlinkClick r:id="" action="ppaction://media"/>
            <a:extLst>
              <a:ext uri="{FF2B5EF4-FFF2-40B4-BE49-F238E27FC236}">
                <a16:creationId xmlns:a16="http://schemas.microsoft.com/office/drawing/2014/main" id="{CCA6EDD8-6054-E6F9-0FE7-29D98570DF5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611563477"/>
      </p:ext>
    </p:extLst>
  </p:cSld>
  <p:clrMapOvr>
    <a:masterClrMapping/>
  </p:clrMapOvr>
  <mc:AlternateContent xmlns:mc="http://schemas.openxmlformats.org/markup-compatibility/2006">
    <mc:Choice xmlns:p14="http://schemas.microsoft.com/office/powerpoint/2010/main" Requires="p14">
      <p:transition spd="slow" p14:dur="2000" advTm="12353"/>
    </mc:Choice>
    <mc:Fallback>
      <p:transition spd="slow" advTm="1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8901107"/>
            <a:ext cx="18288000" cy="1385893"/>
          </a:xfrm>
          <a:custGeom>
            <a:avLst/>
            <a:gdLst/>
            <a:ahLst/>
            <a:cxnLst/>
            <a:rect l="l" t="t" r="r" b="b"/>
            <a:pathLst>
              <a:path w="18288000" h="1385893">
                <a:moveTo>
                  <a:pt x="0" y="0"/>
                </a:moveTo>
                <a:lnTo>
                  <a:pt x="18288000" y="0"/>
                </a:lnTo>
                <a:lnTo>
                  <a:pt x="18288000" y="1385893"/>
                </a:lnTo>
                <a:lnTo>
                  <a:pt x="0" y="1385893"/>
                </a:lnTo>
                <a:lnTo>
                  <a:pt x="0" y="0"/>
                </a:lnTo>
                <a:close/>
              </a:path>
            </a:pathLst>
          </a:custGeom>
          <a:blipFill>
            <a:blip r:embed="rId5"/>
            <a:stretch>
              <a:fillRect t="-642265"/>
            </a:stretch>
          </a:blipFill>
        </p:spPr>
        <p:txBody>
          <a:bodyPr/>
          <a:lstStyle/>
          <a:p>
            <a:endParaRPr lang="en-IE"/>
          </a:p>
        </p:txBody>
      </p:sp>
      <p:sp>
        <p:nvSpPr>
          <p:cNvPr id="4" name="Title 3">
            <a:extLst>
              <a:ext uri="{FF2B5EF4-FFF2-40B4-BE49-F238E27FC236}">
                <a16:creationId xmlns:a16="http://schemas.microsoft.com/office/drawing/2014/main" id="{EAC35727-FB0F-6EC0-B324-52B1AFE752EC}"/>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IE" dirty="0"/>
              <a:t>Sign up to be a web tester and or to be notified for the launch</a:t>
            </a:r>
          </a:p>
        </p:txBody>
      </p:sp>
      <p:sp>
        <p:nvSpPr>
          <p:cNvPr id="3" name="Freeform 3" descr="4 people colouring in a light bulb. On the right of the screen is the ad. It states Are you interested in being an employer tester? Interested in being notified for the Autumn launch? Use the QR code or email catherine.murray@ahead.ie. The QR code is in the bottom right corner">
            <a:extLst>
              <a:ext uri="{C183D7F6-B498-43B3-948B-1728B52AA6E4}">
                <adec:decorative xmlns:adec="http://schemas.microsoft.com/office/drawing/2017/decorative" val="0"/>
              </a:ext>
            </a:extLst>
          </p:cNvPr>
          <p:cNvSpPr/>
          <p:nvPr/>
        </p:nvSpPr>
        <p:spPr>
          <a:xfrm>
            <a:off x="0" y="0"/>
            <a:ext cx="18328731" cy="10287000"/>
          </a:xfrm>
          <a:custGeom>
            <a:avLst/>
            <a:gdLst/>
            <a:ahLst/>
            <a:cxnLst/>
            <a:rect l="l" t="t" r="r" b="b"/>
            <a:pathLst>
              <a:path w="18328731" h="10287000">
                <a:moveTo>
                  <a:pt x="0" y="0"/>
                </a:moveTo>
                <a:lnTo>
                  <a:pt x="18328731" y="0"/>
                </a:lnTo>
                <a:lnTo>
                  <a:pt x="18328731" y="10287000"/>
                </a:lnTo>
                <a:lnTo>
                  <a:pt x="0" y="10287000"/>
                </a:lnTo>
                <a:lnTo>
                  <a:pt x="0" y="0"/>
                </a:lnTo>
                <a:close/>
              </a:path>
            </a:pathLst>
          </a:custGeom>
          <a:blipFill>
            <a:blip r:embed="rId6"/>
            <a:stretch>
              <a:fillRect/>
            </a:stretch>
          </a:blipFill>
        </p:spPr>
        <p:txBody>
          <a:bodyPr/>
          <a:lstStyle/>
          <a:p>
            <a:endParaRPr lang="en-IE"/>
          </a:p>
        </p:txBody>
      </p:sp>
      <p:pic>
        <p:nvPicPr>
          <p:cNvPr id="26" name="Video 25">
            <a:hlinkClick r:id="" action="ppaction://media"/>
            <a:extLst>
              <a:ext uri="{FF2B5EF4-FFF2-40B4-BE49-F238E27FC236}">
                <a16:creationId xmlns:a16="http://schemas.microsoft.com/office/drawing/2014/main" id="{798FB4F4-72A9-D2E8-51BA-3FA50A9176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5242631" y="5524500"/>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5051"/>
    </mc:Choice>
    <mc:Fallback>
      <p:transition spd="slow" advTm="15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997107" y="2534355"/>
            <a:ext cx="1291520" cy="1291520"/>
            <a:chOff x="0" y="0"/>
            <a:chExt cx="6350000" cy="6350000"/>
          </a:xfrm>
        </p:grpSpPr>
        <p:sp>
          <p:nvSpPr>
            <p:cNvPr id="3" name="Freeform 3">
              <a:extLst>
                <a:ext uri="{C183D7F6-B498-43B3-948B-1728B52AA6E4}">
                  <adec:decorative xmlns:adec="http://schemas.microsoft.com/office/drawing/2017/decorative" val="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5AED8"/>
            </a:solidFill>
          </p:spPr>
          <p:txBody>
            <a:bodyPr/>
            <a:lstStyle/>
            <a:p>
              <a:endParaRPr lang="en-IE"/>
            </a:p>
          </p:txBody>
        </p:sp>
      </p:grpSp>
      <p:sp>
        <p:nvSpPr>
          <p:cNvPr id="4" name="Freeform 4">
            <a:extLst>
              <a:ext uri="{C183D7F6-B498-43B3-948B-1728B52AA6E4}">
                <adec:decorative xmlns:adec="http://schemas.microsoft.com/office/drawing/2017/decorative" val="1"/>
              </a:ext>
            </a:extLst>
          </p:cNvPr>
          <p:cNvSpPr/>
          <p:nvPr/>
        </p:nvSpPr>
        <p:spPr>
          <a:xfrm>
            <a:off x="0" y="8901107"/>
            <a:ext cx="18288000" cy="1385893"/>
          </a:xfrm>
          <a:custGeom>
            <a:avLst/>
            <a:gdLst/>
            <a:ahLst/>
            <a:cxnLst/>
            <a:rect l="l" t="t" r="r" b="b"/>
            <a:pathLst>
              <a:path w="18288000" h="1385893">
                <a:moveTo>
                  <a:pt x="0" y="0"/>
                </a:moveTo>
                <a:lnTo>
                  <a:pt x="18288000" y="0"/>
                </a:lnTo>
                <a:lnTo>
                  <a:pt x="18288000" y="1385893"/>
                </a:lnTo>
                <a:lnTo>
                  <a:pt x="0" y="1385893"/>
                </a:lnTo>
                <a:lnTo>
                  <a:pt x="0" y="0"/>
                </a:lnTo>
                <a:close/>
              </a:path>
            </a:pathLst>
          </a:custGeom>
          <a:blipFill>
            <a:blip r:embed="rId5"/>
            <a:stretch>
              <a:fillRect t="-642265"/>
            </a:stretch>
          </a:blipFill>
        </p:spPr>
        <p:txBody>
          <a:bodyPr/>
          <a:lstStyle/>
          <a:p>
            <a:endParaRPr lang="en-IE"/>
          </a:p>
        </p:txBody>
      </p:sp>
      <p:grpSp>
        <p:nvGrpSpPr>
          <p:cNvPr id="5" name="Group 5">
            <a:extLst>
              <a:ext uri="{C183D7F6-B498-43B3-948B-1728B52AA6E4}">
                <adec:decorative xmlns:adec="http://schemas.microsoft.com/office/drawing/2017/decorative" val="1"/>
              </a:ext>
            </a:extLst>
          </p:cNvPr>
          <p:cNvGrpSpPr/>
          <p:nvPr/>
        </p:nvGrpSpPr>
        <p:grpSpPr>
          <a:xfrm>
            <a:off x="12397538" y="5940276"/>
            <a:ext cx="1291520" cy="1291520"/>
            <a:chOff x="0" y="0"/>
            <a:chExt cx="6350000" cy="6350000"/>
          </a:xfrm>
        </p:grpSpPr>
        <p:sp>
          <p:nvSpPr>
            <p:cNvPr id="6" name="Freeform 6">
              <a:extLst>
                <a:ext uri="{C183D7F6-B498-43B3-948B-1728B52AA6E4}">
                  <adec:decorative xmlns:adec="http://schemas.microsoft.com/office/drawing/2017/decorative" val="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9963"/>
            </a:solidFill>
          </p:spPr>
          <p:txBody>
            <a:bodyPr/>
            <a:lstStyle/>
            <a:p>
              <a:endParaRPr lang="en-IE"/>
            </a:p>
          </p:txBody>
        </p:sp>
      </p:grpSp>
      <p:grpSp>
        <p:nvGrpSpPr>
          <p:cNvPr id="7" name="Group 7">
            <a:extLst>
              <a:ext uri="{C183D7F6-B498-43B3-948B-1728B52AA6E4}">
                <adec:decorative xmlns:adec="http://schemas.microsoft.com/office/drawing/2017/decorative" val="1"/>
              </a:ext>
            </a:extLst>
          </p:cNvPr>
          <p:cNvGrpSpPr/>
          <p:nvPr/>
        </p:nvGrpSpPr>
        <p:grpSpPr>
          <a:xfrm>
            <a:off x="12397538" y="2534355"/>
            <a:ext cx="1291520" cy="1291520"/>
            <a:chOff x="0" y="0"/>
            <a:chExt cx="6350000" cy="6350000"/>
          </a:xfrm>
        </p:grpSpPr>
        <p:sp>
          <p:nvSpPr>
            <p:cNvPr id="8" name="Freeform 8">
              <a:extLst>
                <a:ext uri="{C183D7F6-B498-43B3-948B-1728B52AA6E4}">
                  <adec:decorative xmlns:adec="http://schemas.microsoft.com/office/drawing/2017/decorative" val="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4E86"/>
            </a:solidFill>
          </p:spPr>
          <p:txBody>
            <a:bodyPr/>
            <a:lstStyle/>
            <a:p>
              <a:endParaRPr lang="en-IE"/>
            </a:p>
          </p:txBody>
        </p:sp>
      </p:grpSp>
      <p:sp>
        <p:nvSpPr>
          <p:cNvPr id="9" name="Freeform 9">
            <a:extLst>
              <a:ext uri="{C183D7F6-B498-43B3-948B-1728B52AA6E4}">
                <adec:decorative xmlns:adec="http://schemas.microsoft.com/office/drawing/2017/decorative" val="1"/>
              </a:ext>
            </a:extLst>
          </p:cNvPr>
          <p:cNvSpPr/>
          <p:nvPr/>
        </p:nvSpPr>
        <p:spPr>
          <a:xfrm>
            <a:off x="4183768" y="2712437"/>
            <a:ext cx="978614" cy="978614"/>
          </a:xfrm>
          <a:custGeom>
            <a:avLst/>
            <a:gdLst/>
            <a:ahLst/>
            <a:cxnLst/>
            <a:rect l="l" t="t" r="r" b="b"/>
            <a:pathLst>
              <a:path w="978614" h="978614">
                <a:moveTo>
                  <a:pt x="0" y="0"/>
                </a:moveTo>
                <a:lnTo>
                  <a:pt x="978614" y="0"/>
                </a:lnTo>
                <a:lnTo>
                  <a:pt x="978614" y="978615"/>
                </a:lnTo>
                <a:lnTo>
                  <a:pt x="0" y="978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0" name="Freeform 10">
            <a:extLst>
              <a:ext uri="{C183D7F6-B498-43B3-948B-1728B52AA6E4}">
                <adec:decorative xmlns:adec="http://schemas.microsoft.com/office/drawing/2017/decorative" val="1"/>
              </a:ext>
            </a:extLst>
          </p:cNvPr>
          <p:cNvSpPr/>
          <p:nvPr/>
        </p:nvSpPr>
        <p:spPr>
          <a:xfrm>
            <a:off x="3858005" y="5736693"/>
            <a:ext cx="1569724" cy="1495103"/>
          </a:xfrm>
          <a:custGeom>
            <a:avLst/>
            <a:gdLst/>
            <a:ahLst/>
            <a:cxnLst/>
            <a:rect l="l" t="t" r="r" b="b"/>
            <a:pathLst>
              <a:path w="1569724" h="1495103">
                <a:moveTo>
                  <a:pt x="0" y="0"/>
                </a:moveTo>
                <a:lnTo>
                  <a:pt x="1569724" y="0"/>
                </a:lnTo>
                <a:lnTo>
                  <a:pt x="1569724" y="1495103"/>
                </a:lnTo>
                <a:lnTo>
                  <a:pt x="0" y="1495103"/>
                </a:lnTo>
                <a:lnTo>
                  <a:pt x="0" y="0"/>
                </a:lnTo>
                <a:close/>
              </a:path>
            </a:pathLst>
          </a:custGeom>
          <a:blipFill>
            <a:blip r:embed="rId8"/>
            <a:stretch>
              <a:fillRect t="-51155" r="-303654" b="-87233"/>
            </a:stretch>
          </a:blipFill>
          <a:ln cap="sq">
            <a:noFill/>
            <a:prstDash val="solid"/>
            <a:miter/>
          </a:ln>
        </p:spPr>
        <p:txBody>
          <a:bodyPr/>
          <a:lstStyle/>
          <a:p>
            <a:endParaRPr lang="en-IE"/>
          </a:p>
        </p:txBody>
      </p:sp>
      <p:sp>
        <p:nvSpPr>
          <p:cNvPr id="11" name="Freeform 11">
            <a:extLst>
              <a:ext uri="{C183D7F6-B498-43B3-948B-1728B52AA6E4}">
                <adec:decorative xmlns:adec="http://schemas.microsoft.com/office/drawing/2017/decorative" val="1"/>
              </a:ext>
            </a:extLst>
          </p:cNvPr>
          <p:cNvSpPr/>
          <p:nvPr/>
        </p:nvSpPr>
        <p:spPr>
          <a:xfrm flipH="1">
            <a:off x="12513995" y="2688982"/>
            <a:ext cx="1058606" cy="1025525"/>
          </a:xfrm>
          <a:custGeom>
            <a:avLst/>
            <a:gdLst/>
            <a:ahLst/>
            <a:cxnLst/>
            <a:rect l="l" t="t" r="r" b="b"/>
            <a:pathLst>
              <a:path w="1058606" h="1025525">
                <a:moveTo>
                  <a:pt x="1058606" y="0"/>
                </a:moveTo>
                <a:lnTo>
                  <a:pt x="0" y="0"/>
                </a:lnTo>
                <a:lnTo>
                  <a:pt x="0" y="1025525"/>
                </a:lnTo>
                <a:lnTo>
                  <a:pt x="1058606" y="1025525"/>
                </a:lnTo>
                <a:lnTo>
                  <a:pt x="105860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16" name="TextBox 16"/>
          <p:cNvSpPr txBox="1">
            <a:spLocks noGrp="1"/>
          </p:cNvSpPr>
          <p:nvPr>
            <p:ph type="title" idx="4294967295"/>
          </p:nvPr>
        </p:nvSpPr>
        <p:spPr>
          <a:xfrm>
            <a:off x="7015206" y="617307"/>
            <a:ext cx="4257587" cy="1219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6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00000"/>
                </a:solidFill>
                <a:effectLst/>
                <a:uLnTx/>
                <a:uFillTx/>
                <a:latin typeface="Open Sans 1 Bold"/>
                <a:ea typeface="Open Sans 1 Bold"/>
                <a:cs typeface="Open Sans 1 Bold"/>
                <a:sym typeface="Open Sans 1 Bold"/>
              </a:rPr>
              <a:t>Agenda</a:t>
            </a:r>
          </a:p>
        </p:txBody>
      </p:sp>
      <p:sp>
        <p:nvSpPr>
          <p:cNvPr id="12" name="TextBox 12"/>
          <p:cNvSpPr txBox="1"/>
          <p:nvPr/>
        </p:nvSpPr>
        <p:spPr>
          <a:xfrm>
            <a:off x="-378699" y="4003957"/>
            <a:ext cx="8751611" cy="1479636"/>
          </a:xfrm>
          <a:prstGeom prst="rect">
            <a:avLst/>
          </a:prstGeom>
        </p:spPr>
        <p:txBody>
          <a:bodyPr wrap="square" lIns="0" tIns="0" rIns="0" bIns="0" rtlCol="0" anchor="t">
            <a:spAutoFit/>
          </a:bodyPr>
          <a:lstStyle/>
          <a:p>
            <a:pPr marL="1014727" lvl="1" indent="-507364" algn="ctr">
              <a:lnSpc>
                <a:spcPts val="5874"/>
              </a:lnSpc>
              <a:buAutoNum type="arabicPeriod"/>
            </a:pPr>
            <a:r>
              <a:rPr lang="en-US" sz="4699" spc="-93" dirty="0">
                <a:solidFill>
                  <a:srgbClr val="000000"/>
                </a:solidFill>
                <a:latin typeface="Open Sans 1"/>
                <a:ea typeface="Open Sans 1"/>
                <a:cs typeface="Open Sans 1"/>
                <a:sym typeface="Open Sans 1"/>
              </a:rPr>
              <a:t>Establishing our aim (contextual understanding)</a:t>
            </a:r>
          </a:p>
        </p:txBody>
      </p:sp>
      <p:sp>
        <p:nvSpPr>
          <p:cNvPr id="13" name="TextBox 13"/>
          <p:cNvSpPr txBox="1"/>
          <p:nvPr/>
        </p:nvSpPr>
        <p:spPr>
          <a:xfrm>
            <a:off x="1643166" y="7498495"/>
            <a:ext cx="5613937" cy="732155"/>
          </a:xfrm>
          <a:prstGeom prst="rect">
            <a:avLst/>
          </a:prstGeom>
        </p:spPr>
        <p:txBody>
          <a:bodyPr lIns="0" tIns="0" rIns="0" bIns="0" rtlCol="0" anchor="t">
            <a:spAutoFit/>
          </a:bodyPr>
          <a:lstStyle/>
          <a:p>
            <a:pPr marL="0" lvl="1" indent="0" algn="ctr">
              <a:lnSpc>
                <a:spcPts val="5875"/>
              </a:lnSpc>
            </a:pPr>
            <a:r>
              <a:rPr lang="en-US" sz="4700" spc="-94">
                <a:solidFill>
                  <a:srgbClr val="000000"/>
                </a:solidFill>
                <a:latin typeface="Open Sans 1"/>
                <a:ea typeface="Open Sans 1"/>
                <a:cs typeface="Open Sans 1"/>
                <a:sym typeface="Open Sans 1"/>
              </a:rPr>
              <a:t> 2. WIDE Framework</a:t>
            </a:r>
          </a:p>
        </p:txBody>
      </p:sp>
      <p:sp>
        <p:nvSpPr>
          <p:cNvPr id="15" name="TextBox 15"/>
          <p:cNvSpPr txBox="1"/>
          <p:nvPr/>
        </p:nvSpPr>
        <p:spPr>
          <a:xfrm>
            <a:off x="9403159" y="4092575"/>
            <a:ext cx="7856141" cy="732155"/>
          </a:xfrm>
          <a:prstGeom prst="rect">
            <a:avLst/>
          </a:prstGeom>
        </p:spPr>
        <p:txBody>
          <a:bodyPr lIns="0" tIns="0" rIns="0" bIns="0" rtlCol="0" anchor="t">
            <a:spAutoFit/>
          </a:bodyPr>
          <a:lstStyle/>
          <a:p>
            <a:pPr marL="0" lvl="1" indent="0" algn="ctr">
              <a:lnSpc>
                <a:spcPts val="5875"/>
              </a:lnSpc>
            </a:pPr>
            <a:r>
              <a:rPr lang="en-US" sz="4700" spc="-94">
                <a:solidFill>
                  <a:srgbClr val="000000"/>
                </a:solidFill>
                <a:latin typeface="Open Sans 1"/>
                <a:ea typeface="Open Sans 1"/>
                <a:cs typeface="Open Sans 1"/>
                <a:sym typeface="Open Sans 1"/>
              </a:rPr>
              <a:t>3. Methodology and findings </a:t>
            </a:r>
          </a:p>
        </p:txBody>
      </p:sp>
      <p:sp>
        <p:nvSpPr>
          <p:cNvPr id="14" name="TextBox 14"/>
          <p:cNvSpPr txBox="1"/>
          <p:nvPr/>
        </p:nvSpPr>
        <p:spPr>
          <a:xfrm>
            <a:off x="10939371" y="7155596"/>
            <a:ext cx="4207855" cy="1075054"/>
          </a:xfrm>
          <a:prstGeom prst="rect">
            <a:avLst/>
          </a:prstGeom>
        </p:spPr>
        <p:txBody>
          <a:bodyPr lIns="0" tIns="0" rIns="0" bIns="0" rtlCol="0" anchor="t">
            <a:spAutoFit/>
          </a:bodyPr>
          <a:lstStyle/>
          <a:p>
            <a:pPr marL="0" lvl="1" indent="0" algn="l">
              <a:lnSpc>
                <a:spcPts val="9400"/>
              </a:lnSpc>
              <a:spcBef>
                <a:spcPct val="0"/>
              </a:spcBef>
            </a:pPr>
            <a:r>
              <a:rPr lang="en-US" sz="4700" spc="-94">
                <a:solidFill>
                  <a:srgbClr val="000000"/>
                </a:solidFill>
                <a:latin typeface="Open Sans 1"/>
                <a:ea typeface="Open Sans 1"/>
                <a:cs typeface="Open Sans 1"/>
                <a:sym typeface="Open Sans 1"/>
              </a:rPr>
              <a:t>4. Future action</a:t>
            </a:r>
          </a:p>
        </p:txBody>
      </p:sp>
      <p:sp>
        <p:nvSpPr>
          <p:cNvPr id="17" name="Freeform 17">
            <a:extLst>
              <a:ext uri="{C183D7F6-B498-43B3-948B-1728B52AA6E4}">
                <adec:decorative xmlns:adec="http://schemas.microsoft.com/office/drawing/2017/decorative" val="1"/>
              </a:ext>
            </a:extLst>
          </p:cNvPr>
          <p:cNvSpPr/>
          <p:nvPr/>
        </p:nvSpPr>
        <p:spPr>
          <a:xfrm>
            <a:off x="12513995" y="5940276"/>
            <a:ext cx="1113523" cy="1146887"/>
          </a:xfrm>
          <a:custGeom>
            <a:avLst/>
            <a:gdLst/>
            <a:ahLst/>
            <a:cxnLst/>
            <a:rect l="l" t="t" r="r" b="b"/>
            <a:pathLst>
              <a:path w="1113523" h="1146887">
                <a:moveTo>
                  <a:pt x="0" y="0"/>
                </a:moveTo>
                <a:lnTo>
                  <a:pt x="1113523" y="0"/>
                </a:lnTo>
                <a:lnTo>
                  <a:pt x="1113523" y="1146887"/>
                </a:lnTo>
                <a:lnTo>
                  <a:pt x="0" y="11468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pic>
        <p:nvPicPr>
          <p:cNvPr id="75" name="Video 74">
            <a:hlinkClick r:id="" action="ppaction://media"/>
            <a:extLst>
              <a:ext uri="{FF2B5EF4-FFF2-40B4-BE49-F238E27FC236}">
                <a16:creationId xmlns:a16="http://schemas.microsoft.com/office/drawing/2014/main" id="{BB601EB1-C9F9-E4C3-8937-B781E40484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078"/>
    </mc:Choice>
    <mc:Fallback>
      <p:transition spd="slow" advTm="1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5"/>
                </p:tgtEl>
              </p:cMediaNode>
            </p:video>
            <p:seq concurrent="1"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5"/>
                                        </p:tgtEl>
                                      </p:cBhvr>
                                    </p:cmd>
                                  </p:childTnLst>
                                </p:cTn>
                              </p:par>
                            </p:childTnLst>
                          </p:cTn>
                        </p:par>
                      </p:childTnLst>
                    </p:cTn>
                  </p:par>
                </p:childTnLst>
              </p:cTn>
              <p:nextCondLst>
                <p:cond evt="onClick" delay="0">
                  <p:tgtEl>
                    <p:spTgt spid="7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8844" y="-162817"/>
            <a:ext cx="3419352" cy="4188346"/>
            <a:chOff x="0" y="0"/>
            <a:chExt cx="6238240" cy="7641187"/>
          </a:xfrm>
        </p:grpSpPr>
        <p:sp>
          <p:nvSpPr>
            <p:cNvPr id="3" name="Freeform 3"/>
            <p:cNvSpPr/>
            <p:nvPr/>
          </p:nvSpPr>
          <p:spPr>
            <a:xfrm>
              <a:off x="0" y="0"/>
              <a:ext cx="6238240" cy="7641187"/>
            </a:xfrm>
            <a:custGeom>
              <a:avLst/>
              <a:gdLst/>
              <a:ahLst/>
              <a:cxnLst/>
              <a:rect l="l" t="t" r="r" b="b"/>
              <a:pathLst>
                <a:path w="6238240" h="7641187">
                  <a:moveTo>
                    <a:pt x="3119120" y="0"/>
                  </a:moveTo>
                  <a:lnTo>
                    <a:pt x="0" y="0"/>
                  </a:lnTo>
                  <a:lnTo>
                    <a:pt x="0" y="6190847"/>
                  </a:lnTo>
                  <a:lnTo>
                    <a:pt x="3119120" y="7641187"/>
                  </a:lnTo>
                  <a:lnTo>
                    <a:pt x="6238240" y="6190847"/>
                  </a:lnTo>
                  <a:lnTo>
                    <a:pt x="6238240" y="0"/>
                  </a:lnTo>
                  <a:lnTo>
                    <a:pt x="3119120" y="0"/>
                  </a:lnTo>
                  <a:close/>
                </a:path>
              </a:pathLst>
            </a:custGeom>
            <a:solidFill>
              <a:srgbClr val="8BB6AC"/>
            </a:solidFill>
          </p:spPr>
          <p:txBody>
            <a:bodyPr/>
            <a:lstStyle/>
            <a:p>
              <a:endParaRPr lang="en-IE"/>
            </a:p>
          </p:txBody>
        </p:sp>
      </p:grpSp>
      <p:sp>
        <p:nvSpPr>
          <p:cNvPr id="11" name="TextBox 11"/>
          <p:cNvSpPr txBox="1"/>
          <p:nvPr/>
        </p:nvSpPr>
        <p:spPr>
          <a:xfrm>
            <a:off x="261464" y="187319"/>
            <a:ext cx="2954112" cy="863600"/>
          </a:xfrm>
          <a:prstGeom prst="rect">
            <a:avLst/>
          </a:prstGeom>
        </p:spPr>
        <p:txBody>
          <a:bodyPr lIns="0" tIns="0" rIns="0" bIns="0" rtlCol="0" anchor="t">
            <a:spAutoFit/>
          </a:bodyPr>
          <a:lstStyle/>
          <a:p>
            <a:pPr algn="ctr">
              <a:lnSpc>
                <a:spcPts val="7000"/>
              </a:lnSpc>
            </a:pPr>
            <a:r>
              <a:rPr lang="en-US" sz="5000" b="1" spc="160">
                <a:solidFill>
                  <a:srgbClr val="000000"/>
                </a:solidFill>
                <a:latin typeface="Open Sans 1 Bold"/>
                <a:ea typeface="Open Sans 1 Bold"/>
                <a:cs typeface="Open Sans 1 Bold"/>
                <a:sym typeface="Open Sans 1 Bold"/>
              </a:rPr>
              <a:t>1</a:t>
            </a:r>
          </a:p>
        </p:txBody>
      </p:sp>
      <p:sp>
        <p:nvSpPr>
          <p:cNvPr id="15" name="Title 14">
            <a:extLst>
              <a:ext uri="{FF2B5EF4-FFF2-40B4-BE49-F238E27FC236}">
                <a16:creationId xmlns:a16="http://schemas.microsoft.com/office/drawing/2014/main" id="{529E2147-4BF6-F43B-2057-952581F2EC39}"/>
              </a:ext>
            </a:extLst>
          </p:cNvPr>
          <p:cNvSpPr>
            <a:spLocks noGrp="1"/>
          </p:cNvSpPr>
          <p:nvPr>
            <p:ph type="title" idx="4294967295"/>
          </p:nvPr>
        </p:nvSpPr>
        <p:spPr>
          <a:xfrm>
            <a:off x="2727692" y="124131"/>
            <a:ext cx="8229600" cy="1143000"/>
          </a:xfrm>
        </p:spPr>
        <p:txBody>
          <a:bodyPr/>
          <a:lstStyle/>
          <a:p>
            <a:r>
              <a:rPr lang="en-IE" b="1" dirty="0"/>
              <a:t>Contextual Understanding </a:t>
            </a:r>
          </a:p>
        </p:txBody>
      </p:sp>
      <p:sp>
        <p:nvSpPr>
          <p:cNvPr id="4" name="Freeform 4">
            <a:extLst>
              <a:ext uri="{C183D7F6-B498-43B3-948B-1728B52AA6E4}">
                <adec:decorative xmlns:adec="http://schemas.microsoft.com/office/drawing/2017/decorative" val="1"/>
              </a:ext>
            </a:extLst>
          </p:cNvPr>
          <p:cNvSpPr/>
          <p:nvPr/>
        </p:nvSpPr>
        <p:spPr>
          <a:xfrm>
            <a:off x="1037934" y="1384854"/>
            <a:ext cx="1478446" cy="1478446"/>
          </a:xfrm>
          <a:custGeom>
            <a:avLst/>
            <a:gdLst/>
            <a:ahLst/>
            <a:cxnLst/>
            <a:rect l="l" t="t" r="r" b="b"/>
            <a:pathLst>
              <a:path w="1478446" h="1478446">
                <a:moveTo>
                  <a:pt x="0" y="0"/>
                </a:moveTo>
                <a:lnTo>
                  <a:pt x="1478446" y="0"/>
                </a:lnTo>
                <a:lnTo>
                  <a:pt x="1478446" y="1478445"/>
                </a:lnTo>
                <a:lnTo>
                  <a:pt x="0" y="1478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6" name="TextBox 6">
            <a:extLst>
              <a:ext uri="{C183D7F6-B498-43B3-948B-1728B52AA6E4}">
                <adec:decorative xmlns:adec="http://schemas.microsoft.com/office/drawing/2017/decorative" val="1"/>
              </a:ext>
            </a:extLst>
          </p:cNvPr>
          <p:cNvSpPr txBox="1"/>
          <p:nvPr/>
        </p:nvSpPr>
        <p:spPr>
          <a:xfrm>
            <a:off x="5154769" y="8056988"/>
            <a:ext cx="13530606" cy="603885"/>
          </a:xfrm>
          <a:prstGeom prst="rect">
            <a:avLst/>
          </a:prstGeom>
        </p:spPr>
        <p:txBody>
          <a:bodyPr lIns="0" tIns="0" rIns="0" bIns="0" rtlCol="0" anchor="t">
            <a:spAutoFit/>
          </a:bodyPr>
          <a:lstStyle/>
          <a:p>
            <a:pPr marL="0" lvl="0" indent="0" algn="ctr">
              <a:lnSpc>
                <a:spcPts val="5099"/>
              </a:lnSpc>
            </a:pPr>
            <a:r>
              <a:rPr lang="en-US" sz="3399">
                <a:solidFill>
                  <a:srgbClr val="000000">
                    <a:alpha val="84706"/>
                  </a:srgbClr>
                </a:solidFill>
                <a:latin typeface="Open Sans 1"/>
                <a:ea typeface="Open Sans 1"/>
                <a:cs typeface="Open Sans 1"/>
                <a:sym typeface="Open Sans 1"/>
              </a:rPr>
              <a:t>Can you afford to not to have an effective workforce? </a:t>
            </a:r>
          </a:p>
        </p:txBody>
      </p:sp>
      <p:sp>
        <p:nvSpPr>
          <p:cNvPr id="7" name="Freeform 7" descr="A bar graph showing all countries in the EU and their order in terms of highest to lowest disability and employment gap. Ireland has a gap of 37 whilst the EU average is 21.7">
            <a:extLst>
              <a:ext uri="{C183D7F6-B498-43B3-948B-1728B52AA6E4}">
                <adec:decorative xmlns:adec="http://schemas.microsoft.com/office/drawing/2017/decorative" val="0"/>
              </a:ext>
            </a:extLst>
          </p:cNvPr>
          <p:cNvSpPr/>
          <p:nvPr/>
        </p:nvSpPr>
        <p:spPr>
          <a:xfrm>
            <a:off x="3555950" y="1931356"/>
            <a:ext cx="13950117" cy="7670486"/>
          </a:xfrm>
          <a:custGeom>
            <a:avLst/>
            <a:gdLst/>
            <a:ahLst/>
            <a:cxnLst/>
            <a:rect l="l" t="t" r="r" b="b"/>
            <a:pathLst>
              <a:path w="13950117" h="7670486">
                <a:moveTo>
                  <a:pt x="0" y="0"/>
                </a:moveTo>
                <a:lnTo>
                  <a:pt x="13950117" y="0"/>
                </a:lnTo>
                <a:lnTo>
                  <a:pt x="13950117" y="7670486"/>
                </a:lnTo>
                <a:lnTo>
                  <a:pt x="0" y="7670486"/>
                </a:lnTo>
                <a:lnTo>
                  <a:pt x="0" y="0"/>
                </a:lnTo>
                <a:close/>
              </a:path>
            </a:pathLst>
          </a:custGeom>
          <a:blipFill>
            <a:blip r:embed="rId7"/>
            <a:stretch>
              <a:fillRect l="-2457" r="-6197" b="-7695"/>
            </a:stretch>
          </a:blipFill>
        </p:spPr>
        <p:txBody>
          <a:bodyPr/>
          <a:lstStyle/>
          <a:p>
            <a:endParaRPr lang="en-IE"/>
          </a:p>
        </p:txBody>
      </p:sp>
      <p:sp>
        <p:nvSpPr>
          <p:cNvPr id="8" name="Freeform 8">
            <a:extLst>
              <a:ext uri="{C183D7F6-B498-43B3-948B-1728B52AA6E4}">
                <adec:decorative xmlns:adec="http://schemas.microsoft.com/office/drawing/2017/decorative" val="1"/>
              </a:ext>
            </a:extLst>
          </p:cNvPr>
          <p:cNvSpPr/>
          <p:nvPr/>
        </p:nvSpPr>
        <p:spPr>
          <a:xfrm>
            <a:off x="3728694" y="2863299"/>
            <a:ext cx="1579945" cy="1028939"/>
          </a:xfrm>
          <a:custGeom>
            <a:avLst/>
            <a:gdLst/>
            <a:ahLst/>
            <a:cxnLst/>
            <a:rect l="l" t="t" r="r" b="b"/>
            <a:pathLst>
              <a:path w="1579945" h="1028939">
                <a:moveTo>
                  <a:pt x="0" y="0"/>
                </a:moveTo>
                <a:lnTo>
                  <a:pt x="1579945" y="0"/>
                </a:lnTo>
                <a:lnTo>
                  <a:pt x="1579945" y="1028939"/>
                </a:lnTo>
                <a:lnTo>
                  <a:pt x="0" y="10289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a:extLst>
              <a:ext uri="{C183D7F6-B498-43B3-948B-1728B52AA6E4}">
                <adec:decorative xmlns:adec="http://schemas.microsoft.com/office/drawing/2017/decorative" val="1"/>
              </a:ext>
            </a:extLst>
          </p:cNvPr>
          <p:cNvSpPr/>
          <p:nvPr/>
        </p:nvSpPr>
        <p:spPr>
          <a:xfrm>
            <a:off x="16469328" y="2863299"/>
            <a:ext cx="1579945" cy="1028939"/>
          </a:xfrm>
          <a:custGeom>
            <a:avLst/>
            <a:gdLst/>
            <a:ahLst/>
            <a:cxnLst/>
            <a:rect l="l" t="t" r="r" b="b"/>
            <a:pathLst>
              <a:path w="1579945" h="1028939">
                <a:moveTo>
                  <a:pt x="0" y="0"/>
                </a:moveTo>
                <a:lnTo>
                  <a:pt x="1579944" y="0"/>
                </a:lnTo>
                <a:lnTo>
                  <a:pt x="1579944" y="1028939"/>
                </a:lnTo>
                <a:lnTo>
                  <a:pt x="0" y="10289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10" name="Freeform 10">
            <a:extLst>
              <a:ext uri="{C183D7F6-B498-43B3-948B-1728B52AA6E4}">
                <adec:decorative xmlns:adec="http://schemas.microsoft.com/office/drawing/2017/decorative" val="1"/>
              </a:ext>
            </a:extLst>
          </p:cNvPr>
          <p:cNvSpPr/>
          <p:nvPr/>
        </p:nvSpPr>
        <p:spPr>
          <a:xfrm rot="2018221">
            <a:off x="15674923" y="4764377"/>
            <a:ext cx="1002994" cy="3146647"/>
          </a:xfrm>
          <a:custGeom>
            <a:avLst/>
            <a:gdLst/>
            <a:ahLst/>
            <a:cxnLst/>
            <a:rect l="l" t="t" r="r" b="b"/>
            <a:pathLst>
              <a:path w="1002994" h="3146647">
                <a:moveTo>
                  <a:pt x="0" y="0"/>
                </a:moveTo>
                <a:lnTo>
                  <a:pt x="1002994" y="0"/>
                </a:lnTo>
                <a:lnTo>
                  <a:pt x="1002994" y="3146648"/>
                </a:lnTo>
                <a:lnTo>
                  <a:pt x="0" y="31466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12" name="TextBox 12">
            <a:extLst>
              <a:ext uri="{C183D7F6-B498-43B3-948B-1728B52AA6E4}">
                <adec:decorative xmlns:adec="http://schemas.microsoft.com/office/drawing/2017/decorative" val="0"/>
              </a:ext>
            </a:extLst>
          </p:cNvPr>
          <p:cNvSpPr txBox="1"/>
          <p:nvPr/>
        </p:nvSpPr>
        <p:spPr>
          <a:xfrm>
            <a:off x="9319505" y="8320192"/>
            <a:ext cx="5705074" cy="1472565"/>
          </a:xfrm>
          <a:prstGeom prst="rect">
            <a:avLst/>
          </a:prstGeom>
        </p:spPr>
        <p:txBody>
          <a:bodyPr lIns="0" tIns="0" rIns="0" bIns="0" rtlCol="0" anchor="t">
            <a:spAutoFit/>
          </a:bodyPr>
          <a:lstStyle/>
          <a:p>
            <a:pPr algn="ctr">
              <a:lnSpc>
                <a:spcPts val="3900"/>
              </a:lnSpc>
              <a:spcBef>
                <a:spcPct val="0"/>
              </a:spcBef>
            </a:pPr>
            <a:r>
              <a:rPr lang="en-US" sz="2600" dirty="0">
                <a:solidFill>
                  <a:srgbClr val="000000"/>
                </a:solidFill>
                <a:latin typeface="Open Sans 2"/>
                <a:ea typeface="Open Sans 2"/>
                <a:cs typeface="Open Sans 2"/>
                <a:sym typeface="Open Sans 2"/>
              </a:rPr>
              <a:t>Highest employment gap between disabled people and people without disabilities </a:t>
            </a:r>
          </a:p>
        </p:txBody>
      </p:sp>
      <p:sp>
        <p:nvSpPr>
          <p:cNvPr id="13" name="Freeform 13">
            <a:extLst>
              <a:ext uri="{C183D7F6-B498-43B3-948B-1728B52AA6E4}">
                <adec:decorative xmlns:adec="http://schemas.microsoft.com/office/drawing/2017/decorative" val="1"/>
              </a:ext>
            </a:extLst>
          </p:cNvPr>
          <p:cNvSpPr/>
          <p:nvPr/>
        </p:nvSpPr>
        <p:spPr>
          <a:xfrm>
            <a:off x="3728694" y="6235196"/>
            <a:ext cx="1925559" cy="209405"/>
          </a:xfrm>
          <a:custGeom>
            <a:avLst/>
            <a:gdLst/>
            <a:ahLst/>
            <a:cxnLst/>
            <a:rect l="l" t="t" r="r" b="b"/>
            <a:pathLst>
              <a:path w="1925559" h="209405">
                <a:moveTo>
                  <a:pt x="0" y="0"/>
                </a:moveTo>
                <a:lnTo>
                  <a:pt x="1925560" y="0"/>
                </a:lnTo>
                <a:lnTo>
                  <a:pt x="1925560" y="209405"/>
                </a:lnTo>
                <a:lnTo>
                  <a:pt x="0" y="2094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14" name="Freeform 14">
            <a:extLst>
              <a:ext uri="{C183D7F6-B498-43B3-948B-1728B52AA6E4}">
                <adec:decorative xmlns:adec="http://schemas.microsoft.com/office/drawing/2017/decorative" val="1"/>
              </a:ext>
            </a:extLst>
          </p:cNvPr>
          <p:cNvSpPr/>
          <p:nvPr/>
        </p:nvSpPr>
        <p:spPr>
          <a:xfrm>
            <a:off x="10957292" y="6235196"/>
            <a:ext cx="1925559" cy="209405"/>
          </a:xfrm>
          <a:custGeom>
            <a:avLst/>
            <a:gdLst/>
            <a:ahLst/>
            <a:cxnLst/>
            <a:rect l="l" t="t" r="r" b="b"/>
            <a:pathLst>
              <a:path w="1925559" h="209405">
                <a:moveTo>
                  <a:pt x="0" y="0"/>
                </a:moveTo>
                <a:lnTo>
                  <a:pt x="1925560" y="0"/>
                </a:lnTo>
                <a:lnTo>
                  <a:pt x="1925560" y="209405"/>
                </a:lnTo>
                <a:lnTo>
                  <a:pt x="0" y="2094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pic>
        <p:nvPicPr>
          <p:cNvPr id="43" name="Video 42">
            <a:hlinkClick r:id="" action="ppaction://media"/>
            <a:extLst>
              <a:ext uri="{FF2B5EF4-FFF2-40B4-BE49-F238E27FC236}">
                <a16:creationId xmlns:a16="http://schemas.microsoft.com/office/drawing/2014/main" id="{15502A2B-E32D-50FB-1283-7EADD779231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940"/>
    </mc:Choice>
    <mc:Fallback>
      <p:transition spd="slow" advTm="2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BB9B66-EB65-02D7-E003-436A442F305B}"/>
              </a:ext>
            </a:extLst>
          </p:cNvPr>
          <p:cNvSpPr>
            <a:spLocks noGrp="1"/>
          </p:cNvSpPr>
          <p:nvPr>
            <p:ph type="title" idx="4294967295"/>
          </p:nvPr>
        </p:nvSpPr>
        <p:spPr>
          <a:xfrm>
            <a:off x="457200" y="274638"/>
            <a:ext cx="5562600" cy="1143000"/>
          </a:xfrm>
        </p:spPr>
        <p:txBody>
          <a:bodyPr>
            <a:normAutofit fontScale="90000"/>
          </a:bodyPr>
          <a:lstStyle/>
          <a:p>
            <a:r>
              <a:rPr lang="en-IE" dirty="0"/>
              <a:t>Programme for Government 2025 – Securing Irelands Future</a:t>
            </a:r>
          </a:p>
        </p:txBody>
      </p:sp>
      <p:sp>
        <p:nvSpPr>
          <p:cNvPr id="2" name="Freeform 2">
            <a:extLst>
              <a:ext uri="{C183D7F6-B498-43B3-948B-1728B52AA6E4}">
                <adec:decorative xmlns:adec="http://schemas.microsoft.com/office/drawing/2017/decorative" val="1"/>
              </a:ext>
            </a:extLst>
          </p:cNvPr>
          <p:cNvSpPr/>
          <p:nvPr/>
        </p:nvSpPr>
        <p:spPr>
          <a:xfrm>
            <a:off x="0" y="0"/>
            <a:ext cx="6216167" cy="10287000"/>
          </a:xfrm>
          <a:custGeom>
            <a:avLst/>
            <a:gdLst/>
            <a:ahLst/>
            <a:cxnLst/>
            <a:rect l="l" t="t" r="r" b="b"/>
            <a:pathLst>
              <a:path w="6216167" h="10287000">
                <a:moveTo>
                  <a:pt x="0" y="0"/>
                </a:moveTo>
                <a:lnTo>
                  <a:pt x="6216167" y="0"/>
                </a:lnTo>
                <a:lnTo>
                  <a:pt x="6216167" y="10287000"/>
                </a:lnTo>
                <a:lnTo>
                  <a:pt x="0" y="10287000"/>
                </a:lnTo>
                <a:lnTo>
                  <a:pt x="0" y="0"/>
                </a:lnTo>
                <a:close/>
              </a:path>
            </a:pathLst>
          </a:custGeom>
          <a:blipFill>
            <a:blip r:embed="rId5"/>
            <a:stretch>
              <a:fillRect r="-15427"/>
            </a:stretch>
          </a:blipFill>
        </p:spPr>
        <p:txBody>
          <a:bodyPr/>
          <a:lstStyle/>
          <a:p>
            <a:endParaRPr lang="en-IE"/>
          </a:p>
        </p:txBody>
      </p:sp>
      <p:sp>
        <p:nvSpPr>
          <p:cNvPr id="3" name="TextBox 3"/>
          <p:cNvSpPr txBox="1"/>
          <p:nvPr/>
        </p:nvSpPr>
        <p:spPr>
          <a:xfrm>
            <a:off x="7131846" y="589526"/>
            <a:ext cx="9910929" cy="9697474"/>
          </a:xfrm>
          <a:prstGeom prst="rect">
            <a:avLst/>
          </a:prstGeom>
        </p:spPr>
        <p:txBody>
          <a:bodyPr lIns="0" tIns="0" rIns="0" bIns="0" rtlCol="0" anchor="t">
            <a:spAutoFit/>
          </a:bodyPr>
          <a:lstStyle/>
          <a:p>
            <a:pPr algn="l">
              <a:lnSpc>
                <a:spcPts val="4892"/>
              </a:lnSpc>
            </a:pPr>
            <a:endParaRPr/>
          </a:p>
          <a:p>
            <a:pPr algn="l">
              <a:lnSpc>
                <a:spcPts val="4892"/>
              </a:lnSpc>
            </a:pPr>
            <a:endParaRPr/>
          </a:p>
          <a:p>
            <a:pPr algn="l">
              <a:lnSpc>
                <a:spcPts val="4892"/>
              </a:lnSpc>
            </a:pPr>
            <a:r>
              <a:rPr lang="en-US" sz="3261" b="1">
                <a:solidFill>
                  <a:srgbClr val="000000"/>
                </a:solidFill>
                <a:latin typeface="Open Sans 1 Bold"/>
                <a:ea typeface="Open Sans 1 Bold"/>
                <a:cs typeface="Open Sans 1 Bold"/>
                <a:sym typeface="Open Sans 1 Bold"/>
              </a:rPr>
              <a:t>Commitment to boosting employment for disabled people by:</a:t>
            </a:r>
          </a:p>
          <a:p>
            <a:pPr algn="l">
              <a:lnSpc>
                <a:spcPts val="4892"/>
              </a:lnSpc>
            </a:pPr>
            <a:endParaRPr lang="en-US" sz="3261" b="1">
              <a:solidFill>
                <a:srgbClr val="000000"/>
              </a:solidFill>
              <a:latin typeface="Open Sans 1 Bold"/>
              <a:ea typeface="Open Sans 1 Bold"/>
              <a:cs typeface="Open Sans 1 Bold"/>
              <a:sym typeface="Open Sans 1 Bold"/>
            </a:endParaRPr>
          </a:p>
          <a:p>
            <a:pPr marL="704197" lvl="1" indent="-352098" algn="l">
              <a:lnSpc>
                <a:spcPts val="4892"/>
              </a:lnSpc>
              <a:buFont typeface="Arial"/>
              <a:buChar char="•"/>
            </a:pPr>
            <a:r>
              <a:rPr lang="en-US" sz="3261">
                <a:solidFill>
                  <a:srgbClr val="000000"/>
                </a:solidFill>
                <a:latin typeface="Open Sans 1"/>
                <a:ea typeface="Open Sans 1"/>
                <a:cs typeface="Open Sans 1"/>
                <a:sym typeface="Open Sans 1"/>
              </a:rPr>
              <a:t>Meeting </a:t>
            </a:r>
            <a:r>
              <a:rPr lang="en-US" sz="3261" b="1">
                <a:solidFill>
                  <a:srgbClr val="000000"/>
                </a:solidFill>
                <a:latin typeface="Open Sans 1 Bold"/>
                <a:ea typeface="Open Sans 1 Bold"/>
                <a:cs typeface="Open Sans 1 Bold"/>
                <a:sym typeface="Open Sans 1 Bold"/>
              </a:rPr>
              <a:t>EU-average</a:t>
            </a:r>
            <a:r>
              <a:rPr lang="en-US" sz="3261">
                <a:solidFill>
                  <a:srgbClr val="000000"/>
                </a:solidFill>
                <a:latin typeface="Open Sans 1"/>
                <a:ea typeface="Open Sans 1"/>
                <a:cs typeface="Open Sans 1"/>
                <a:sym typeface="Open Sans 1"/>
              </a:rPr>
              <a:t> employment rates</a:t>
            </a:r>
          </a:p>
          <a:p>
            <a:pPr algn="l">
              <a:lnSpc>
                <a:spcPts val="4892"/>
              </a:lnSpc>
            </a:pPr>
            <a:endParaRPr lang="en-US" sz="3261">
              <a:solidFill>
                <a:srgbClr val="000000"/>
              </a:solidFill>
              <a:latin typeface="Open Sans 1"/>
              <a:ea typeface="Open Sans 1"/>
              <a:cs typeface="Open Sans 1"/>
              <a:sym typeface="Open Sans 1"/>
            </a:endParaRPr>
          </a:p>
          <a:p>
            <a:pPr marL="704197" lvl="1" indent="-352098" algn="l">
              <a:lnSpc>
                <a:spcPts val="4892"/>
              </a:lnSpc>
              <a:buFont typeface="Arial"/>
              <a:buChar char="•"/>
            </a:pPr>
            <a:r>
              <a:rPr lang="en-US" sz="3261">
                <a:solidFill>
                  <a:srgbClr val="000000"/>
                </a:solidFill>
                <a:latin typeface="Open Sans 1"/>
                <a:ea typeface="Open Sans 1"/>
                <a:cs typeface="Open Sans 1"/>
                <a:sym typeface="Open Sans 1"/>
              </a:rPr>
              <a:t>Ensuring </a:t>
            </a:r>
            <a:r>
              <a:rPr lang="en-US" sz="3261" b="1">
                <a:solidFill>
                  <a:srgbClr val="000000"/>
                </a:solidFill>
                <a:latin typeface="Open Sans 1 Bold"/>
                <a:ea typeface="Open Sans 1 Bold"/>
                <a:cs typeface="Open Sans 1 Bold"/>
                <a:sym typeface="Open Sans 1 Bold"/>
              </a:rPr>
              <a:t>equal access and accommodations</a:t>
            </a:r>
          </a:p>
          <a:p>
            <a:pPr algn="l">
              <a:lnSpc>
                <a:spcPts val="4892"/>
              </a:lnSpc>
            </a:pPr>
            <a:endParaRPr lang="en-US" sz="3261" b="1">
              <a:solidFill>
                <a:srgbClr val="000000"/>
              </a:solidFill>
              <a:latin typeface="Open Sans 1 Bold"/>
              <a:ea typeface="Open Sans 1 Bold"/>
              <a:cs typeface="Open Sans 1 Bold"/>
              <a:sym typeface="Open Sans 1 Bold"/>
            </a:endParaRPr>
          </a:p>
          <a:p>
            <a:pPr marL="704197" lvl="1" indent="-352098" algn="l">
              <a:lnSpc>
                <a:spcPts val="4892"/>
              </a:lnSpc>
              <a:buFont typeface="Arial"/>
              <a:buChar char="•"/>
            </a:pPr>
            <a:r>
              <a:rPr lang="en-US" sz="3261">
                <a:solidFill>
                  <a:srgbClr val="000000"/>
                </a:solidFill>
                <a:latin typeface="Open Sans 1"/>
                <a:ea typeface="Open Sans 1"/>
                <a:cs typeface="Open Sans 1"/>
                <a:sym typeface="Open Sans 1"/>
              </a:rPr>
              <a:t>Supporting</a:t>
            </a:r>
            <a:r>
              <a:rPr lang="en-US" sz="3261" b="1">
                <a:solidFill>
                  <a:srgbClr val="000000"/>
                </a:solidFill>
                <a:latin typeface="Open Sans 1 Bold"/>
                <a:ea typeface="Open Sans 1 Bold"/>
                <a:cs typeface="Open Sans 1 Bold"/>
                <a:sym typeface="Open Sans 1 Bold"/>
              </a:rPr>
              <a:t> inclusive education and training</a:t>
            </a:r>
          </a:p>
          <a:p>
            <a:pPr algn="l">
              <a:lnSpc>
                <a:spcPts val="4892"/>
              </a:lnSpc>
            </a:pPr>
            <a:endParaRPr lang="en-US" sz="3261" b="1">
              <a:solidFill>
                <a:srgbClr val="000000"/>
              </a:solidFill>
              <a:latin typeface="Open Sans 1 Bold"/>
              <a:ea typeface="Open Sans 1 Bold"/>
              <a:cs typeface="Open Sans 1 Bold"/>
              <a:sym typeface="Open Sans 1 Bold"/>
            </a:endParaRPr>
          </a:p>
          <a:p>
            <a:pPr marL="704197" lvl="1" indent="-352098" algn="l">
              <a:lnSpc>
                <a:spcPts val="4892"/>
              </a:lnSpc>
              <a:buFont typeface="Arial"/>
              <a:buChar char="•"/>
            </a:pPr>
            <a:r>
              <a:rPr lang="en-US" sz="3261">
                <a:solidFill>
                  <a:srgbClr val="000000"/>
                </a:solidFill>
                <a:latin typeface="Open Sans 1"/>
                <a:ea typeface="Open Sans 1"/>
                <a:cs typeface="Open Sans 1"/>
                <a:sym typeface="Open Sans 1"/>
              </a:rPr>
              <a:t>Expanding </a:t>
            </a:r>
            <a:r>
              <a:rPr lang="en-US" sz="3261" b="1">
                <a:solidFill>
                  <a:srgbClr val="000000"/>
                </a:solidFill>
                <a:latin typeface="Open Sans 1 Bold"/>
                <a:ea typeface="Open Sans 1 Bold"/>
                <a:cs typeface="Open Sans 1 Bold"/>
                <a:sym typeface="Open Sans 1 Bold"/>
              </a:rPr>
              <a:t>job programs</a:t>
            </a:r>
          </a:p>
          <a:p>
            <a:pPr algn="l">
              <a:lnSpc>
                <a:spcPts val="4892"/>
              </a:lnSpc>
            </a:pPr>
            <a:endParaRPr lang="en-US" sz="3261" b="1">
              <a:solidFill>
                <a:srgbClr val="000000"/>
              </a:solidFill>
              <a:latin typeface="Open Sans 1 Bold"/>
              <a:ea typeface="Open Sans 1 Bold"/>
              <a:cs typeface="Open Sans 1 Bold"/>
              <a:sym typeface="Open Sans 1 Bold"/>
            </a:endParaRPr>
          </a:p>
          <a:p>
            <a:pPr marL="704197" lvl="1" indent="-352098" algn="l">
              <a:lnSpc>
                <a:spcPts val="4892"/>
              </a:lnSpc>
              <a:buFont typeface="Arial"/>
              <a:buChar char="•"/>
            </a:pPr>
            <a:r>
              <a:rPr lang="en-US" sz="3261">
                <a:solidFill>
                  <a:srgbClr val="000000"/>
                </a:solidFill>
                <a:latin typeface="Open Sans 1"/>
                <a:ea typeface="Open Sans 1"/>
                <a:cs typeface="Open Sans 1"/>
                <a:sym typeface="Open Sans 1"/>
              </a:rPr>
              <a:t>Developing a </a:t>
            </a:r>
            <a:r>
              <a:rPr lang="en-US" sz="3261" b="1">
                <a:solidFill>
                  <a:srgbClr val="000000"/>
                </a:solidFill>
                <a:latin typeface="Open Sans 1 Bold"/>
                <a:ea typeface="Open Sans 1 Bold"/>
                <a:cs typeface="Open Sans 1 Bold"/>
                <a:sym typeface="Open Sans 1 Bold"/>
              </a:rPr>
              <a:t>hiring code of practice</a:t>
            </a:r>
          </a:p>
          <a:p>
            <a:pPr algn="l">
              <a:lnSpc>
                <a:spcPts val="4138"/>
              </a:lnSpc>
            </a:pPr>
            <a:endParaRPr lang="en-US" sz="3261" b="1">
              <a:solidFill>
                <a:srgbClr val="000000"/>
              </a:solidFill>
              <a:latin typeface="Open Sans 1 Bold"/>
              <a:ea typeface="Open Sans 1 Bold"/>
              <a:cs typeface="Open Sans 1 Bold"/>
              <a:sym typeface="Open Sans 1 Bold"/>
            </a:endParaRPr>
          </a:p>
          <a:p>
            <a:pPr algn="ctr">
              <a:lnSpc>
                <a:spcPts val="4598"/>
              </a:lnSpc>
              <a:spcBef>
                <a:spcPct val="0"/>
              </a:spcBef>
            </a:pPr>
            <a:endParaRPr lang="en-US" sz="3261" b="1">
              <a:solidFill>
                <a:srgbClr val="000000"/>
              </a:solidFill>
              <a:latin typeface="Open Sans 1 Bold"/>
              <a:ea typeface="Open Sans 1 Bold"/>
              <a:cs typeface="Open Sans 1 Bold"/>
              <a:sym typeface="Open Sans 1 Bold"/>
            </a:endParaRPr>
          </a:p>
        </p:txBody>
      </p:sp>
      <p:pic>
        <p:nvPicPr>
          <p:cNvPr id="27" name="Video 26">
            <a:hlinkClick r:id="" action="ppaction://media"/>
            <a:extLst>
              <a:ext uri="{FF2B5EF4-FFF2-40B4-BE49-F238E27FC236}">
                <a16:creationId xmlns:a16="http://schemas.microsoft.com/office/drawing/2014/main" id="{8FCFA2B8-5635-AEA1-EF73-2AFFACEC55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512"/>
    </mc:Choice>
    <mc:Fallback>
      <p:transition spd="slow" advTm="1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82699E-D932-19F7-75F5-96C3957BDF7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IE" dirty="0"/>
              <a:t>Legislation and Morals</a:t>
            </a:r>
          </a:p>
        </p:txBody>
      </p:sp>
      <p:sp>
        <p:nvSpPr>
          <p:cNvPr id="2" name="Freeform 2">
            <a:extLst>
              <a:ext uri="{C183D7F6-B498-43B3-948B-1728B52AA6E4}">
                <adec:decorative xmlns:adec="http://schemas.microsoft.com/office/drawing/2017/decorative" val="1"/>
              </a:ext>
            </a:extLst>
          </p:cNvPr>
          <p:cNvSpPr/>
          <p:nvPr/>
        </p:nvSpPr>
        <p:spPr>
          <a:xfrm>
            <a:off x="0" y="0"/>
            <a:ext cx="16374645" cy="10287000"/>
          </a:xfrm>
          <a:custGeom>
            <a:avLst/>
            <a:gdLst/>
            <a:ahLst/>
            <a:cxnLst/>
            <a:rect l="l" t="t" r="r" b="b"/>
            <a:pathLst>
              <a:path w="16374645" h="10287000">
                <a:moveTo>
                  <a:pt x="0" y="0"/>
                </a:moveTo>
                <a:lnTo>
                  <a:pt x="16374645" y="0"/>
                </a:lnTo>
                <a:lnTo>
                  <a:pt x="16374645" y="10287000"/>
                </a:lnTo>
                <a:lnTo>
                  <a:pt x="0" y="10287000"/>
                </a:lnTo>
                <a:lnTo>
                  <a:pt x="0" y="0"/>
                </a:lnTo>
                <a:close/>
              </a:path>
            </a:pathLst>
          </a:custGeom>
          <a:blipFill>
            <a:blip r:embed="rId5"/>
            <a:stretch>
              <a:fillRect t="-8539" r="-38090" b="-37908"/>
            </a:stretch>
          </a:blipFill>
        </p:spPr>
        <p:txBody>
          <a:bodyPr/>
          <a:lstStyle/>
          <a:p>
            <a:endParaRPr lang="en-IE"/>
          </a:p>
        </p:txBody>
      </p:sp>
      <p:sp>
        <p:nvSpPr>
          <p:cNvPr id="3" name="Freeform 3">
            <a:extLst>
              <a:ext uri="{C183D7F6-B498-43B3-948B-1728B52AA6E4}">
                <adec:decorative xmlns:adec="http://schemas.microsoft.com/office/drawing/2017/decorative" val="1"/>
              </a:ext>
            </a:extLst>
          </p:cNvPr>
          <p:cNvSpPr/>
          <p:nvPr/>
        </p:nvSpPr>
        <p:spPr>
          <a:xfrm>
            <a:off x="14304806" y="5143500"/>
            <a:ext cx="4933277" cy="2559138"/>
          </a:xfrm>
          <a:custGeom>
            <a:avLst/>
            <a:gdLst/>
            <a:ahLst/>
            <a:cxnLst/>
            <a:rect l="l" t="t" r="r" b="b"/>
            <a:pathLst>
              <a:path w="4933277" h="2559138">
                <a:moveTo>
                  <a:pt x="0" y="0"/>
                </a:moveTo>
                <a:lnTo>
                  <a:pt x="4933277" y="0"/>
                </a:lnTo>
                <a:lnTo>
                  <a:pt x="4933277" y="2559138"/>
                </a:lnTo>
                <a:lnTo>
                  <a:pt x="0" y="2559138"/>
                </a:lnTo>
                <a:lnTo>
                  <a:pt x="0" y="0"/>
                </a:lnTo>
                <a:close/>
              </a:path>
            </a:pathLst>
          </a:custGeom>
          <a:blipFill>
            <a:blip r:embed="rId6"/>
            <a:stretch>
              <a:fillRect/>
            </a:stretch>
          </a:blipFill>
        </p:spPr>
        <p:txBody>
          <a:bodyPr/>
          <a:lstStyle/>
          <a:p>
            <a:endParaRPr lang="en-IE"/>
          </a:p>
        </p:txBody>
      </p:sp>
      <p:sp>
        <p:nvSpPr>
          <p:cNvPr id="4" name="TextBox 4"/>
          <p:cNvSpPr txBox="1"/>
          <p:nvPr/>
        </p:nvSpPr>
        <p:spPr>
          <a:xfrm>
            <a:off x="7545272" y="4218817"/>
            <a:ext cx="7699641" cy="5541646"/>
          </a:xfrm>
          <a:prstGeom prst="rect">
            <a:avLst/>
          </a:prstGeom>
        </p:spPr>
        <p:txBody>
          <a:bodyPr lIns="0" tIns="0" rIns="0" bIns="0" rtlCol="0" anchor="t">
            <a:spAutoFit/>
          </a:bodyPr>
          <a:lstStyle/>
          <a:p>
            <a:pPr marL="712465" lvl="1" indent="-356233" algn="l">
              <a:lnSpc>
                <a:spcPts val="4949"/>
              </a:lnSpc>
              <a:buFont typeface="Arial"/>
              <a:buChar char="•"/>
            </a:pPr>
            <a:r>
              <a:rPr lang="en-US" sz="3299">
                <a:solidFill>
                  <a:srgbClr val="1D1D1B"/>
                </a:solidFill>
                <a:latin typeface="Open Sans 1"/>
                <a:ea typeface="Open Sans 1"/>
                <a:cs typeface="Open Sans 1"/>
                <a:sym typeface="Open Sans 1"/>
              </a:rPr>
              <a:t>Greater disability representation</a:t>
            </a:r>
          </a:p>
          <a:p>
            <a:pPr algn="l">
              <a:lnSpc>
                <a:spcPts val="4949"/>
              </a:lnSpc>
            </a:pPr>
            <a:endParaRPr lang="en-US" sz="3299">
              <a:solidFill>
                <a:srgbClr val="1D1D1B"/>
              </a:solidFill>
              <a:latin typeface="Open Sans 1"/>
              <a:ea typeface="Open Sans 1"/>
              <a:cs typeface="Open Sans 1"/>
              <a:sym typeface="Open Sans 1"/>
            </a:endParaRPr>
          </a:p>
          <a:p>
            <a:pPr marL="712465" lvl="1" indent="-356233" algn="l">
              <a:lnSpc>
                <a:spcPts val="4949"/>
              </a:lnSpc>
              <a:buFont typeface="Arial"/>
              <a:buChar char="•"/>
            </a:pPr>
            <a:r>
              <a:rPr lang="en-US" sz="3299">
                <a:solidFill>
                  <a:srgbClr val="1D1D1B"/>
                </a:solidFill>
                <a:latin typeface="Open Sans 1"/>
                <a:ea typeface="Open Sans 1"/>
                <a:cs typeface="Open Sans 1"/>
                <a:sym typeface="Open Sans 1"/>
              </a:rPr>
              <a:t>Employee accessibility engagement</a:t>
            </a:r>
          </a:p>
          <a:p>
            <a:pPr algn="l">
              <a:lnSpc>
                <a:spcPts val="4949"/>
              </a:lnSpc>
            </a:pPr>
            <a:endParaRPr lang="en-US" sz="3299">
              <a:solidFill>
                <a:srgbClr val="1D1D1B"/>
              </a:solidFill>
              <a:latin typeface="Open Sans 1"/>
              <a:ea typeface="Open Sans 1"/>
              <a:cs typeface="Open Sans 1"/>
              <a:sym typeface="Open Sans 1"/>
            </a:endParaRPr>
          </a:p>
          <a:p>
            <a:pPr marL="712465" lvl="1" indent="-356233" algn="l">
              <a:lnSpc>
                <a:spcPts val="4949"/>
              </a:lnSpc>
              <a:buFont typeface="Arial"/>
              <a:buChar char="•"/>
            </a:pPr>
            <a:r>
              <a:rPr lang="en-US" sz="3299">
                <a:solidFill>
                  <a:srgbClr val="1D1D1B"/>
                </a:solidFill>
                <a:latin typeface="Open Sans 1"/>
                <a:ea typeface="Open Sans 1"/>
                <a:cs typeface="Open Sans 1"/>
                <a:sym typeface="Open Sans 1"/>
              </a:rPr>
              <a:t>Inclusion Goals</a:t>
            </a:r>
          </a:p>
          <a:p>
            <a:pPr algn="l">
              <a:lnSpc>
                <a:spcPts val="4949"/>
              </a:lnSpc>
            </a:pPr>
            <a:endParaRPr lang="en-US" sz="3299">
              <a:solidFill>
                <a:srgbClr val="1D1D1B"/>
              </a:solidFill>
              <a:latin typeface="Open Sans 1"/>
              <a:ea typeface="Open Sans 1"/>
              <a:cs typeface="Open Sans 1"/>
              <a:sym typeface="Open Sans 1"/>
            </a:endParaRPr>
          </a:p>
          <a:p>
            <a:pPr marL="712465" lvl="1" indent="-356233" algn="l">
              <a:lnSpc>
                <a:spcPts val="4949"/>
              </a:lnSpc>
              <a:buFont typeface="Arial"/>
              <a:buChar char="•"/>
            </a:pPr>
            <a:r>
              <a:rPr lang="en-US" sz="3299">
                <a:solidFill>
                  <a:srgbClr val="1D1D1B"/>
                </a:solidFill>
                <a:latin typeface="Open Sans 1"/>
                <a:ea typeface="Open Sans 1"/>
                <a:cs typeface="Open Sans 1"/>
                <a:sym typeface="Open Sans 1"/>
              </a:rPr>
              <a:t>Hiring, accommodation and career policies</a:t>
            </a:r>
          </a:p>
          <a:p>
            <a:pPr algn="l">
              <a:lnSpc>
                <a:spcPts val="4949"/>
              </a:lnSpc>
            </a:pPr>
            <a:endParaRPr lang="en-US" sz="3299">
              <a:solidFill>
                <a:srgbClr val="1D1D1B"/>
              </a:solidFill>
              <a:latin typeface="Open Sans 1"/>
              <a:ea typeface="Open Sans 1"/>
              <a:cs typeface="Open Sans 1"/>
              <a:sym typeface="Open Sans 1"/>
            </a:endParaRPr>
          </a:p>
        </p:txBody>
      </p:sp>
      <p:sp>
        <p:nvSpPr>
          <p:cNvPr id="5" name="TextBox 5">
            <a:extLst>
              <a:ext uri="{C183D7F6-B498-43B3-948B-1728B52AA6E4}">
                <adec:decorative xmlns:adec="http://schemas.microsoft.com/office/drawing/2017/decorative" val="1"/>
              </a:ext>
            </a:extLst>
          </p:cNvPr>
          <p:cNvSpPr txBox="1"/>
          <p:nvPr/>
        </p:nvSpPr>
        <p:spPr>
          <a:xfrm>
            <a:off x="7916161" y="2024457"/>
            <a:ext cx="6957864" cy="629920"/>
          </a:xfrm>
          <a:prstGeom prst="rect">
            <a:avLst/>
          </a:prstGeom>
        </p:spPr>
        <p:txBody>
          <a:bodyPr lIns="0" tIns="0" rIns="0" bIns="0" rtlCol="0" anchor="t">
            <a:spAutoFit/>
          </a:bodyPr>
          <a:lstStyle/>
          <a:p>
            <a:pPr algn="ctr">
              <a:lnSpc>
                <a:spcPts val="5180"/>
              </a:lnSpc>
              <a:spcBef>
                <a:spcPct val="0"/>
              </a:spcBef>
            </a:pPr>
            <a:r>
              <a:rPr lang="en-US" sz="3700" b="1">
                <a:solidFill>
                  <a:srgbClr val="1D1D1B"/>
                </a:solidFill>
                <a:latin typeface="Open Sans 1 Bold"/>
                <a:ea typeface="Open Sans 1 Bold"/>
                <a:cs typeface="Open Sans 1 Bold"/>
                <a:sym typeface="Open Sans 1 Bold"/>
              </a:rPr>
              <a:t>Legislation and Morals</a:t>
            </a:r>
          </a:p>
        </p:txBody>
      </p:sp>
      <p:pic>
        <p:nvPicPr>
          <p:cNvPr id="21" name="Video 20">
            <a:hlinkClick r:id="" action="ppaction://media"/>
            <a:extLst>
              <a:ext uri="{FF2B5EF4-FFF2-40B4-BE49-F238E27FC236}">
                <a16:creationId xmlns:a16="http://schemas.microsoft.com/office/drawing/2014/main" id="{3AC25168-B96D-67F4-0ED2-A3340F0B5B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5422"/>
    </mc:Choice>
    <mc:Fallback>
      <p:transition spd="slow" advTm="5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3FCA-D79B-B02F-EDE8-0DD8D018C28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IE" dirty="0"/>
              <a:t>Question to employers</a:t>
            </a:r>
          </a:p>
        </p:txBody>
      </p:sp>
      <p:sp>
        <p:nvSpPr>
          <p:cNvPr id="2" name="Freeform 2">
            <a:extLst>
              <a:ext uri="{C183D7F6-B498-43B3-948B-1728B52AA6E4}">
                <adec:decorative xmlns:adec="http://schemas.microsoft.com/office/drawing/2017/decorative" val="1"/>
              </a:ext>
            </a:extLst>
          </p:cNvPr>
          <p:cNvSpPr/>
          <p:nvPr/>
        </p:nvSpPr>
        <p:spPr>
          <a:xfrm>
            <a:off x="0" y="0"/>
            <a:ext cx="18288000" cy="11050961"/>
          </a:xfrm>
          <a:custGeom>
            <a:avLst/>
            <a:gdLst/>
            <a:ahLst/>
            <a:cxnLst/>
            <a:rect l="l" t="t" r="r" b="b"/>
            <a:pathLst>
              <a:path w="18288000" h="11050961">
                <a:moveTo>
                  <a:pt x="0" y="0"/>
                </a:moveTo>
                <a:lnTo>
                  <a:pt x="18288000" y="0"/>
                </a:lnTo>
                <a:lnTo>
                  <a:pt x="18288000" y="11050961"/>
                </a:lnTo>
                <a:lnTo>
                  <a:pt x="0" y="11050961"/>
                </a:lnTo>
                <a:lnTo>
                  <a:pt x="0" y="0"/>
                </a:lnTo>
                <a:close/>
              </a:path>
            </a:pathLst>
          </a:custGeom>
          <a:blipFill>
            <a:blip r:embed="rId5"/>
            <a:stretch>
              <a:fillRect t="-5128" b="-5128"/>
            </a:stretch>
          </a:blipFill>
        </p:spPr>
        <p:txBody>
          <a:bodyPr/>
          <a:lstStyle/>
          <a:p>
            <a:endParaRPr lang="en-IE"/>
          </a:p>
        </p:txBody>
      </p:sp>
      <p:sp>
        <p:nvSpPr>
          <p:cNvPr id="3" name="TextBox 3"/>
          <p:cNvSpPr txBox="1"/>
          <p:nvPr/>
        </p:nvSpPr>
        <p:spPr>
          <a:xfrm>
            <a:off x="380609" y="1239079"/>
            <a:ext cx="8763391" cy="6623687"/>
          </a:xfrm>
          <a:prstGeom prst="rect">
            <a:avLst/>
          </a:prstGeom>
        </p:spPr>
        <p:txBody>
          <a:bodyPr lIns="0" tIns="0" rIns="0" bIns="0" rtlCol="0" anchor="t">
            <a:spAutoFit/>
          </a:bodyPr>
          <a:lstStyle/>
          <a:p>
            <a:pPr algn="ctr">
              <a:lnSpc>
                <a:spcPts val="8849"/>
              </a:lnSpc>
            </a:pPr>
            <a:r>
              <a:rPr lang="en-US" sz="5899">
                <a:solidFill>
                  <a:srgbClr val="FEFEFE"/>
                </a:solidFill>
                <a:latin typeface="Open Sans 1"/>
                <a:ea typeface="Open Sans 1"/>
                <a:cs typeface="Open Sans 1"/>
                <a:sym typeface="Open Sans 1"/>
              </a:rPr>
              <a:t> </a:t>
            </a:r>
          </a:p>
          <a:p>
            <a:pPr algn="ctr">
              <a:lnSpc>
                <a:spcPts val="8849"/>
              </a:lnSpc>
            </a:pPr>
            <a:r>
              <a:rPr lang="en-US" sz="5899">
                <a:solidFill>
                  <a:srgbClr val="FEFEFE"/>
                </a:solidFill>
                <a:latin typeface="Open Sans 1"/>
                <a:ea typeface="Open Sans 1"/>
                <a:cs typeface="Open Sans 1"/>
                <a:sym typeface="Open Sans 1"/>
              </a:rPr>
              <a:t>Employers...</a:t>
            </a:r>
          </a:p>
          <a:p>
            <a:pPr algn="ctr">
              <a:lnSpc>
                <a:spcPts val="8849"/>
              </a:lnSpc>
            </a:pPr>
            <a:endParaRPr lang="en-US" sz="5899">
              <a:solidFill>
                <a:srgbClr val="FEFEFE"/>
              </a:solidFill>
              <a:latin typeface="Open Sans 1"/>
              <a:ea typeface="Open Sans 1"/>
              <a:cs typeface="Open Sans 1"/>
              <a:sym typeface="Open Sans 1"/>
            </a:endParaRPr>
          </a:p>
          <a:p>
            <a:pPr algn="ctr">
              <a:lnSpc>
                <a:spcPts val="8849"/>
              </a:lnSpc>
              <a:spcBef>
                <a:spcPct val="0"/>
              </a:spcBef>
            </a:pPr>
            <a:r>
              <a:rPr lang="en-US" sz="5899">
                <a:solidFill>
                  <a:srgbClr val="FEFEFE"/>
                </a:solidFill>
                <a:latin typeface="Open Sans 1"/>
                <a:ea typeface="Open Sans 1"/>
                <a:cs typeface="Open Sans 1"/>
                <a:sym typeface="Open Sans 1"/>
              </a:rPr>
              <a:t>Can you afford not to have an effective workforce </a:t>
            </a:r>
          </a:p>
        </p:txBody>
      </p:sp>
      <p:pic>
        <p:nvPicPr>
          <p:cNvPr id="11" name="Video 10">
            <a:hlinkClick r:id="" action="ppaction://media"/>
            <a:extLst>
              <a:ext uri="{FF2B5EF4-FFF2-40B4-BE49-F238E27FC236}">
                <a16:creationId xmlns:a16="http://schemas.microsoft.com/office/drawing/2014/main" id="{8BA602FE-716B-E5EF-1DF8-2D0077F6BA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308"/>
    </mc:Choice>
    <mc:Fallback>
      <p:transition spd="slow" advTm="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8844" y="-162817"/>
            <a:ext cx="3419352" cy="4188346"/>
            <a:chOff x="0" y="0"/>
            <a:chExt cx="6238240" cy="7641187"/>
          </a:xfrm>
        </p:grpSpPr>
        <p:sp>
          <p:nvSpPr>
            <p:cNvPr id="3" name="Freeform 3"/>
            <p:cNvSpPr/>
            <p:nvPr/>
          </p:nvSpPr>
          <p:spPr>
            <a:xfrm>
              <a:off x="0" y="0"/>
              <a:ext cx="6238240" cy="7641187"/>
            </a:xfrm>
            <a:custGeom>
              <a:avLst/>
              <a:gdLst/>
              <a:ahLst/>
              <a:cxnLst/>
              <a:rect l="l" t="t" r="r" b="b"/>
              <a:pathLst>
                <a:path w="6238240" h="7641187">
                  <a:moveTo>
                    <a:pt x="3119120" y="0"/>
                  </a:moveTo>
                  <a:lnTo>
                    <a:pt x="0" y="0"/>
                  </a:lnTo>
                  <a:lnTo>
                    <a:pt x="0" y="6190847"/>
                  </a:lnTo>
                  <a:lnTo>
                    <a:pt x="3119120" y="7641187"/>
                  </a:lnTo>
                  <a:lnTo>
                    <a:pt x="6238240" y="6190847"/>
                  </a:lnTo>
                  <a:lnTo>
                    <a:pt x="6238240" y="0"/>
                  </a:lnTo>
                  <a:lnTo>
                    <a:pt x="3119120" y="0"/>
                  </a:lnTo>
                  <a:close/>
                </a:path>
              </a:pathLst>
            </a:custGeom>
            <a:solidFill>
              <a:srgbClr val="8BB6AC"/>
            </a:solidFill>
          </p:spPr>
          <p:txBody>
            <a:bodyPr/>
            <a:lstStyle/>
            <a:p>
              <a:endParaRPr lang="en-IE"/>
            </a:p>
          </p:txBody>
        </p:sp>
      </p:grpSp>
      <p:sp>
        <p:nvSpPr>
          <p:cNvPr id="10" name="TextBox 10"/>
          <p:cNvSpPr txBox="1"/>
          <p:nvPr/>
        </p:nvSpPr>
        <p:spPr>
          <a:xfrm>
            <a:off x="261464" y="187319"/>
            <a:ext cx="2954112" cy="863600"/>
          </a:xfrm>
          <a:prstGeom prst="rect">
            <a:avLst/>
          </a:prstGeom>
        </p:spPr>
        <p:txBody>
          <a:bodyPr lIns="0" tIns="0" rIns="0" bIns="0" rtlCol="0" anchor="t">
            <a:spAutoFit/>
          </a:bodyPr>
          <a:lstStyle/>
          <a:p>
            <a:pPr algn="ctr">
              <a:lnSpc>
                <a:spcPts val="7000"/>
              </a:lnSpc>
            </a:pPr>
            <a:r>
              <a:rPr lang="en-US" sz="5000" b="1" spc="160">
                <a:solidFill>
                  <a:srgbClr val="000000"/>
                </a:solidFill>
                <a:latin typeface="Open Sans 1 Bold"/>
                <a:ea typeface="Open Sans 1 Bold"/>
                <a:cs typeface="Open Sans 1 Bold"/>
                <a:sym typeface="Open Sans 1 Bold"/>
              </a:rPr>
              <a:t>2</a:t>
            </a:r>
          </a:p>
        </p:txBody>
      </p:sp>
      <p:sp>
        <p:nvSpPr>
          <p:cNvPr id="11" name="Title 10">
            <a:extLst>
              <a:ext uri="{FF2B5EF4-FFF2-40B4-BE49-F238E27FC236}">
                <a16:creationId xmlns:a16="http://schemas.microsoft.com/office/drawing/2014/main" id="{1D1E2587-DA11-0A01-7F72-EF8E976F0D7C}"/>
              </a:ext>
            </a:extLst>
          </p:cNvPr>
          <p:cNvSpPr>
            <a:spLocks noGrp="1"/>
          </p:cNvSpPr>
          <p:nvPr>
            <p:ph type="title" idx="4294967295"/>
          </p:nvPr>
        </p:nvSpPr>
        <p:spPr>
          <a:xfrm>
            <a:off x="2057400" y="187319"/>
            <a:ext cx="8229600" cy="1143000"/>
          </a:xfrm>
        </p:spPr>
        <p:txBody>
          <a:bodyPr/>
          <a:lstStyle/>
          <a:p>
            <a:r>
              <a:rPr lang="en-IE" b="1" dirty="0"/>
              <a:t>The WIDE Framework</a:t>
            </a:r>
          </a:p>
        </p:txBody>
      </p:sp>
      <p:sp>
        <p:nvSpPr>
          <p:cNvPr id="4" name="Freeform 4">
            <a:extLst>
              <a:ext uri="{C183D7F6-B498-43B3-948B-1728B52AA6E4}">
                <adec:decorative xmlns:adec="http://schemas.microsoft.com/office/drawing/2017/decorative" val="1"/>
              </a:ext>
            </a:extLst>
          </p:cNvPr>
          <p:cNvSpPr/>
          <p:nvPr/>
        </p:nvSpPr>
        <p:spPr>
          <a:xfrm>
            <a:off x="772377" y="1446938"/>
            <a:ext cx="1932286" cy="1840430"/>
          </a:xfrm>
          <a:custGeom>
            <a:avLst/>
            <a:gdLst/>
            <a:ahLst/>
            <a:cxnLst/>
            <a:rect l="l" t="t" r="r" b="b"/>
            <a:pathLst>
              <a:path w="1932286" h="1840430">
                <a:moveTo>
                  <a:pt x="0" y="0"/>
                </a:moveTo>
                <a:lnTo>
                  <a:pt x="1932286" y="0"/>
                </a:lnTo>
                <a:lnTo>
                  <a:pt x="1932286" y="1840431"/>
                </a:lnTo>
                <a:lnTo>
                  <a:pt x="0" y="1840431"/>
                </a:lnTo>
                <a:lnTo>
                  <a:pt x="0" y="0"/>
                </a:lnTo>
                <a:close/>
              </a:path>
            </a:pathLst>
          </a:custGeom>
          <a:blipFill>
            <a:blip r:embed="rId5"/>
            <a:stretch>
              <a:fillRect t="-51155" r="-303654" b="-87233"/>
            </a:stretch>
          </a:blipFill>
          <a:ln cap="sq">
            <a:noFill/>
            <a:prstDash val="solid"/>
            <a:miter/>
          </a:ln>
        </p:spPr>
        <p:txBody>
          <a:bodyPr/>
          <a:lstStyle/>
          <a:p>
            <a:endParaRPr lang="en-IE"/>
          </a:p>
        </p:txBody>
      </p:sp>
      <p:sp>
        <p:nvSpPr>
          <p:cNvPr id="5" name="Freeform 5" descr="A line drawing of a mountain with 3 people hiking to reach the top">
            <a:extLst>
              <a:ext uri="{C183D7F6-B498-43B3-948B-1728B52AA6E4}">
                <adec:decorative xmlns:adec="http://schemas.microsoft.com/office/drawing/2017/decorative" val="0"/>
              </a:ext>
            </a:extLst>
          </p:cNvPr>
          <p:cNvSpPr/>
          <p:nvPr/>
        </p:nvSpPr>
        <p:spPr>
          <a:xfrm>
            <a:off x="4545923" y="1931356"/>
            <a:ext cx="8816869" cy="7872407"/>
          </a:xfrm>
          <a:custGeom>
            <a:avLst/>
            <a:gdLst/>
            <a:ahLst/>
            <a:cxnLst/>
            <a:rect l="l" t="t" r="r" b="b"/>
            <a:pathLst>
              <a:path w="8816869" h="7872407">
                <a:moveTo>
                  <a:pt x="0" y="0"/>
                </a:moveTo>
                <a:lnTo>
                  <a:pt x="8816869" y="0"/>
                </a:lnTo>
                <a:lnTo>
                  <a:pt x="8816869" y="7872407"/>
                </a:lnTo>
                <a:lnTo>
                  <a:pt x="0" y="7872407"/>
                </a:lnTo>
                <a:lnTo>
                  <a:pt x="0" y="0"/>
                </a:lnTo>
                <a:close/>
              </a:path>
            </a:pathLst>
          </a:custGeom>
          <a:blipFill>
            <a:blip r:embed="rId6"/>
            <a:stretch>
              <a:fillRect t="-1270" r="-3453" b="-1270"/>
            </a:stretch>
          </a:blipFill>
        </p:spPr>
        <p:txBody>
          <a:bodyPr/>
          <a:lstStyle/>
          <a:p>
            <a:endParaRPr lang="en-IE"/>
          </a:p>
        </p:txBody>
      </p:sp>
      <p:sp>
        <p:nvSpPr>
          <p:cNvPr id="6" name="Freeform 6" descr="An arrow pointing to the top of the mountain"/>
          <p:cNvSpPr/>
          <p:nvPr/>
        </p:nvSpPr>
        <p:spPr>
          <a:xfrm rot="9698897">
            <a:off x="12555106" y="769174"/>
            <a:ext cx="1994658" cy="563491"/>
          </a:xfrm>
          <a:custGeom>
            <a:avLst/>
            <a:gdLst/>
            <a:ahLst/>
            <a:cxnLst/>
            <a:rect l="l" t="t" r="r" b="b"/>
            <a:pathLst>
              <a:path w="1994658" h="563491">
                <a:moveTo>
                  <a:pt x="0" y="0"/>
                </a:moveTo>
                <a:lnTo>
                  <a:pt x="1994658" y="0"/>
                </a:lnTo>
                <a:lnTo>
                  <a:pt x="1994658" y="563491"/>
                </a:lnTo>
                <a:lnTo>
                  <a:pt x="0" y="5634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7" name="TextBox 7"/>
          <p:cNvSpPr txBox="1"/>
          <p:nvPr/>
        </p:nvSpPr>
        <p:spPr>
          <a:xfrm>
            <a:off x="13362792" y="965194"/>
            <a:ext cx="5113555" cy="5535881"/>
          </a:xfrm>
          <a:prstGeom prst="rect">
            <a:avLst/>
          </a:prstGeom>
        </p:spPr>
        <p:txBody>
          <a:bodyPr lIns="0" tIns="0" rIns="0" bIns="0" rtlCol="0" anchor="t">
            <a:spAutoFit/>
          </a:bodyPr>
          <a:lstStyle/>
          <a:p>
            <a:pPr algn="ctr">
              <a:lnSpc>
                <a:spcPts val="4351"/>
              </a:lnSpc>
            </a:pPr>
            <a:r>
              <a:rPr lang="en-US" sz="2901" b="1" spc="-58">
                <a:solidFill>
                  <a:srgbClr val="000000"/>
                </a:solidFill>
                <a:latin typeface="Open Sans 1 Bold"/>
                <a:ea typeface="Open Sans 1 Bold"/>
                <a:cs typeface="Open Sans 1 Bold"/>
                <a:sym typeface="Open Sans 1 Bold"/>
              </a:rPr>
              <a:t>Framework aims</a:t>
            </a:r>
          </a:p>
          <a:p>
            <a:pPr algn="ctr">
              <a:lnSpc>
                <a:spcPts val="4351"/>
              </a:lnSpc>
            </a:pPr>
            <a:endParaRPr lang="en-US" sz="2901" b="1" spc="-58">
              <a:solidFill>
                <a:srgbClr val="000000"/>
              </a:solidFill>
              <a:latin typeface="Open Sans 1 Bold"/>
              <a:ea typeface="Open Sans 1 Bold"/>
              <a:cs typeface="Open Sans 1 Bold"/>
              <a:sym typeface="Open Sans 1 Bold"/>
            </a:endParaRPr>
          </a:p>
          <a:p>
            <a:pPr algn="ctr">
              <a:lnSpc>
                <a:spcPts val="4351"/>
              </a:lnSpc>
            </a:pPr>
            <a:r>
              <a:rPr lang="en-US" sz="2901" spc="-58">
                <a:solidFill>
                  <a:srgbClr val="000000"/>
                </a:solidFill>
                <a:latin typeface="Open Sans 1"/>
                <a:ea typeface="Open Sans 1"/>
                <a:cs typeface="Open Sans 1"/>
                <a:sym typeface="Open Sans 1"/>
              </a:rPr>
              <a:t>To </a:t>
            </a:r>
            <a:r>
              <a:rPr lang="en-US" sz="2901" u="sng" spc="-58">
                <a:solidFill>
                  <a:srgbClr val="000000"/>
                </a:solidFill>
                <a:latin typeface="Open Sans 1"/>
                <a:ea typeface="Open Sans 1"/>
                <a:cs typeface="Open Sans 1"/>
                <a:sym typeface="Open Sans 1"/>
              </a:rPr>
              <a:t>support employers </a:t>
            </a:r>
            <a:r>
              <a:rPr lang="en-US" sz="2901" spc="-58">
                <a:solidFill>
                  <a:srgbClr val="000000"/>
                </a:solidFill>
                <a:latin typeface="Open Sans 1"/>
                <a:ea typeface="Open Sans 1"/>
                <a:cs typeface="Open Sans 1"/>
                <a:sym typeface="Open Sans 1"/>
              </a:rPr>
              <a:t>in </a:t>
            </a:r>
          </a:p>
          <a:p>
            <a:pPr algn="ctr">
              <a:lnSpc>
                <a:spcPts val="4351"/>
              </a:lnSpc>
            </a:pPr>
            <a:r>
              <a:rPr lang="en-US" sz="2901" b="1" spc="-58">
                <a:solidFill>
                  <a:srgbClr val="1C887B"/>
                </a:solidFill>
                <a:latin typeface="Open Sans 1 Bold"/>
                <a:ea typeface="Open Sans 1 Bold"/>
                <a:cs typeface="Open Sans 1 Bold"/>
                <a:sym typeface="Open Sans 1 Bold"/>
              </a:rPr>
              <a:t>hiring, retaining and promoting disabled employees</a:t>
            </a:r>
            <a:r>
              <a:rPr lang="en-US" sz="2901" spc="-58">
                <a:solidFill>
                  <a:srgbClr val="000000"/>
                </a:solidFill>
                <a:latin typeface="Open Sans 1"/>
                <a:ea typeface="Open Sans 1"/>
                <a:cs typeface="Open Sans 1"/>
                <a:sym typeface="Open Sans 1"/>
              </a:rPr>
              <a:t>, </a:t>
            </a:r>
          </a:p>
          <a:p>
            <a:pPr algn="ctr">
              <a:lnSpc>
                <a:spcPts val="4351"/>
              </a:lnSpc>
            </a:pPr>
            <a:r>
              <a:rPr lang="en-US" sz="2901" spc="-58">
                <a:solidFill>
                  <a:srgbClr val="000000"/>
                </a:solidFill>
                <a:latin typeface="Open Sans 1"/>
                <a:ea typeface="Open Sans 1"/>
                <a:cs typeface="Open Sans 1"/>
                <a:sym typeface="Open Sans 1"/>
              </a:rPr>
              <a:t>creating inclusive work environments.  </a:t>
            </a:r>
          </a:p>
          <a:p>
            <a:pPr algn="ctr">
              <a:lnSpc>
                <a:spcPts val="4501"/>
              </a:lnSpc>
            </a:pPr>
            <a:endParaRPr lang="en-US" sz="2901" spc="-58">
              <a:solidFill>
                <a:srgbClr val="000000"/>
              </a:solidFill>
              <a:latin typeface="Open Sans 1"/>
              <a:ea typeface="Open Sans 1"/>
              <a:cs typeface="Open Sans 1"/>
              <a:sym typeface="Open Sans 1"/>
            </a:endParaRPr>
          </a:p>
          <a:p>
            <a:pPr algn="ctr">
              <a:lnSpc>
                <a:spcPts val="4501"/>
              </a:lnSpc>
            </a:pPr>
            <a:endParaRPr lang="en-US" sz="2901" spc="-58">
              <a:solidFill>
                <a:srgbClr val="000000"/>
              </a:solidFill>
              <a:latin typeface="Open Sans 1"/>
              <a:ea typeface="Open Sans 1"/>
              <a:cs typeface="Open Sans 1"/>
              <a:sym typeface="Open Sans 1"/>
            </a:endParaRPr>
          </a:p>
        </p:txBody>
      </p:sp>
      <p:sp>
        <p:nvSpPr>
          <p:cNvPr id="9" name="TextBox 9"/>
          <p:cNvSpPr txBox="1"/>
          <p:nvPr/>
        </p:nvSpPr>
        <p:spPr>
          <a:xfrm>
            <a:off x="261464" y="4863514"/>
            <a:ext cx="3963189" cy="4394786"/>
          </a:xfrm>
          <a:prstGeom prst="rect">
            <a:avLst/>
          </a:prstGeom>
        </p:spPr>
        <p:txBody>
          <a:bodyPr lIns="0" tIns="0" rIns="0" bIns="0" rtlCol="0" anchor="t">
            <a:spAutoFit/>
          </a:bodyPr>
          <a:lstStyle/>
          <a:p>
            <a:pPr algn="ctr">
              <a:lnSpc>
                <a:spcPts val="4351"/>
              </a:lnSpc>
            </a:pPr>
            <a:r>
              <a:rPr lang="en-US" sz="2901" b="1" spc="-58">
                <a:solidFill>
                  <a:srgbClr val="000000"/>
                </a:solidFill>
                <a:latin typeface="Open Sans 1 Bold"/>
                <a:ea typeface="Open Sans 1 Bold"/>
                <a:cs typeface="Open Sans 1 Bold"/>
                <a:sym typeface="Open Sans 1 Bold"/>
              </a:rPr>
              <a:t>What it will be...</a:t>
            </a:r>
          </a:p>
          <a:p>
            <a:pPr algn="ctr">
              <a:lnSpc>
                <a:spcPts val="4351"/>
              </a:lnSpc>
            </a:pPr>
            <a:endParaRPr lang="en-US" sz="2901" b="1" spc="-58">
              <a:solidFill>
                <a:srgbClr val="000000"/>
              </a:solidFill>
              <a:latin typeface="Open Sans 1 Bold"/>
              <a:ea typeface="Open Sans 1 Bold"/>
              <a:cs typeface="Open Sans 1 Bold"/>
              <a:sym typeface="Open Sans 1 Bold"/>
            </a:endParaRPr>
          </a:p>
          <a:p>
            <a:pPr algn="ctr">
              <a:lnSpc>
                <a:spcPts val="4351"/>
              </a:lnSpc>
            </a:pPr>
            <a:r>
              <a:rPr lang="en-US" sz="2901" b="1" spc="-58">
                <a:solidFill>
                  <a:srgbClr val="1C887B"/>
                </a:solidFill>
                <a:latin typeface="Open Sans 1 Bold"/>
                <a:ea typeface="Open Sans 1 Bold"/>
                <a:cs typeface="Open Sans 1 Bold"/>
                <a:sym typeface="Open Sans 1 Bold"/>
              </a:rPr>
              <a:t>freely accessible web platform/software</a:t>
            </a:r>
          </a:p>
          <a:p>
            <a:pPr algn="ctr">
              <a:lnSpc>
                <a:spcPts val="4351"/>
              </a:lnSpc>
            </a:pPr>
            <a:r>
              <a:rPr lang="en-US" sz="2901" u="sng" spc="-58">
                <a:solidFill>
                  <a:srgbClr val="000000"/>
                </a:solidFill>
                <a:latin typeface="Open Sans 1"/>
                <a:ea typeface="Open Sans 1"/>
                <a:cs typeface="Open Sans 1"/>
                <a:sym typeface="Open Sans 1"/>
              </a:rPr>
              <a:t>providing employers</a:t>
            </a:r>
            <a:r>
              <a:rPr lang="en-US" sz="2901" spc="-58">
                <a:solidFill>
                  <a:srgbClr val="000000"/>
                </a:solidFill>
                <a:latin typeface="Open Sans 1"/>
                <a:ea typeface="Open Sans 1"/>
                <a:cs typeface="Open Sans 1"/>
                <a:sym typeface="Open Sans 1"/>
              </a:rPr>
              <a:t> with a</a:t>
            </a:r>
            <a:r>
              <a:rPr lang="en-US" sz="2901" spc="-58">
                <a:solidFill>
                  <a:srgbClr val="1C887B"/>
                </a:solidFill>
                <a:latin typeface="Open Sans 1"/>
                <a:ea typeface="Open Sans 1"/>
                <a:cs typeface="Open Sans 1"/>
                <a:sym typeface="Open Sans 1"/>
              </a:rPr>
              <a:t> </a:t>
            </a:r>
            <a:r>
              <a:rPr lang="en-US" sz="2901" b="1" spc="-58">
                <a:solidFill>
                  <a:srgbClr val="1C887B"/>
                </a:solidFill>
                <a:latin typeface="Open Sans 1 Bold"/>
                <a:ea typeface="Open Sans 1 Bold"/>
                <a:cs typeface="Open Sans 1 Bold"/>
                <a:sym typeface="Open Sans 1 Bold"/>
              </a:rPr>
              <a:t>improvement focused tool</a:t>
            </a:r>
            <a:r>
              <a:rPr lang="en-US" sz="2901" spc="-58">
                <a:solidFill>
                  <a:srgbClr val="1C887B"/>
                </a:solidFill>
                <a:latin typeface="Open Sans 1"/>
                <a:ea typeface="Open Sans 1"/>
                <a:cs typeface="Open Sans 1"/>
                <a:sym typeface="Open Sans 1"/>
              </a:rPr>
              <a:t> </a:t>
            </a:r>
            <a:r>
              <a:rPr lang="en-US" sz="2901" spc="-58">
                <a:solidFill>
                  <a:srgbClr val="000000"/>
                </a:solidFill>
                <a:latin typeface="Open Sans 1"/>
                <a:ea typeface="Open Sans 1"/>
                <a:cs typeface="Open Sans 1"/>
                <a:sym typeface="Open Sans 1"/>
              </a:rPr>
              <a:t>for </a:t>
            </a:r>
          </a:p>
          <a:p>
            <a:pPr algn="ctr">
              <a:lnSpc>
                <a:spcPts val="4351"/>
              </a:lnSpc>
            </a:pPr>
            <a:r>
              <a:rPr lang="en-US" sz="2901" spc="-58">
                <a:solidFill>
                  <a:srgbClr val="000000"/>
                </a:solidFill>
                <a:latin typeface="Open Sans 1"/>
                <a:ea typeface="Open Sans 1"/>
                <a:cs typeface="Open Sans 1"/>
                <a:sym typeface="Open Sans 1"/>
              </a:rPr>
              <a:t>self-review </a:t>
            </a:r>
          </a:p>
        </p:txBody>
      </p:sp>
      <p:pic>
        <p:nvPicPr>
          <p:cNvPr id="16" name="Video 15">
            <a:hlinkClick r:id="" action="ppaction://media"/>
            <a:extLst>
              <a:ext uri="{FF2B5EF4-FFF2-40B4-BE49-F238E27FC236}">
                <a16:creationId xmlns:a16="http://schemas.microsoft.com/office/drawing/2014/main" id="{FD9BC2EC-E01C-493C-7A64-826C69BC9BC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4284"/>
    </mc:Choice>
    <mc:Fallback>
      <p:transition spd="slow" advTm="4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FD2AA1-8BF1-4B84-28C5-735A4293C2D7}"/>
              </a:ext>
              <a:ext uri="{C183D7F6-B498-43B3-948B-1728B52AA6E4}">
                <adec:decorative xmlns:adec="http://schemas.microsoft.com/office/drawing/2017/decorative" val="1"/>
              </a:ext>
            </a:extLst>
          </p:cNvPr>
          <p:cNvGrpSpPr/>
          <p:nvPr/>
        </p:nvGrpSpPr>
        <p:grpSpPr>
          <a:xfrm>
            <a:off x="0" y="-24897"/>
            <a:ext cx="22989388" cy="10470913"/>
            <a:chOff x="0" y="-24897"/>
            <a:chExt cx="22989388" cy="10470913"/>
          </a:xfrm>
        </p:grpSpPr>
        <p:sp>
          <p:nvSpPr>
            <p:cNvPr id="2" name="Freeform 2">
              <a:extLst>
                <a:ext uri="{C183D7F6-B498-43B3-948B-1728B52AA6E4}">
                  <adec:decorative xmlns:adec="http://schemas.microsoft.com/office/drawing/2017/decorative" val="1"/>
                </a:ext>
              </a:extLst>
            </p:cNvPr>
            <p:cNvSpPr/>
            <p:nvPr/>
          </p:nvSpPr>
          <p:spPr>
            <a:xfrm>
              <a:off x="11529212" y="0"/>
              <a:ext cx="5730088" cy="10287000"/>
            </a:xfrm>
            <a:custGeom>
              <a:avLst/>
              <a:gdLst/>
              <a:ahLst/>
              <a:cxnLst/>
              <a:rect l="l" t="t" r="r" b="b"/>
              <a:pathLst>
                <a:path w="5730088" h="10287000">
                  <a:moveTo>
                    <a:pt x="0" y="0"/>
                  </a:moveTo>
                  <a:lnTo>
                    <a:pt x="5730088" y="0"/>
                  </a:lnTo>
                  <a:lnTo>
                    <a:pt x="5730088" y="10287000"/>
                  </a:lnTo>
                  <a:lnTo>
                    <a:pt x="0" y="10287000"/>
                  </a:lnTo>
                  <a:lnTo>
                    <a:pt x="0" y="0"/>
                  </a:lnTo>
                  <a:close/>
                </a:path>
              </a:pathLst>
            </a:custGeom>
            <a:blipFill>
              <a:blip r:embed="rId5">
                <a:alphaModFix amt="40000"/>
              </a:blip>
              <a:stretch>
                <a:fillRect l="-7784" r="-7784"/>
              </a:stretch>
            </a:blipFill>
          </p:spPr>
          <p:txBody>
            <a:bodyPr/>
            <a:lstStyle/>
            <a:p>
              <a:endParaRPr lang="en-IE"/>
            </a:p>
          </p:txBody>
        </p:sp>
        <p:sp>
          <p:nvSpPr>
            <p:cNvPr id="3" name="Freeform 3">
              <a:extLst>
                <a:ext uri="{C183D7F6-B498-43B3-948B-1728B52AA6E4}">
                  <adec:decorative xmlns:adec="http://schemas.microsoft.com/office/drawing/2017/decorative" val="1"/>
                </a:ext>
              </a:extLst>
            </p:cNvPr>
            <p:cNvSpPr/>
            <p:nvPr/>
          </p:nvSpPr>
          <p:spPr>
            <a:xfrm>
              <a:off x="5799125" y="-24897"/>
              <a:ext cx="5730088" cy="10287000"/>
            </a:xfrm>
            <a:custGeom>
              <a:avLst/>
              <a:gdLst/>
              <a:ahLst/>
              <a:cxnLst/>
              <a:rect l="l" t="t" r="r" b="b"/>
              <a:pathLst>
                <a:path w="5730088" h="10287000">
                  <a:moveTo>
                    <a:pt x="0" y="0"/>
                  </a:moveTo>
                  <a:lnTo>
                    <a:pt x="5730087" y="0"/>
                  </a:lnTo>
                  <a:lnTo>
                    <a:pt x="5730087" y="10287000"/>
                  </a:lnTo>
                  <a:lnTo>
                    <a:pt x="0" y="10287000"/>
                  </a:lnTo>
                  <a:lnTo>
                    <a:pt x="0" y="0"/>
                  </a:lnTo>
                  <a:close/>
                </a:path>
              </a:pathLst>
            </a:custGeom>
            <a:blipFill>
              <a:blip r:embed="rId5">
                <a:alphaModFix amt="40000"/>
              </a:blip>
              <a:stretch>
                <a:fillRect l="-7784" r="-7784"/>
              </a:stretch>
            </a:blipFill>
          </p:spPr>
          <p:txBody>
            <a:bodyPr/>
            <a:lstStyle/>
            <a:p>
              <a:endParaRPr lang="en-IE"/>
            </a:p>
          </p:txBody>
        </p:sp>
        <p:sp>
          <p:nvSpPr>
            <p:cNvPr id="4" name="Freeform 4">
              <a:extLst>
                <a:ext uri="{C183D7F6-B498-43B3-948B-1728B52AA6E4}">
                  <adec:decorative xmlns:adec="http://schemas.microsoft.com/office/drawing/2017/decorative" val="1"/>
                </a:ext>
              </a:extLst>
            </p:cNvPr>
            <p:cNvSpPr/>
            <p:nvPr/>
          </p:nvSpPr>
          <p:spPr>
            <a:xfrm>
              <a:off x="0" y="0"/>
              <a:ext cx="5730088" cy="10287000"/>
            </a:xfrm>
            <a:custGeom>
              <a:avLst/>
              <a:gdLst/>
              <a:ahLst/>
              <a:cxnLst/>
              <a:rect l="l" t="t" r="r" b="b"/>
              <a:pathLst>
                <a:path w="5730088" h="10287000">
                  <a:moveTo>
                    <a:pt x="0" y="0"/>
                  </a:moveTo>
                  <a:lnTo>
                    <a:pt x="5730088" y="0"/>
                  </a:lnTo>
                  <a:lnTo>
                    <a:pt x="5730088" y="10287000"/>
                  </a:lnTo>
                  <a:lnTo>
                    <a:pt x="0" y="10287000"/>
                  </a:lnTo>
                  <a:lnTo>
                    <a:pt x="0" y="0"/>
                  </a:lnTo>
                  <a:close/>
                </a:path>
              </a:pathLst>
            </a:custGeom>
            <a:blipFill>
              <a:blip r:embed="rId5">
                <a:alphaModFix amt="40000"/>
              </a:blip>
              <a:stretch>
                <a:fillRect l="-7784" r="-7784"/>
              </a:stretch>
            </a:blipFill>
          </p:spPr>
          <p:txBody>
            <a:bodyPr/>
            <a:lstStyle/>
            <a:p>
              <a:endParaRPr lang="en-IE"/>
            </a:p>
          </p:txBody>
        </p:sp>
        <p:sp>
          <p:nvSpPr>
            <p:cNvPr id="6" name="Freeform 6">
              <a:extLst>
                <a:ext uri="{C183D7F6-B498-43B3-948B-1728B52AA6E4}">
                  <adec:decorative xmlns:adec="http://schemas.microsoft.com/office/drawing/2017/decorative" val="1"/>
                </a:ext>
              </a:extLst>
            </p:cNvPr>
            <p:cNvSpPr/>
            <p:nvPr/>
          </p:nvSpPr>
          <p:spPr>
            <a:xfrm>
              <a:off x="17259300" y="159016"/>
              <a:ext cx="5730088" cy="10287000"/>
            </a:xfrm>
            <a:custGeom>
              <a:avLst/>
              <a:gdLst/>
              <a:ahLst/>
              <a:cxnLst/>
              <a:rect l="l" t="t" r="r" b="b"/>
              <a:pathLst>
                <a:path w="5730088" h="10287000">
                  <a:moveTo>
                    <a:pt x="0" y="0"/>
                  </a:moveTo>
                  <a:lnTo>
                    <a:pt x="5730088" y="0"/>
                  </a:lnTo>
                  <a:lnTo>
                    <a:pt x="5730088" y="10287000"/>
                  </a:lnTo>
                  <a:lnTo>
                    <a:pt x="0" y="10287000"/>
                  </a:lnTo>
                  <a:lnTo>
                    <a:pt x="0" y="0"/>
                  </a:lnTo>
                  <a:close/>
                </a:path>
              </a:pathLst>
            </a:custGeom>
            <a:blipFill>
              <a:blip r:embed="rId5">
                <a:alphaModFix amt="40000"/>
              </a:blip>
              <a:stretch>
                <a:fillRect l="-7784" r="-7784"/>
              </a:stretch>
            </a:blipFill>
          </p:spPr>
          <p:txBody>
            <a:bodyPr/>
            <a:lstStyle/>
            <a:p>
              <a:endParaRPr lang="en-IE"/>
            </a:p>
          </p:txBody>
        </p:sp>
      </p:grpSp>
      <p:sp>
        <p:nvSpPr>
          <p:cNvPr id="11" name="Title 10">
            <a:extLst>
              <a:ext uri="{FF2B5EF4-FFF2-40B4-BE49-F238E27FC236}">
                <a16:creationId xmlns:a16="http://schemas.microsoft.com/office/drawing/2014/main" id="{D7221F55-3F3A-BC76-1E6F-89C8E8706E74}"/>
              </a:ext>
            </a:extLst>
          </p:cNvPr>
          <p:cNvSpPr>
            <a:spLocks noGrp="1"/>
          </p:cNvSpPr>
          <p:nvPr>
            <p:ph type="title" idx="4294967295"/>
          </p:nvPr>
        </p:nvSpPr>
        <p:spPr>
          <a:xfrm>
            <a:off x="2364733" y="798367"/>
            <a:ext cx="8229600" cy="1143000"/>
          </a:xfrm>
        </p:spPr>
        <p:txBody>
          <a:bodyPr/>
          <a:lstStyle/>
          <a:p>
            <a:r>
              <a:rPr lang="en-IE" b="1" dirty="0"/>
              <a:t>WIDE Framework Domains</a:t>
            </a:r>
          </a:p>
        </p:txBody>
      </p:sp>
      <p:sp>
        <p:nvSpPr>
          <p:cNvPr id="5" name="Freeform 5" descr="The two overarching themes side by side, organisational culture and organisational practices. Underneath are the 6 domains including policy and strategy, environment, training, recruitment, workplace supports and performance and progression">
            <a:extLst>
              <a:ext uri="{C183D7F6-B498-43B3-948B-1728B52AA6E4}">
                <adec:decorative xmlns:adec="http://schemas.microsoft.com/office/drawing/2017/decorative" val="0"/>
              </a:ext>
            </a:extLst>
          </p:cNvPr>
          <p:cNvSpPr/>
          <p:nvPr/>
        </p:nvSpPr>
        <p:spPr>
          <a:xfrm>
            <a:off x="556521" y="2419116"/>
            <a:ext cx="11661058" cy="7069517"/>
          </a:xfrm>
          <a:custGeom>
            <a:avLst/>
            <a:gdLst/>
            <a:ahLst/>
            <a:cxnLst/>
            <a:rect l="l" t="t" r="r" b="b"/>
            <a:pathLst>
              <a:path w="11661058" h="7069517">
                <a:moveTo>
                  <a:pt x="0" y="0"/>
                </a:moveTo>
                <a:lnTo>
                  <a:pt x="11661058" y="0"/>
                </a:lnTo>
                <a:lnTo>
                  <a:pt x="11661058" y="7069517"/>
                </a:lnTo>
                <a:lnTo>
                  <a:pt x="0" y="7069517"/>
                </a:lnTo>
                <a:lnTo>
                  <a:pt x="0" y="0"/>
                </a:lnTo>
                <a:close/>
              </a:path>
            </a:pathLst>
          </a:custGeom>
          <a:blipFill>
            <a:blip r:embed="rId6"/>
            <a:stretch>
              <a:fillRect/>
            </a:stretch>
          </a:blipFill>
        </p:spPr>
        <p:txBody>
          <a:bodyPr/>
          <a:lstStyle/>
          <a:p>
            <a:endParaRPr lang="en-IE"/>
          </a:p>
        </p:txBody>
      </p:sp>
      <p:sp>
        <p:nvSpPr>
          <p:cNvPr id="7" name="Freeform 7">
            <a:extLst>
              <a:ext uri="{C183D7F6-B498-43B3-948B-1728B52AA6E4}">
                <adec:decorative xmlns:adec="http://schemas.microsoft.com/office/drawing/2017/decorative" val="1"/>
              </a:ext>
            </a:extLst>
          </p:cNvPr>
          <p:cNvSpPr/>
          <p:nvPr/>
        </p:nvSpPr>
        <p:spPr>
          <a:xfrm rot="715091">
            <a:off x="15616691" y="366028"/>
            <a:ext cx="2259051" cy="2435634"/>
          </a:xfrm>
          <a:custGeom>
            <a:avLst/>
            <a:gdLst/>
            <a:ahLst/>
            <a:cxnLst/>
            <a:rect l="l" t="t" r="r" b="b"/>
            <a:pathLst>
              <a:path w="2259051" h="2435634">
                <a:moveTo>
                  <a:pt x="0" y="0"/>
                </a:moveTo>
                <a:lnTo>
                  <a:pt x="2259051" y="0"/>
                </a:lnTo>
                <a:lnTo>
                  <a:pt x="2259051" y="2435634"/>
                </a:lnTo>
                <a:lnTo>
                  <a:pt x="0" y="2435634"/>
                </a:lnTo>
                <a:lnTo>
                  <a:pt x="0" y="0"/>
                </a:lnTo>
                <a:close/>
              </a:path>
            </a:pathLst>
          </a:custGeom>
          <a:blipFill>
            <a:blip r:embed="rId7"/>
            <a:stretch>
              <a:fillRect/>
            </a:stretch>
          </a:blipFill>
        </p:spPr>
        <p:txBody>
          <a:bodyPr/>
          <a:lstStyle/>
          <a:p>
            <a:endParaRPr lang="en-IE"/>
          </a:p>
        </p:txBody>
      </p:sp>
      <p:sp>
        <p:nvSpPr>
          <p:cNvPr id="8" name="Freeform 8">
            <a:extLst>
              <a:ext uri="{C183D7F6-B498-43B3-948B-1728B52AA6E4}">
                <adec:decorative xmlns:adec="http://schemas.microsoft.com/office/drawing/2017/decorative" val="1"/>
              </a:ext>
            </a:extLst>
          </p:cNvPr>
          <p:cNvSpPr/>
          <p:nvPr/>
        </p:nvSpPr>
        <p:spPr>
          <a:xfrm rot="10349716" flipH="1">
            <a:off x="13681604" y="2754284"/>
            <a:ext cx="1681917" cy="508780"/>
          </a:xfrm>
          <a:custGeom>
            <a:avLst/>
            <a:gdLst/>
            <a:ahLst/>
            <a:cxnLst/>
            <a:rect l="l" t="t" r="r" b="b"/>
            <a:pathLst>
              <a:path w="1681917" h="508780">
                <a:moveTo>
                  <a:pt x="1681916" y="0"/>
                </a:moveTo>
                <a:lnTo>
                  <a:pt x="0" y="0"/>
                </a:lnTo>
                <a:lnTo>
                  <a:pt x="0" y="508780"/>
                </a:lnTo>
                <a:lnTo>
                  <a:pt x="1681916" y="508780"/>
                </a:lnTo>
                <a:lnTo>
                  <a:pt x="168191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10" name="TextBox 10"/>
          <p:cNvSpPr txBox="1"/>
          <p:nvPr/>
        </p:nvSpPr>
        <p:spPr>
          <a:xfrm>
            <a:off x="11449201" y="3507627"/>
            <a:ext cx="7384663" cy="1045796"/>
          </a:xfrm>
          <a:prstGeom prst="rect">
            <a:avLst/>
          </a:prstGeom>
        </p:spPr>
        <p:txBody>
          <a:bodyPr lIns="0" tIns="0" rIns="0" bIns="0" rtlCol="0" anchor="t">
            <a:spAutoFit/>
          </a:bodyPr>
          <a:lstStyle/>
          <a:p>
            <a:pPr algn="ctr">
              <a:lnSpc>
                <a:spcPts val="4201"/>
              </a:lnSpc>
            </a:pPr>
            <a:r>
              <a:rPr lang="en-US" sz="2801" spc="-56">
                <a:solidFill>
                  <a:srgbClr val="000000"/>
                </a:solidFill>
                <a:latin typeface="Open Sans 1"/>
                <a:ea typeface="Open Sans 1"/>
                <a:cs typeface="Open Sans 1"/>
                <a:sym typeface="Open Sans 1"/>
              </a:rPr>
              <a:t>Inspired by the UDL Framework</a:t>
            </a:r>
          </a:p>
          <a:p>
            <a:pPr algn="ctr">
              <a:lnSpc>
                <a:spcPts val="4201"/>
              </a:lnSpc>
            </a:pPr>
            <a:r>
              <a:rPr lang="en-US" sz="2801" spc="-56">
                <a:solidFill>
                  <a:srgbClr val="000000"/>
                </a:solidFill>
                <a:latin typeface="Open Sans 1"/>
                <a:ea typeface="Open Sans 1"/>
                <a:cs typeface="Open Sans 1"/>
                <a:sym typeface="Open Sans 1"/>
              </a:rPr>
              <a:t> (Trusted, flexible and visible)</a:t>
            </a:r>
          </a:p>
        </p:txBody>
      </p:sp>
      <p:pic>
        <p:nvPicPr>
          <p:cNvPr id="17" name="Video 16">
            <a:hlinkClick r:id="" action="ppaction://media"/>
            <a:extLst>
              <a:ext uri="{FF2B5EF4-FFF2-40B4-BE49-F238E27FC236}">
                <a16:creationId xmlns:a16="http://schemas.microsoft.com/office/drawing/2014/main" id="{F0D55922-A85A-56AB-B072-9E384F9881C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2836"/>
    </mc:Choice>
    <mc:Fallback>
      <p:transition spd="slow" advTm="4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descr="Roadmap graphic showing a cartoon road, with the steps along the journey spread along it">
            <a:extLst>
              <a:ext uri="{FF2B5EF4-FFF2-40B4-BE49-F238E27FC236}">
                <a16:creationId xmlns:a16="http://schemas.microsoft.com/office/drawing/2014/main" id="{678E2994-14F4-4CD9-F139-CDF1F7CA610D}"/>
              </a:ext>
            </a:extLst>
          </p:cNvPr>
          <p:cNvGrpSpPr/>
          <p:nvPr/>
        </p:nvGrpSpPr>
        <p:grpSpPr>
          <a:xfrm>
            <a:off x="-79506" y="-162817"/>
            <a:ext cx="19093799" cy="10453016"/>
            <a:chOff x="-79506" y="-162817"/>
            <a:chExt cx="19093799" cy="10453016"/>
          </a:xfrm>
        </p:grpSpPr>
        <p:grpSp>
          <p:nvGrpSpPr>
            <p:cNvPr id="25" name="Group 24" descr="Roadmap graphic showing a cartoon road, with the steps along the journey spread along it">
              <a:extLst>
                <a:ext uri="{FF2B5EF4-FFF2-40B4-BE49-F238E27FC236}">
                  <a16:creationId xmlns:a16="http://schemas.microsoft.com/office/drawing/2014/main" id="{C39FD5FA-7F2C-657F-4F05-25954BAA2F0E}"/>
                </a:ext>
              </a:extLst>
            </p:cNvPr>
            <p:cNvGrpSpPr/>
            <p:nvPr/>
          </p:nvGrpSpPr>
          <p:grpSpPr>
            <a:xfrm>
              <a:off x="-79506" y="-162817"/>
              <a:ext cx="19093799" cy="10453016"/>
              <a:chOff x="-79506" y="-162817"/>
              <a:chExt cx="19093799" cy="10453016"/>
            </a:xfrm>
          </p:grpSpPr>
          <p:sp>
            <p:nvSpPr>
              <p:cNvPr id="12" name="Freeform 12">
                <a:extLst>
                  <a:ext uri="{C183D7F6-B498-43B3-948B-1728B52AA6E4}">
                    <adec:decorative xmlns:adec="http://schemas.microsoft.com/office/drawing/2017/decorative" val="1"/>
                  </a:ext>
                </a:extLst>
              </p:cNvPr>
              <p:cNvSpPr/>
              <p:nvPr/>
            </p:nvSpPr>
            <p:spPr>
              <a:xfrm rot="3467889">
                <a:off x="9284566" y="8749430"/>
                <a:ext cx="409049" cy="1253791"/>
              </a:xfrm>
              <a:custGeom>
                <a:avLst/>
                <a:gdLst/>
                <a:ahLst/>
                <a:cxnLst/>
                <a:rect l="l" t="t" r="r" b="b"/>
                <a:pathLst>
                  <a:path w="409049" h="1253791">
                    <a:moveTo>
                      <a:pt x="0" y="0"/>
                    </a:moveTo>
                    <a:lnTo>
                      <a:pt x="409049" y="0"/>
                    </a:lnTo>
                    <a:lnTo>
                      <a:pt x="409049" y="1253790"/>
                    </a:lnTo>
                    <a:lnTo>
                      <a:pt x="0" y="1253790"/>
                    </a:lnTo>
                    <a:lnTo>
                      <a:pt x="0" y="0"/>
                    </a:lnTo>
                    <a:close/>
                  </a:path>
                </a:pathLst>
              </a:custGeom>
              <a:blipFill>
                <a:blip r:embed="rId5"/>
                <a:stretch>
                  <a:fillRect/>
                </a:stretch>
              </a:blipFill>
            </p:spPr>
            <p:txBody>
              <a:bodyPr/>
              <a:lstStyle/>
              <a:p>
                <a:endParaRPr lang="en-IE"/>
              </a:p>
            </p:txBody>
          </p:sp>
          <p:sp>
            <p:nvSpPr>
              <p:cNvPr id="22" name="Freeform 22">
                <a:extLst>
                  <a:ext uri="{C183D7F6-B498-43B3-948B-1728B52AA6E4}">
                    <adec:decorative xmlns:adec="http://schemas.microsoft.com/office/drawing/2017/decorative" val="1"/>
                  </a:ext>
                </a:extLst>
              </p:cNvPr>
              <p:cNvSpPr/>
              <p:nvPr/>
            </p:nvSpPr>
            <p:spPr>
              <a:xfrm rot="3467889">
                <a:off x="11257652" y="8106645"/>
                <a:ext cx="409049" cy="1253791"/>
              </a:xfrm>
              <a:custGeom>
                <a:avLst/>
                <a:gdLst/>
                <a:ahLst/>
                <a:cxnLst/>
                <a:rect l="l" t="t" r="r" b="b"/>
                <a:pathLst>
                  <a:path w="409049" h="1253791">
                    <a:moveTo>
                      <a:pt x="0" y="0"/>
                    </a:moveTo>
                    <a:lnTo>
                      <a:pt x="409049" y="0"/>
                    </a:lnTo>
                    <a:lnTo>
                      <a:pt x="409049" y="1253790"/>
                    </a:lnTo>
                    <a:lnTo>
                      <a:pt x="0" y="1253790"/>
                    </a:lnTo>
                    <a:lnTo>
                      <a:pt x="0" y="0"/>
                    </a:lnTo>
                    <a:close/>
                  </a:path>
                </a:pathLst>
              </a:custGeom>
              <a:blipFill>
                <a:blip r:embed="rId5"/>
                <a:stretch>
                  <a:fillRect/>
                </a:stretch>
              </a:blipFill>
            </p:spPr>
            <p:txBody>
              <a:bodyPr/>
              <a:lstStyle/>
              <a:p>
                <a:endParaRPr lang="en-IE"/>
              </a:p>
            </p:txBody>
          </p:sp>
          <p:grpSp>
            <p:nvGrpSpPr>
              <p:cNvPr id="20" name="Group 19" descr="Road graphic showing the steps on the journey, from beginning to now">
                <a:extLst>
                  <a:ext uri="{FF2B5EF4-FFF2-40B4-BE49-F238E27FC236}">
                    <a16:creationId xmlns:a16="http://schemas.microsoft.com/office/drawing/2014/main" id="{44D9D199-007B-C277-390F-89F64FCEE6BE}"/>
                  </a:ext>
                </a:extLst>
              </p:cNvPr>
              <p:cNvGrpSpPr/>
              <p:nvPr/>
            </p:nvGrpSpPr>
            <p:grpSpPr>
              <a:xfrm>
                <a:off x="-79506" y="-162817"/>
                <a:ext cx="19093799" cy="10453016"/>
                <a:chOff x="-79506" y="-162817"/>
                <a:chExt cx="19093799" cy="10453016"/>
              </a:xfrm>
            </p:grpSpPr>
            <p:sp>
              <p:nvSpPr>
                <p:cNvPr id="2" name="Freeform 2" descr="A road showing our methodology journey">
                  <a:extLst>
                    <a:ext uri="{C183D7F6-B498-43B3-948B-1728B52AA6E4}">
                      <adec:decorative xmlns:adec="http://schemas.microsoft.com/office/drawing/2017/decorative" val="0"/>
                    </a:ext>
                  </a:extLst>
                </p:cNvPr>
                <p:cNvSpPr/>
                <p:nvPr/>
              </p:nvSpPr>
              <p:spPr>
                <a:xfrm>
                  <a:off x="1322572" y="401236"/>
                  <a:ext cx="16765350" cy="9695748"/>
                </a:xfrm>
                <a:custGeom>
                  <a:avLst/>
                  <a:gdLst/>
                  <a:ahLst/>
                  <a:cxnLst/>
                  <a:rect l="l" t="t" r="r" b="b"/>
                  <a:pathLst>
                    <a:path w="16765350" h="9695748">
                      <a:moveTo>
                        <a:pt x="0" y="0"/>
                      </a:moveTo>
                      <a:lnTo>
                        <a:pt x="16765350" y="0"/>
                      </a:lnTo>
                      <a:lnTo>
                        <a:pt x="16765350" y="9695748"/>
                      </a:lnTo>
                      <a:lnTo>
                        <a:pt x="0" y="9695748"/>
                      </a:lnTo>
                      <a:lnTo>
                        <a:pt x="0" y="0"/>
                      </a:lnTo>
                      <a:close/>
                    </a:path>
                  </a:pathLst>
                </a:custGeom>
                <a:blipFill>
                  <a:blip r:embed="rId6">
                    <a:extLst>
                      <a:ext uri="{96DAC541-7B7A-43D3-8B79-37D633B846F1}">
                        <asvg:svgBlip xmlns:asvg="http://schemas.microsoft.com/office/drawing/2016/SVG/main" r:embed="rId7"/>
                      </a:ext>
                    </a:extLst>
                  </a:blip>
                  <a:stretch>
                    <a:fillRect l="-8860"/>
                  </a:stretch>
                </a:blipFill>
              </p:spPr>
              <p:txBody>
                <a:bodyPr/>
                <a:lstStyle/>
                <a:p>
                  <a:endParaRPr lang="en-IE" dirty="0"/>
                </a:p>
              </p:txBody>
            </p:sp>
            <p:grpSp>
              <p:nvGrpSpPr>
                <p:cNvPr id="8" name="Group 8">
                  <a:extLst>
                    <a:ext uri="{C183D7F6-B498-43B3-948B-1728B52AA6E4}">
                      <adec:decorative xmlns:adec="http://schemas.microsoft.com/office/drawing/2017/decorative" val="1"/>
                    </a:ext>
                  </a:extLst>
                </p:cNvPr>
                <p:cNvGrpSpPr/>
                <p:nvPr/>
              </p:nvGrpSpPr>
              <p:grpSpPr>
                <a:xfrm>
                  <a:off x="-79506" y="-162817"/>
                  <a:ext cx="3419352" cy="4188346"/>
                  <a:chOff x="0" y="0"/>
                  <a:chExt cx="6238240" cy="7641187"/>
                </a:xfrm>
              </p:grpSpPr>
              <p:sp>
                <p:nvSpPr>
                  <p:cNvPr id="9" name="Freeform 9"/>
                  <p:cNvSpPr/>
                  <p:nvPr/>
                </p:nvSpPr>
                <p:spPr>
                  <a:xfrm>
                    <a:off x="0" y="0"/>
                    <a:ext cx="6238240" cy="7641187"/>
                  </a:xfrm>
                  <a:custGeom>
                    <a:avLst/>
                    <a:gdLst/>
                    <a:ahLst/>
                    <a:cxnLst/>
                    <a:rect l="l" t="t" r="r" b="b"/>
                    <a:pathLst>
                      <a:path w="6238240" h="7641187">
                        <a:moveTo>
                          <a:pt x="3119120" y="0"/>
                        </a:moveTo>
                        <a:lnTo>
                          <a:pt x="0" y="0"/>
                        </a:lnTo>
                        <a:lnTo>
                          <a:pt x="0" y="6190847"/>
                        </a:lnTo>
                        <a:lnTo>
                          <a:pt x="3119120" y="7641187"/>
                        </a:lnTo>
                        <a:lnTo>
                          <a:pt x="6238240" y="6190847"/>
                        </a:lnTo>
                        <a:lnTo>
                          <a:pt x="6238240" y="0"/>
                        </a:lnTo>
                        <a:lnTo>
                          <a:pt x="3119120" y="0"/>
                        </a:lnTo>
                        <a:close/>
                      </a:path>
                    </a:pathLst>
                  </a:custGeom>
                  <a:solidFill>
                    <a:srgbClr val="8BB6AC"/>
                  </a:solidFill>
                </p:spPr>
                <p:txBody>
                  <a:bodyPr/>
                  <a:lstStyle/>
                  <a:p>
                    <a:endParaRPr lang="en-IE"/>
                  </a:p>
                </p:txBody>
              </p:sp>
            </p:grpSp>
            <p:sp>
              <p:nvSpPr>
                <p:cNvPr id="3" name="Freeform 3">
                  <a:extLst>
                    <a:ext uri="{C183D7F6-B498-43B3-948B-1728B52AA6E4}">
                      <adec:decorative xmlns:adec="http://schemas.microsoft.com/office/drawing/2017/decorative" val="1"/>
                    </a:ext>
                  </a:extLst>
                </p:cNvPr>
                <p:cNvSpPr/>
                <p:nvPr/>
              </p:nvSpPr>
              <p:spPr>
                <a:xfrm>
                  <a:off x="5073396" y="167560"/>
                  <a:ext cx="1343379" cy="1722280"/>
                </a:xfrm>
                <a:custGeom>
                  <a:avLst/>
                  <a:gdLst/>
                  <a:ahLst/>
                  <a:cxnLst/>
                  <a:rect l="l" t="t" r="r" b="b"/>
                  <a:pathLst>
                    <a:path w="1343379" h="1722280">
                      <a:moveTo>
                        <a:pt x="0" y="0"/>
                      </a:moveTo>
                      <a:lnTo>
                        <a:pt x="1343378" y="0"/>
                      </a:lnTo>
                      <a:lnTo>
                        <a:pt x="1343378" y="1722280"/>
                      </a:lnTo>
                      <a:lnTo>
                        <a:pt x="0" y="1722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13" name="Freeform 13" descr="2 turtoises smiling with rocket launchers on thier backs">
                  <a:extLst>
                    <a:ext uri="{C183D7F6-B498-43B3-948B-1728B52AA6E4}">
                      <adec:decorative xmlns:adec="http://schemas.microsoft.com/office/drawing/2017/decorative" val="0"/>
                    </a:ext>
                  </a:extLst>
                </p:cNvPr>
                <p:cNvSpPr/>
                <p:nvPr/>
              </p:nvSpPr>
              <p:spPr>
                <a:xfrm flipH="1">
                  <a:off x="9398380" y="8226402"/>
                  <a:ext cx="2063797" cy="2063797"/>
                </a:xfrm>
                <a:custGeom>
                  <a:avLst/>
                  <a:gdLst/>
                  <a:ahLst/>
                  <a:cxnLst/>
                  <a:rect l="l" t="t" r="r" b="b"/>
                  <a:pathLst>
                    <a:path w="2063797" h="2063797">
                      <a:moveTo>
                        <a:pt x="2063797" y="0"/>
                      </a:moveTo>
                      <a:lnTo>
                        <a:pt x="0" y="0"/>
                      </a:lnTo>
                      <a:lnTo>
                        <a:pt x="0" y="2063796"/>
                      </a:lnTo>
                      <a:lnTo>
                        <a:pt x="2063797" y="2063796"/>
                      </a:lnTo>
                      <a:lnTo>
                        <a:pt x="2063797" y="0"/>
                      </a:lnTo>
                      <a:close/>
                    </a:path>
                  </a:pathLst>
                </a:custGeom>
                <a:blipFill>
                  <a:blip r:embed="rId10"/>
                  <a:stretch>
                    <a:fillRect/>
                  </a:stretch>
                </a:blipFill>
              </p:spPr>
              <p:txBody>
                <a:bodyPr/>
                <a:lstStyle/>
                <a:p>
                  <a:endParaRPr lang="en-IE"/>
                </a:p>
              </p:txBody>
            </p:sp>
            <p:sp>
              <p:nvSpPr>
                <p:cNvPr id="4" name="Freeform 4">
                  <a:extLst>
                    <a:ext uri="{C183D7F6-B498-43B3-948B-1728B52AA6E4}">
                      <adec:decorative xmlns:adec="http://schemas.microsoft.com/office/drawing/2017/decorative" val="1"/>
                    </a:ext>
                  </a:extLst>
                </p:cNvPr>
                <p:cNvSpPr/>
                <p:nvPr/>
              </p:nvSpPr>
              <p:spPr>
                <a:xfrm>
                  <a:off x="4108643" y="5199474"/>
                  <a:ext cx="1343379" cy="1722280"/>
                </a:xfrm>
                <a:custGeom>
                  <a:avLst/>
                  <a:gdLst/>
                  <a:ahLst/>
                  <a:cxnLst/>
                  <a:rect l="l" t="t" r="r" b="b"/>
                  <a:pathLst>
                    <a:path w="1343379" h="1722280">
                      <a:moveTo>
                        <a:pt x="0" y="0"/>
                      </a:moveTo>
                      <a:lnTo>
                        <a:pt x="1343378" y="0"/>
                      </a:lnTo>
                      <a:lnTo>
                        <a:pt x="1343378" y="1722280"/>
                      </a:lnTo>
                      <a:lnTo>
                        <a:pt x="0" y="17222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5" name="Freeform 5">
                  <a:extLst>
                    <a:ext uri="{C183D7F6-B498-43B3-948B-1728B52AA6E4}">
                      <adec:decorative xmlns:adec="http://schemas.microsoft.com/office/drawing/2017/decorative" val="1"/>
                    </a:ext>
                  </a:extLst>
                </p:cNvPr>
                <p:cNvSpPr/>
                <p:nvPr/>
              </p:nvSpPr>
              <p:spPr>
                <a:xfrm>
                  <a:off x="8145712" y="3164389"/>
                  <a:ext cx="1343379" cy="1722280"/>
                </a:xfrm>
                <a:custGeom>
                  <a:avLst/>
                  <a:gdLst/>
                  <a:ahLst/>
                  <a:cxnLst/>
                  <a:rect l="l" t="t" r="r" b="b"/>
                  <a:pathLst>
                    <a:path w="1343379" h="1722280">
                      <a:moveTo>
                        <a:pt x="0" y="0"/>
                      </a:moveTo>
                      <a:lnTo>
                        <a:pt x="1343379" y="0"/>
                      </a:lnTo>
                      <a:lnTo>
                        <a:pt x="1343379" y="1722280"/>
                      </a:lnTo>
                      <a:lnTo>
                        <a:pt x="0" y="17222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a:p>
              </p:txBody>
            </p:sp>
            <p:sp>
              <p:nvSpPr>
                <p:cNvPr id="6" name="Freeform 6" descr="Woman and Man in hiking gear, celebrating while standing on the top of a rock">
                  <a:extLst>
                    <a:ext uri="{C183D7F6-B498-43B3-948B-1728B52AA6E4}">
                      <adec:decorative xmlns:adec="http://schemas.microsoft.com/office/drawing/2017/decorative" val="0"/>
                    </a:ext>
                  </a:extLst>
                </p:cNvPr>
                <p:cNvSpPr/>
                <p:nvPr/>
              </p:nvSpPr>
              <p:spPr>
                <a:xfrm>
                  <a:off x="15128765" y="2221845"/>
                  <a:ext cx="3885528" cy="2921655"/>
                </a:xfrm>
                <a:custGeom>
                  <a:avLst/>
                  <a:gdLst/>
                  <a:ahLst/>
                  <a:cxnLst/>
                  <a:rect l="l" t="t" r="r" b="b"/>
                  <a:pathLst>
                    <a:path w="3885528" h="2921655">
                      <a:moveTo>
                        <a:pt x="0" y="0"/>
                      </a:moveTo>
                      <a:lnTo>
                        <a:pt x="3885528" y="0"/>
                      </a:lnTo>
                      <a:lnTo>
                        <a:pt x="3885528" y="2921655"/>
                      </a:lnTo>
                      <a:lnTo>
                        <a:pt x="0" y="2921655"/>
                      </a:lnTo>
                      <a:lnTo>
                        <a:pt x="0" y="0"/>
                      </a:lnTo>
                      <a:close/>
                    </a:path>
                  </a:pathLst>
                </a:custGeom>
                <a:blipFill>
                  <a:blip r:embed="rId15"/>
                  <a:stretch>
                    <a:fillRect l="-20400" t="-29140" b="-111192"/>
                  </a:stretch>
                </a:blipFill>
              </p:spPr>
              <p:txBody>
                <a:bodyPr/>
                <a:lstStyle/>
                <a:p>
                  <a:endParaRPr lang="en-IE"/>
                </a:p>
              </p:txBody>
            </p:sp>
            <p:sp>
              <p:nvSpPr>
                <p:cNvPr id="7" name="Freeform 7">
                  <a:extLst>
                    <a:ext uri="{C183D7F6-B498-43B3-948B-1728B52AA6E4}">
                      <adec:decorative xmlns:adec="http://schemas.microsoft.com/office/drawing/2017/decorative" val="1"/>
                    </a:ext>
                  </a:extLst>
                </p:cNvPr>
                <p:cNvSpPr/>
                <p:nvPr/>
              </p:nvSpPr>
              <p:spPr>
                <a:xfrm>
                  <a:off x="14457076" y="2527456"/>
                  <a:ext cx="1343379" cy="1722280"/>
                </a:xfrm>
                <a:custGeom>
                  <a:avLst/>
                  <a:gdLst/>
                  <a:ahLst/>
                  <a:cxnLst/>
                  <a:rect l="l" t="t" r="r" b="b"/>
                  <a:pathLst>
                    <a:path w="1343379" h="1722280">
                      <a:moveTo>
                        <a:pt x="0" y="0"/>
                      </a:moveTo>
                      <a:lnTo>
                        <a:pt x="1343379" y="0"/>
                      </a:lnTo>
                      <a:lnTo>
                        <a:pt x="1343379" y="1722281"/>
                      </a:lnTo>
                      <a:lnTo>
                        <a:pt x="0" y="17222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E"/>
                </a:p>
              </p:txBody>
            </p:sp>
            <p:sp>
              <p:nvSpPr>
                <p:cNvPr id="10" name="Freeform 10">
                  <a:extLst>
                    <a:ext uri="{C183D7F6-B498-43B3-948B-1728B52AA6E4}">
                      <adec:decorative xmlns:adec="http://schemas.microsoft.com/office/drawing/2017/decorative" val="1"/>
                    </a:ext>
                  </a:extLst>
                </p:cNvPr>
                <p:cNvSpPr/>
                <p:nvPr/>
              </p:nvSpPr>
              <p:spPr>
                <a:xfrm>
                  <a:off x="1028700" y="1790290"/>
                  <a:ext cx="1468568" cy="1422676"/>
                </a:xfrm>
                <a:custGeom>
                  <a:avLst/>
                  <a:gdLst/>
                  <a:ahLst/>
                  <a:cxnLst/>
                  <a:rect l="l" t="t" r="r" b="b"/>
                  <a:pathLst>
                    <a:path w="1468568" h="1422676">
                      <a:moveTo>
                        <a:pt x="0" y="0"/>
                      </a:moveTo>
                      <a:lnTo>
                        <a:pt x="1468568" y="0"/>
                      </a:lnTo>
                      <a:lnTo>
                        <a:pt x="1468568" y="1422676"/>
                      </a:lnTo>
                      <a:lnTo>
                        <a:pt x="0" y="14226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E"/>
                </a:p>
              </p:txBody>
            </p:sp>
            <p:sp>
              <p:nvSpPr>
                <p:cNvPr id="23" name="Freeform 23">
                  <a:extLst>
                    <a:ext uri="{C183D7F6-B498-43B3-948B-1728B52AA6E4}">
                      <adec:decorative xmlns:adec="http://schemas.microsoft.com/office/drawing/2017/decorative" val="1"/>
                    </a:ext>
                  </a:extLst>
                </p:cNvPr>
                <p:cNvSpPr/>
                <p:nvPr/>
              </p:nvSpPr>
              <p:spPr>
                <a:xfrm flipH="1">
                  <a:off x="11462177" y="7613603"/>
                  <a:ext cx="2063797" cy="2063797"/>
                </a:xfrm>
                <a:custGeom>
                  <a:avLst/>
                  <a:gdLst/>
                  <a:ahLst/>
                  <a:cxnLst/>
                  <a:rect l="l" t="t" r="r" b="b"/>
                  <a:pathLst>
                    <a:path w="2063797" h="2063797">
                      <a:moveTo>
                        <a:pt x="2063797" y="0"/>
                      </a:moveTo>
                      <a:lnTo>
                        <a:pt x="0" y="0"/>
                      </a:lnTo>
                      <a:lnTo>
                        <a:pt x="0" y="2063797"/>
                      </a:lnTo>
                      <a:lnTo>
                        <a:pt x="2063797" y="2063797"/>
                      </a:lnTo>
                      <a:lnTo>
                        <a:pt x="2063797" y="0"/>
                      </a:lnTo>
                      <a:close/>
                    </a:path>
                  </a:pathLst>
                </a:custGeom>
                <a:blipFill>
                  <a:blip r:embed="rId10"/>
                  <a:stretch>
                    <a:fillRect/>
                  </a:stretch>
                </a:blipFill>
              </p:spPr>
              <p:txBody>
                <a:bodyPr/>
                <a:lstStyle/>
                <a:p>
                  <a:endParaRPr lang="en-IE"/>
                </a:p>
              </p:txBody>
            </p:sp>
          </p:grpSp>
        </p:grpSp>
        <p:sp>
          <p:nvSpPr>
            <p:cNvPr id="11" name="Freeform 11">
              <a:extLst>
                <a:ext uri="{C183D7F6-B498-43B3-948B-1728B52AA6E4}">
                  <adec:decorative xmlns:adec="http://schemas.microsoft.com/office/drawing/2017/decorative" val="1"/>
                </a:ext>
              </a:extLst>
            </p:cNvPr>
            <p:cNvSpPr/>
            <p:nvPr/>
          </p:nvSpPr>
          <p:spPr>
            <a:xfrm>
              <a:off x="13801256" y="219137"/>
              <a:ext cx="3998398" cy="2063796"/>
            </a:xfrm>
            <a:custGeom>
              <a:avLst/>
              <a:gdLst/>
              <a:ahLst/>
              <a:cxnLst/>
              <a:rect l="l" t="t" r="r" b="b"/>
              <a:pathLst>
                <a:path w="3418811" h="1901714">
                  <a:moveTo>
                    <a:pt x="0" y="0"/>
                  </a:moveTo>
                  <a:lnTo>
                    <a:pt x="3418811" y="0"/>
                  </a:lnTo>
                  <a:lnTo>
                    <a:pt x="3418811" y="1901714"/>
                  </a:lnTo>
                  <a:lnTo>
                    <a:pt x="0" y="19017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E"/>
            </a:p>
          </p:txBody>
        </p:sp>
      </p:grpSp>
      <p:sp>
        <p:nvSpPr>
          <p:cNvPr id="24" name="Title 23">
            <a:extLst>
              <a:ext uri="{FF2B5EF4-FFF2-40B4-BE49-F238E27FC236}">
                <a16:creationId xmlns:a16="http://schemas.microsoft.com/office/drawing/2014/main" id="{581E98DC-FCD6-8572-EFD9-E1D4A61FD28B}"/>
              </a:ext>
            </a:extLst>
          </p:cNvPr>
          <p:cNvSpPr>
            <a:spLocks noGrp="1"/>
          </p:cNvSpPr>
          <p:nvPr>
            <p:ph type="title" idx="4294967295"/>
          </p:nvPr>
        </p:nvSpPr>
        <p:spPr>
          <a:xfrm>
            <a:off x="-2392123" y="4087280"/>
            <a:ext cx="8229600" cy="1143000"/>
          </a:xfrm>
        </p:spPr>
        <p:txBody>
          <a:bodyPr/>
          <a:lstStyle/>
          <a:p>
            <a:r>
              <a:rPr lang="en-IE" b="1" dirty="0"/>
              <a:t>Methodology</a:t>
            </a:r>
          </a:p>
        </p:txBody>
      </p:sp>
      <p:sp>
        <p:nvSpPr>
          <p:cNvPr id="18" name="TextBox 18">
            <a:extLst>
              <a:ext uri="{C183D7F6-B498-43B3-948B-1728B52AA6E4}">
                <adec:decorative xmlns:adec="http://schemas.microsoft.com/office/drawing/2017/decorative" val="0"/>
              </a:ext>
            </a:extLst>
          </p:cNvPr>
          <p:cNvSpPr txBox="1"/>
          <p:nvPr/>
        </p:nvSpPr>
        <p:spPr>
          <a:xfrm>
            <a:off x="5946055" y="533400"/>
            <a:ext cx="4574934" cy="948978"/>
          </a:xfrm>
          <a:prstGeom prst="rect">
            <a:avLst/>
          </a:prstGeom>
        </p:spPr>
        <p:txBody>
          <a:bodyPr lIns="0" tIns="0" rIns="0" bIns="0" rtlCol="0" anchor="t">
            <a:spAutoFit/>
          </a:bodyPr>
          <a:lstStyle/>
          <a:p>
            <a:pPr algn="ctr">
              <a:lnSpc>
                <a:spcPts val="3749"/>
              </a:lnSpc>
            </a:pPr>
            <a:r>
              <a:rPr lang="en-US" sz="3000" dirty="0">
                <a:solidFill>
                  <a:srgbClr val="000000"/>
                </a:solidFill>
                <a:latin typeface="Open Sans 1"/>
                <a:ea typeface="Open Sans 1"/>
                <a:cs typeface="Open Sans 1"/>
                <a:sym typeface="Open Sans 1"/>
              </a:rPr>
              <a:t>Consultations with </a:t>
            </a:r>
          </a:p>
          <a:p>
            <a:pPr algn="ctr">
              <a:lnSpc>
                <a:spcPts val="3749"/>
              </a:lnSpc>
              <a:spcBef>
                <a:spcPct val="0"/>
              </a:spcBef>
            </a:pPr>
            <a:r>
              <a:rPr lang="en-US" sz="3000" b="1" dirty="0">
                <a:solidFill>
                  <a:srgbClr val="000000"/>
                </a:solidFill>
                <a:latin typeface="Open Sans 1 Bold"/>
                <a:ea typeface="Open Sans 1 Bold"/>
                <a:cs typeface="Open Sans 1 Bold"/>
                <a:sym typeface="Open Sans 1 Bold"/>
              </a:rPr>
              <a:t>25 disabled people</a:t>
            </a:r>
          </a:p>
        </p:txBody>
      </p:sp>
      <p:sp>
        <p:nvSpPr>
          <p:cNvPr id="17" name="TextBox 17">
            <a:extLst>
              <a:ext uri="{C183D7F6-B498-43B3-948B-1728B52AA6E4}">
                <adec:decorative xmlns:adec="http://schemas.microsoft.com/office/drawing/2017/decorative" val="0"/>
              </a:ext>
            </a:extLst>
          </p:cNvPr>
          <p:cNvSpPr txBox="1"/>
          <p:nvPr/>
        </p:nvSpPr>
        <p:spPr>
          <a:xfrm>
            <a:off x="3253091" y="7118303"/>
            <a:ext cx="3054482" cy="1404167"/>
          </a:xfrm>
          <a:prstGeom prst="rect">
            <a:avLst/>
          </a:prstGeom>
        </p:spPr>
        <p:txBody>
          <a:bodyPr lIns="0" tIns="0" rIns="0" bIns="0" rtlCol="0" anchor="t">
            <a:spAutoFit/>
          </a:bodyPr>
          <a:lstStyle/>
          <a:p>
            <a:pPr algn="ctr">
              <a:lnSpc>
                <a:spcPts val="3749"/>
              </a:lnSpc>
              <a:spcBef>
                <a:spcPct val="0"/>
              </a:spcBef>
            </a:pPr>
            <a:r>
              <a:rPr lang="en-US" sz="3000" dirty="0">
                <a:solidFill>
                  <a:srgbClr val="000000"/>
                </a:solidFill>
                <a:latin typeface="Open Sans 1"/>
                <a:ea typeface="Open Sans 1"/>
                <a:cs typeface="Open Sans 1"/>
                <a:sym typeface="Open Sans 1"/>
              </a:rPr>
              <a:t>Consultations with </a:t>
            </a:r>
          </a:p>
          <a:p>
            <a:pPr algn="ctr">
              <a:lnSpc>
                <a:spcPts val="3749"/>
              </a:lnSpc>
              <a:spcBef>
                <a:spcPct val="0"/>
              </a:spcBef>
            </a:pPr>
            <a:r>
              <a:rPr lang="en-US" sz="3000" b="1" dirty="0">
                <a:solidFill>
                  <a:srgbClr val="000000"/>
                </a:solidFill>
                <a:latin typeface="Open Sans 1 Bold"/>
                <a:ea typeface="Open Sans 1 Bold"/>
                <a:cs typeface="Open Sans 1 Bold"/>
                <a:sym typeface="Open Sans 1 Bold"/>
              </a:rPr>
              <a:t>14 employers</a:t>
            </a:r>
            <a:r>
              <a:rPr lang="en-US" sz="3000" dirty="0">
                <a:solidFill>
                  <a:srgbClr val="000000"/>
                </a:solidFill>
                <a:latin typeface="Open Sans 1"/>
                <a:ea typeface="Open Sans 1"/>
                <a:cs typeface="Open Sans 1"/>
                <a:sym typeface="Open Sans 1"/>
              </a:rPr>
              <a:t> </a:t>
            </a:r>
          </a:p>
        </p:txBody>
      </p:sp>
      <p:sp>
        <p:nvSpPr>
          <p:cNvPr id="16" name="TextBox 16">
            <a:extLst>
              <a:ext uri="{C183D7F6-B498-43B3-948B-1728B52AA6E4}">
                <adec:decorative xmlns:adec="http://schemas.microsoft.com/office/drawing/2017/decorative" val="0"/>
              </a:ext>
            </a:extLst>
          </p:cNvPr>
          <p:cNvSpPr txBox="1"/>
          <p:nvPr/>
        </p:nvSpPr>
        <p:spPr>
          <a:xfrm>
            <a:off x="9624325" y="3351624"/>
            <a:ext cx="2672447" cy="1878656"/>
          </a:xfrm>
          <a:prstGeom prst="rect">
            <a:avLst/>
          </a:prstGeom>
        </p:spPr>
        <p:txBody>
          <a:bodyPr lIns="0" tIns="0" rIns="0" bIns="0" rtlCol="0" anchor="t">
            <a:spAutoFit/>
          </a:bodyPr>
          <a:lstStyle/>
          <a:p>
            <a:pPr algn="ctr">
              <a:lnSpc>
                <a:spcPts val="3749"/>
              </a:lnSpc>
            </a:pPr>
            <a:r>
              <a:rPr lang="en-US" sz="3000" dirty="0">
                <a:solidFill>
                  <a:srgbClr val="000000"/>
                </a:solidFill>
                <a:latin typeface="Open Sans 1"/>
                <a:ea typeface="Open Sans 1"/>
                <a:cs typeface="Open Sans 1"/>
                <a:sym typeface="Open Sans 1"/>
              </a:rPr>
              <a:t>Consultations with </a:t>
            </a:r>
          </a:p>
          <a:p>
            <a:pPr algn="ctr">
              <a:lnSpc>
                <a:spcPts val="3749"/>
              </a:lnSpc>
              <a:spcBef>
                <a:spcPct val="0"/>
              </a:spcBef>
            </a:pPr>
            <a:r>
              <a:rPr lang="en-US" sz="3000" b="1" dirty="0">
                <a:solidFill>
                  <a:srgbClr val="000000"/>
                </a:solidFill>
                <a:latin typeface="Open Sans 1 Bold"/>
                <a:ea typeface="Open Sans 1 Bold"/>
                <a:cs typeface="Open Sans 1 Bold"/>
                <a:sym typeface="Open Sans 1 Bold"/>
              </a:rPr>
              <a:t>33 disability organisations</a:t>
            </a:r>
          </a:p>
        </p:txBody>
      </p:sp>
      <p:sp>
        <p:nvSpPr>
          <p:cNvPr id="15" name="TextBox 15"/>
          <p:cNvSpPr txBox="1"/>
          <p:nvPr/>
        </p:nvSpPr>
        <p:spPr>
          <a:xfrm>
            <a:off x="10003206" y="7457334"/>
            <a:ext cx="1977223" cy="455189"/>
          </a:xfrm>
          <a:prstGeom prst="rect">
            <a:avLst/>
          </a:prstGeom>
        </p:spPr>
        <p:txBody>
          <a:bodyPr lIns="0" tIns="0" rIns="0" bIns="0" rtlCol="0" anchor="t">
            <a:spAutoFit/>
          </a:bodyPr>
          <a:lstStyle/>
          <a:p>
            <a:pPr algn="ctr">
              <a:lnSpc>
                <a:spcPts val="3749"/>
              </a:lnSpc>
              <a:spcBef>
                <a:spcPct val="0"/>
              </a:spcBef>
            </a:pPr>
            <a:r>
              <a:rPr lang="en-US" sz="3000" dirty="0">
                <a:solidFill>
                  <a:srgbClr val="000000"/>
                </a:solidFill>
                <a:latin typeface="Open Sans 1"/>
                <a:ea typeface="Open Sans 1"/>
                <a:cs typeface="Open Sans 1"/>
                <a:sym typeface="Open Sans 1"/>
              </a:rPr>
              <a:t>Analysis</a:t>
            </a:r>
          </a:p>
        </p:txBody>
      </p:sp>
      <p:sp>
        <p:nvSpPr>
          <p:cNvPr id="14" name="TextBox 14"/>
          <p:cNvSpPr txBox="1"/>
          <p:nvPr/>
        </p:nvSpPr>
        <p:spPr>
          <a:xfrm>
            <a:off x="14179357" y="5917545"/>
            <a:ext cx="3892177" cy="1404167"/>
          </a:xfrm>
          <a:prstGeom prst="rect">
            <a:avLst/>
          </a:prstGeom>
        </p:spPr>
        <p:txBody>
          <a:bodyPr lIns="0" tIns="0" rIns="0" bIns="0" rtlCol="0" anchor="t">
            <a:spAutoFit/>
          </a:bodyPr>
          <a:lstStyle/>
          <a:p>
            <a:pPr algn="ctr">
              <a:lnSpc>
                <a:spcPts val="3749"/>
              </a:lnSpc>
            </a:pPr>
            <a:r>
              <a:rPr lang="en-US" sz="3000" dirty="0">
                <a:solidFill>
                  <a:srgbClr val="000000"/>
                </a:solidFill>
                <a:latin typeface="Open Sans 1"/>
                <a:ea typeface="Open Sans 1"/>
                <a:cs typeface="Open Sans 1"/>
                <a:sym typeface="Open Sans 1"/>
              </a:rPr>
              <a:t>Creation of the </a:t>
            </a:r>
          </a:p>
          <a:p>
            <a:pPr algn="ctr">
              <a:lnSpc>
                <a:spcPts val="3749"/>
              </a:lnSpc>
              <a:spcBef>
                <a:spcPct val="0"/>
              </a:spcBef>
            </a:pPr>
            <a:r>
              <a:rPr lang="en-US" sz="3000" b="1" dirty="0">
                <a:solidFill>
                  <a:srgbClr val="000000"/>
                </a:solidFill>
                <a:latin typeface="Open Sans 1 Bold"/>
                <a:ea typeface="Open Sans 1 Bold"/>
                <a:cs typeface="Open Sans 1 Bold"/>
                <a:sym typeface="Open Sans 1 Bold"/>
              </a:rPr>
              <a:t>6th Framework draft</a:t>
            </a:r>
          </a:p>
        </p:txBody>
      </p:sp>
      <p:sp>
        <p:nvSpPr>
          <p:cNvPr id="21" name="TextBox 21"/>
          <p:cNvSpPr txBox="1"/>
          <p:nvPr/>
        </p:nvSpPr>
        <p:spPr>
          <a:xfrm>
            <a:off x="13512988" y="533400"/>
            <a:ext cx="4574934" cy="929678"/>
          </a:xfrm>
          <a:prstGeom prst="rect">
            <a:avLst/>
          </a:prstGeom>
        </p:spPr>
        <p:txBody>
          <a:bodyPr lIns="0" tIns="0" rIns="0" bIns="0" rtlCol="0" anchor="t">
            <a:spAutoFit/>
          </a:bodyPr>
          <a:lstStyle/>
          <a:p>
            <a:pPr algn="ctr">
              <a:lnSpc>
                <a:spcPts val="3749"/>
              </a:lnSpc>
            </a:pPr>
            <a:r>
              <a:rPr lang="en-US" sz="3000" dirty="0">
                <a:solidFill>
                  <a:srgbClr val="000000"/>
                </a:solidFill>
                <a:latin typeface="Open Sans 1"/>
                <a:ea typeface="Open Sans 1"/>
                <a:cs typeface="Open Sans 1"/>
                <a:sym typeface="Open Sans 1"/>
              </a:rPr>
              <a:t>Thank you to all our </a:t>
            </a:r>
          </a:p>
          <a:p>
            <a:pPr algn="ctr">
              <a:lnSpc>
                <a:spcPts val="3749"/>
              </a:lnSpc>
              <a:spcBef>
                <a:spcPct val="0"/>
              </a:spcBef>
            </a:pPr>
            <a:r>
              <a:rPr lang="en-US" sz="3000" dirty="0">
                <a:solidFill>
                  <a:srgbClr val="000000"/>
                </a:solidFill>
                <a:latin typeface="Open Sans 1"/>
                <a:ea typeface="Open Sans 1"/>
                <a:cs typeface="Open Sans 1"/>
                <a:sym typeface="Open Sans 1"/>
              </a:rPr>
              <a:t>co-researchers!</a:t>
            </a:r>
          </a:p>
        </p:txBody>
      </p:sp>
      <p:pic>
        <p:nvPicPr>
          <p:cNvPr id="30" name="Video 29">
            <a:hlinkClick r:id="" action="ppaction://media"/>
            <a:extLst>
              <a:ext uri="{FF2B5EF4-FFF2-40B4-BE49-F238E27FC236}">
                <a16:creationId xmlns:a16="http://schemas.microsoft.com/office/drawing/2014/main" id="{727B3A36-92AC-D80E-7D65-A4B1565020D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22"/>
          <a:srcRect l="21875" r="21875"/>
          <a:stretch>
            <a:fillRect/>
          </a:stretch>
        </p:blipFill>
        <p:spPr>
          <a:xfrm>
            <a:off x="15073730" y="7364233"/>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4951"/>
    </mc:Choice>
    <mc:Fallback>
      <p:transition spd="slow" advTm="7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7" ma:contentTypeDescription="Create a new document." ma:contentTypeScope="" ma:versionID="504a4eee48183cc64ffa4f8ca4e8fda6">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cf20f95ca4649c41c8b81b9c4d626c3f"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a9eb8c-6a01-428e-9f5d-17b5596ff277" xsi:nil="true"/>
    <lcf76f155ced4ddcb4097134ff3c332f xmlns="f04adec5-321f-46c9-8d8f-d278d5019d7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141BD8-5ADF-498D-B294-C18A5F01C5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4adec5-321f-46c9-8d8f-d278d5019d73"/>
    <ds:schemaRef ds:uri="98a9eb8c-6a01-428e-9f5d-17b5596ff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B8ABE1-6FE3-413D-8F6F-FCB1751996CD}">
  <ds:schemaRefs>
    <ds:schemaRef ds:uri="http://schemas.microsoft.com/sharepoint/v3/contenttype/forms"/>
  </ds:schemaRefs>
</ds:datastoreItem>
</file>

<file path=customXml/itemProps3.xml><?xml version="1.0" encoding="utf-8"?>
<ds:datastoreItem xmlns:ds="http://schemas.openxmlformats.org/officeDocument/2006/customXml" ds:itemID="{938CAA8B-3B0F-4552-9D50-5722DD3966D6}">
  <ds:schemaRefs>
    <ds:schemaRef ds:uri="http://purl.org/dc/dcmitype/"/>
    <ds:schemaRef ds:uri="http://purl.org/dc/terms/"/>
    <ds:schemaRef ds:uri="http://schemas.microsoft.com/office/2006/metadata/properties"/>
    <ds:schemaRef ds:uri="f04adec5-321f-46c9-8d8f-d278d5019d73"/>
    <ds:schemaRef ds:uri="98a9eb8c-6a01-428e-9f5d-17b5596ff277"/>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1327</TotalTime>
  <Words>1403</Words>
  <Application>Microsoft Office PowerPoint</Application>
  <PresentationFormat>Custom</PresentationFormat>
  <Paragraphs>274</Paragraphs>
  <Slides>14</Slides>
  <Notes>14</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Open Sans 2</vt:lpstr>
      <vt:lpstr>Times New Roman</vt:lpstr>
      <vt:lpstr>Open Sans 1</vt:lpstr>
      <vt:lpstr>Calibri Light</vt:lpstr>
      <vt:lpstr>Open Sans 1 Bold</vt:lpstr>
      <vt:lpstr>Office Theme</vt:lpstr>
      <vt:lpstr>Title page</vt:lpstr>
      <vt:lpstr>Agenda</vt:lpstr>
      <vt:lpstr>Contextual Understanding </vt:lpstr>
      <vt:lpstr>Programme for Government 2025 – Securing Irelands Future</vt:lpstr>
      <vt:lpstr>Legislation and Morals</vt:lpstr>
      <vt:lpstr>Question to employers</vt:lpstr>
      <vt:lpstr>The WIDE Framework</vt:lpstr>
      <vt:lpstr>WIDE Framework Domains</vt:lpstr>
      <vt:lpstr>Methodology</vt:lpstr>
      <vt:lpstr>Findings</vt:lpstr>
      <vt:lpstr>Next steps</vt:lpstr>
      <vt:lpstr>AHEAD journal papers to read</vt:lpstr>
      <vt:lpstr>Pathways to Possibilities</vt:lpstr>
      <vt:lpstr>Sign up to be a web tester and or to be notified for the launch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Catherine Murray</dc:creator>
  <cp:lastModifiedBy>Catherine Murray</cp:lastModifiedBy>
  <cp:revision>4</cp:revision>
  <dcterms:created xsi:type="dcterms:W3CDTF">2006-08-16T00:00:00Z</dcterms:created>
  <dcterms:modified xsi:type="dcterms:W3CDTF">2025-03-12T22:02:54Z</dcterms:modified>
  <dc:identifier>DAGgGko30d4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0x01010069946560433F2B4BAC6115A870028350</vt:lpwstr>
  </property>
  <property fmtid="{D5CDD505-2E9C-101B-9397-08002B2CF9AE}" pid="3" name="MediaServiceImageTags">
    <vt:lpwstr/>
  </property>
</Properties>
</file>