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sldIdLst>
    <p:sldId id="262" r:id="rId6"/>
    <p:sldId id="257" r:id="rId7"/>
    <p:sldId id="261" r:id="rId8"/>
    <p:sldId id="258" r:id="rId9"/>
    <p:sldId id="259"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8" d="100"/>
          <a:sy n="78" d="100"/>
        </p:scale>
        <p:origin x="7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7BB0-63AC-DDF7-9C96-FC3D1B9EDDE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B4C1C05-628A-6361-053D-D382EA6D59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06FB25A-4729-D2BE-182A-50B41DB29A25}"/>
              </a:ext>
            </a:extLst>
          </p:cNvPr>
          <p:cNvSpPr>
            <a:spLocks noGrp="1"/>
          </p:cNvSpPr>
          <p:nvPr>
            <p:ph type="dt" sz="half" idx="10"/>
          </p:nvPr>
        </p:nvSpPr>
        <p:spPr/>
        <p:txBody>
          <a:bodyPr/>
          <a:lstStyle/>
          <a:p>
            <a:fld id="{82392EDB-A8B4-49E6-8BB2-D4E57C79A5AA}" type="datetimeFigureOut">
              <a:rPr lang="en-IE" smtClean="0"/>
              <a:t>14/03/2025</a:t>
            </a:fld>
            <a:endParaRPr lang="en-IE"/>
          </a:p>
        </p:txBody>
      </p:sp>
      <p:sp>
        <p:nvSpPr>
          <p:cNvPr id="5" name="Footer Placeholder 4">
            <a:extLst>
              <a:ext uri="{FF2B5EF4-FFF2-40B4-BE49-F238E27FC236}">
                <a16:creationId xmlns:a16="http://schemas.microsoft.com/office/drawing/2014/main" id="{348F92B0-681E-7109-8B87-7F7993F8817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40741AC-51AD-E099-0BB9-3F2CA90FFB55}"/>
              </a:ext>
            </a:extLst>
          </p:cNvPr>
          <p:cNvSpPr>
            <a:spLocks noGrp="1"/>
          </p:cNvSpPr>
          <p:nvPr>
            <p:ph type="sldNum" sz="quarter" idx="12"/>
          </p:nvPr>
        </p:nvSpPr>
        <p:spPr/>
        <p:txBody>
          <a:bodyPr/>
          <a:lstStyle/>
          <a:p>
            <a:fld id="{68A0777F-1463-48CE-A435-689A2FF0B078}" type="slidenum">
              <a:rPr lang="en-IE" smtClean="0"/>
              <a:t>‹#›</a:t>
            </a:fld>
            <a:endParaRPr lang="en-IE"/>
          </a:p>
        </p:txBody>
      </p:sp>
    </p:spTree>
    <p:extLst>
      <p:ext uri="{BB962C8B-B14F-4D97-AF65-F5344CB8AC3E}">
        <p14:creationId xmlns:p14="http://schemas.microsoft.com/office/powerpoint/2010/main" val="166254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F98D-9BF9-FE42-CE40-63456ED23E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4BDE217-FDD4-A5E9-5E10-0BBD996154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89B8176-AEC2-F5B9-B257-C1ED3E3E0B13}"/>
              </a:ext>
            </a:extLst>
          </p:cNvPr>
          <p:cNvSpPr>
            <a:spLocks noGrp="1"/>
          </p:cNvSpPr>
          <p:nvPr>
            <p:ph type="dt" sz="half" idx="10"/>
          </p:nvPr>
        </p:nvSpPr>
        <p:spPr/>
        <p:txBody>
          <a:bodyPr/>
          <a:lstStyle/>
          <a:p>
            <a:fld id="{82392EDB-A8B4-49E6-8BB2-D4E57C79A5AA}" type="datetimeFigureOut">
              <a:rPr lang="en-IE" smtClean="0"/>
              <a:t>14/03/2025</a:t>
            </a:fld>
            <a:endParaRPr lang="en-IE"/>
          </a:p>
        </p:txBody>
      </p:sp>
      <p:sp>
        <p:nvSpPr>
          <p:cNvPr id="5" name="Footer Placeholder 4">
            <a:extLst>
              <a:ext uri="{FF2B5EF4-FFF2-40B4-BE49-F238E27FC236}">
                <a16:creationId xmlns:a16="http://schemas.microsoft.com/office/drawing/2014/main" id="{C100DEA2-E4F5-9892-51EA-BEAAF763E26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46CF29F-E7E9-D60D-600F-1AC82CDE13E4}"/>
              </a:ext>
            </a:extLst>
          </p:cNvPr>
          <p:cNvSpPr>
            <a:spLocks noGrp="1"/>
          </p:cNvSpPr>
          <p:nvPr>
            <p:ph type="sldNum" sz="quarter" idx="12"/>
          </p:nvPr>
        </p:nvSpPr>
        <p:spPr/>
        <p:txBody>
          <a:bodyPr/>
          <a:lstStyle/>
          <a:p>
            <a:fld id="{68A0777F-1463-48CE-A435-689A2FF0B078}" type="slidenum">
              <a:rPr lang="en-IE" smtClean="0"/>
              <a:t>‹#›</a:t>
            </a:fld>
            <a:endParaRPr lang="en-IE"/>
          </a:p>
        </p:txBody>
      </p:sp>
    </p:spTree>
    <p:extLst>
      <p:ext uri="{BB962C8B-B14F-4D97-AF65-F5344CB8AC3E}">
        <p14:creationId xmlns:p14="http://schemas.microsoft.com/office/powerpoint/2010/main" val="744643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8E363-7C93-7AB2-6894-407CD76E11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899999B-9153-68E5-2D04-92CB86C2D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CF8E34-2047-FEEE-1115-7FA0F9D53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392EDB-A8B4-49E6-8BB2-D4E57C79A5AA}" type="datetimeFigureOut">
              <a:rPr lang="en-IE" smtClean="0"/>
              <a:t>14/03/2025</a:t>
            </a:fld>
            <a:endParaRPr lang="en-IE"/>
          </a:p>
        </p:txBody>
      </p:sp>
      <p:sp>
        <p:nvSpPr>
          <p:cNvPr id="5" name="Footer Placeholder 4">
            <a:extLst>
              <a:ext uri="{FF2B5EF4-FFF2-40B4-BE49-F238E27FC236}">
                <a16:creationId xmlns:a16="http://schemas.microsoft.com/office/drawing/2014/main" id="{D3F9B4A8-8D81-8C64-E42B-84798D07E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304DD2B4-1CD3-2EC4-C5FD-B049B9568F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A0777F-1463-48CE-A435-689A2FF0B078}" type="slidenum">
              <a:rPr lang="en-IE" smtClean="0"/>
              <a:t>‹#›</a:t>
            </a:fld>
            <a:endParaRPr lang="en-IE"/>
          </a:p>
        </p:txBody>
      </p:sp>
    </p:spTree>
    <p:extLst>
      <p:ext uri="{BB962C8B-B14F-4D97-AF65-F5344CB8AC3E}">
        <p14:creationId xmlns:p14="http://schemas.microsoft.com/office/powerpoint/2010/main" val="40990130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8E363-7C93-7AB2-6894-407CD76E11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899999B-9153-68E5-2D04-92CB86C2D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CF8E34-2047-FEEE-1115-7FA0F9D53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392EDB-A8B4-49E6-8BB2-D4E57C79A5AA}" type="datetimeFigureOut">
              <a:rPr lang="en-IE" smtClean="0"/>
              <a:t>14/03/2025</a:t>
            </a:fld>
            <a:endParaRPr lang="en-IE"/>
          </a:p>
        </p:txBody>
      </p:sp>
      <p:sp>
        <p:nvSpPr>
          <p:cNvPr id="5" name="Footer Placeholder 4">
            <a:extLst>
              <a:ext uri="{FF2B5EF4-FFF2-40B4-BE49-F238E27FC236}">
                <a16:creationId xmlns:a16="http://schemas.microsoft.com/office/drawing/2014/main" id="{D3F9B4A8-8D81-8C64-E42B-84798D07E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304DD2B4-1CD3-2EC4-C5FD-B049B9568F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A0777F-1463-48CE-A435-689A2FF0B078}" type="slidenum">
              <a:rPr lang="en-IE" smtClean="0"/>
              <a:t>‹#›</a:t>
            </a:fld>
            <a:endParaRPr lang="en-IE"/>
          </a:p>
        </p:txBody>
      </p:sp>
    </p:spTree>
    <p:extLst>
      <p:ext uri="{BB962C8B-B14F-4D97-AF65-F5344CB8AC3E}">
        <p14:creationId xmlns:p14="http://schemas.microsoft.com/office/powerpoint/2010/main" val="64821026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padlet.com/rosalindthreadgold1/easy-read-plain-english-kduuh1ukptgq4vlu/wish/R7dXadzJKVNeZ6bl" TargetMode="External"/><Relationship Id="rId2" Type="http://schemas.openxmlformats.org/officeDocument/2006/relationships/hyperlink" Target="https://padlet.com/rosalindthreadgold1/easy-read-plain-english-kduuh1ukptgq4vl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B4D9-7C82-1306-5DA1-5E2F49BC7AC8}"/>
              </a:ext>
              <a:ext uri="{C183D7F6-B498-43B3-948B-1728B52AA6E4}">
                <adec:decorative xmlns:adec="http://schemas.microsoft.com/office/drawing/2017/decorative" val="0"/>
              </a:ext>
            </a:extLst>
          </p:cNvPr>
          <p:cNvSpPr>
            <a:spLocks noGrp="1"/>
          </p:cNvSpPr>
          <p:nvPr>
            <p:ph type="title" idx="4294967295"/>
          </p:nvPr>
        </p:nvSpPr>
        <p:spPr>
          <a:xfrm>
            <a:off x="-625434" y="4498257"/>
            <a:ext cx="9144000" cy="15055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E" sz="2400" b="0" i="0" u="none" strike="noStrike" kern="1200" cap="none" spc="0" normalizeH="0" baseline="0" noProof="0" dirty="0">
                <a:ln>
                  <a:noFill/>
                </a:ln>
                <a:solidFill>
                  <a:schemeClr val="bg1"/>
                </a:solidFill>
                <a:effectLst/>
                <a:uLnTx/>
                <a:uFillTx/>
                <a:latin typeface="+mj-lt"/>
                <a:ea typeface="+mj-ea"/>
                <a:cs typeface="+mj-cs"/>
              </a:rPr>
              <a:t>Rosalind Threadgold</a:t>
            </a:r>
            <a:br>
              <a:rPr kumimoji="0" lang="en-IE" sz="2400" b="0" i="0" u="none" strike="noStrike" kern="1200" cap="none" spc="0" normalizeH="0" baseline="0" noProof="0" dirty="0">
                <a:ln>
                  <a:noFill/>
                </a:ln>
                <a:solidFill>
                  <a:schemeClr val="bg1"/>
                </a:solidFill>
                <a:effectLst/>
                <a:uLnTx/>
                <a:uFillTx/>
                <a:latin typeface="+mj-lt"/>
                <a:ea typeface="+mj-ea"/>
                <a:cs typeface="+mj-cs"/>
              </a:rPr>
            </a:br>
            <a:r>
              <a:rPr kumimoji="0" lang="en-IE" sz="2400" b="0" i="0" u="none" strike="noStrike" kern="1200" cap="none" spc="0" normalizeH="0" baseline="0" noProof="0" dirty="0">
                <a:ln>
                  <a:noFill/>
                </a:ln>
                <a:solidFill>
                  <a:schemeClr val="bg1"/>
                </a:solidFill>
                <a:effectLst/>
                <a:uLnTx/>
                <a:uFillTx/>
                <a:latin typeface="+mj-lt"/>
                <a:ea typeface="+mj-ea"/>
                <a:cs typeface="+mj-cs"/>
              </a:rPr>
              <a:t>Access &amp; Inclusion Officer</a:t>
            </a:r>
            <a:br>
              <a:rPr kumimoji="0" lang="en-IE" sz="2400" b="0" i="0" u="none" strike="noStrike" kern="1200" cap="none" spc="0" normalizeH="0" baseline="0" noProof="0" dirty="0">
                <a:ln>
                  <a:noFill/>
                </a:ln>
                <a:solidFill>
                  <a:schemeClr val="bg1"/>
                </a:solidFill>
                <a:effectLst/>
                <a:uLnTx/>
                <a:uFillTx/>
                <a:latin typeface="+mj-lt"/>
                <a:ea typeface="+mj-ea"/>
                <a:cs typeface="+mj-cs"/>
              </a:rPr>
            </a:br>
            <a:r>
              <a:rPr kumimoji="0" lang="en-IE" sz="2400" b="0" i="0" u="none" strike="noStrike" kern="1200" cap="none" spc="0" normalizeH="0" baseline="0" noProof="0" dirty="0">
                <a:ln>
                  <a:noFill/>
                </a:ln>
                <a:solidFill>
                  <a:schemeClr val="bg1"/>
                </a:solidFill>
                <a:effectLst/>
                <a:uLnTx/>
                <a:uFillTx/>
                <a:latin typeface="+mj-lt"/>
                <a:ea typeface="+mj-ea"/>
                <a:cs typeface="+mj-cs"/>
              </a:rPr>
              <a:t>Sarah Lavan</a:t>
            </a:r>
            <a:br>
              <a:rPr kumimoji="0" lang="en-IE" sz="2400" b="0" i="0" u="none" strike="noStrike" kern="1200" cap="none" spc="0" normalizeH="0" baseline="0" noProof="0" dirty="0">
                <a:ln>
                  <a:noFill/>
                </a:ln>
                <a:solidFill>
                  <a:schemeClr val="bg1"/>
                </a:solidFill>
                <a:effectLst/>
                <a:uLnTx/>
                <a:uFillTx/>
                <a:latin typeface="+mj-lt"/>
                <a:ea typeface="+mj-ea"/>
                <a:cs typeface="+mj-cs"/>
              </a:rPr>
            </a:br>
            <a:r>
              <a:rPr kumimoji="0" lang="en-IE" sz="2400" b="0" i="0" u="none" strike="noStrike" kern="1200" cap="none" spc="0" normalizeH="0" baseline="0" noProof="0" dirty="0">
                <a:ln>
                  <a:noFill/>
                </a:ln>
                <a:solidFill>
                  <a:schemeClr val="bg1"/>
                </a:solidFill>
                <a:effectLst/>
                <a:uLnTx/>
                <a:uFillTx/>
                <a:latin typeface="+mj-lt"/>
                <a:ea typeface="+mj-ea"/>
                <a:cs typeface="+mj-cs"/>
              </a:rPr>
              <a:t>Adult Education Officer Equality, Diversity &amp; Inclusion</a:t>
            </a:r>
          </a:p>
        </p:txBody>
      </p:sp>
    </p:spTree>
    <p:extLst>
      <p:ext uri="{BB962C8B-B14F-4D97-AF65-F5344CB8AC3E}">
        <p14:creationId xmlns:p14="http://schemas.microsoft.com/office/powerpoint/2010/main" val="229836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AEA6-7482-4527-F29D-7125775CF21E}"/>
              </a:ext>
            </a:extLst>
          </p:cNvPr>
          <p:cNvSpPr>
            <a:spLocks noGrp="1"/>
          </p:cNvSpPr>
          <p:nvPr>
            <p:ph type="title"/>
          </p:nvPr>
        </p:nvSpPr>
        <p:spPr>
          <a:xfrm>
            <a:off x="838200" y="365125"/>
            <a:ext cx="10515600" cy="1006475"/>
          </a:xfrm>
        </p:spPr>
        <p:txBody>
          <a:bodyPr/>
          <a:lstStyle/>
          <a:p>
            <a:r>
              <a:rPr lang="en-IE" sz="4400" dirty="0"/>
              <a:t>Transitioning from School</a:t>
            </a:r>
            <a:endParaRPr lang="en-IE" dirty="0"/>
          </a:p>
        </p:txBody>
      </p:sp>
      <p:sp>
        <p:nvSpPr>
          <p:cNvPr id="3" name="Content Placeholder 2">
            <a:extLst>
              <a:ext uri="{FF2B5EF4-FFF2-40B4-BE49-F238E27FC236}">
                <a16:creationId xmlns:a16="http://schemas.microsoft.com/office/drawing/2014/main" id="{2F974074-1A6B-A6D3-CF08-DE5668AB547B}"/>
              </a:ext>
            </a:extLst>
          </p:cNvPr>
          <p:cNvSpPr>
            <a:spLocks noGrp="1"/>
          </p:cNvSpPr>
          <p:nvPr>
            <p:ph idx="1"/>
          </p:nvPr>
        </p:nvSpPr>
        <p:spPr>
          <a:xfrm>
            <a:off x="838199" y="1371600"/>
            <a:ext cx="10916265" cy="4805363"/>
          </a:xfrm>
        </p:spPr>
        <p:txBody>
          <a:bodyPr>
            <a:normAutofit/>
          </a:bodyPr>
          <a:lstStyle/>
          <a:p>
            <a:r>
              <a:rPr lang="en-IE" sz="2800" dirty="0"/>
              <a:t>Many learners that have an Intellectual disability have great difficulty in transitioning from school, especially if they have attended a Special School.</a:t>
            </a:r>
          </a:p>
          <a:p>
            <a:r>
              <a:rPr lang="en-IE" sz="2800" dirty="0"/>
              <a:t>Their advocates are unsure of where they will go and what can be achieved and often there is no guidance available in school on afterschool options.</a:t>
            </a:r>
          </a:p>
          <a:p>
            <a:pPr marL="0" indent="0">
              <a:buNone/>
            </a:pPr>
            <a:endParaRPr lang="en-IE" dirty="0"/>
          </a:p>
        </p:txBody>
      </p:sp>
    </p:spTree>
    <p:extLst>
      <p:ext uri="{BB962C8B-B14F-4D97-AF65-F5344CB8AC3E}">
        <p14:creationId xmlns:p14="http://schemas.microsoft.com/office/powerpoint/2010/main" val="188290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7F90-BB3A-C466-EE65-E2E55CA7ABC5}"/>
              </a:ext>
            </a:extLst>
          </p:cNvPr>
          <p:cNvSpPr>
            <a:spLocks noGrp="1"/>
          </p:cNvSpPr>
          <p:nvPr>
            <p:ph type="title"/>
          </p:nvPr>
        </p:nvSpPr>
        <p:spPr>
          <a:xfrm>
            <a:off x="933690" y="275672"/>
            <a:ext cx="10515600" cy="1325563"/>
          </a:xfrm>
        </p:spPr>
        <p:txBody>
          <a:bodyPr>
            <a:normAutofit fontScale="90000"/>
          </a:bodyPr>
          <a:lstStyle/>
          <a:p>
            <a:br>
              <a:rPr lang="en-IE" sz="4400" dirty="0"/>
            </a:br>
            <a:r>
              <a:rPr lang="en-IE" sz="4400" dirty="0"/>
              <a:t>Life Long Learning and support to employment for people that have an Intellectual Disability.</a:t>
            </a:r>
            <a:br>
              <a:rPr lang="en-IE" dirty="0"/>
            </a:br>
            <a:endParaRPr lang="en-IE" dirty="0"/>
          </a:p>
        </p:txBody>
      </p:sp>
      <p:sp>
        <p:nvSpPr>
          <p:cNvPr id="3" name="Content Placeholder 2">
            <a:extLst>
              <a:ext uri="{FF2B5EF4-FFF2-40B4-BE49-F238E27FC236}">
                <a16:creationId xmlns:a16="http://schemas.microsoft.com/office/drawing/2014/main" id="{411038D0-5745-5303-327A-61F877A9A08A}"/>
              </a:ext>
            </a:extLst>
          </p:cNvPr>
          <p:cNvSpPr>
            <a:spLocks noGrp="1"/>
          </p:cNvSpPr>
          <p:nvPr>
            <p:ph idx="1"/>
          </p:nvPr>
        </p:nvSpPr>
        <p:spPr>
          <a:xfrm>
            <a:off x="742710" y="1601235"/>
            <a:ext cx="10940845" cy="3999988"/>
          </a:xfrm>
        </p:spPr>
        <p:txBody>
          <a:bodyPr>
            <a:normAutofit/>
          </a:bodyPr>
          <a:lstStyle/>
          <a:p>
            <a:r>
              <a:rPr lang="en-IE" sz="2800" dirty="0"/>
              <a:t>Some learners will be invited to make application to Specialist Training Programs having completed their Leaving certificate or Leaving Certificate applied. Other learners will leave without any formal qualification or work experience. Their usual route is Adult Day Services Rehabilitative Training which last for three years and then Adult Day Services which are facilitated by the HSE.</a:t>
            </a:r>
          </a:p>
          <a:p>
            <a:r>
              <a:rPr lang="en-IE" sz="2800" dirty="0"/>
              <a:t>Educational needs don’t stop after school and even if young adults, don’t immediately go to Further and/or Higher Education there are many opportunities available to them.</a:t>
            </a:r>
          </a:p>
          <a:p>
            <a:endParaRPr lang="en-IE" dirty="0"/>
          </a:p>
        </p:txBody>
      </p:sp>
    </p:spTree>
    <p:extLst>
      <p:ext uri="{BB962C8B-B14F-4D97-AF65-F5344CB8AC3E}">
        <p14:creationId xmlns:p14="http://schemas.microsoft.com/office/powerpoint/2010/main" val="330082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5EDAB-DA4B-0CAE-183F-A9820B7129F2}"/>
              </a:ext>
            </a:extLst>
          </p:cNvPr>
          <p:cNvSpPr txBox="1">
            <a:spLocks noGrp="1"/>
          </p:cNvSpPr>
          <p:nvPr>
            <p:ph type="title" idx="4294967295"/>
          </p:nvPr>
        </p:nvSpPr>
        <p:spPr>
          <a:xfrm>
            <a:off x="1592825" y="-369332"/>
            <a:ext cx="2048253"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Available Supports</a:t>
            </a:r>
          </a:p>
        </p:txBody>
      </p:sp>
      <p:pic>
        <p:nvPicPr>
          <p:cNvPr id="9" name="Content Placeholder 8" descr="A breakdown of various support that are available for people with an intellectual disability.">
            <a:extLst>
              <a:ext uri="{FF2B5EF4-FFF2-40B4-BE49-F238E27FC236}">
                <a16:creationId xmlns:a16="http://schemas.microsoft.com/office/drawing/2014/main" id="{893A6A26-6FE5-805F-2E6C-BBDE94EF32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6787" y="788253"/>
            <a:ext cx="8362335" cy="5310083"/>
          </a:xfrm>
          <a:prstGeom prst="rect">
            <a:avLst/>
          </a:prstGeom>
        </p:spPr>
      </p:pic>
    </p:spTree>
    <p:extLst>
      <p:ext uri="{BB962C8B-B14F-4D97-AF65-F5344CB8AC3E}">
        <p14:creationId xmlns:p14="http://schemas.microsoft.com/office/powerpoint/2010/main" val="138615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01C8-7020-8666-0CA1-11AFCEFF659A}"/>
              </a:ext>
            </a:extLst>
          </p:cNvPr>
          <p:cNvSpPr>
            <a:spLocks noGrp="1"/>
          </p:cNvSpPr>
          <p:nvPr>
            <p:ph type="title"/>
          </p:nvPr>
        </p:nvSpPr>
        <p:spPr>
          <a:xfrm>
            <a:off x="838200" y="14748"/>
            <a:ext cx="10515600" cy="1165123"/>
          </a:xfrm>
        </p:spPr>
        <p:txBody>
          <a:bodyPr/>
          <a:lstStyle/>
          <a:p>
            <a:r>
              <a:rPr lang="en-IE" dirty="0"/>
              <a:t>Learner Profiles </a:t>
            </a:r>
          </a:p>
        </p:txBody>
      </p:sp>
      <p:sp>
        <p:nvSpPr>
          <p:cNvPr id="3" name="Content Placeholder 2">
            <a:extLst>
              <a:ext uri="{FF2B5EF4-FFF2-40B4-BE49-F238E27FC236}">
                <a16:creationId xmlns:a16="http://schemas.microsoft.com/office/drawing/2014/main" id="{3F90A142-12B6-9A26-7026-748B52141FFC}"/>
              </a:ext>
            </a:extLst>
          </p:cNvPr>
          <p:cNvSpPr>
            <a:spLocks noGrp="1"/>
          </p:cNvSpPr>
          <p:nvPr>
            <p:ph idx="1"/>
          </p:nvPr>
        </p:nvSpPr>
        <p:spPr>
          <a:xfrm>
            <a:off x="838200" y="892919"/>
            <a:ext cx="10515600" cy="4616245"/>
          </a:xfrm>
        </p:spPr>
        <p:txBody>
          <a:bodyPr>
            <a:normAutofit fontScale="92500"/>
          </a:bodyPr>
          <a:lstStyle/>
          <a:p>
            <a:pPr marL="0" indent="0">
              <a:buNone/>
            </a:pPr>
            <a:r>
              <a:rPr lang="en-IE" sz="2800" dirty="0"/>
              <a:t>To support the conversation on provision for learners who have an Intellectual Disability, Learner Profiles can be very beneficial to outline possible pathways through the education system.</a:t>
            </a:r>
          </a:p>
          <a:p>
            <a:pPr marL="0" indent="0">
              <a:buNone/>
            </a:pPr>
            <a:r>
              <a:rPr lang="en-IE" sz="2800" dirty="0"/>
              <a:t>This can give educators or guidance, details on the learner, and the possible pathways available for them. We created profiles of three different Pathways through </a:t>
            </a:r>
            <a:r>
              <a:rPr lang="en-IE" sz="2800" dirty="0" err="1"/>
              <a:t>wwetb</a:t>
            </a:r>
            <a:r>
              <a:rPr lang="en-IE" sz="2800" dirty="0"/>
              <a:t> for learners who have Down Syndrome. </a:t>
            </a:r>
            <a:r>
              <a:rPr lang="en-IE" dirty="0">
                <a:hlinkClick r:id="rId2"/>
              </a:rPr>
              <a:t>Staff resource for Learner with ID</a:t>
            </a:r>
            <a:endParaRPr lang="en-IE" sz="2800" dirty="0"/>
          </a:p>
          <a:p>
            <a:pPr marL="0" indent="0">
              <a:buNone/>
            </a:pPr>
            <a:r>
              <a:rPr lang="en-IE" sz="2800" dirty="0">
                <a:hlinkClick r:id="rId3">
                  <a:extLst>
                    <a:ext uri="{A12FA001-AC4F-418D-AE19-62706E023703}">
                      <ahyp:hlinkClr xmlns:ahyp="http://schemas.microsoft.com/office/drawing/2018/hyperlinkcolor" val="tx"/>
                    </a:ext>
                  </a:extLst>
                </a:hlinkClick>
              </a:rPr>
              <a:t>Learner profile 1-Special School Leaving with no formal Accreditation</a:t>
            </a:r>
            <a:endParaRPr lang="en-IE" sz="2800" dirty="0"/>
          </a:p>
          <a:p>
            <a:pPr marL="0" indent="0">
              <a:buNone/>
            </a:pPr>
            <a:r>
              <a:rPr lang="en-IE" sz="2800" dirty="0"/>
              <a:t>Learner profile 2- Mainstream School Junior Cert Applied - CTC</a:t>
            </a:r>
          </a:p>
          <a:p>
            <a:pPr marL="0" indent="0">
              <a:buNone/>
            </a:pPr>
            <a:r>
              <a:rPr lang="en-IE" sz="2800" dirty="0"/>
              <a:t>Learner profile 3 – Mainstream School Leaving Certificate Applied-STP</a:t>
            </a:r>
          </a:p>
          <a:p>
            <a:pPr lvl="4"/>
            <a:endParaRPr lang="en-IE" dirty="0"/>
          </a:p>
        </p:txBody>
      </p:sp>
    </p:spTree>
    <p:extLst>
      <p:ext uri="{BB962C8B-B14F-4D97-AF65-F5344CB8AC3E}">
        <p14:creationId xmlns:p14="http://schemas.microsoft.com/office/powerpoint/2010/main" val="387538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EE74-5A53-BA65-9017-BDA98DBBFF8E}"/>
              </a:ext>
            </a:extLst>
          </p:cNvPr>
          <p:cNvSpPr>
            <a:spLocks noGrp="1"/>
          </p:cNvSpPr>
          <p:nvPr>
            <p:ph type="title"/>
          </p:nvPr>
        </p:nvSpPr>
        <p:spPr>
          <a:xfrm>
            <a:off x="838200" y="162233"/>
            <a:ext cx="10515600" cy="1194620"/>
          </a:xfrm>
        </p:spPr>
        <p:txBody>
          <a:bodyPr/>
          <a:lstStyle/>
          <a:p>
            <a:r>
              <a:rPr lang="en-IE" dirty="0"/>
              <a:t>Learner Stories</a:t>
            </a:r>
          </a:p>
        </p:txBody>
      </p:sp>
      <p:sp>
        <p:nvSpPr>
          <p:cNvPr id="3" name="Content Placeholder 2">
            <a:extLst>
              <a:ext uri="{FF2B5EF4-FFF2-40B4-BE49-F238E27FC236}">
                <a16:creationId xmlns:a16="http://schemas.microsoft.com/office/drawing/2014/main" id="{19E15EA3-DAB5-EAB7-AEA4-7379B286B556}"/>
              </a:ext>
            </a:extLst>
          </p:cNvPr>
          <p:cNvSpPr>
            <a:spLocks noGrp="1"/>
          </p:cNvSpPr>
          <p:nvPr>
            <p:ph idx="1"/>
          </p:nvPr>
        </p:nvSpPr>
        <p:spPr>
          <a:xfrm>
            <a:off x="838200" y="1120877"/>
            <a:ext cx="10515600" cy="4424518"/>
          </a:xfrm>
        </p:spPr>
        <p:txBody>
          <a:bodyPr>
            <a:normAutofit fontScale="85000" lnSpcReduction="10000"/>
          </a:bodyPr>
          <a:lstStyle/>
          <a:p>
            <a:r>
              <a:rPr lang="en-IE" sz="2800" dirty="0"/>
              <a:t>In Adult Day Services Person Centred Planning (PCP) is very important to individualise supports, services and outreach opportunities for people who have an Intellectual Disability. Sometimes we do not have view of the PCP.</a:t>
            </a:r>
          </a:p>
          <a:p>
            <a:r>
              <a:rPr lang="en-IE" sz="2800" dirty="0"/>
              <a:t>While on the Advocacy course our learners completed two pieces of work that really helped us achieve a customised program with the learner at the centre of their learning.</a:t>
            </a:r>
          </a:p>
          <a:p>
            <a:r>
              <a:rPr lang="en-IE" sz="2800" dirty="0"/>
              <a:t>Weekly Schedule/ timetable of Activities – These are customised to learners</a:t>
            </a:r>
          </a:p>
          <a:p>
            <a:r>
              <a:rPr lang="en-IE" sz="2800" dirty="0"/>
              <a:t>About Me worksheets or Creative Art gives us an opportunity to understand about interests, values, hopes and dreams of our learners.</a:t>
            </a:r>
          </a:p>
          <a:p>
            <a:r>
              <a:rPr lang="en-IE" sz="2800" dirty="0"/>
              <a:t>These two pieces of work helped us to understand the rich tapestry of our learners lives and what their future plans were for employment or further education and training.</a:t>
            </a:r>
          </a:p>
          <a:p>
            <a:endParaRPr lang="en-IE" dirty="0"/>
          </a:p>
        </p:txBody>
      </p:sp>
    </p:spTree>
    <p:extLst>
      <p:ext uri="{BB962C8B-B14F-4D97-AF65-F5344CB8AC3E}">
        <p14:creationId xmlns:p14="http://schemas.microsoft.com/office/powerpoint/2010/main" val="1664999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7" ma:contentTypeDescription="Create a new document." ma:contentTypeScope="" ma:versionID="504a4eee48183cc64ffa4f8ca4e8fda6">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cf20f95ca4649c41c8b81b9c4d626c3f"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Props1.xml><?xml version="1.0" encoding="utf-8"?>
<ds:datastoreItem xmlns:ds="http://schemas.openxmlformats.org/officeDocument/2006/customXml" ds:itemID="{F89B7D74-1EE9-42EB-BFD8-C175E171A108}">
  <ds:schemaRefs>
    <ds:schemaRef ds:uri="http://schemas.microsoft.com/sharepoint/v3/contenttype/forms"/>
  </ds:schemaRefs>
</ds:datastoreItem>
</file>

<file path=customXml/itemProps2.xml><?xml version="1.0" encoding="utf-8"?>
<ds:datastoreItem xmlns:ds="http://schemas.openxmlformats.org/officeDocument/2006/customXml" ds:itemID="{02151B11-9BF7-4D2B-986C-5B8746A82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77AC61-22A6-41EF-ABED-84EC6306E2CB}">
  <ds:schemaRefs>
    <ds:schemaRef ds:uri="http://schemas.microsoft.com/office/infopath/2007/PartnerControls"/>
    <ds:schemaRef ds:uri="http://schemas.microsoft.com/office/2006/metadata/properties"/>
    <ds:schemaRef ds:uri="http://www.w3.org/XML/1998/namespace"/>
    <ds:schemaRef ds:uri="http://purl.org/dc/terms/"/>
    <ds:schemaRef ds:uri="http://schemas.openxmlformats.org/package/2006/metadata/core-properties"/>
    <ds:schemaRef ds:uri="http://schemas.microsoft.com/office/2006/documentManagement/types"/>
    <ds:schemaRef ds:uri="f04adec5-321f-46c9-8d8f-d278d5019d73"/>
    <ds:schemaRef ds:uri="http://purl.org/dc/elements/1.1/"/>
    <ds:schemaRef ds:uri="98a9eb8c-6a01-428e-9f5d-17b5596ff277"/>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170</TotalTime>
  <Words>420</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Aptos</vt:lpstr>
      <vt:lpstr>Aptos Display</vt:lpstr>
      <vt:lpstr>Arial</vt:lpstr>
      <vt:lpstr>Office Theme</vt:lpstr>
      <vt:lpstr>1_Office Theme</vt:lpstr>
      <vt:lpstr>Rosalind Threadgold Access &amp; Inclusion Officer Sarah Lavan Adult Education Officer Equality, Diversity &amp; Inclusion</vt:lpstr>
      <vt:lpstr>Transitioning from School</vt:lpstr>
      <vt:lpstr> Life Long Learning and support to employment for people that have an Intellectual Disability. </vt:lpstr>
      <vt:lpstr>Available Supports</vt:lpstr>
      <vt:lpstr>Learner Profiles </vt:lpstr>
      <vt:lpstr>Learner Stories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Rosalind Threadgold</dc:creator>
  <cp:lastModifiedBy>Danielle O'Rourke</cp:lastModifiedBy>
  <cp:revision>5</cp:revision>
  <dcterms:created xsi:type="dcterms:W3CDTF">2025-03-12T10:15:52Z</dcterms:created>
  <dcterms:modified xsi:type="dcterms:W3CDTF">2025-03-14T09:52:03Z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ies>
</file>