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8" r:id="rId6"/>
    <p:sldId id="259" r:id="rId7"/>
    <p:sldId id="260" r:id="rId8"/>
    <p:sldId id="261" r:id="rId9"/>
    <p:sldId id="25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DC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8D68D82-5EC2-7C09-35BF-6B7993DBCA4F}" v="3" dt="2025-03-02T21:26:08.4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9" d="100"/>
          <a:sy n="79" d="100"/>
        </p:scale>
        <p:origin x="106" y="3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85A0B-B1EA-771C-F5E7-FFC40ED4873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E691921B-C7C4-DBAA-FAC3-58F2E1C9CB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1B3271BC-B559-DE62-62B2-F45131F5CE73}"/>
              </a:ext>
            </a:extLst>
          </p:cNvPr>
          <p:cNvSpPr>
            <a:spLocks noGrp="1"/>
          </p:cNvSpPr>
          <p:nvPr>
            <p:ph type="dt" sz="half" idx="10"/>
          </p:nvPr>
        </p:nvSpPr>
        <p:spPr/>
        <p:txBody>
          <a:bodyPr/>
          <a:lstStyle/>
          <a:p>
            <a:fld id="{6DBC34EC-0284-443D-BC11-B455F8BFABF6}" type="datetimeFigureOut">
              <a:rPr lang="en-IE" smtClean="0"/>
              <a:t>03/03/2025</a:t>
            </a:fld>
            <a:endParaRPr lang="en-IE"/>
          </a:p>
        </p:txBody>
      </p:sp>
      <p:sp>
        <p:nvSpPr>
          <p:cNvPr id="5" name="Footer Placeholder 4">
            <a:extLst>
              <a:ext uri="{FF2B5EF4-FFF2-40B4-BE49-F238E27FC236}">
                <a16:creationId xmlns:a16="http://schemas.microsoft.com/office/drawing/2014/main" id="{B17BE8B4-783A-3D7A-30F6-09ADB24A57FB}"/>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636379A2-9E06-47E0-AD68-482131BA95B6}"/>
              </a:ext>
            </a:extLst>
          </p:cNvPr>
          <p:cNvSpPr>
            <a:spLocks noGrp="1"/>
          </p:cNvSpPr>
          <p:nvPr>
            <p:ph type="sldNum" sz="quarter" idx="12"/>
          </p:nvPr>
        </p:nvSpPr>
        <p:spPr/>
        <p:txBody>
          <a:bodyPr/>
          <a:lstStyle/>
          <a:p>
            <a:fld id="{C7565A37-5906-47C0-9773-ADBBD8A15686}" type="slidenum">
              <a:rPr lang="en-IE" smtClean="0"/>
              <a:t>‹#›</a:t>
            </a:fld>
            <a:endParaRPr lang="en-IE"/>
          </a:p>
        </p:txBody>
      </p:sp>
    </p:spTree>
    <p:extLst>
      <p:ext uri="{BB962C8B-B14F-4D97-AF65-F5344CB8AC3E}">
        <p14:creationId xmlns:p14="http://schemas.microsoft.com/office/powerpoint/2010/main" val="2497596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DA68D-23B1-E565-7468-E699EB170AD6}"/>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57AD6AF2-E9F9-4A0D-3EB2-5AD5E004A6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C2FE914-3BCF-0B87-878A-B5D1145C1863}"/>
              </a:ext>
            </a:extLst>
          </p:cNvPr>
          <p:cNvSpPr>
            <a:spLocks noGrp="1"/>
          </p:cNvSpPr>
          <p:nvPr>
            <p:ph type="dt" sz="half" idx="10"/>
          </p:nvPr>
        </p:nvSpPr>
        <p:spPr/>
        <p:txBody>
          <a:bodyPr/>
          <a:lstStyle/>
          <a:p>
            <a:fld id="{6DBC34EC-0284-443D-BC11-B455F8BFABF6}" type="datetimeFigureOut">
              <a:rPr lang="en-IE" smtClean="0"/>
              <a:t>03/03/2025</a:t>
            </a:fld>
            <a:endParaRPr lang="en-IE"/>
          </a:p>
        </p:txBody>
      </p:sp>
      <p:sp>
        <p:nvSpPr>
          <p:cNvPr id="5" name="Footer Placeholder 4">
            <a:extLst>
              <a:ext uri="{FF2B5EF4-FFF2-40B4-BE49-F238E27FC236}">
                <a16:creationId xmlns:a16="http://schemas.microsoft.com/office/drawing/2014/main" id="{09E3D310-573D-616A-0991-4E492A2D6362}"/>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B20C02CB-A1CE-360C-1194-969D8636037E}"/>
              </a:ext>
            </a:extLst>
          </p:cNvPr>
          <p:cNvSpPr>
            <a:spLocks noGrp="1"/>
          </p:cNvSpPr>
          <p:nvPr>
            <p:ph type="sldNum" sz="quarter" idx="12"/>
          </p:nvPr>
        </p:nvSpPr>
        <p:spPr/>
        <p:txBody>
          <a:bodyPr/>
          <a:lstStyle/>
          <a:p>
            <a:fld id="{C7565A37-5906-47C0-9773-ADBBD8A15686}" type="slidenum">
              <a:rPr lang="en-IE" smtClean="0"/>
              <a:t>‹#›</a:t>
            </a:fld>
            <a:endParaRPr lang="en-IE"/>
          </a:p>
        </p:txBody>
      </p:sp>
    </p:spTree>
    <p:extLst>
      <p:ext uri="{BB962C8B-B14F-4D97-AF65-F5344CB8AC3E}">
        <p14:creationId xmlns:p14="http://schemas.microsoft.com/office/powerpoint/2010/main" val="2413315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FF4492A-8745-F234-9D8B-E3DD4701184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36921FCD-3F3B-8C0A-6CFD-0B931CF8C97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44D02A4-7D95-ED18-2C4D-A3A9445643F3}"/>
              </a:ext>
            </a:extLst>
          </p:cNvPr>
          <p:cNvSpPr>
            <a:spLocks noGrp="1"/>
          </p:cNvSpPr>
          <p:nvPr>
            <p:ph type="dt" sz="half" idx="10"/>
          </p:nvPr>
        </p:nvSpPr>
        <p:spPr/>
        <p:txBody>
          <a:bodyPr/>
          <a:lstStyle/>
          <a:p>
            <a:fld id="{6DBC34EC-0284-443D-BC11-B455F8BFABF6}" type="datetimeFigureOut">
              <a:rPr lang="en-IE" smtClean="0"/>
              <a:t>03/03/2025</a:t>
            </a:fld>
            <a:endParaRPr lang="en-IE"/>
          </a:p>
        </p:txBody>
      </p:sp>
      <p:sp>
        <p:nvSpPr>
          <p:cNvPr id="5" name="Footer Placeholder 4">
            <a:extLst>
              <a:ext uri="{FF2B5EF4-FFF2-40B4-BE49-F238E27FC236}">
                <a16:creationId xmlns:a16="http://schemas.microsoft.com/office/drawing/2014/main" id="{496069F9-AAF7-E4F3-26F6-76C8B17340D5}"/>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740630C3-A077-CC52-A110-2BECC03C395F}"/>
              </a:ext>
            </a:extLst>
          </p:cNvPr>
          <p:cNvSpPr>
            <a:spLocks noGrp="1"/>
          </p:cNvSpPr>
          <p:nvPr>
            <p:ph type="sldNum" sz="quarter" idx="12"/>
          </p:nvPr>
        </p:nvSpPr>
        <p:spPr/>
        <p:txBody>
          <a:bodyPr/>
          <a:lstStyle/>
          <a:p>
            <a:fld id="{C7565A37-5906-47C0-9773-ADBBD8A15686}" type="slidenum">
              <a:rPr lang="en-IE" smtClean="0"/>
              <a:t>‹#›</a:t>
            </a:fld>
            <a:endParaRPr lang="en-IE"/>
          </a:p>
        </p:txBody>
      </p:sp>
    </p:spTree>
    <p:extLst>
      <p:ext uri="{BB962C8B-B14F-4D97-AF65-F5344CB8AC3E}">
        <p14:creationId xmlns:p14="http://schemas.microsoft.com/office/powerpoint/2010/main" val="899984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5EC44-30A5-E0CA-13F4-A437E70297EA}"/>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66B4A15B-20C3-A77C-E698-2014249A45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BC5A590F-4FFD-9C0D-C20D-241ED97FA1E3}"/>
              </a:ext>
            </a:extLst>
          </p:cNvPr>
          <p:cNvSpPr>
            <a:spLocks noGrp="1"/>
          </p:cNvSpPr>
          <p:nvPr>
            <p:ph type="dt" sz="half" idx="10"/>
          </p:nvPr>
        </p:nvSpPr>
        <p:spPr/>
        <p:txBody>
          <a:bodyPr/>
          <a:lstStyle/>
          <a:p>
            <a:fld id="{6DBC34EC-0284-443D-BC11-B455F8BFABF6}" type="datetimeFigureOut">
              <a:rPr lang="en-IE" smtClean="0"/>
              <a:t>03/03/2025</a:t>
            </a:fld>
            <a:endParaRPr lang="en-IE"/>
          </a:p>
        </p:txBody>
      </p:sp>
      <p:sp>
        <p:nvSpPr>
          <p:cNvPr id="5" name="Footer Placeholder 4">
            <a:extLst>
              <a:ext uri="{FF2B5EF4-FFF2-40B4-BE49-F238E27FC236}">
                <a16:creationId xmlns:a16="http://schemas.microsoft.com/office/drawing/2014/main" id="{07EB189B-0324-3F25-13E4-E2A0DEE1586E}"/>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9C7C3342-8A27-42F7-92BA-629D73C11BDC}"/>
              </a:ext>
            </a:extLst>
          </p:cNvPr>
          <p:cNvSpPr>
            <a:spLocks noGrp="1"/>
          </p:cNvSpPr>
          <p:nvPr>
            <p:ph type="sldNum" sz="quarter" idx="12"/>
          </p:nvPr>
        </p:nvSpPr>
        <p:spPr/>
        <p:txBody>
          <a:bodyPr/>
          <a:lstStyle/>
          <a:p>
            <a:fld id="{C7565A37-5906-47C0-9773-ADBBD8A15686}" type="slidenum">
              <a:rPr lang="en-IE" smtClean="0"/>
              <a:t>‹#›</a:t>
            </a:fld>
            <a:endParaRPr lang="en-IE"/>
          </a:p>
        </p:txBody>
      </p:sp>
    </p:spTree>
    <p:extLst>
      <p:ext uri="{BB962C8B-B14F-4D97-AF65-F5344CB8AC3E}">
        <p14:creationId xmlns:p14="http://schemas.microsoft.com/office/powerpoint/2010/main" val="3127878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5DBDD-7F85-E0FB-D568-C74B9D7D05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CDA7FA4D-CF24-8ABD-A103-A754518A45B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7691C85-7CEF-BA14-0023-F31FA0909F08}"/>
              </a:ext>
            </a:extLst>
          </p:cNvPr>
          <p:cNvSpPr>
            <a:spLocks noGrp="1"/>
          </p:cNvSpPr>
          <p:nvPr>
            <p:ph type="dt" sz="half" idx="10"/>
          </p:nvPr>
        </p:nvSpPr>
        <p:spPr/>
        <p:txBody>
          <a:bodyPr/>
          <a:lstStyle/>
          <a:p>
            <a:fld id="{6DBC34EC-0284-443D-BC11-B455F8BFABF6}" type="datetimeFigureOut">
              <a:rPr lang="en-IE" smtClean="0"/>
              <a:t>03/03/2025</a:t>
            </a:fld>
            <a:endParaRPr lang="en-IE"/>
          </a:p>
        </p:txBody>
      </p:sp>
      <p:sp>
        <p:nvSpPr>
          <p:cNvPr id="5" name="Footer Placeholder 4">
            <a:extLst>
              <a:ext uri="{FF2B5EF4-FFF2-40B4-BE49-F238E27FC236}">
                <a16:creationId xmlns:a16="http://schemas.microsoft.com/office/drawing/2014/main" id="{8B097B41-D93F-0D8E-6C24-B6DA137846AB}"/>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AC085FF8-18B1-BC40-2D58-FB8512A0057C}"/>
              </a:ext>
            </a:extLst>
          </p:cNvPr>
          <p:cNvSpPr>
            <a:spLocks noGrp="1"/>
          </p:cNvSpPr>
          <p:nvPr>
            <p:ph type="sldNum" sz="quarter" idx="12"/>
          </p:nvPr>
        </p:nvSpPr>
        <p:spPr/>
        <p:txBody>
          <a:bodyPr/>
          <a:lstStyle/>
          <a:p>
            <a:fld id="{C7565A37-5906-47C0-9773-ADBBD8A15686}" type="slidenum">
              <a:rPr lang="en-IE" smtClean="0"/>
              <a:t>‹#›</a:t>
            </a:fld>
            <a:endParaRPr lang="en-IE"/>
          </a:p>
        </p:txBody>
      </p:sp>
    </p:spTree>
    <p:extLst>
      <p:ext uri="{BB962C8B-B14F-4D97-AF65-F5344CB8AC3E}">
        <p14:creationId xmlns:p14="http://schemas.microsoft.com/office/powerpoint/2010/main" val="163048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40577-D248-54E3-55FA-708231814A7E}"/>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7814D6CC-4045-1104-9C70-EFE2FB201E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6210EB91-82D0-70C4-D7D2-39DCD38BA94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2FAF3C77-8A91-8722-B8BA-F6CCC71AAE3C}"/>
              </a:ext>
            </a:extLst>
          </p:cNvPr>
          <p:cNvSpPr>
            <a:spLocks noGrp="1"/>
          </p:cNvSpPr>
          <p:nvPr>
            <p:ph type="dt" sz="half" idx="10"/>
          </p:nvPr>
        </p:nvSpPr>
        <p:spPr/>
        <p:txBody>
          <a:bodyPr/>
          <a:lstStyle/>
          <a:p>
            <a:fld id="{6DBC34EC-0284-443D-BC11-B455F8BFABF6}" type="datetimeFigureOut">
              <a:rPr lang="en-IE" smtClean="0"/>
              <a:t>03/03/2025</a:t>
            </a:fld>
            <a:endParaRPr lang="en-IE"/>
          </a:p>
        </p:txBody>
      </p:sp>
      <p:sp>
        <p:nvSpPr>
          <p:cNvPr id="6" name="Footer Placeholder 5">
            <a:extLst>
              <a:ext uri="{FF2B5EF4-FFF2-40B4-BE49-F238E27FC236}">
                <a16:creationId xmlns:a16="http://schemas.microsoft.com/office/drawing/2014/main" id="{B7303F1B-ACE3-2724-AEA2-B60153870AC9}"/>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58196BF0-5C71-F51A-31AD-8A025DB66B05}"/>
              </a:ext>
            </a:extLst>
          </p:cNvPr>
          <p:cNvSpPr>
            <a:spLocks noGrp="1"/>
          </p:cNvSpPr>
          <p:nvPr>
            <p:ph type="sldNum" sz="quarter" idx="12"/>
          </p:nvPr>
        </p:nvSpPr>
        <p:spPr/>
        <p:txBody>
          <a:bodyPr/>
          <a:lstStyle/>
          <a:p>
            <a:fld id="{C7565A37-5906-47C0-9773-ADBBD8A15686}" type="slidenum">
              <a:rPr lang="en-IE" smtClean="0"/>
              <a:t>‹#›</a:t>
            </a:fld>
            <a:endParaRPr lang="en-IE"/>
          </a:p>
        </p:txBody>
      </p:sp>
    </p:spTree>
    <p:extLst>
      <p:ext uri="{BB962C8B-B14F-4D97-AF65-F5344CB8AC3E}">
        <p14:creationId xmlns:p14="http://schemas.microsoft.com/office/powerpoint/2010/main" val="1909013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042D1-34C5-7143-FDE9-1A2B288D93F8}"/>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8BCA5DB8-0D65-9FCE-CF5C-C0736B6DD8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8D73012-DDF7-F677-3CE1-778164D0A24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87570567-5415-5261-E170-0F61C8223C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D35ADD-8592-303F-EF2D-739C700DFCE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F42E85C0-E5F4-5145-CFF1-226A2AE173F4}"/>
              </a:ext>
            </a:extLst>
          </p:cNvPr>
          <p:cNvSpPr>
            <a:spLocks noGrp="1"/>
          </p:cNvSpPr>
          <p:nvPr>
            <p:ph type="dt" sz="half" idx="10"/>
          </p:nvPr>
        </p:nvSpPr>
        <p:spPr/>
        <p:txBody>
          <a:bodyPr/>
          <a:lstStyle/>
          <a:p>
            <a:fld id="{6DBC34EC-0284-443D-BC11-B455F8BFABF6}" type="datetimeFigureOut">
              <a:rPr lang="en-IE" smtClean="0"/>
              <a:t>03/03/2025</a:t>
            </a:fld>
            <a:endParaRPr lang="en-IE"/>
          </a:p>
        </p:txBody>
      </p:sp>
      <p:sp>
        <p:nvSpPr>
          <p:cNvPr id="8" name="Footer Placeholder 7">
            <a:extLst>
              <a:ext uri="{FF2B5EF4-FFF2-40B4-BE49-F238E27FC236}">
                <a16:creationId xmlns:a16="http://schemas.microsoft.com/office/drawing/2014/main" id="{2E60FED8-CA5C-3828-5648-0403832E59EB}"/>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F74A019A-C46C-3B32-4D7E-ED0E4D629DCF}"/>
              </a:ext>
            </a:extLst>
          </p:cNvPr>
          <p:cNvSpPr>
            <a:spLocks noGrp="1"/>
          </p:cNvSpPr>
          <p:nvPr>
            <p:ph type="sldNum" sz="quarter" idx="12"/>
          </p:nvPr>
        </p:nvSpPr>
        <p:spPr/>
        <p:txBody>
          <a:bodyPr/>
          <a:lstStyle/>
          <a:p>
            <a:fld id="{C7565A37-5906-47C0-9773-ADBBD8A15686}" type="slidenum">
              <a:rPr lang="en-IE" smtClean="0"/>
              <a:t>‹#›</a:t>
            </a:fld>
            <a:endParaRPr lang="en-IE"/>
          </a:p>
        </p:txBody>
      </p:sp>
    </p:spTree>
    <p:extLst>
      <p:ext uri="{BB962C8B-B14F-4D97-AF65-F5344CB8AC3E}">
        <p14:creationId xmlns:p14="http://schemas.microsoft.com/office/powerpoint/2010/main" val="4001370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F8236-1F32-6A7C-2FDC-07F9BC751465}"/>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982148FA-BE5B-F2A7-2183-B7919DA2C6CE}"/>
              </a:ext>
            </a:extLst>
          </p:cNvPr>
          <p:cNvSpPr>
            <a:spLocks noGrp="1"/>
          </p:cNvSpPr>
          <p:nvPr>
            <p:ph type="dt" sz="half" idx="10"/>
          </p:nvPr>
        </p:nvSpPr>
        <p:spPr/>
        <p:txBody>
          <a:bodyPr/>
          <a:lstStyle/>
          <a:p>
            <a:fld id="{6DBC34EC-0284-443D-BC11-B455F8BFABF6}" type="datetimeFigureOut">
              <a:rPr lang="en-IE" smtClean="0"/>
              <a:t>03/03/2025</a:t>
            </a:fld>
            <a:endParaRPr lang="en-IE"/>
          </a:p>
        </p:txBody>
      </p:sp>
      <p:sp>
        <p:nvSpPr>
          <p:cNvPr id="4" name="Footer Placeholder 3">
            <a:extLst>
              <a:ext uri="{FF2B5EF4-FFF2-40B4-BE49-F238E27FC236}">
                <a16:creationId xmlns:a16="http://schemas.microsoft.com/office/drawing/2014/main" id="{04A24AF8-BA2C-E1B3-3F6D-714FF72AE599}"/>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684B5268-8904-AD6F-D251-346AE34BC10B}"/>
              </a:ext>
            </a:extLst>
          </p:cNvPr>
          <p:cNvSpPr>
            <a:spLocks noGrp="1"/>
          </p:cNvSpPr>
          <p:nvPr>
            <p:ph type="sldNum" sz="quarter" idx="12"/>
          </p:nvPr>
        </p:nvSpPr>
        <p:spPr/>
        <p:txBody>
          <a:bodyPr/>
          <a:lstStyle/>
          <a:p>
            <a:fld id="{C7565A37-5906-47C0-9773-ADBBD8A15686}" type="slidenum">
              <a:rPr lang="en-IE" smtClean="0"/>
              <a:t>‹#›</a:t>
            </a:fld>
            <a:endParaRPr lang="en-IE"/>
          </a:p>
        </p:txBody>
      </p:sp>
    </p:spTree>
    <p:extLst>
      <p:ext uri="{BB962C8B-B14F-4D97-AF65-F5344CB8AC3E}">
        <p14:creationId xmlns:p14="http://schemas.microsoft.com/office/powerpoint/2010/main" val="324822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917719-ED89-B84F-480B-AD1B44BB0EB1}"/>
              </a:ext>
            </a:extLst>
          </p:cNvPr>
          <p:cNvSpPr>
            <a:spLocks noGrp="1"/>
          </p:cNvSpPr>
          <p:nvPr>
            <p:ph type="dt" sz="half" idx="10"/>
          </p:nvPr>
        </p:nvSpPr>
        <p:spPr/>
        <p:txBody>
          <a:bodyPr/>
          <a:lstStyle/>
          <a:p>
            <a:fld id="{6DBC34EC-0284-443D-BC11-B455F8BFABF6}" type="datetimeFigureOut">
              <a:rPr lang="en-IE" smtClean="0"/>
              <a:t>03/03/2025</a:t>
            </a:fld>
            <a:endParaRPr lang="en-IE"/>
          </a:p>
        </p:txBody>
      </p:sp>
      <p:sp>
        <p:nvSpPr>
          <p:cNvPr id="3" name="Footer Placeholder 2">
            <a:extLst>
              <a:ext uri="{FF2B5EF4-FFF2-40B4-BE49-F238E27FC236}">
                <a16:creationId xmlns:a16="http://schemas.microsoft.com/office/drawing/2014/main" id="{879EDDF3-0342-D74C-E50E-0A24705E500C}"/>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03A4A76A-5E69-B1F9-D4A3-DF4578C76354}"/>
              </a:ext>
            </a:extLst>
          </p:cNvPr>
          <p:cNvSpPr>
            <a:spLocks noGrp="1"/>
          </p:cNvSpPr>
          <p:nvPr>
            <p:ph type="sldNum" sz="quarter" idx="12"/>
          </p:nvPr>
        </p:nvSpPr>
        <p:spPr/>
        <p:txBody>
          <a:bodyPr/>
          <a:lstStyle/>
          <a:p>
            <a:fld id="{C7565A37-5906-47C0-9773-ADBBD8A15686}" type="slidenum">
              <a:rPr lang="en-IE" smtClean="0"/>
              <a:t>‹#›</a:t>
            </a:fld>
            <a:endParaRPr lang="en-IE"/>
          </a:p>
        </p:txBody>
      </p:sp>
    </p:spTree>
    <p:extLst>
      <p:ext uri="{BB962C8B-B14F-4D97-AF65-F5344CB8AC3E}">
        <p14:creationId xmlns:p14="http://schemas.microsoft.com/office/powerpoint/2010/main" val="626189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2ACA9-6A1B-9064-D6E9-1013C8FBC7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F07782DD-CC1F-16B2-6115-BE33EED35D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0C8302FC-0ECB-4B65-1CB3-43C2820229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D9FCE5-F72C-4AA1-26EE-CB2BB4FA78DF}"/>
              </a:ext>
            </a:extLst>
          </p:cNvPr>
          <p:cNvSpPr>
            <a:spLocks noGrp="1"/>
          </p:cNvSpPr>
          <p:nvPr>
            <p:ph type="dt" sz="half" idx="10"/>
          </p:nvPr>
        </p:nvSpPr>
        <p:spPr/>
        <p:txBody>
          <a:bodyPr/>
          <a:lstStyle/>
          <a:p>
            <a:fld id="{6DBC34EC-0284-443D-BC11-B455F8BFABF6}" type="datetimeFigureOut">
              <a:rPr lang="en-IE" smtClean="0"/>
              <a:t>03/03/2025</a:t>
            </a:fld>
            <a:endParaRPr lang="en-IE"/>
          </a:p>
        </p:txBody>
      </p:sp>
      <p:sp>
        <p:nvSpPr>
          <p:cNvPr id="6" name="Footer Placeholder 5">
            <a:extLst>
              <a:ext uri="{FF2B5EF4-FFF2-40B4-BE49-F238E27FC236}">
                <a16:creationId xmlns:a16="http://schemas.microsoft.com/office/drawing/2014/main" id="{07DD9FD5-21B8-101E-32D0-C9C66F52C9D0}"/>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6CB361B4-5D4B-E084-1D23-D5EE5D36B1F0}"/>
              </a:ext>
            </a:extLst>
          </p:cNvPr>
          <p:cNvSpPr>
            <a:spLocks noGrp="1"/>
          </p:cNvSpPr>
          <p:nvPr>
            <p:ph type="sldNum" sz="quarter" idx="12"/>
          </p:nvPr>
        </p:nvSpPr>
        <p:spPr/>
        <p:txBody>
          <a:bodyPr/>
          <a:lstStyle/>
          <a:p>
            <a:fld id="{C7565A37-5906-47C0-9773-ADBBD8A15686}" type="slidenum">
              <a:rPr lang="en-IE" smtClean="0"/>
              <a:t>‹#›</a:t>
            </a:fld>
            <a:endParaRPr lang="en-IE"/>
          </a:p>
        </p:txBody>
      </p:sp>
    </p:spTree>
    <p:extLst>
      <p:ext uri="{BB962C8B-B14F-4D97-AF65-F5344CB8AC3E}">
        <p14:creationId xmlns:p14="http://schemas.microsoft.com/office/powerpoint/2010/main" val="2461328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381EA-4155-8DF1-93A6-EB2530501D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1DD37697-E57C-25A0-7260-DC139AE0C2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A41DE196-E618-0851-3420-AF4EB525FD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A30E02-07E6-E801-60CB-DFA8EDD5D005}"/>
              </a:ext>
            </a:extLst>
          </p:cNvPr>
          <p:cNvSpPr>
            <a:spLocks noGrp="1"/>
          </p:cNvSpPr>
          <p:nvPr>
            <p:ph type="dt" sz="half" idx="10"/>
          </p:nvPr>
        </p:nvSpPr>
        <p:spPr/>
        <p:txBody>
          <a:bodyPr/>
          <a:lstStyle/>
          <a:p>
            <a:fld id="{6DBC34EC-0284-443D-BC11-B455F8BFABF6}" type="datetimeFigureOut">
              <a:rPr lang="en-IE" smtClean="0"/>
              <a:t>03/03/2025</a:t>
            </a:fld>
            <a:endParaRPr lang="en-IE"/>
          </a:p>
        </p:txBody>
      </p:sp>
      <p:sp>
        <p:nvSpPr>
          <p:cNvPr id="6" name="Footer Placeholder 5">
            <a:extLst>
              <a:ext uri="{FF2B5EF4-FFF2-40B4-BE49-F238E27FC236}">
                <a16:creationId xmlns:a16="http://schemas.microsoft.com/office/drawing/2014/main" id="{32BDAFB7-8B3E-D280-D374-FAC89943C515}"/>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CFE2D539-7D8E-C018-973F-7815F0F2B396}"/>
              </a:ext>
            </a:extLst>
          </p:cNvPr>
          <p:cNvSpPr>
            <a:spLocks noGrp="1"/>
          </p:cNvSpPr>
          <p:nvPr>
            <p:ph type="sldNum" sz="quarter" idx="12"/>
          </p:nvPr>
        </p:nvSpPr>
        <p:spPr/>
        <p:txBody>
          <a:bodyPr/>
          <a:lstStyle/>
          <a:p>
            <a:fld id="{C7565A37-5906-47C0-9773-ADBBD8A15686}" type="slidenum">
              <a:rPr lang="en-IE" smtClean="0"/>
              <a:t>‹#›</a:t>
            </a:fld>
            <a:endParaRPr lang="en-IE"/>
          </a:p>
        </p:txBody>
      </p:sp>
    </p:spTree>
    <p:extLst>
      <p:ext uri="{BB962C8B-B14F-4D97-AF65-F5344CB8AC3E}">
        <p14:creationId xmlns:p14="http://schemas.microsoft.com/office/powerpoint/2010/main" val="4127535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3F68A9-8001-43F3-513B-0C5E820365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325DD90E-B608-AAF0-3645-AF2C41E3F9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B181A16C-9D58-07FD-AD07-663C750396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DBC34EC-0284-443D-BC11-B455F8BFABF6}" type="datetimeFigureOut">
              <a:rPr lang="en-IE" smtClean="0"/>
              <a:t>03/03/2025</a:t>
            </a:fld>
            <a:endParaRPr lang="en-IE"/>
          </a:p>
        </p:txBody>
      </p:sp>
      <p:sp>
        <p:nvSpPr>
          <p:cNvPr id="5" name="Footer Placeholder 4">
            <a:extLst>
              <a:ext uri="{FF2B5EF4-FFF2-40B4-BE49-F238E27FC236}">
                <a16:creationId xmlns:a16="http://schemas.microsoft.com/office/drawing/2014/main" id="{DACA8E94-D9F7-928E-367A-A776C8E33F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E"/>
          </a:p>
        </p:txBody>
      </p:sp>
      <p:sp>
        <p:nvSpPr>
          <p:cNvPr id="6" name="Slide Number Placeholder 5">
            <a:extLst>
              <a:ext uri="{FF2B5EF4-FFF2-40B4-BE49-F238E27FC236}">
                <a16:creationId xmlns:a16="http://schemas.microsoft.com/office/drawing/2014/main" id="{06E3FE5E-A952-DEA7-5D18-DA9727C807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7565A37-5906-47C0-9773-ADBBD8A15686}" type="slidenum">
              <a:rPr lang="en-IE" smtClean="0"/>
              <a:t>‹#›</a:t>
            </a:fld>
            <a:endParaRPr lang="en-IE"/>
          </a:p>
        </p:txBody>
      </p:sp>
    </p:spTree>
    <p:extLst>
      <p:ext uri="{BB962C8B-B14F-4D97-AF65-F5344CB8AC3E}">
        <p14:creationId xmlns:p14="http://schemas.microsoft.com/office/powerpoint/2010/main" val="555981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ileen.kennedy@mtu.ie" TargetMode="External"/><Relationship Id="rId2" Type="http://schemas.openxmlformats.org/officeDocument/2006/relationships/hyperlink" Target="mailto:Margaret.finch@mtu.i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F4DF5-8601-B24F-AFF2-A217626E8F8D}"/>
              </a:ext>
            </a:extLst>
          </p:cNvPr>
          <p:cNvSpPr>
            <a:spLocks noGrp="1"/>
          </p:cNvSpPr>
          <p:nvPr>
            <p:ph type="ctrTitle"/>
          </p:nvPr>
        </p:nvSpPr>
        <p:spPr/>
        <p:txBody>
          <a:bodyPr>
            <a:normAutofit/>
          </a:bodyPr>
          <a:lstStyle/>
          <a:p>
            <a:r>
              <a:rPr lang="en-US" altLang="en-US" sz="4000" b="1" dirty="0">
                <a:solidFill>
                  <a:srgbClr val="000000"/>
                </a:solidFill>
                <a:latin typeface="Calibri" panose="020F0502020204030204" pitchFamily="34" charset="0"/>
                <a:cs typeface="Calibri" panose="020F0502020204030204" pitchFamily="34" charset="0"/>
              </a:rPr>
              <a:t>P</a:t>
            </a:r>
            <a:r>
              <a:rPr kumimoji="0" lang="en-US" altLang="en-US" sz="4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artnership between a University and WAM </a:t>
            </a:r>
            <a:r>
              <a:rPr kumimoji="0" lang="en-US" altLang="en-US" sz="4000" b="1" i="0" u="none" strike="noStrike" cap="none" normalizeH="0" baseline="0" dirty="0" err="1">
                <a:ln>
                  <a:noFill/>
                </a:ln>
                <a:solidFill>
                  <a:srgbClr val="000000"/>
                </a:solidFill>
                <a:effectLst/>
                <a:latin typeface="Calibri" panose="020F0502020204030204" pitchFamily="34" charset="0"/>
                <a:cs typeface="Calibri" panose="020F0502020204030204" pitchFamily="34" charset="0"/>
              </a:rPr>
              <a:t>Programme</a:t>
            </a:r>
            <a:r>
              <a:rPr kumimoji="0" lang="en-US" altLang="en-US" sz="4000" b="1" i="0" u="none" strike="noStrike" cap="none" normalizeH="0" baseline="0" dirty="0">
                <a:ln>
                  <a:noFill/>
                </a:ln>
                <a:solidFill>
                  <a:srgbClr val="000000"/>
                </a:solidFill>
                <a:effectLst/>
                <a:latin typeface="Calibri" panose="020F0502020204030204" pitchFamily="34" charset="0"/>
                <a:cs typeface="Calibri" panose="020F0502020204030204" pitchFamily="34" charset="0"/>
              </a:rPr>
              <a:t>- When the University is the Learner</a:t>
            </a:r>
            <a:endParaRPr lang="en-IE" sz="4000" b="1" dirty="0"/>
          </a:p>
        </p:txBody>
      </p:sp>
      <p:sp>
        <p:nvSpPr>
          <p:cNvPr id="3" name="Subtitle 2">
            <a:extLst>
              <a:ext uri="{FF2B5EF4-FFF2-40B4-BE49-F238E27FC236}">
                <a16:creationId xmlns:a16="http://schemas.microsoft.com/office/drawing/2014/main" id="{6D59213F-F0DA-8B60-FCC4-CFC600E11C00}"/>
              </a:ext>
            </a:extLst>
          </p:cNvPr>
          <p:cNvSpPr>
            <a:spLocks noGrp="1"/>
          </p:cNvSpPr>
          <p:nvPr>
            <p:ph type="subTitle" idx="1"/>
          </p:nvPr>
        </p:nvSpPr>
        <p:spPr/>
        <p:txBody>
          <a:bodyPr/>
          <a:lstStyle/>
          <a:p>
            <a:endParaRPr lang="en-IE" dirty="0">
              <a:latin typeface="Calibri" panose="020F0502020204030204" pitchFamily="34" charset="0"/>
              <a:ea typeface="Calibri" panose="020F0502020204030204" pitchFamily="34" charset="0"/>
              <a:cs typeface="Calibri" panose="020F0502020204030204" pitchFamily="34" charset="0"/>
            </a:endParaRPr>
          </a:p>
          <a:p>
            <a:r>
              <a:rPr lang="en-IE" b="1" dirty="0">
                <a:latin typeface="Calibri" panose="020F0502020204030204" pitchFamily="34" charset="0"/>
                <a:ea typeface="Calibri" panose="020F0502020204030204" pitchFamily="34" charset="0"/>
                <a:cs typeface="Calibri" panose="020F0502020204030204" pitchFamily="34" charset="0"/>
              </a:rPr>
              <a:t>MTU- Margaret Finch and Aileen Kennedy</a:t>
            </a:r>
          </a:p>
          <a:p>
            <a:r>
              <a:rPr lang="en-IE" b="1" dirty="0">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Margaret.finch@mtu.ie</a:t>
            </a:r>
            <a:r>
              <a:rPr lang="en-IE" b="1" dirty="0">
                <a:latin typeface="Calibri" panose="020F0502020204030204" pitchFamily="34" charset="0"/>
                <a:ea typeface="Calibri" panose="020F0502020204030204" pitchFamily="34" charset="0"/>
                <a:cs typeface="Calibri" panose="020F0502020204030204" pitchFamily="34" charset="0"/>
              </a:rPr>
              <a:t> and </a:t>
            </a:r>
            <a:r>
              <a:rPr lang="en-IE" b="1" dirty="0">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aileen.kennedy@mtu.ie</a:t>
            </a:r>
            <a:endParaRPr lang="en-IE" b="1" dirty="0">
              <a:latin typeface="Calibri" panose="020F0502020204030204" pitchFamily="34" charset="0"/>
              <a:ea typeface="Calibri" panose="020F0502020204030204" pitchFamily="34" charset="0"/>
              <a:cs typeface="Calibri" panose="020F0502020204030204" pitchFamily="34" charset="0"/>
            </a:endParaRPr>
          </a:p>
          <a:p>
            <a:endParaRPr lang="en-IE"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97778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67CAC-64ED-B3A0-5A73-AD536E859FF3}"/>
              </a:ext>
            </a:extLst>
          </p:cNvPr>
          <p:cNvSpPr>
            <a:spLocks noGrp="1"/>
          </p:cNvSpPr>
          <p:nvPr>
            <p:ph type="title"/>
          </p:nvPr>
        </p:nvSpPr>
        <p:spPr/>
        <p:txBody>
          <a:bodyPr/>
          <a:lstStyle/>
          <a:p>
            <a:r>
              <a:rPr lang="en-IE" b="1" dirty="0">
                <a:latin typeface="Calibri" panose="020F0502020204030204" pitchFamily="34" charset="0"/>
                <a:ea typeface="Calibri" panose="020F0502020204030204" pitchFamily="34" charset="0"/>
                <a:cs typeface="Calibri" panose="020F0502020204030204" pitchFamily="34" charset="0"/>
              </a:rPr>
              <a:t>Why?</a:t>
            </a:r>
          </a:p>
        </p:txBody>
      </p:sp>
      <p:sp>
        <p:nvSpPr>
          <p:cNvPr id="3" name="Content Placeholder 2">
            <a:extLst>
              <a:ext uri="{FF2B5EF4-FFF2-40B4-BE49-F238E27FC236}">
                <a16:creationId xmlns:a16="http://schemas.microsoft.com/office/drawing/2014/main" id="{A20DA0FF-C145-0C9B-5D48-0A094408FCA4}"/>
              </a:ext>
            </a:extLst>
          </p:cNvPr>
          <p:cNvSpPr>
            <a:spLocks noGrp="1"/>
          </p:cNvSpPr>
          <p:nvPr>
            <p:ph idx="1"/>
          </p:nvPr>
        </p:nvSpPr>
        <p:spPr/>
        <p:txBody>
          <a:bodyPr>
            <a:normAutofit lnSpcReduction="10000"/>
          </a:bodyPr>
          <a:lstStyle/>
          <a:p>
            <a:r>
              <a:rPr lang="en-IE" dirty="0"/>
              <a:t>We need to walk the talk- MTU promoted the WAM Programme (AHEAD) to employers for our graduates and we identified that we needed to take action internally to truly understand the programme and to support employers and graduates in the successful employment transition.</a:t>
            </a:r>
          </a:p>
          <a:p>
            <a:r>
              <a:rPr lang="en-IE" dirty="0"/>
              <a:t>As a university committed to the four pillars of ALTI</a:t>
            </a:r>
            <a:r>
              <a:rPr lang="en-IE" b="1" dirty="0"/>
              <a:t>TU</a:t>
            </a:r>
            <a:r>
              <a:rPr lang="en-IE" dirty="0"/>
              <a:t>DE and the additional fifth pillar of Human Resources adopted by MTU in 2023 we want to ensure we understand staff experience as we believe universal design is about building a collective community where staff and students feel a sense of belonging, welcome and support as a right not a gift.</a:t>
            </a:r>
          </a:p>
          <a:p>
            <a:endParaRPr lang="en-IE" dirty="0"/>
          </a:p>
        </p:txBody>
      </p:sp>
    </p:spTree>
    <p:extLst>
      <p:ext uri="{BB962C8B-B14F-4D97-AF65-F5344CB8AC3E}">
        <p14:creationId xmlns:p14="http://schemas.microsoft.com/office/powerpoint/2010/main" val="2017669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03709-44CA-F0BC-7079-D25ED3C87461}"/>
              </a:ext>
            </a:extLst>
          </p:cNvPr>
          <p:cNvSpPr>
            <a:spLocks noGrp="1"/>
          </p:cNvSpPr>
          <p:nvPr>
            <p:ph type="title"/>
          </p:nvPr>
        </p:nvSpPr>
        <p:spPr/>
        <p:txBody>
          <a:bodyPr/>
          <a:lstStyle/>
          <a:p>
            <a:r>
              <a:rPr lang="en-IE" b="1" dirty="0">
                <a:latin typeface="Calibri" panose="020F0502020204030204" pitchFamily="34" charset="0"/>
                <a:ea typeface="Calibri" panose="020F0502020204030204" pitchFamily="34" charset="0"/>
                <a:cs typeface="Calibri" panose="020F0502020204030204" pitchFamily="34" charset="0"/>
              </a:rPr>
              <a:t>Why continued?</a:t>
            </a:r>
          </a:p>
        </p:txBody>
      </p:sp>
      <p:sp>
        <p:nvSpPr>
          <p:cNvPr id="3" name="Content Placeholder 2">
            <a:extLst>
              <a:ext uri="{FF2B5EF4-FFF2-40B4-BE49-F238E27FC236}">
                <a16:creationId xmlns:a16="http://schemas.microsoft.com/office/drawing/2014/main" id="{EA3C06E6-8166-BDB1-97E8-C7D56CF9FA5B}"/>
              </a:ext>
            </a:extLst>
          </p:cNvPr>
          <p:cNvSpPr>
            <a:spLocks noGrp="1"/>
          </p:cNvSpPr>
          <p:nvPr>
            <p:ph idx="1"/>
          </p:nvPr>
        </p:nvSpPr>
        <p:spPr/>
        <p:txBody>
          <a:bodyPr/>
          <a:lstStyle/>
          <a:p>
            <a:r>
              <a:rPr lang="en-IE" dirty="0">
                <a:latin typeface="Calibri" panose="020F0502020204030204" pitchFamily="34" charset="0"/>
                <a:ea typeface="Calibri" panose="020F0502020204030204" pitchFamily="34" charset="0"/>
                <a:cs typeface="Calibri" panose="020F0502020204030204" pitchFamily="34" charset="0"/>
              </a:rPr>
              <a:t>The support, guidance and structure provided by the WAM Programme is equally beneficial and effective for employer and graduate intern.  Training is provided by the programme for the staff and ongoing support both for staff and graduate for duration of the contract.</a:t>
            </a:r>
          </a:p>
          <a:p>
            <a:r>
              <a:rPr lang="en-IE" dirty="0">
                <a:latin typeface="Calibri" panose="020F0502020204030204" pitchFamily="34" charset="0"/>
                <a:ea typeface="Calibri" panose="020F0502020204030204" pitchFamily="34" charset="0"/>
                <a:cs typeface="Calibri" panose="020F0502020204030204" pitchFamily="34" charset="0"/>
              </a:rPr>
              <a:t>Strategically we identify funding (NTUTORR, HEA Performance Funding, TSAF)and in line with MTU UD Strategy identify graduate intern roles in the initial stages of designing any project.</a:t>
            </a:r>
          </a:p>
          <a:p>
            <a:r>
              <a:rPr lang="en-IE" dirty="0">
                <a:latin typeface="Calibri" panose="020F0502020204030204" pitchFamily="34" charset="0"/>
                <a:ea typeface="Calibri" panose="020F0502020204030204" pitchFamily="34" charset="0"/>
                <a:cs typeface="Calibri" panose="020F0502020204030204" pitchFamily="34" charset="0"/>
              </a:rPr>
              <a:t>These are real roles within real teams doing real work!</a:t>
            </a:r>
          </a:p>
        </p:txBody>
      </p:sp>
    </p:spTree>
    <p:extLst>
      <p:ext uri="{BB962C8B-B14F-4D97-AF65-F5344CB8AC3E}">
        <p14:creationId xmlns:p14="http://schemas.microsoft.com/office/powerpoint/2010/main" val="155162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64225-6595-2084-650E-0804FCFF5EB2}"/>
              </a:ext>
            </a:extLst>
          </p:cNvPr>
          <p:cNvSpPr>
            <a:spLocks noGrp="1"/>
          </p:cNvSpPr>
          <p:nvPr>
            <p:ph type="title"/>
          </p:nvPr>
        </p:nvSpPr>
        <p:spPr/>
        <p:txBody>
          <a:bodyPr/>
          <a:lstStyle/>
          <a:p>
            <a:r>
              <a:rPr lang="en-IE" dirty="0">
                <a:latin typeface="Calibri" panose="020F0502020204030204" pitchFamily="34" charset="0"/>
                <a:ea typeface="Calibri" panose="020F0502020204030204" pitchFamily="34" charset="0"/>
                <a:cs typeface="Calibri" panose="020F0502020204030204" pitchFamily="34" charset="0"/>
              </a:rPr>
              <a:t>Learning and Reflections</a:t>
            </a:r>
          </a:p>
        </p:txBody>
      </p:sp>
      <p:sp>
        <p:nvSpPr>
          <p:cNvPr id="3" name="Content Placeholder 2">
            <a:extLst>
              <a:ext uri="{FF2B5EF4-FFF2-40B4-BE49-F238E27FC236}">
                <a16:creationId xmlns:a16="http://schemas.microsoft.com/office/drawing/2014/main" id="{402AACBF-FEC5-BDEF-BA2E-659B17E6FF25}"/>
              </a:ext>
            </a:extLst>
          </p:cNvPr>
          <p:cNvSpPr>
            <a:spLocks noGrp="1"/>
          </p:cNvSpPr>
          <p:nvPr>
            <p:ph idx="1"/>
          </p:nvPr>
        </p:nvSpPr>
        <p:spPr/>
        <p:txBody>
          <a:bodyPr>
            <a:normAutofit/>
          </a:bodyPr>
          <a:lstStyle/>
          <a:p>
            <a:r>
              <a:rPr lang="en-IE" dirty="0">
                <a:latin typeface="Calibri" panose="020F0502020204030204" pitchFamily="34" charset="0"/>
                <a:ea typeface="Calibri" panose="020F0502020204030204" pitchFamily="34" charset="0"/>
                <a:cs typeface="Calibri" panose="020F0502020204030204" pitchFamily="34" charset="0"/>
              </a:rPr>
              <a:t>Preparation prior to start date is vital</a:t>
            </a:r>
          </a:p>
          <a:p>
            <a:r>
              <a:rPr lang="en-IE" dirty="0">
                <a:latin typeface="Calibri" panose="020F0502020204030204" pitchFamily="34" charset="0"/>
                <a:ea typeface="Calibri" panose="020F0502020204030204" pitchFamily="34" charset="0"/>
                <a:cs typeface="Calibri" panose="020F0502020204030204" pitchFamily="34" charset="0"/>
              </a:rPr>
              <a:t>The use of a ‘Manager’ and separate ‘Mentor’ role enhances learning of graduate and employer.</a:t>
            </a:r>
          </a:p>
          <a:p>
            <a:r>
              <a:rPr lang="en-IE" dirty="0">
                <a:latin typeface="Calibri" panose="020F0502020204030204" pitchFamily="34" charset="0"/>
                <a:ea typeface="Calibri" panose="020F0502020204030204" pitchFamily="34" charset="0"/>
                <a:cs typeface="Calibri" panose="020F0502020204030204" pitchFamily="34" charset="0"/>
              </a:rPr>
              <a:t>Pointing out what is restrictive/ inappropriate in a policy/ practice should not be controversial only welcomed and responded to collaboratively.</a:t>
            </a:r>
          </a:p>
          <a:p>
            <a:r>
              <a:rPr lang="en-IE" dirty="0">
                <a:latin typeface="Calibri" panose="020F0502020204030204" pitchFamily="34" charset="0"/>
                <a:ea typeface="Calibri" panose="020F0502020204030204" pitchFamily="34" charset="0"/>
                <a:cs typeface="Calibri" panose="020F0502020204030204" pitchFamily="34" charset="0"/>
              </a:rPr>
              <a:t>Collaborative working with the staff member should not mean the onus is on the staff member to create the solution.</a:t>
            </a:r>
          </a:p>
          <a:p>
            <a:r>
              <a:rPr lang="en-IE" dirty="0">
                <a:latin typeface="Calibri" panose="020F0502020204030204" pitchFamily="34" charset="0"/>
                <a:ea typeface="Calibri" panose="020F0502020204030204" pitchFamily="34" charset="0"/>
                <a:cs typeface="Calibri" panose="020F0502020204030204" pitchFamily="34" charset="0"/>
              </a:rPr>
              <a:t>Authentic communication, flexibility and responsivity is key.</a:t>
            </a:r>
          </a:p>
          <a:p>
            <a:endParaRPr lang="en-IE" dirty="0">
              <a:latin typeface="Calibri" panose="020F0502020204030204" pitchFamily="34" charset="0"/>
              <a:ea typeface="Calibri" panose="020F0502020204030204" pitchFamily="34" charset="0"/>
              <a:cs typeface="Calibri" panose="020F0502020204030204" pitchFamily="34" charset="0"/>
            </a:endParaRPr>
          </a:p>
          <a:p>
            <a:endParaRPr lang="en-IE" dirty="0"/>
          </a:p>
        </p:txBody>
      </p:sp>
    </p:spTree>
    <p:extLst>
      <p:ext uri="{BB962C8B-B14F-4D97-AF65-F5344CB8AC3E}">
        <p14:creationId xmlns:p14="http://schemas.microsoft.com/office/powerpoint/2010/main" val="57164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971A7-EA4A-F527-C14A-18419C475502}"/>
              </a:ext>
            </a:extLst>
          </p:cNvPr>
          <p:cNvSpPr>
            <a:spLocks noGrp="1"/>
          </p:cNvSpPr>
          <p:nvPr>
            <p:ph type="title"/>
          </p:nvPr>
        </p:nvSpPr>
        <p:spPr/>
        <p:txBody>
          <a:bodyPr/>
          <a:lstStyle/>
          <a:p>
            <a:r>
              <a:rPr lang="en-IE" dirty="0"/>
              <a:t>WAM Programme Interns Feedback</a:t>
            </a:r>
          </a:p>
        </p:txBody>
      </p:sp>
      <p:sp>
        <p:nvSpPr>
          <p:cNvPr id="3" name="Content Placeholder 2">
            <a:extLst>
              <a:ext uri="{FF2B5EF4-FFF2-40B4-BE49-F238E27FC236}">
                <a16:creationId xmlns:a16="http://schemas.microsoft.com/office/drawing/2014/main" id="{63473F9F-0CE1-A018-FD49-97E31007D773}"/>
              </a:ext>
            </a:extLst>
          </p:cNvPr>
          <p:cNvSpPr>
            <a:spLocks noGrp="1"/>
          </p:cNvSpPr>
          <p:nvPr>
            <p:ph idx="1"/>
          </p:nvPr>
        </p:nvSpPr>
        <p:spPr>
          <a:solidFill>
            <a:schemeClr val="accent4">
              <a:lumMod val="40000"/>
              <a:lumOff val="60000"/>
            </a:schemeClr>
          </a:solidFill>
        </p:spPr>
        <p:txBody>
          <a:bodyPr/>
          <a:lstStyle/>
          <a:p>
            <a:r>
              <a:rPr lang="en-IE" kern="100" dirty="0">
                <a:latin typeface="Calibri" panose="020F0502020204030204" pitchFamily="34" charset="0"/>
                <a:ea typeface="Aptos" panose="020B0004020202020204" pitchFamily="34" charset="0"/>
                <a:cs typeface="Times New Roman" panose="02020603050405020304" pitchFamily="18" charset="0"/>
              </a:rPr>
              <a:t>My</a:t>
            </a:r>
            <a:r>
              <a:rPr lang="en-IE" sz="2800" kern="100" dirty="0">
                <a:effectLst/>
                <a:latin typeface="Calibri" panose="020F0502020204030204" pitchFamily="34" charset="0"/>
                <a:ea typeface="Aptos" panose="020B0004020202020204" pitchFamily="34" charset="0"/>
                <a:cs typeface="Times New Roman" panose="02020603050405020304" pitchFamily="18" charset="0"/>
              </a:rPr>
              <a:t>  first experience in a work context to feel so welcomed, supported and accepted holistically especially as a worker with ADHD and Dyslexia.</a:t>
            </a:r>
          </a:p>
          <a:p>
            <a:r>
              <a:rPr lang="en-IE" kern="100" dirty="0">
                <a:latin typeface="Calibri" panose="020F0502020204030204" pitchFamily="34" charset="0"/>
                <a:ea typeface="Aptos" panose="020B0004020202020204" pitchFamily="34" charset="0"/>
                <a:cs typeface="Times New Roman" panose="02020603050405020304" pitchFamily="18" charset="0"/>
              </a:rPr>
              <a:t>Felt empowered by </a:t>
            </a:r>
            <a:r>
              <a:rPr lang="en-IE" sz="2800" kern="100" dirty="0">
                <a:effectLst/>
                <a:latin typeface="Calibri" panose="020F0502020204030204" pitchFamily="34" charset="0"/>
                <a:ea typeface="Aptos" panose="020B0004020202020204" pitchFamily="34" charset="0"/>
                <a:cs typeface="Times New Roman" panose="02020603050405020304" pitchFamily="18" charset="0"/>
              </a:rPr>
              <a:t>MTU responsivity to </a:t>
            </a:r>
            <a:r>
              <a:rPr lang="en-IE" kern="100" dirty="0">
                <a:latin typeface="Calibri" panose="020F0502020204030204" pitchFamily="34" charset="0"/>
                <a:ea typeface="Aptos" panose="020B0004020202020204" pitchFamily="34" charset="0"/>
                <a:cs typeface="Times New Roman" panose="02020603050405020304" pitchFamily="18" charset="0"/>
              </a:rPr>
              <a:t>WAM Programme identified</a:t>
            </a:r>
            <a:r>
              <a:rPr lang="en-IE" sz="2800" kern="100" dirty="0">
                <a:effectLst/>
                <a:latin typeface="Calibri" panose="020F0502020204030204" pitchFamily="34" charset="0"/>
                <a:ea typeface="Aptos" panose="020B0004020202020204" pitchFamily="34" charset="0"/>
                <a:cs typeface="Times New Roman" panose="02020603050405020304" pitchFamily="18" charset="0"/>
              </a:rPr>
              <a:t> reasonable accommodation and working practice recommendations.</a:t>
            </a:r>
          </a:p>
          <a:p>
            <a:r>
              <a:rPr lang="en-IE" kern="100" dirty="0">
                <a:latin typeface="Calibri" panose="020F0502020204030204" pitchFamily="34" charset="0"/>
                <a:ea typeface="Aptos" panose="020B0004020202020204" pitchFamily="34" charset="0"/>
                <a:cs typeface="Times New Roman" panose="02020603050405020304" pitchFamily="18" charset="0"/>
              </a:rPr>
              <a:t>Noted benefits of graduate intern experience to transition from student to worker role.</a:t>
            </a:r>
          </a:p>
          <a:p>
            <a:r>
              <a:rPr lang="en-IE" sz="2800" kern="100" dirty="0">
                <a:effectLst/>
                <a:latin typeface="Calibri" panose="020F0502020204030204" pitchFamily="34" charset="0"/>
                <a:ea typeface="Aptos" panose="020B0004020202020204" pitchFamily="34" charset="0"/>
                <a:cs typeface="Times New Roman" panose="02020603050405020304" pitchFamily="18" charset="0"/>
              </a:rPr>
              <a:t>Helped me </a:t>
            </a:r>
            <a:r>
              <a:rPr lang="en-IE" kern="100" dirty="0">
                <a:latin typeface="Calibri" panose="020F0502020204030204" pitchFamily="34" charset="0"/>
                <a:ea typeface="Aptos" panose="020B0004020202020204" pitchFamily="34" charset="0"/>
                <a:cs typeface="Times New Roman" panose="02020603050405020304" pitchFamily="18" charset="0"/>
              </a:rPr>
              <a:t>to gain</a:t>
            </a:r>
            <a:r>
              <a:rPr lang="en-IE" sz="2800" kern="100" dirty="0">
                <a:effectLst/>
                <a:latin typeface="Calibri" panose="020F0502020204030204" pitchFamily="34" charset="0"/>
                <a:ea typeface="Aptos" panose="020B0004020202020204" pitchFamily="34" charset="0"/>
                <a:cs typeface="Times New Roman" panose="02020603050405020304" pitchFamily="18" charset="0"/>
              </a:rPr>
              <a:t> a deeper sense of where my personal career plan can go.</a:t>
            </a:r>
            <a:endParaRPr lang="en-IE" sz="2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IE" sz="2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IE" sz="2800" kern="100" dirty="0">
              <a:effectLst/>
              <a:latin typeface="Calibri" panose="020F0502020204030204" pitchFamily="34" charset="0"/>
              <a:ea typeface="Aptos" panose="020B0004020202020204" pitchFamily="34" charset="0"/>
              <a:cs typeface="Times New Roman" panose="02020603050405020304" pitchFamily="18" charset="0"/>
            </a:endParaRPr>
          </a:p>
          <a:p>
            <a:endParaRPr lang="en-IE" sz="2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IE" dirty="0"/>
          </a:p>
        </p:txBody>
      </p:sp>
    </p:spTree>
    <p:extLst>
      <p:ext uri="{BB962C8B-B14F-4D97-AF65-F5344CB8AC3E}">
        <p14:creationId xmlns:p14="http://schemas.microsoft.com/office/powerpoint/2010/main" val="1636922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2D413-EC31-2DA8-68F4-62FB9DC7413D}"/>
              </a:ext>
            </a:extLst>
          </p:cNvPr>
          <p:cNvSpPr>
            <a:spLocks noGrp="1"/>
          </p:cNvSpPr>
          <p:nvPr>
            <p:ph type="title"/>
          </p:nvPr>
        </p:nvSpPr>
        <p:spPr/>
        <p:txBody>
          <a:bodyPr/>
          <a:lstStyle/>
          <a:p>
            <a:r>
              <a:rPr lang="en-IE" dirty="0">
                <a:latin typeface="Calibri" panose="020F0502020204030204" pitchFamily="34" charset="0"/>
                <a:ea typeface="Calibri" panose="020F0502020204030204" pitchFamily="34" charset="0"/>
                <a:cs typeface="Calibri" panose="020F0502020204030204" pitchFamily="34" charset="0"/>
              </a:rPr>
              <a:t>Call to Action</a:t>
            </a:r>
          </a:p>
        </p:txBody>
      </p:sp>
      <p:sp>
        <p:nvSpPr>
          <p:cNvPr id="3" name="Content Placeholder 2">
            <a:extLst>
              <a:ext uri="{FF2B5EF4-FFF2-40B4-BE49-F238E27FC236}">
                <a16:creationId xmlns:a16="http://schemas.microsoft.com/office/drawing/2014/main" id="{5E5982C3-B3D9-CEE3-D537-B0717A4CD8E6}"/>
              </a:ext>
            </a:extLst>
          </p:cNvPr>
          <p:cNvSpPr>
            <a:spLocks noGrp="1"/>
          </p:cNvSpPr>
          <p:nvPr>
            <p:ph idx="1"/>
          </p:nvPr>
        </p:nvSpPr>
        <p:spPr/>
        <p:txBody>
          <a:bodyPr/>
          <a:lstStyle/>
          <a:p>
            <a:r>
              <a:rPr lang="en-IE" dirty="0">
                <a:solidFill>
                  <a:srgbClr val="000000"/>
                </a:solidFill>
                <a:latin typeface="Calibri" panose="020F0502020204030204" pitchFamily="34" charset="0"/>
                <a:ea typeface="Calibri" panose="020F0502020204030204" pitchFamily="34" charset="0"/>
                <a:cs typeface="Calibri" panose="020F0502020204030204" pitchFamily="34" charset="0"/>
              </a:rPr>
              <a:t>All t</a:t>
            </a:r>
            <a:r>
              <a:rPr lang="en-IE"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ertiary education institutions consider WAM Graduate </a:t>
            </a:r>
            <a:r>
              <a:rPr lang="en-IE" dirty="0">
                <a:solidFill>
                  <a:srgbClr val="000000"/>
                </a:solidFill>
                <a:latin typeface="Calibri" panose="020F0502020204030204" pitchFamily="34" charset="0"/>
                <a:ea typeface="Calibri" panose="020F0502020204030204" pitchFamily="34" charset="0"/>
                <a:cs typeface="Calibri" panose="020F0502020204030204" pitchFamily="34" charset="0"/>
              </a:rPr>
              <a:t>Intern possibilities in existing delivery and when designing new projects and funding applications and partner with WAM AHEAD now!</a:t>
            </a:r>
            <a:endParaRPr lang="en-IE"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613720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9946560433F2B4BAC6115A870028350" ma:contentTypeVersion="17" ma:contentTypeDescription="Create a new document." ma:contentTypeScope="" ma:versionID="504a4eee48183cc64ffa4f8ca4e8fda6">
  <xsd:schema xmlns:xsd="http://www.w3.org/2001/XMLSchema" xmlns:xs="http://www.w3.org/2001/XMLSchema" xmlns:p="http://schemas.microsoft.com/office/2006/metadata/properties" xmlns:ns2="f04adec5-321f-46c9-8d8f-d278d5019d73" xmlns:ns3="98a9eb8c-6a01-428e-9f5d-17b5596ff277" targetNamespace="http://schemas.microsoft.com/office/2006/metadata/properties" ma:root="true" ma:fieldsID="cf20f95ca4649c41c8b81b9c4d626c3f" ns2:_="" ns3:_="">
    <xsd:import namespace="f04adec5-321f-46c9-8d8f-d278d5019d73"/>
    <xsd:import namespace="98a9eb8c-6a01-428e-9f5d-17b5596ff27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4adec5-321f-46c9-8d8f-d278d5019d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18109bd-626c-4cb5-b457-7c830300b9dd" ma:termSetId="09814cd3-568e-fe90-9814-8d621ff8fb84" ma:anchorId="fba54fb3-c3e1-fe81-a776-ca4b69148c4d" ma:open="true" ma:isKeyword="false">
      <xsd:complexType>
        <xsd:sequence>
          <xsd:element ref="pc:Terms" minOccurs="0" maxOccurs="1"/>
        </xsd:sequence>
      </xsd:complexType>
    </xsd:element>
    <xsd:element name="MediaServiceDateTaken" ma:index="22" nillable="true" ma:displayName="MediaServiceDateTaken" ma:hidden="true" ma:internalName="MediaServiceDateTake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a9eb8c-6a01-428e-9f5d-17b5596ff27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47ea14bd-29b4-46a6-9b71-aedf54cf4907}" ma:internalName="TaxCatchAll" ma:showField="CatchAllData" ma:web="98a9eb8c-6a01-428e-9f5d-17b5596ff2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04adec5-321f-46c9-8d8f-d278d5019d73">
      <Terms xmlns="http://schemas.microsoft.com/office/infopath/2007/PartnerControls"/>
    </lcf76f155ced4ddcb4097134ff3c332f>
    <TaxCatchAll xmlns="98a9eb8c-6a01-428e-9f5d-17b5596ff277" xsi:nil="true"/>
  </documentManagement>
</p:properties>
</file>

<file path=customXml/itemProps1.xml><?xml version="1.0" encoding="utf-8"?>
<ds:datastoreItem xmlns:ds="http://schemas.openxmlformats.org/officeDocument/2006/customXml" ds:itemID="{3071E8A5-6314-42BF-94E2-5C7FF2714FF7}">
  <ds:schemaRefs>
    <ds:schemaRef ds:uri="http://schemas.microsoft.com/sharepoint/v3/contenttype/forms"/>
  </ds:schemaRefs>
</ds:datastoreItem>
</file>

<file path=customXml/itemProps2.xml><?xml version="1.0" encoding="utf-8"?>
<ds:datastoreItem xmlns:ds="http://schemas.openxmlformats.org/officeDocument/2006/customXml" ds:itemID="{AA18FA72-2B8B-4189-B571-8E61B39305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04adec5-321f-46c9-8d8f-d278d5019d73"/>
    <ds:schemaRef ds:uri="98a9eb8c-6a01-428e-9f5d-17b5596ff2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009373A-10D1-4267-B7F3-135BA82E85B7}">
  <ds:schemaRefs>
    <ds:schemaRef ds:uri="http://schemas.microsoft.com/office/2006/metadata/properties"/>
    <ds:schemaRef ds:uri="http://schemas.microsoft.com/office/infopath/2007/PartnerControls"/>
    <ds:schemaRef ds:uri="f04adec5-321f-46c9-8d8f-d278d5019d73"/>
    <ds:schemaRef ds:uri="98a9eb8c-6a01-428e-9f5d-17b5596ff277"/>
  </ds:schemaRefs>
</ds:datastoreItem>
</file>

<file path=docProps/app.xml><?xml version="1.0" encoding="utf-8"?>
<Properties xmlns="http://schemas.openxmlformats.org/officeDocument/2006/extended-properties" xmlns:vt="http://schemas.openxmlformats.org/officeDocument/2006/docPropsVTypes">
  <TotalTime>52</TotalTime>
  <Words>424</Words>
  <Application>Microsoft Office PowerPoint</Application>
  <PresentationFormat>Widescreen</PresentationFormat>
  <Paragraphs>26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Aptos Display</vt:lpstr>
      <vt:lpstr>Arial</vt:lpstr>
      <vt:lpstr>Calibri</vt:lpstr>
      <vt:lpstr>Office Theme</vt:lpstr>
      <vt:lpstr>Partnership between a University and WAM Programme- When the University is the Learner</vt:lpstr>
      <vt:lpstr>Why?</vt:lpstr>
      <vt:lpstr>Why continued?</vt:lpstr>
      <vt:lpstr>Learning and Reflections</vt:lpstr>
      <vt:lpstr>WAM Programme Interns Feedback</vt:lpstr>
      <vt:lpstr>Call to Action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Margaret Finch</dc:creator>
  <cp:lastModifiedBy>Damien Claffey</cp:lastModifiedBy>
  <cp:revision>7</cp:revision>
  <dcterms:created xsi:type="dcterms:W3CDTF">2025-02-26T13:34:20Z</dcterms:created>
  <dcterms:modified xsi:type="dcterms:W3CDTF">2025-03-03T16:43:45Z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0x01010069946560433F2B4BAC6115A870028350</vt:lpwstr>
  </property>
  <property fmtid="{D5CDD505-2E9C-101B-9397-08002B2CF9AE}" pid="3" name="MediaServiceImageTags">
    <vt:lpwstr/>
  </property>
</Properties>
</file>