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448" r:id="rId5"/>
    <p:sldId id="452" r:id="rId6"/>
    <p:sldId id="443" r:id="rId7"/>
    <p:sldId id="260" r:id="rId8"/>
    <p:sldId id="261" r:id="rId9"/>
    <p:sldId id="44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979E"/>
    <a:srgbClr val="2C595F"/>
    <a:srgbClr val="0097D7"/>
    <a:srgbClr val="6E5093"/>
    <a:srgbClr val="09A145"/>
    <a:srgbClr val="009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C0CAB7-222D-4A74-9C67-99CEFA12AA2F}" v="29" dt="2025-03-14T12:07:18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7A73D-8D0B-4E57-ABF3-518405A76D04}" type="datetimeFigureOut">
              <a:rPr lang="en-IE" smtClean="0"/>
              <a:t>14/03/2025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D2654-B49D-4875-A03B-2B93728FB0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309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0D66C-7D38-0B03-E625-F7ACB72A3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D692E8-84E6-49CB-4343-98A0A4F3DE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E2E0C1-0714-EF29-E62A-3096319B36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latin typeface="Tw Cen MT" panose="020B0602020104020603" pitchFamily="34" charset="0"/>
              </a:rPr>
              <a:t>3,665 applications </a:t>
            </a:r>
            <a:r>
              <a:rPr lang="en-GB" sz="1200">
                <a:latin typeface="Tw Cen MT" panose="020B0602020104020603" pitchFamily="34" charset="0"/>
              </a:rPr>
              <a:t>for WAM placements and </a:t>
            </a:r>
            <a:r>
              <a:rPr lang="en-GB" sz="1200" b="1">
                <a:latin typeface="Tw Cen MT" panose="020B0602020104020603" pitchFamily="34" charset="0"/>
              </a:rPr>
              <a:t>460 needs assessments </a:t>
            </a:r>
            <a:r>
              <a:rPr lang="en-GB" sz="1200">
                <a:latin typeface="Tw Cen MT" panose="020B0602020104020603" pitchFamily="34" charset="0"/>
              </a:rPr>
              <a:t>carried out by AHEAD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Tw Cen MT" panose="020B06020201040206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81% of WAM graduates secured employment as a direct result of their WAM placement.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1 in 5 applicants required accommodations for a traditional interview.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1 in 7 applicants required accommodations for a virtual interview.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1 in 3 required accommodations for testing and screening recruitment processes.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Two-thirds of workplace accommodations do not incur any cost to the employer and are in relation to work tasks.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42% of graduates require time off to attend disability related medical appointments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92% of WAM graduates gained confidence in their ability to work in a mainstream environment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sans"/>
              </a:rPr>
              <a:t>69% of WAM graduates were no longer in receipt of any disability or illness payments.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latin typeface="Tw Cen MT" panose="020B0602020104020603" pitchFamily="34" charset="0"/>
            </a:endParaRP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83543-D2D9-897A-D09F-9ACD4DF32D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EEA7C-0394-45D9-9D04-3E4A0C928781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113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35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63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537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37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1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47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03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7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3192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56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47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7376411" y="6174341"/>
            <a:ext cx="2049010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4E9DE-8FB4-4716-B657-06842ADD8753}"/>
              </a:ext>
            </a:extLst>
          </p:cNvPr>
          <p:cNvGrpSpPr/>
          <p:nvPr userDrawn="1"/>
        </p:nvGrpSpPr>
        <p:grpSpPr>
          <a:xfrm>
            <a:off x="4024817" y="5877959"/>
            <a:ext cx="984353" cy="984353"/>
            <a:chOff x="4100431" y="5877959"/>
            <a:chExt cx="984353" cy="98435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CC0561E3-5540-4E51-9BE6-DA83A1E6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100431" y="5877959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oogle Shape;15;p1" descr="Facebook Logo">
              <a:extLst>
                <a:ext uri="{FF2B5EF4-FFF2-40B4-BE49-F238E27FC236}">
                  <a16:creationId xmlns:a16="http://schemas.microsoft.com/office/drawing/2014/main" id="{FFE7E155-AA03-4A09-A709-B36E7B6DB1BF}"/>
                </a:ext>
              </a:extLst>
            </p:cNvPr>
            <p:cNvPicPr preferRelativeResize="0"/>
            <p:nvPr userDrawn="1"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4278514" y="6210633"/>
              <a:ext cx="273037" cy="523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Google Shape;12;p1">
            <a:extLst>
              <a:ext uri="{FF2B5EF4-FFF2-40B4-BE49-F238E27FC236}">
                <a16:creationId xmlns:a16="http://schemas.microsoft.com/office/drawing/2014/main" id="{F152B2B3-B5FE-4955-9650-212D456EE203}"/>
              </a:ext>
            </a:extLst>
          </p:cNvPr>
          <p:cNvSpPr txBox="1"/>
          <p:nvPr userDrawn="1"/>
        </p:nvSpPr>
        <p:spPr>
          <a:xfrm>
            <a:off x="4712990" y="6174341"/>
            <a:ext cx="1562581" cy="4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/AHEADireland	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10035304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bg1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</a:t>
            </a: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" y="6167491"/>
            <a:ext cx="3243397" cy="39993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6D84C67-A603-4BD8-85C0-18A7CFD60885}"/>
              </a:ext>
            </a:extLst>
          </p:cNvPr>
          <p:cNvGrpSpPr/>
          <p:nvPr userDrawn="1"/>
        </p:nvGrpSpPr>
        <p:grpSpPr>
          <a:xfrm>
            <a:off x="6593302" y="5882131"/>
            <a:ext cx="984353" cy="984353"/>
            <a:chOff x="6276684" y="5882131"/>
            <a:chExt cx="984353" cy="984353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A71979-04A3-47C0-8DD5-ABB3AB487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276684" y="5882131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oogle Shape;14;p1" descr="Twitter Logo">
              <a:extLst>
                <a:ext uri="{FF2B5EF4-FFF2-40B4-BE49-F238E27FC236}">
                  <a16:creationId xmlns:a16="http://schemas.microsoft.com/office/drawing/2014/main" id="{EC201EB0-A09D-4432-9B2A-E41449CCF4AC}"/>
                </a:ext>
              </a:extLst>
            </p:cNvPr>
            <p:cNvPicPr preferRelativeResize="0"/>
            <p:nvPr userDrawn="1"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63795" y="6248021"/>
              <a:ext cx="551457" cy="44855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77F8CA-10FF-4148-A711-87B12C77278E}"/>
              </a:ext>
            </a:extLst>
          </p:cNvPr>
          <p:cNvGrpSpPr/>
          <p:nvPr userDrawn="1"/>
        </p:nvGrpSpPr>
        <p:grpSpPr>
          <a:xfrm>
            <a:off x="9458125" y="5881212"/>
            <a:ext cx="984353" cy="984353"/>
            <a:chOff x="8966296" y="5881212"/>
            <a:chExt cx="984353" cy="984353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35110E8-8E9B-4559-A061-13D62B1A4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66296" y="5881212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oogle Shape;13;p1" descr="Website logo">
              <a:extLst>
                <a:ext uri="{FF2B5EF4-FFF2-40B4-BE49-F238E27FC236}">
                  <a16:creationId xmlns:a16="http://schemas.microsoft.com/office/drawing/2014/main" id="{758BB0C0-5177-44EB-B0CE-2212C01CEB08}"/>
                </a:ext>
              </a:extLst>
            </p:cNvPr>
            <p:cNvPicPr preferRelativeResize="0"/>
            <p:nvPr userDrawn="1"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9152681" y="6146034"/>
              <a:ext cx="415636" cy="48280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custDataLst>
      <p:tags r:id="rId13"/>
    </p:custDataLst>
    <p:extLst>
      <p:ext uri="{BB962C8B-B14F-4D97-AF65-F5344CB8AC3E}">
        <p14:creationId xmlns:p14="http://schemas.microsoft.com/office/powerpoint/2010/main" val="227155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dUCN0KJEcw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CARAZ_NJ8M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and green banner with the words &quot;Celebrating 20 years and 700+ graduates in 2025&quot;. Showing 6 former WAM graduates smiling and the WAM logo.">
            <a:extLst>
              <a:ext uri="{FF2B5EF4-FFF2-40B4-BE49-F238E27FC236}">
                <a16:creationId xmlns:a16="http://schemas.microsoft.com/office/drawing/2014/main" id="{C0925128-84B8-56A3-1115-0DCB28F16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28" y="-10191"/>
            <a:ext cx="12264427" cy="243840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DA4806-A032-48F8-7EAD-A0EBD0D93FA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-1" y="1825625"/>
            <a:ext cx="12191999" cy="4351338"/>
          </a:xfrm>
        </p:spPr>
        <p:txBody>
          <a:bodyPr/>
          <a:lstStyle/>
          <a:p>
            <a:endParaRPr lang="en-GB" dirty="0"/>
          </a:p>
          <a:p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457200" lvl="1" indent="0">
              <a:buNone/>
            </a:pPr>
            <a:r>
              <a:rPr lang="en-GB" sz="2800" dirty="0"/>
              <a:t>This year, we celebrate </a:t>
            </a:r>
            <a:r>
              <a:rPr lang="en-GB" sz="2800" b="1" dirty="0"/>
              <a:t>20 years of WAM</a:t>
            </a:r>
            <a:r>
              <a:rPr lang="en-GB" sz="2800" dirty="0"/>
              <a:t>! It's a milestone that highlights two decades of AHEAD supporting </a:t>
            </a:r>
            <a:r>
              <a:rPr lang="en-GB" sz="2800" b="1" dirty="0"/>
              <a:t>over 700 graduates with disabilities </a:t>
            </a:r>
            <a:r>
              <a:rPr lang="en-GB" sz="2800" dirty="0"/>
              <a:t>to secure paid and mentored work placements while also </a:t>
            </a:r>
            <a:r>
              <a:rPr lang="en-GB" sz="2800" b="1" dirty="0"/>
              <a:t>championing inclusivity in the workplace</a:t>
            </a:r>
            <a:r>
              <a:rPr lang="en-GB" sz="2800" dirty="0"/>
              <a:t>.</a:t>
            </a:r>
            <a:r>
              <a:rPr lang="en-I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037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C878B-FE9D-94DC-CF80-2304CFD26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and green banner with the words &quot;Celebrating 20 years and 700+ graduates in 2025&quot;. Showing 6 former WAM graduates smiling and the WAM logo.">
            <a:extLst>
              <a:ext uri="{FF2B5EF4-FFF2-40B4-BE49-F238E27FC236}">
                <a16:creationId xmlns:a16="http://schemas.microsoft.com/office/drawing/2014/main" id="{23105B1B-FB76-70AF-560F-826F0E1AE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28" y="-10191"/>
            <a:ext cx="12264427" cy="243840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F2A297-48FF-72BC-86B1-FD7C1AE6C7D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-1" y="1825625"/>
            <a:ext cx="12191999" cy="4351338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The </a:t>
            </a:r>
            <a:r>
              <a:rPr kumimoji="0" lang="en-IE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w Cen MT" panose="020B0602020104020603" pitchFamily="34" charset="0"/>
              </a:rPr>
              <a:t>Willing, Able, Mentoring </a:t>
            </a:r>
            <a:r>
              <a:rPr kumimoji="0" lang="en-IE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(WAM)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 Programme was established in 2005 and is currently funded by the Department of Social Protection.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The central objective of WAM is to 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widen access to employment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 for graduates with disabilities while working with and 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supporting employers to create more inclusive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workplaces.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dirty="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25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05333-5236-C4EC-9F58-770A772F5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0BF65-646B-FE24-C01C-AD3B871E5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WAM Graduate Benefits!</a:t>
            </a:r>
            <a:endParaRPr lang="en-IE" sz="4000" dirty="0"/>
          </a:p>
        </p:txBody>
      </p:sp>
      <p:pic>
        <p:nvPicPr>
          <p:cNvPr id="7" name="Picture 6" descr="92% gained confidence in their ability to work in mainstream&#10;">
            <a:extLst>
              <a:ext uri="{FF2B5EF4-FFF2-40B4-BE49-F238E27FC236}">
                <a16:creationId xmlns:a16="http://schemas.microsoft.com/office/drawing/2014/main" id="{DAAE1959-18B3-BDC2-8A37-BC97AC46F40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751"/>
          <a:stretch/>
        </p:blipFill>
        <p:spPr>
          <a:xfrm>
            <a:off x="481033" y="1719817"/>
            <a:ext cx="2652042" cy="2517822"/>
          </a:xfrm>
          <a:prstGeom prst="rect">
            <a:avLst/>
          </a:prstGeom>
        </p:spPr>
      </p:pic>
      <p:pic>
        <p:nvPicPr>
          <p:cNvPr id="8" name="Picture 7" descr="87% felt they learned transferrable skills from education">
            <a:extLst>
              <a:ext uri="{FF2B5EF4-FFF2-40B4-BE49-F238E27FC236}">
                <a16:creationId xmlns:a16="http://schemas.microsoft.com/office/drawing/2014/main" id="{985B9475-1A5C-EA47-0093-AE43BE03A34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0750"/>
          <a:stretch/>
        </p:blipFill>
        <p:spPr>
          <a:xfrm>
            <a:off x="3280961" y="1772807"/>
            <a:ext cx="2540413" cy="2411842"/>
          </a:xfrm>
          <a:prstGeom prst="rect">
            <a:avLst/>
          </a:prstGeom>
        </p:spPr>
      </p:pic>
      <p:pic>
        <p:nvPicPr>
          <p:cNvPr id="5" name="Picture 4" descr="95% gained practical experience in the workplace&#10;">
            <a:extLst>
              <a:ext uri="{FF2B5EF4-FFF2-40B4-BE49-F238E27FC236}">
                <a16:creationId xmlns:a16="http://schemas.microsoft.com/office/drawing/2014/main" id="{D5815A47-0771-1F8D-00F0-44DFB9EB19C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751"/>
          <a:stretch/>
        </p:blipFill>
        <p:spPr>
          <a:xfrm>
            <a:off x="6096000" y="1808534"/>
            <a:ext cx="2319160" cy="2201787"/>
          </a:xfrm>
          <a:prstGeom prst="rect">
            <a:avLst/>
          </a:prstGeom>
        </p:spPr>
      </p:pic>
      <p:pic>
        <p:nvPicPr>
          <p:cNvPr id="4" name="Picture 3" descr="A blue sign with white text &quot;81% of WAM graduates secured employment as a direct result of their placement&quot;">
            <a:extLst>
              <a:ext uri="{FF2B5EF4-FFF2-40B4-BE49-F238E27FC236}">
                <a16:creationId xmlns:a16="http://schemas.microsoft.com/office/drawing/2014/main" id="{50A2CECC-632D-A248-B8E0-3A01F33BB1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7981" y="4355485"/>
            <a:ext cx="7869807" cy="1196197"/>
          </a:xfrm>
          <a:prstGeom prst="rect">
            <a:avLst/>
          </a:prstGeom>
        </p:spPr>
      </p:pic>
      <p:pic>
        <p:nvPicPr>
          <p:cNvPr id="9" name="Picture 8" descr="88% had a better understanding of workplace supports&#10;">
            <a:extLst>
              <a:ext uri="{FF2B5EF4-FFF2-40B4-BE49-F238E27FC236}">
                <a16:creationId xmlns:a16="http://schemas.microsoft.com/office/drawing/2014/main" id="{495EE14A-1C41-E930-7D92-02072B313AC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751"/>
          <a:stretch/>
        </p:blipFill>
        <p:spPr>
          <a:xfrm>
            <a:off x="8578612" y="1772807"/>
            <a:ext cx="2465150" cy="23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2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F50E0-E60E-DF5D-9228-D3384D6E8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-1600835"/>
            <a:ext cx="10515600" cy="1325563"/>
          </a:xfrm>
        </p:spPr>
        <p:txBody>
          <a:bodyPr/>
          <a:lstStyle/>
          <a:p>
            <a:r>
              <a:rPr lang="en-GB"/>
              <a:t>Video 1</a:t>
            </a:r>
          </a:p>
        </p:txBody>
      </p:sp>
      <p:pic>
        <p:nvPicPr>
          <p:cNvPr id="4" name="Online Media 3" title="WAM Graduate Videos - Theme 1 (Video 1)">
            <a:hlinkClick r:id="" action="ppaction://media"/>
            <a:extLst>
              <a:ext uri="{FF2B5EF4-FFF2-40B4-BE49-F238E27FC236}">
                <a16:creationId xmlns:a16="http://schemas.microsoft.com/office/drawing/2014/main" id="{82E483B3-4A96-DE60-AC37-8C2CE9FA2E1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94155" y="408305"/>
            <a:ext cx="9203690" cy="519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35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03C2-644B-0DD1-330F-ABFE706F4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85595"/>
            <a:ext cx="10515600" cy="1325563"/>
          </a:xfrm>
        </p:spPr>
        <p:txBody>
          <a:bodyPr/>
          <a:lstStyle/>
          <a:p>
            <a:r>
              <a:rPr lang="en-GB"/>
              <a:t>Video 2</a:t>
            </a:r>
          </a:p>
        </p:txBody>
      </p:sp>
      <p:pic>
        <p:nvPicPr>
          <p:cNvPr id="4" name="Online Media 3" title="WAM Graduate Videos - Theme 1 (Video 2)">
            <a:hlinkClick r:id="" action="ppaction://media"/>
            <a:extLst>
              <a:ext uri="{FF2B5EF4-FFF2-40B4-BE49-F238E27FC236}">
                <a16:creationId xmlns:a16="http://schemas.microsoft.com/office/drawing/2014/main" id="{746CAC80-BA13-45AE-F1D0-DD0479591C3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10030" y="347345"/>
            <a:ext cx="9295130" cy="524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4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A6245-3AFB-E9E5-EA20-9719424CE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and green banner with the words &quot;Celebrating 20 years and 700+ graduates in 2025&quot;. Showing 6 former WAM graduates smiling and the WAM logo.">
            <a:extLst>
              <a:ext uri="{FF2B5EF4-FFF2-40B4-BE49-F238E27FC236}">
                <a16:creationId xmlns:a16="http://schemas.microsoft.com/office/drawing/2014/main" id="{DEB96C48-ADF1-E611-2C97-4A65BC6F4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28" y="-10191"/>
            <a:ext cx="12264427" cy="2438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373C6-ADA4-FB47-476A-8CC25AD4BD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-1" y="1825625"/>
            <a:ext cx="12191999" cy="4351338"/>
          </a:xfrm>
        </p:spPr>
        <p:txBody>
          <a:bodyPr/>
          <a:lstStyle/>
          <a:p>
            <a:endParaRPr lang="en-GB" dirty="0"/>
          </a:p>
          <a:p>
            <a:endParaRPr lang="en-IE" dirty="0"/>
          </a:p>
          <a:p>
            <a:endParaRPr lang="en-IE" dirty="0"/>
          </a:p>
          <a:p>
            <a:pPr marL="457200" lvl="1" indent="0" algn="ctr">
              <a:buNone/>
            </a:pPr>
            <a:r>
              <a:rPr lang="en-GB" b="1" dirty="0"/>
              <a:t>Celebrate this milestone with us! </a:t>
            </a:r>
          </a:p>
          <a:p>
            <a:pPr marL="457200" lvl="1" indent="0">
              <a:buNone/>
            </a:pPr>
            <a:r>
              <a:rPr lang="en-GB" dirty="0"/>
              <a:t>We invite you to join us on the top floor to celebrate 20 years of WAM! Let's come together to </a:t>
            </a:r>
            <a:r>
              <a:rPr lang="en-GB" dirty="0" err="1"/>
              <a:t>honor</a:t>
            </a:r>
            <a:r>
              <a:rPr lang="en-GB" dirty="0"/>
              <a:t> our achievements, share stories, and look forward to the future.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881169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5mCxFb8A"/>
  <p:tag name="ARTICULATE_SLIDE_THUMBNAIL_REFRESH" val="1"/>
  <p:tag name="ARTICULATE_SLIDE_COUNT" val="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8" ma:contentTypeDescription="Create a new document." ma:contentTypeScope="" ma:versionID="074b93ba85f1b6da4b85177d7686881e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42bcbbdd74c847102d5bad7bd7da2501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06d23ec-cc40-4063-b626-0df82dd7f71c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Props1.xml><?xml version="1.0" encoding="utf-8"?>
<ds:datastoreItem xmlns:ds="http://schemas.openxmlformats.org/officeDocument/2006/customXml" ds:itemID="{76184775-3264-478A-959A-6E349DAA07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FCE90B-CAC7-4A4B-B117-63BD2DD54792}">
  <ds:schemaRefs>
    <ds:schemaRef ds:uri="98a9eb8c-6a01-428e-9f5d-17b5596ff277"/>
    <ds:schemaRef ds:uri="f04adec5-321f-46c9-8d8f-d278d5019d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A88658-56AD-4EB8-888F-3DD5A54EBCC4}">
  <ds:schemaRefs>
    <ds:schemaRef ds:uri="98a9eb8c-6a01-428e-9f5d-17b5596ff277"/>
    <ds:schemaRef ds:uri="f04adec5-321f-46c9-8d8f-d278d5019d7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271</Words>
  <Application>Microsoft Office PowerPoint</Application>
  <PresentationFormat>Widescreen</PresentationFormat>
  <Paragraphs>29</Paragraphs>
  <Slides>6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opensans</vt:lpstr>
      <vt:lpstr>Tw Cen MT</vt:lpstr>
      <vt:lpstr>Office Theme</vt:lpstr>
      <vt:lpstr>PowerPoint Presentation</vt:lpstr>
      <vt:lpstr>PowerPoint Presentation</vt:lpstr>
      <vt:lpstr>WAM Graduate Benefits!</vt:lpstr>
      <vt:lpstr>Video 1</vt:lpstr>
      <vt:lpstr>Video 2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Dara Ryder</dc:creator>
  <cp:lastModifiedBy>Deirdre Moore</cp:lastModifiedBy>
  <cp:revision>3</cp:revision>
  <dcterms:created xsi:type="dcterms:W3CDTF">2018-04-13T09:57:38Z</dcterms:created>
  <dcterms:modified xsi:type="dcterms:W3CDTF">2025-03-14T12:15:55Z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95725FFA-EDBD-44D1-8FEE-7A272E4E4258</vt:lpwstr>
  </property>
  <property fmtid="{D5CDD505-2E9C-101B-9397-08002B2CF9AE}" pid="3" name="ArticulatePath">
    <vt:lpwstr>What is UDL</vt:lpwstr>
  </property>
  <property fmtid="{D5CDD505-2E9C-101B-9397-08002B2CF9AE}" pid="4" name="ContentTypeId">
    <vt:lpwstr>0x01010069946560433F2B4BAC6115A870028350</vt:lpwstr>
  </property>
  <property fmtid="{D5CDD505-2E9C-101B-9397-08002B2CF9AE}" pid="5" name="Order">
    <vt:r8>21200</vt:r8>
  </property>
  <property fmtid="{D5CDD505-2E9C-101B-9397-08002B2CF9AE}" pid="6" name="MediaServiceImageTags">
    <vt:lpwstr/>
  </property>
</Properties>
</file>