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8" r:id="rId5"/>
    <p:sldId id="263" r:id="rId6"/>
    <p:sldId id="264" r:id="rId7"/>
    <p:sldId id="267" r:id="rId8"/>
    <p:sldId id="260" r:id="rId9"/>
    <p:sldId id="269" r:id="rId10"/>
    <p:sldId id="266" r:id="rId11"/>
    <p:sldId id="262" r:id="rId12"/>
    <p:sldId id="274" r:id="rId13"/>
    <p:sldId id="276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AE2749-7989-440F-9E2A-0E9B88E4754A}" v="4" dt="2026-03-12T14:59:38.4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B9B19-F2BB-465F-B515-FD05DA8EF525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22A14-7537-403A-8026-76BCF406BAE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035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Name</a:t>
            </a:r>
          </a:p>
          <a:p>
            <a:r>
              <a:rPr lang="en-GB"/>
              <a:t>From</a:t>
            </a:r>
          </a:p>
          <a:p>
            <a:r>
              <a:rPr lang="en-GB"/>
              <a:t>What I teach</a:t>
            </a:r>
          </a:p>
          <a:p>
            <a:r>
              <a:rPr lang="en-GB"/>
              <a:t>I have done a lot of work on action and expression </a:t>
            </a:r>
          </a:p>
          <a:p>
            <a:r>
              <a:rPr lang="en-GB"/>
              <a:t>but</a:t>
            </a:r>
          </a:p>
          <a:p>
            <a:r>
              <a:rPr lang="en-GB"/>
              <a:t>Today I’m going to talk about how teachers can leverage AI tools to enable multiple means of engagement and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666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Engagement – 	choice and autonomy</a:t>
            </a:r>
          </a:p>
          <a:p>
            <a:r>
              <a:rPr lang="en-GB"/>
              <a:t>		nurture joy and play</a:t>
            </a:r>
          </a:p>
          <a:p>
            <a:r>
              <a:rPr lang="en-GB"/>
              <a:t>		Sustaining effort</a:t>
            </a:r>
          </a:p>
          <a:p>
            <a:endParaRPr lang="en-GB"/>
          </a:p>
          <a:p>
            <a:r>
              <a:rPr lang="en-GB"/>
              <a:t>Representation – 	supporting multiple ways to perceive information</a:t>
            </a:r>
          </a:p>
          <a:p>
            <a:r>
              <a:rPr lang="en-GB"/>
              <a:t>		Illustrating through multiple media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241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0437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F3B6F-3582-B3E9-55AD-F00960503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6BA802-AAE8-89BE-188F-DC61A20F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A8116-4012-9E6D-A48E-E01FDF587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695AF-2EBC-C45A-F003-47F7D98CA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3083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157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379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AC1E3-4D4D-2F8F-81CF-0099E6ED5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3D53F-E878-A608-096E-3BD36CE98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88143-F674-442D-8D2F-B914FE34B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Engagement – 	choice and autonomy</a:t>
            </a:r>
          </a:p>
          <a:p>
            <a:r>
              <a:rPr lang="en-GB"/>
              <a:t>		nurture joy and play</a:t>
            </a:r>
          </a:p>
          <a:p>
            <a:r>
              <a:rPr lang="en-GB"/>
              <a:t>		Sustaining effort</a:t>
            </a:r>
          </a:p>
          <a:p>
            <a:endParaRPr lang="en-GB"/>
          </a:p>
          <a:p>
            <a:r>
              <a:rPr lang="en-GB"/>
              <a:t>Representation – 	supporting multiple ways to perceive information</a:t>
            </a:r>
          </a:p>
          <a:p>
            <a:r>
              <a:rPr lang="en-GB"/>
              <a:t>		Illustrating through multiple media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83F1D-E7AF-E60B-8534-50272DB92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994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04DF1-F114-A9D2-71F7-426015FF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0A2C8-390C-8D17-09F8-C906D1881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7D8FA-F9BE-39C3-3C2D-5ED84C6A3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Name</a:t>
            </a:r>
          </a:p>
          <a:p>
            <a:r>
              <a:rPr lang="en-GB"/>
              <a:t>From</a:t>
            </a:r>
          </a:p>
          <a:p>
            <a:r>
              <a:rPr lang="en-GB"/>
              <a:t>What I teach</a:t>
            </a:r>
          </a:p>
          <a:p>
            <a:r>
              <a:rPr lang="en-GB"/>
              <a:t>I have done a lot of work on action and expression </a:t>
            </a:r>
          </a:p>
          <a:p>
            <a:r>
              <a:rPr lang="en-GB"/>
              <a:t>but</a:t>
            </a:r>
          </a:p>
          <a:p>
            <a:r>
              <a:rPr lang="en-GB"/>
              <a:t>Today I’m going to talk about how teachers can leverage AI tools to enable multiple means of engagement and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A492E-0A74-83C0-0558-ECFB2744A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22A14-7537-403A-8026-76BCF406BAEF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53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50D0-9481-9B00-6C7E-BCC0F3F32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1AE81-676D-EE7E-A6DF-0FFB9F406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475B4-EE9E-20B5-9B75-EDF473FD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87E7E-24CB-B7CC-4F4E-A9F04B6A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A0747-6C5D-55AC-F601-5B97A970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4233E24-C8AB-AB70-CB99-30FA498D6591}"/>
              </a:ext>
            </a:extLst>
          </p:cNvPr>
          <p:cNvSpPr/>
          <p:nvPr userDrawn="1"/>
        </p:nvSpPr>
        <p:spPr>
          <a:xfrm>
            <a:off x="8980098" y="4001293"/>
            <a:ext cx="3211902" cy="2856707"/>
          </a:xfrm>
          <a:prstGeom prst="triangle">
            <a:avLst>
              <a:gd name="adj" fmla="val 100000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608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02714-3D9C-423C-5CDC-1261A511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57794-0C82-B787-4C4F-220D2717C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765CA-8D20-24D2-2E0D-E9FBCA66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6694C-4E93-A358-8BB7-83D6E2B1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9AB0F-E8F9-161D-5AE3-B001AF72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437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0C9C30-C0BE-3387-D15B-A6EC6BC64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77A8F-DFC2-8015-B78E-6573EE110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28C78-4DFC-7D57-ECCC-11724E6A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BDA8D-9195-D91E-DFF6-61EF7A9F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0FA99-9261-D472-7CCC-88249E76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237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15B6977-58B5-0494-3E9D-0BAA1AB3D33B}"/>
              </a:ext>
            </a:extLst>
          </p:cNvPr>
          <p:cNvSpPr/>
          <p:nvPr userDrawn="1"/>
        </p:nvSpPr>
        <p:spPr>
          <a:xfrm>
            <a:off x="8980098" y="4001293"/>
            <a:ext cx="3211902" cy="2856707"/>
          </a:xfrm>
          <a:prstGeom prst="triangle">
            <a:avLst>
              <a:gd name="adj" fmla="val 100000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04123-E536-127F-F88F-AB120442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4E52C-07B0-1F50-5DF5-9D25D65FC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D6E1C-0F5C-2502-6736-F13FB95D1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53EED-31F5-EA61-34E9-A4D7EC16D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052F2-40E7-E545-CFF0-FD7E03BF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9B6C2-70D6-D092-664B-E08B1FB8A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272" y="448531"/>
            <a:ext cx="1276528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387F2-A51F-4BE1-ED5F-A7FA9338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18B4B-FC74-4FCD-88BF-E379CA164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BBB43-9436-5447-B4DC-7B377A3B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F10D3-1B4A-E35B-3335-C01AD7931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DB3DF-9441-3949-4530-FB2ADA6D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005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55B0-0091-A450-C7A5-0C6BC839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BB5E-01F8-22C9-5E20-8AA39A5D9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B4E4-7206-07DD-58FF-CBFA5B1BD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1DF-B0B4-5ACD-582A-9DC81877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389DA-030B-987E-3A3C-CDFBC0E8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E393B-A10B-1105-9D16-557EBBA5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871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B395-93B3-84B2-B657-1ABFBD1C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718B0-1445-B76A-41F6-92718113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3B7D3-AAA4-D4A6-521B-CE86DD299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1DBAC-4FBA-8ED2-865E-A66A9684A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A83FC-3728-CC24-7C5D-806AA5095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1413A-D520-A984-E509-66CB2F10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B23B62-E38E-61F5-97D6-D4EDE177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CF0FFA-96CD-09CA-F940-378403D1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052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599D-E1BA-9509-1BB7-9815462F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4C8CD-D294-676C-2EB5-B0590F5E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56243-EB08-2A6F-6E3C-FDAED492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A140-6992-6A2E-23D8-351A1B97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116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4D3E3-D562-1315-A711-41257DC3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4C470-B0DA-4DD8-3AF5-DBEAE598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85152-4421-6B08-EE2E-58D38E44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77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F44A-EF6F-AC37-3731-1D5579BE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4CCCC-ACE8-F218-7142-925AEFC55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857CB-A771-8E08-1645-6444488C7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9E85E-67A6-A8B7-8038-7EB6448E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8430D-D120-6C8E-9058-6719E401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36469-CB74-5581-41B0-8DCED703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005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5B33-EAF2-2E3F-1474-CF5753E3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40E0B-B52C-8881-2C2A-9969FB744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C84C8-80D5-190F-97A5-00E605F6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0189E-E642-0A91-1229-3F6A8B03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7B0B6-2A05-8711-1E7E-81E2C82D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885C7-256C-F591-8678-6478AA44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96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1426E-468E-F1EC-8A69-7CBA973D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D8679-5C96-C3C6-106F-6F5ACB5BE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2D4F-9F4D-B283-6EA6-A316CA717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7D60B-3BC9-4E6A-8DAF-A250F1858E1C}" type="datetimeFigureOut">
              <a:rPr lang="en-IE" smtClean="0"/>
              <a:t>12/03/2026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1A4B1-EAFE-5BD3-8577-92F5CCCC1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E3ABC-A745-5F8B-3B50-0DB4EBCFD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916797-33FC-4FB2-896F-988FB14C2E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12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versaldesign.ie/about-universal-design/the-7-principles" TargetMode="External"/><Relationship Id="rId5" Type="http://schemas.openxmlformats.org/officeDocument/2006/relationships/hyperlink" Target="https://udlguidelines.cast.org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gemini.google.com/" TargetMode="External"/><Relationship Id="rId3" Type="http://schemas.openxmlformats.org/officeDocument/2006/relationships/hyperlink" Target="https://notebooklm.google.com/" TargetMode="External"/><Relationship Id="rId7" Type="http://schemas.openxmlformats.org/officeDocument/2006/relationships/hyperlink" Target="https://www.perplexity.ai/" TargetMode="External"/><Relationship Id="rId12" Type="http://schemas.openxmlformats.org/officeDocument/2006/relationships/hyperlink" Target="https://universaldesign.ie/about-universal-design/the-7-principl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ude.ai/" TargetMode="External"/><Relationship Id="rId11" Type="http://schemas.openxmlformats.org/officeDocument/2006/relationships/hyperlink" Target="https://udlguidelines.cast.org/" TargetMode="External"/><Relationship Id="rId5" Type="http://schemas.openxmlformats.org/officeDocument/2006/relationships/hyperlink" Target="https://openai.com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nearpod.com/" TargetMode="Externa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hyperlink" Target="https://notebooklm.google.com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hyperlink" Target="https://notebooklm.google.com/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hyperlink" Target="https://nearpod.com/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s://nearpod.com/" TargetMode="Externa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nearpo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enai4vet.eu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E153DE-DE89-2394-93F6-C0B39DF9F6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9440" y="1128552"/>
            <a:ext cx="5925989" cy="3167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AI tools that can be used to enable multiple means of engagement and representation</a:t>
            </a:r>
            <a:endParaRPr kumimoji="0" lang="en-IE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BF22E6-9ECA-4888-2A95-24ADFEFB7AD7}"/>
              </a:ext>
            </a:extLst>
          </p:cNvPr>
          <p:cNvSpPr txBox="1">
            <a:spLocks/>
          </p:cNvSpPr>
          <p:nvPr/>
        </p:nvSpPr>
        <p:spPr>
          <a:xfrm>
            <a:off x="965201" y="4582814"/>
            <a:ext cx="5444743" cy="1312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Ann Kennedy</a:t>
            </a:r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AE9A98-5F32-A673-6666-9345ADF56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137" y="447575"/>
            <a:ext cx="11159423" cy="5962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F1E82-E0FC-CC29-CB65-8C9682AB4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466" y="2559108"/>
            <a:ext cx="2281878" cy="17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4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21ADE-B89C-DE38-896C-69B7FF664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8B8B-5484-995E-4FC6-5E03340A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3F5D2-E0E3-CC22-7A2C-4C51D9BC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55" y="1356589"/>
            <a:ext cx="2924867" cy="4824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/>
              <a:t>Engagement</a:t>
            </a:r>
          </a:p>
          <a:p>
            <a:endParaRPr lang="en-IE"/>
          </a:p>
        </p:txBody>
      </p:sp>
      <p:pic>
        <p:nvPicPr>
          <p:cNvPr id="8" name="Picture 7" descr="UDL Guidelines 'Design Options for Welcoming Interests and Identities; Optimise choice and autonomy. Optimise relevance, value and authenticity. Nurture joy and play. Address biases, threats and distractions. ">
            <a:extLst>
              <a:ext uri="{FF2B5EF4-FFF2-40B4-BE49-F238E27FC236}">
                <a16:creationId xmlns:a16="http://schemas.microsoft.com/office/drawing/2014/main" id="{A28241CC-66BC-060A-DE33-2C5099161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7238"/>
          <a:stretch>
            <a:fillRect/>
          </a:stretch>
        </p:blipFill>
        <p:spPr>
          <a:xfrm>
            <a:off x="441466" y="1951038"/>
            <a:ext cx="2846644" cy="2630474"/>
          </a:xfrm>
          <a:prstGeom prst="rect">
            <a:avLst/>
          </a:prstGeom>
        </p:spPr>
      </p:pic>
      <p:pic>
        <p:nvPicPr>
          <p:cNvPr id="9" name="Picture 8" descr="UDL Guidelines 'Design options for Sustaining Effort and Persistance; Clarify the meaning and purpose of goals.'">
            <a:extLst>
              <a:ext uri="{FF2B5EF4-FFF2-40B4-BE49-F238E27FC236}">
                <a16:creationId xmlns:a16="http://schemas.microsoft.com/office/drawing/2014/main" id="{F15FCDFC-310D-649D-6F75-2922E09F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58" r="1923" b="56264"/>
          <a:stretch>
            <a:fillRect/>
          </a:stretch>
        </p:blipFill>
        <p:spPr>
          <a:xfrm>
            <a:off x="424760" y="4627005"/>
            <a:ext cx="2846644" cy="109791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19A95C-037C-52A4-614F-34BD6962DB07}"/>
              </a:ext>
            </a:extLst>
          </p:cNvPr>
          <p:cNvSpPr txBox="1">
            <a:spLocks/>
          </p:cNvSpPr>
          <p:nvPr/>
        </p:nvSpPr>
        <p:spPr>
          <a:xfrm>
            <a:off x="3625168" y="1356589"/>
            <a:ext cx="2924868" cy="482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Representation</a:t>
            </a:r>
          </a:p>
        </p:txBody>
      </p:sp>
      <p:pic>
        <p:nvPicPr>
          <p:cNvPr id="10" name="Picture 9" descr="Design options for Perception; Support opportunities to customise the display of information. Support multiple ways to perceive information. Represent a diversity of perspectives and identities in authentic ways.">
            <a:extLst>
              <a:ext uri="{FF2B5EF4-FFF2-40B4-BE49-F238E27FC236}">
                <a16:creationId xmlns:a16="http://schemas.microsoft.com/office/drawing/2014/main" id="{B951349E-7438-841E-A22B-9714A2156E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0030"/>
          <a:stretch>
            <a:fillRect/>
          </a:stretch>
        </p:blipFill>
        <p:spPr>
          <a:xfrm>
            <a:off x="3719325" y="2028344"/>
            <a:ext cx="2736554" cy="22216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507C88-D1D8-1F5E-C519-1431B98D58CB}"/>
              </a:ext>
            </a:extLst>
          </p:cNvPr>
          <p:cNvSpPr txBox="1">
            <a:spLocks/>
          </p:cNvSpPr>
          <p:nvPr/>
        </p:nvSpPr>
        <p:spPr>
          <a:xfrm>
            <a:off x="6985881" y="1403458"/>
            <a:ext cx="3158876" cy="2025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b="1"/>
              <a:t>Tools</a:t>
            </a:r>
          </a:p>
          <a:p>
            <a:pPr marL="0" indent="0">
              <a:buNone/>
            </a:pPr>
            <a:r>
              <a:rPr lang="en-IE" err="1"/>
              <a:t>NotebookLM</a:t>
            </a:r>
            <a:endParaRPr lang="en-IE"/>
          </a:p>
          <a:p>
            <a:pPr marL="0" indent="0">
              <a:buNone/>
            </a:pPr>
            <a:r>
              <a:rPr lang="en-IE"/>
              <a:t>Nearpod</a:t>
            </a:r>
          </a:p>
          <a:p>
            <a:pPr marL="0" indent="0">
              <a:buNone/>
            </a:pPr>
            <a:r>
              <a:rPr lang="en-IE"/>
              <a:t>GenAI</a:t>
            </a:r>
          </a:p>
          <a:p>
            <a:pPr marL="0" indent="0">
              <a:buNone/>
            </a:pPr>
            <a:endParaRPr lang="en-IE" sz="1400"/>
          </a:p>
          <a:p>
            <a:pPr marL="0" indent="0">
              <a:buNone/>
            </a:pPr>
            <a:endParaRPr lang="en-IE" sz="1400"/>
          </a:p>
          <a:p>
            <a:pPr marL="0" indent="0">
              <a:buNone/>
            </a:pPr>
            <a:endParaRPr lang="en-IE" sz="1400"/>
          </a:p>
          <a:p>
            <a:endParaRPr lang="en-I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3800D9-E174-AB3E-5D86-B5AD7FD01C5A}"/>
              </a:ext>
            </a:extLst>
          </p:cNvPr>
          <p:cNvSpPr txBox="1">
            <a:spLocks/>
          </p:cNvSpPr>
          <p:nvPr/>
        </p:nvSpPr>
        <p:spPr>
          <a:xfrm>
            <a:off x="6985880" y="3648969"/>
            <a:ext cx="4367919" cy="25316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b="1"/>
              <a:t>Take Away</a:t>
            </a:r>
          </a:p>
          <a:p>
            <a:pPr marL="0" indent="0">
              <a:buNone/>
            </a:pPr>
            <a:r>
              <a:rPr lang="en-IE"/>
              <a:t>Human oversight</a:t>
            </a:r>
          </a:p>
          <a:p>
            <a:pPr marL="0" indent="0">
              <a:buNone/>
            </a:pPr>
            <a:r>
              <a:rPr lang="en-IE"/>
              <a:t>Clear starting information</a:t>
            </a:r>
          </a:p>
          <a:p>
            <a:pPr marL="0" indent="0">
              <a:buNone/>
            </a:pPr>
            <a:r>
              <a:rPr lang="en-IE"/>
              <a:t>Clear ask for what is needed</a:t>
            </a:r>
          </a:p>
          <a:p>
            <a:pPr marL="0" indent="0">
              <a:buNone/>
            </a:pPr>
            <a:endParaRPr lang="en-IE" sz="1400"/>
          </a:p>
          <a:p>
            <a:pPr marL="0" indent="0">
              <a:buNone/>
            </a:pPr>
            <a:endParaRPr lang="en-IE" sz="1400"/>
          </a:p>
          <a:p>
            <a:pPr marL="0" indent="0">
              <a:buNone/>
            </a:pPr>
            <a:endParaRPr lang="en-IE" sz="1400"/>
          </a:p>
          <a:p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3596E-FFFD-4E59-2189-367E458C6E36}"/>
              </a:ext>
            </a:extLst>
          </p:cNvPr>
          <p:cNvSpPr txBox="1"/>
          <p:nvPr/>
        </p:nvSpPr>
        <p:spPr>
          <a:xfrm>
            <a:off x="144918" y="6140030"/>
            <a:ext cx="7752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>
                <a:hlinkClick r:id="rId5"/>
              </a:rPr>
              <a:t>https://udlguidelines.cast.org/</a:t>
            </a:r>
            <a:endParaRPr lang="en-IE"/>
          </a:p>
          <a:p>
            <a:r>
              <a:rPr lang="en-IE">
                <a:hlinkClick r:id="rId6"/>
              </a:rPr>
              <a:t>https://universaldesign.ie/about-universal-design/the-7-principles</a:t>
            </a:r>
            <a:r>
              <a:rPr lang="en-I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11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4F965-400B-1291-31AE-CE66CFC0D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165401-0735-1E2C-DB72-754B80E42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137" y="447575"/>
            <a:ext cx="11159423" cy="5962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C2725-3718-5624-7445-2CE4931BD4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3" y="613598"/>
            <a:ext cx="9213120" cy="9649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 for listening!!</a:t>
            </a:r>
            <a:endParaRPr kumimoji="0" lang="en-IE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9805681-A372-528C-2939-3FBB1933B681}"/>
              </a:ext>
            </a:extLst>
          </p:cNvPr>
          <p:cNvSpPr txBox="1">
            <a:spLocks/>
          </p:cNvSpPr>
          <p:nvPr/>
        </p:nvSpPr>
        <p:spPr>
          <a:xfrm>
            <a:off x="965201" y="5700224"/>
            <a:ext cx="5444743" cy="1312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Ann Kennedy</a:t>
            </a:r>
            <a:endParaRPr lang="en-IE"/>
          </a:p>
        </p:txBody>
      </p:sp>
      <p:pic>
        <p:nvPicPr>
          <p:cNvPr id="8" name="Picture 7" descr="City of Dublin FET College Dhúlaigh logo">
            <a:extLst>
              <a:ext uri="{FF2B5EF4-FFF2-40B4-BE49-F238E27FC236}">
                <a16:creationId xmlns:a16="http://schemas.microsoft.com/office/drawing/2014/main" id="{FFB3AE4A-1E4F-9B01-69E3-F95AE0C77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9" y="2677980"/>
            <a:ext cx="2091801" cy="15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4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039A-B9C9-65AD-B924-C0806F1B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Challenges where AI can help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A5A384-CA5A-74F9-C056-C797896AF1BF}"/>
              </a:ext>
            </a:extLst>
          </p:cNvPr>
          <p:cNvSpPr txBox="1">
            <a:spLocks/>
          </p:cNvSpPr>
          <p:nvPr/>
        </p:nvSpPr>
        <p:spPr>
          <a:xfrm>
            <a:off x="648626" y="1557107"/>
            <a:ext cx="3127919" cy="39738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b="1" dirty="0"/>
              <a:t>Tools</a:t>
            </a:r>
          </a:p>
          <a:p>
            <a:pPr marL="0" indent="0">
              <a:buNone/>
            </a:pPr>
            <a:r>
              <a:rPr lang="en-IE" dirty="0" err="1"/>
              <a:t>NotebookLM</a:t>
            </a:r>
            <a:endParaRPr lang="en-IE" dirty="0"/>
          </a:p>
          <a:p>
            <a:pPr marL="0" indent="0">
              <a:buNone/>
            </a:pPr>
            <a:r>
              <a:rPr lang="en-IE" sz="1400" dirty="0">
                <a:hlinkClick r:id="rId3"/>
              </a:rPr>
              <a:t>https://notebooklm.google.com</a:t>
            </a:r>
            <a:r>
              <a:rPr lang="en-IE" sz="1400" dirty="0"/>
              <a:t> </a:t>
            </a:r>
          </a:p>
          <a:p>
            <a:pPr marL="0" indent="0">
              <a:buNone/>
            </a:pPr>
            <a:r>
              <a:rPr lang="en-IE" dirty="0"/>
              <a:t>Nearpod</a:t>
            </a:r>
          </a:p>
          <a:p>
            <a:pPr marL="0" indent="0">
              <a:buNone/>
            </a:pPr>
            <a:r>
              <a:rPr lang="en-IE" sz="1400" dirty="0">
                <a:hlinkClick r:id="rId4"/>
              </a:rPr>
              <a:t>https://nearpod.com</a:t>
            </a:r>
            <a:r>
              <a:rPr lang="en-IE" sz="1400" dirty="0"/>
              <a:t> </a:t>
            </a:r>
          </a:p>
          <a:p>
            <a:pPr marL="0" indent="0">
              <a:buNone/>
            </a:pPr>
            <a:r>
              <a:rPr lang="en-IE" dirty="0" err="1"/>
              <a:t>GenAI</a:t>
            </a:r>
            <a:endParaRPr lang="en-IE" dirty="0"/>
          </a:p>
          <a:p>
            <a:pPr marL="0" indent="0">
              <a:buNone/>
            </a:pPr>
            <a:r>
              <a:rPr lang="en-IE" sz="1400" dirty="0">
                <a:hlinkClick r:id="rId5"/>
              </a:rPr>
              <a:t>https://openai.com/</a:t>
            </a:r>
            <a:r>
              <a:rPr lang="en-IE" sz="1400" dirty="0"/>
              <a:t> </a:t>
            </a:r>
          </a:p>
          <a:p>
            <a:pPr marL="0" indent="0">
              <a:buNone/>
            </a:pPr>
            <a:r>
              <a:rPr lang="en-IE" sz="1400" dirty="0">
                <a:hlinkClick r:id="rId6"/>
              </a:rPr>
              <a:t>https://claude.ai/</a:t>
            </a:r>
            <a:endParaRPr lang="en-IE" sz="1400" dirty="0"/>
          </a:p>
          <a:p>
            <a:pPr marL="0" indent="0">
              <a:buNone/>
            </a:pPr>
            <a:r>
              <a:rPr lang="en-IE" sz="1400" dirty="0">
                <a:hlinkClick r:id="rId7"/>
              </a:rPr>
              <a:t>https://www.perplexity.ai/</a:t>
            </a:r>
            <a:r>
              <a:rPr lang="en-IE" sz="1400" dirty="0"/>
              <a:t> </a:t>
            </a:r>
          </a:p>
          <a:p>
            <a:pPr marL="0" indent="0">
              <a:buNone/>
            </a:pPr>
            <a:r>
              <a:rPr lang="en-IE" sz="1400" dirty="0">
                <a:hlinkClick r:id="rId8"/>
              </a:rPr>
              <a:t>https://gemini.google.com/</a:t>
            </a:r>
            <a:r>
              <a:rPr lang="en-IE" sz="1400" dirty="0"/>
              <a:t> </a:t>
            </a:r>
          </a:p>
          <a:p>
            <a:pPr marL="0" indent="0">
              <a:buNone/>
            </a:pPr>
            <a:endParaRPr lang="en-IE" sz="1400" dirty="0"/>
          </a:p>
          <a:p>
            <a:pPr marL="0" indent="0">
              <a:buNone/>
            </a:pPr>
            <a:endParaRPr lang="en-IE" sz="1400" dirty="0"/>
          </a:p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D586E-919E-6252-E3D4-F2638BB4E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650" y="1509595"/>
            <a:ext cx="3372314" cy="4824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/>
              <a:t>Engagement</a:t>
            </a:r>
          </a:p>
          <a:p>
            <a:endParaRPr lang="en-I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6B6751-9677-9502-832F-99B0F95DC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75322"/>
          <a:stretch>
            <a:fillRect/>
          </a:stretch>
        </p:blipFill>
        <p:spPr>
          <a:xfrm>
            <a:off x="4900550" y="2029969"/>
            <a:ext cx="2548967" cy="1253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94BF8A-326D-77ED-C60B-2D5AAD85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9977" b="39843"/>
          <a:stretch>
            <a:fillRect/>
          </a:stretch>
        </p:blipFill>
        <p:spPr>
          <a:xfrm>
            <a:off x="4914028" y="3316167"/>
            <a:ext cx="2548967" cy="1532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743F3F-FAC5-E5E2-52DB-85B837EB3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9431" b="3888"/>
          <a:stretch>
            <a:fillRect/>
          </a:stretch>
        </p:blipFill>
        <p:spPr>
          <a:xfrm>
            <a:off x="4900550" y="4881787"/>
            <a:ext cx="2548967" cy="1355196"/>
          </a:xfrm>
          <a:prstGeom prst="rect">
            <a:avLst/>
          </a:prstGeom>
        </p:spPr>
      </p:pic>
      <p:pic>
        <p:nvPicPr>
          <p:cNvPr id="11" name="Picture 10" descr="Design options for Welcoming Interests and Identities from UDL guidelines with 2 points highlighted; Optimise choice and autonomy, and Nurture joy and play.">
            <a:extLst>
              <a:ext uri="{FF2B5EF4-FFF2-40B4-BE49-F238E27FC236}">
                <a16:creationId xmlns:a16="http://schemas.microsoft.com/office/drawing/2014/main" id="{F2F71B26-DB80-2F90-1F6E-8406358A98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77238"/>
          <a:stretch>
            <a:fillRect/>
          </a:stretch>
        </p:blipFill>
        <p:spPr>
          <a:xfrm>
            <a:off x="4787485" y="2058894"/>
            <a:ext cx="2846644" cy="2630474"/>
          </a:xfrm>
          <a:prstGeom prst="rect">
            <a:avLst/>
          </a:prstGeom>
        </p:spPr>
      </p:pic>
      <p:pic>
        <p:nvPicPr>
          <p:cNvPr id="13" name="Picture 12" descr="Design options for Sustaining Effort and Persistence from UDL guidelines with point highlighted; clarify the meaning and purpose of goals.">
            <a:extLst>
              <a:ext uri="{FF2B5EF4-FFF2-40B4-BE49-F238E27FC236}">
                <a16:creationId xmlns:a16="http://schemas.microsoft.com/office/drawing/2014/main" id="{C670D5DA-425D-4D17-9E0D-ACE0C6A5ED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358" b="56264"/>
          <a:stretch>
            <a:fillRect/>
          </a:stretch>
        </p:blipFill>
        <p:spPr>
          <a:xfrm>
            <a:off x="4787485" y="4909113"/>
            <a:ext cx="2902463" cy="109791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8EFFBE-D1AB-ECFD-2768-A89CA87FF7D8}"/>
              </a:ext>
            </a:extLst>
          </p:cNvPr>
          <p:cNvSpPr txBox="1">
            <a:spLocks/>
          </p:cNvSpPr>
          <p:nvPr/>
        </p:nvSpPr>
        <p:spPr>
          <a:xfrm>
            <a:off x="8286342" y="1503359"/>
            <a:ext cx="3372314" cy="482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Representation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F662B5B-2134-8972-1739-BFF038CE7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70030"/>
          <a:stretch>
            <a:fillRect/>
          </a:stretch>
        </p:blipFill>
        <p:spPr>
          <a:xfrm>
            <a:off x="8492278" y="2021403"/>
            <a:ext cx="2736554" cy="12607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2FDB3D-4786-82B1-3232-154FC510C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70" b="30569"/>
          <a:stretch>
            <a:fillRect/>
          </a:stretch>
        </p:blipFill>
        <p:spPr>
          <a:xfrm>
            <a:off x="8492273" y="3161037"/>
            <a:ext cx="2736553" cy="1659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B63F03-84D6-A502-5F7A-5A66386D6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70030"/>
          <a:stretch>
            <a:fillRect/>
          </a:stretch>
        </p:blipFill>
        <p:spPr>
          <a:xfrm>
            <a:off x="8492270" y="4879315"/>
            <a:ext cx="2736553" cy="12607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49DA75-1A92-C12F-BD61-7C38C320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7285" y="3236971"/>
            <a:ext cx="2030602" cy="27432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666F8-F2A1-CD77-2CEF-3330831FB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7285" y="4017208"/>
            <a:ext cx="2030602" cy="27432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DDB31-39B3-5762-617C-22B715F95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7285" y="5263293"/>
            <a:ext cx="2582232" cy="267711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5" name="Picture 14" descr="Design options for Perception from UDL guidelines with point highlighted; support multiple ways to perceive information.">
            <a:extLst>
              <a:ext uri="{FF2B5EF4-FFF2-40B4-BE49-F238E27FC236}">
                <a16:creationId xmlns:a16="http://schemas.microsoft.com/office/drawing/2014/main" id="{2C210CC1-930B-D17E-D7E3-BD1E55194F7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70030"/>
          <a:stretch>
            <a:fillRect/>
          </a:stretch>
        </p:blipFill>
        <p:spPr>
          <a:xfrm>
            <a:off x="8492267" y="1978685"/>
            <a:ext cx="2736554" cy="22216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C7F5E1-4D1E-3051-E736-9EC66BFA6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1701" y="3167092"/>
            <a:ext cx="2617690" cy="39079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8FD65-09AF-773C-53F7-902471471C9D}"/>
              </a:ext>
            </a:extLst>
          </p:cNvPr>
          <p:cNvSpPr txBox="1"/>
          <p:nvPr/>
        </p:nvSpPr>
        <p:spPr>
          <a:xfrm>
            <a:off x="144918" y="6140030"/>
            <a:ext cx="7752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>
                <a:hlinkClick r:id="rId11"/>
              </a:rPr>
              <a:t>https://udlguidelines.cast.org/</a:t>
            </a:r>
            <a:endParaRPr lang="en-IE"/>
          </a:p>
          <a:p>
            <a:r>
              <a:rPr lang="en-IE">
                <a:hlinkClick r:id="rId12"/>
              </a:rPr>
              <a:t>https://universaldesign.ie/about-universal-design/the-7-principles</a:t>
            </a:r>
            <a:r>
              <a:rPr lang="en-I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66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 animBg="1"/>
      <p:bldP spid="4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5DA72-CA36-E7FC-5D58-67F87008A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B8BB-2F7E-1C30-DA1D-D327CC25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NotebookLM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1C23-0665-A764-991F-757D0CD1A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71" y="1811298"/>
            <a:ext cx="3410416" cy="223419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/>
              <a:t>How I use it</a:t>
            </a:r>
          </a:p>
          <a:p>
            <a:r>
              <a:rPr lang="en-GB" sz="2400"/>
              <a:t>Creation of different means of engagement </a:t>
            </a:r>
          </a:p>
          <a:p>
            <a:pPr lvl="1"/>
            <a:r>
              <a:rPr lang="en-GB" sz="2000"/>
              <a:t>Create podcasts</a:t>
            </a:r>
          </a:p>
          <a:p>
            <a:pPr lvl="1"/>
            <a:r>
              <a:rPr lang="en-GB" sz="2000"/>
              <a:t>Mind maps</a:t>
            </a:r>
          </a:p>
          <a:p>
            <a:pPr lvl="1"/>
            <a:r>
              <a:rPr lang="en-GB" sz="2000"/>
              <a:t>Flash Cards</a:t>
            </a:r>
          </a:p>
        </p:txBody>
      </p:sp>
      <p:pic>
        <p:nvPicPr>
          <p:cNvPr id="7" name="Picture 6" descr="Engagement">
            <a:extLst>
              <a:ext uri="{FF2B5EF4-FFF2-40B4-BE49-F238E27FC236}">
                <a16:creationId xmlns:a16="http://schemas.microsoft.com/office/drawing/2014/main" id="{EF2F40B4-7C1A-4282-FCDB-56EB6C40B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898" y="365125"/>
            <a:ext cx="1352739" cy="295316"/>
          </a:xfrm>
          <a:prstGeom prst="rect">
            <a:avLst/>
          </a:prstGeom>
        </p:spPr>
      </p:pic>
      <p:pic>
        <p:nvPicPr>
          <p:cNvPr id="9" name="Picture 8" descr="Representation">
            <a:extLst>
              <a:ext uri="{FF2B5EF4-FFF2-40B4-BE49-F238E27FC236}">
                <a16:creationId xmlns:a16="http://schemas.microsoft.com/office/drawing/2014/main" id="{17EDF283-F3AD-FEC7-C88F-879BB89F6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898" y="771619"/>
            <a:ext cx="1629002" cy="295316"/>
          </a:xfrm>
          <a:prstGeom prst="rect">
            <a:avLst/>
          </a:prstGeom>
        </p:spPr>
      </p:pic>
      <p:pic>
        <p:nvPicPr>
          <p:cNvPr id="5" name="Picture 4" descr="Screengrab of Notebook LM interface with 2 blocks highlighted; audio overview, and mind map">
            <a:extLst>
              <a:ext uri="{FF2B5EF4-FFF2-40B4-BE49-F238E27FC236}">
                <a16:creationId xmlns:a16="http://schemas.microsoft.com/office/drawing/2014/main" id="{35ED304B-FDB9-660B-4114-6A8A460B1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089991"/>
            <a:ext cx="5076464" cy="2768009"/>
          </a:xfrm>
          <a:prstGeom prst="rect">
            <a:avLst/>
          </a:prstGeom>
        </p:spPr>
      </p:pic>
      <p:pic>
        <p:nvPicPr>
          <p:cNvPr id="4" name="Project_Stewardship_and_Change_Appetite">
            <a:hlinkClick r:id="" action="ppaction://media"/>
            <a:extLst>
              <a:ext uri="{FF2B5EF4-FFF2-40B4-BE49-F238E27FC236}">
                <a16:creationId xmlns:a16="http://schemas.microsoft.com/office/drawing/2014/main" id="{AEEA89B5-44D0-442F-0A7A-5A11E879A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4706" y="2203547"/>
            <a:ext cx="749958" cy="7499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709D17-2995-ADEC-A5F2-424567CD2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4630566"/>
            <a:ext cx="1826941" cy="833532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1FA79B-4A6A-951B-D12B-365724BCA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0987" y="4651961"/>
            <a:ext cx="1826941" cy="833532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 descr="Screengrab of a mind map from Notebook LM">
            <a:extLst>
              <a:ext uri="{FF2B5EF4-FFF2-40B4-BE49-F238E27FC236}">
                <a16:creationId xmlns:a16="http://schemas.microsoft.com/office/drawing/2014/main" id="{CB594BA9-47FC-811A-3C82-A9CD3B201D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66" y="1738103"/>
            <a:ext cx="5641463" cy="44950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B708F1-BF38-9F17-679D-409C0FF8F11B}"/>
              </a:ext>
            </a:extLst>
          </p:cNvPr>
          <p:cNvSpPr txBox="1"/>
          <p:nvPr/>
        </p:nvSpPr>
        <p:spPr>
          <a:xfrm>
            <a:off x="838200" y="1254176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E" sz="1800">
                <a:hlinkClick r:id="rId10"/>
              </a:rPr>
              <a:t>https://notebooklm.google.com</a:t>
            </a:r>
            <a:r>
              <a:rPr lang="en-I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77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B34DF-C698-0BCD-6E30-BF6B607A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B0DC-F9EF-4F50-3B42-9D137826B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NotebookLM (2)</a:t>
            </a:r>
            <a:endParaRPr lang="en-I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1388E-CCB2-14EE-899F-E2997BA8FF9A}"/>
              </a:ext>
            </a:extLst>
          </p:cNvPr>
          <p:cNvSpPr txBox="1"/>
          <p:nvPr/>
        </p:nvSpPr>
        <p:spPr>
          <a:xfrm>
            <a:off x="838200" y="1254176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E" sz="1800">
                <a:hlinkClick r:id="rId5"/>
              </a:rPr>
              <a:t>https://notebooklm.google.com</a:t>
            </a:r>
            <a:r>
              <a:rPr lang="en-IE" sz="180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11345-9B8E-6636-CF87-15C95E39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71" y="1811298"/>
            <a:ext cx="3410416" cy="223419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/>
              <a:t>How I use it</a:t>
            </a:r>
          </a:p>
          <a:p>
            <a:r>
              <a:rPr lang="en-GB" sz="2400"/>
              <a:t>Creation of different means of engagement </a:t>
            </a:r>
          </a:p>
          <a:p>
            <a:pPr lvl="1"/>
            <a:r>
              <a:rPr lang="en-GB" sz="2000"/>
              <a:t>Create podcasts</a:t>
            </a:r>
          </a:p>
          <a:p>
            <a:pPr lvl="1"/>
            <a:r>
              <a:rPr lang="en-GB" sz="2000"/>
              <a:t>Mind maps</a:t>
            </a:r>
          </a:p>
          <a:p>
            <a:pPr lvl="1"/>
            <a:r>
              <a:rPr lang="en-GB" sz="2000"/>
              <a:t>Flash Cards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E8FEA-CA71-8D15-7EF3-0C42DD550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898" y="365125"/>
            <a:ext cx="1352739" cy="29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0C1FE8-CF1A-B5E0-D34D-A984E893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898" y="771619"/>
            <a:ext cx="1629002" cy="2953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E1C02D-55AA-0CDA-EA57-547045292493}"/>
              </a:ext>
            </a:extLst>
          </p:cNvPr>
          <p:cNvSpPr txBox="1">
            <a:spLocks/>
          </p:cNvSpPr>
          <p:nvPr/>
        </p:nvSpPr>
        <p:spPr>
          <a:xfrm>
            <a:off x="4268129" y="1830425"/>
            <a:ext cx="3410416" cy="22150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Advantages</a:t>
            </a:r>
          </a:p>
          <a:p>
            <a:r>
              <a:rPr lang="en-GB" sz="2400"/>
              <a:t>Very easy to learn how to use it </a:t>
            </a:r>
          </a:p>
          <a:p>
            <a:r>
              <a:rPr lang="en-GB" sz="2400"/>
              <a:t>Podcasts are excellent for students who learn through listening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6D0AE4-D765-89E5-95B4-FE72A44A7B24}"/>
              </a:ext>
            </a:extLst>
          </p:cNvPr>
          <p:cNvSpPr txBox="1">
            <a:spLocks/>
          </p:cNvSpPr>
          <p:nvPr/>
        </p:nvSpPr>
        <p:spPr>
          <a:xfrm>
            <a:off x="8211012" y="1832827"/>
            <a:ext cx="3731943" cy="2215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Things to watch out for</a:t>
            </a:r>
          </a:p>
          <a:p>
            <a:r>
              <a:rPr lang="en-GB" sz="2400"/>
              <a:t>Can get a bit repetitive. Use sparingly</a:t>
            </a:r>
          </a:p>
          <a:p>
            <a:r>
              <a:rPr lang="en-GB" sz="2400"/>
              <a:t>Student need account for full use</a:t>
            </a:r>
          </a:p>
        </p:txBody>
      </p:sp>
      <p:pic>
        <p:nvPicPr>
          <p:cNvPr id="5" name="Picture 4" descr="Screengrab from Notebook LM showing blocks audio overview, video overview, mind map, reports, flashcards, quiz, infographic, slide deck, data table">
            <a:extLst>
              <a:ext uri="{FF2B5EF4-FFF2-40B4-BE49-F238E27FC236}">
                <a16:creationId xmlns:a16="http://schemas.microsoft.com/office/drawing/2014/main" id="{61D7C28C-ED8E-8309-ADBC-6FF53CAE6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045489"/>
            <a:ext cx="5076464" cy="2768009"/>
          </a:xfrm>
          <a:prstGeom prst="rect">
            <a:avLst/>
          </a:prstGeom>
        </p:spPr>
      </p:pic>
      <p:pic>
        <p:nvPicPr>
          <p:cNvPr id="4" name="Project_Stewardship_and_Change_Appetite">
            <a:hlinkClick r:id="" action="ppaction://media"/>
            <a:extLst>
              <a:ext uri="{FF2B5EF4-FFF2-40B4-BE49-F238E27FC236}">
                <a16:creationId xmlns:a16="http://schemas.microsoft.com/office/drawing/2014/main" id="{BCD63461-3F06-F10A-8E62-9FAF4B320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6983" y="4255587"/>
            <a:ext cx="749958" cy="749958"/>
          </a:xfrm>
          <a:prstGeom prst="rect">
            <a:avLst/>
          </a:prstGeom>
        </p:spPr>
      </p:pic>
      <p:pic>
        <p:nvPicPr>
          <p:cNvPr id="11" name="Picture 10" descr="Mindmap">
            <a:extLst>
              <a:ext uri="{FF2B5EF4-FFF2-40B4-BE49-F238E27FC236}">
                <a16:creationId xmlns:a16="http://schemas.microsoft.com/office/drawing/2014/main" id="{358EC33F-F718-3804-4A96-181B912B7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38" y="4267085"/>
            <a:ext cx="3058271" cy="24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FC3B-0194-0FFD-D441-15A8E60F4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3EDF-443F-D5B2-9266-BF052B04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83820" cy="1325563"/>
          </a:xfrm>
        </p:spPr>
        <p:txBody>
          <a:bodyPr/>
          <a:lstStyle/>
          <a:p>
            <a:r>
              <a:rPr lang="en-GB"/>
              <a:t>Nearpod</a:t>
            </a:r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12796-D434-7706-CF89-B19C9A3F8CF3}"/>
              </a:ext>
            </a:extLst>
          </p:cNvPr>
          <p:cNvSpPr txBox="1"/>
          <p:nvPr/>
        </p:nvSpPr>
        <p:spPr>
          <a:xfrm>
            <a:off x="838200" y="1261587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E" sz="1800">
                <a:hlinkClick r:id="rId3"/>
              </a:rPr>
              <a:t>https://nearpod.com</a:t>
            </a:r>
            <a:r>
              <a:rPr lang="en-IE" sz="180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17FF4-2D3D-187A-CB87-7077DED43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71" y="1811299"/>
            <a:ext cx="3410416" cy="198809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How I use it</a:t>
            </a:r>
          </a:p>
          <a:p>
            <a:r>
              <a:rPr lang="en-GB" sz="2400" dirty="0"/>
              <a:t>Generate class engagement</a:t>
            </a:r>
          </a:p>
          <a:p>
            <a:r>
              <a:rPr lang="en-GB" sz="2400" dirty="0"/>
              <a:t>Visual and audio representation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FB38D-4AD8-8A85-D352-9648AD6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898" y="365125"/>
            <a:ext cx="1352739" cy="29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67A0E-7C00-3E6C-101C-FBBBF74E7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898" y="771619"/>
            <a:ext cx="1629002" cy="295316"/>
          </a:xfrm>
          <a:prstGeom prst="rect">
            <a:avLst/>
          </a:prstGeom>
        </p:spPr>
      </p:pic>
      <p:pic>
        <p:nvPicPr>
          <p:cNvPr id="20" name="Picture 19" descr="Practice Interactive video from Ann Kennedy">
            <a:extLst>
              <a:ext uri="{FF2B5EF4-FFF2-40B4-BE49-F238E27FC236}">
                <a16:creationId xmlns:a16="http://schemas.microsoft.com/office/drawing/2014/main" id="{7BC0EC0D-B1F6-A107-A990-609373F40E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2035"/>
          <a:stretch>
            <a:fillRect/>
          </a:stretch>
        </p:blipFill>
        <p:spPr>
          <a:xfrm>
            <a:off x="838200" y="3920002"/>
            <a:ext cx="2896004" cy="2723439"/>
          </a:xfrm>
          <a:prstGeom prst="rect">
            <a:avLst/>
          </a:prstGeom>
        </p:spPr>
      </p:pic>
      <p:grpSp>
        <p:nvGrpSpPr>
          <p:cNvPr id="5" name="Group 4" descr="Blocks; Understanding virtual private networks (VPN), poll, open ended question, multiple choice, time to climb, add questions with AI and adjust reading level with AI">
            <a:extLst>
              <a:ext uri="{FF2B5EF4-FFF2-40B4-BE49-F238E27FC236}">
                <a16:creationId xmlns:a16="http://schemas.microsoft.com/office/drawing/2014/main" id="{19E6388A-9838-8797-5749-9FDE75194CFD}"/>
              </a:ext>
            </a:extLst>
          </p:cNvPr>
          <p:cNvGrpSpPr/>
          <p:nvPr/>
        </p:nvGrpSpPr>
        <p:grpSpPr>
          <a:xfrm>
            <a:off x="4358188" y="1815204"/>
            <a:ext cx="7095973" cy="4828237"/>
            <a:chOff x="4358188" y="1815204"/>
            <a:chExt cx="7095973" cy="48282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0178A9-412F-7297-8BAA-0E90A5FB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2315" y="1854403"/>
              <a:ext cx="2016000" cy="141551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8216EEF-CD35-F552-596F-A09EFCF7D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2315" y="3554012"/>
              <a:ext cx="2016000" cy="142189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08DA6B-87F6-34BC-FA15-EADCD9FB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60742" y="3549106"/>
              <a:ext cx="2016000" cy="14224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01593AF-C811-6DBD-AE36-9566AE6FC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28326" y="5303137"/>
              <a:ext cx="2016000" cy="134030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AE36DCC-A36D-DF05-8BCB-503FF10B1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58188" y="1815204"/>
              <a:ext cx="2016000" cy="1443120"/>
            </a:xfrm>
            <a:prstGeom prst="rect">
              <a:avLst/>
            </a:prstGeom>
          </p:spPr>
        </p:pic>
        <p:pic>
          <p:nvPicPr>
            <p:cNvPr id="4" name="Picture 3" descr="A blue stars and text&#10;&#10;AI-generated content may be incorrect.">
              <a:extLst>
                <a:ext uri="{FF2B5EF4-FFF2-40B4-BE49-F238E27FC236}">
                  <a16:creationId xmlns:a16="http://schemas.microsoft.com/office/drawing/2014/main" id="{8ED2A9D7-78E5-4CE4-B8CA-E119C84ED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62867" y="1900597"/>
              <a:ext cx="1524000" cy="1647825"/>
            </a:xfrm>
            <a:prstGeom prst="rect">
              <a:avLst/>
            </a:prstGeom>
          </p:spPr>
        </p:pic>
        <p:pic>
          <p:nvPicPr>
            <p:cNvPr id="6" name="Picture 5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8A825471-8B7D-E48A-D9B8-191A6995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24218" b="55549"/>
            <a:stretch>
              <a:fillRect/>
            </a:stretch>
          </p:blipFill>
          <p:spPr>
            <a:xfrm>
              <a:off x="9786458" y="3922587"/>
              <a:ext cx="1667703" cy="1741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0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4790-94D1-334A-CBB6-48D27C824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C55E-E01A-DE98-79C8-773799008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83820" cy="1325563"/>
          </a:xfrm>
        </p:spPr>
        <p:txBody>
          <a:bodyPr/>
          <a:lstStyle/>
          <a:p>
            <a:r>
              <a:rPr lang="en-GB" dirty="0"/>
              <a:t>Nearpod (2)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01DF67-F939-CC97-A895-EFEA42A2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898" y="365125"/>
            <a:ext cx="1352739" cy="29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142A2-E01E-5081-457C-C3B628869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898" y="771619"/>
            <a:ext cx="1629002" cy="295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3F12B5-62CC-DDD7-94ED-FA87030449D5}"/>
              </a:ext>
            </a:extLst>
          </p:cNvPr>
          <p:cNvSpPr txBox="1"/>
          <p:nvPr/>
        </p:nvSpPr>
        <p:spPr>
          <a:xfrm>
            <a:off x="838200" y="1261587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E" sz="1800">
                <a:hlinkClick r:id="rId4"/>
              </a:rPr>
              <a:t>https://nearpod.com</a:t>
            </a:r>
            <a:r>
              <a:rPr lang="en-IE" sz="180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8BABD-DF85-CD3C-4B9A-28DC4B7D173B}"/>
              </a:ext>
            </a:extLst>
          </p:cNvPr>
          <p:cNvSpPr txBox="1"/>
          <p:nvPr/>
        </p:nvSpPr>
        <p:spPr>
          <a:xfrm>
            <a:off x="4619120" y="638950"/>
            <a:ext cx="28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Caution</a:t>
            </a:r>
            <a:endParaRPr lang="en-IE" sz="5400" dirty="0">
              <a:solidFill>
                <a:srgbClr val="FF0000"/>
              </a:solidFill>
            </a:endParaRPr>
          </a:p>
        </p:txBody>
      </p:sp>
      <p:grpSp>
        <p:nvGrpSpPr>
          <p:cNvPr id="3" name="Group 2" descr="Photos of technology chips, an oreo biscuit, a puffin">
            <a:extLst>
              <a:ext uri="{FF2B5EF4-FFF2-40B4-BE49-F238E27FC236}">
                <a16:creationId xmlns:a16="http://schemas.microsoft.com/office/drawing/2014/main" id="{A9CB1A10-7203-CB06-A4FF-13ABB33E8B04}"/>
              </a:ext>
            </a:extLst>
          </p:cNvPr>
          <p:cNvGrpSpPr/>
          <p:nvPr/>
        </p:nvGrpSpPr>
        <p:grpSpPr>
          <a:xfrm>
            <a:off x="550863" y="1690688"/>
            <a:ext cx="11438101" cy="4624482"/>
            <a:chOff x="550863" y="1690688"/>
            <a:chExt cx="11438101" cy="4624482"/>
          </a:xfrm>
        </p:grpSpPr>
        <p:pic>
          <p:nvPicPr>
            <p:cNvPr id="1026" name="Picture 2" descr="Image 1">
              <a:extLst>
                <a:ext uri="{FF2B5EF4-FFF2-40B4-BE49-F238E27FC236}">
                  <a16:creationId xmlns:a16="http://schemas.microsoft.com/office/drawing/2014/main" id="{18219923-ABD7-FC27-AF76-08E15979C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511" y="1690688"/>
              <a:ext cx="3167537" cy="211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1">
              <a:extLst>
                <a:ext uri="{FF2B5EF4-FFF2-40B4-BE49-F238E27FC236}">
                  <a16:creationId xmlns:a16="http://schemas.microsoft.com/office/drawing/2014/main" id="{1301AD50-51D7-CD63-B299-63B97F6B9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3" y="4372069"/>
              <a:ext cx="2790843" cy="186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Royalty Free Resistor Pictures, Images and Stock Photos - iStock">
              <a:extLst>
                <a:ext uri="{FF2B5EF4-FFF2-40B4-BE49-F238E27FC236}">
                  <a16:creationId xmlns:a16="http://schemas.microsoft.com/office/drawing/2014/main" id="{969E6B20-F97C-DCE1-8F3B-898B88175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793" y="4372069"/>
              <a:ext cx="2914650" cy="19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Atlantic Puffin on Cliffside in Natural Habitat · Free Stock Photo">
              <a:extLst>
                <a:ext uri="{FF2B5EF4-FFF2-40B4-BE49-F238E27FC236}">
                  <a16:creationId xmlns:a16="http://schemas.microsoft.com/office/drawing/2014/main" id="{5C8CA967-81A2-E458-6D78-B7F7082A5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473" y="4372069"/>
              <a:ext cx="3718854" cy="194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I generated Oreo Cookie Isolated on a Transparent Background. AI ...">
              <a:extLst>
                <a:ext uri="{FF2B5EF4-FFF2-40B4-BE49-F238E27FC236}">
                  <a16:creationId xmlns:a16="http://schemas.microsoft.com/office/drawing/2014/main" id="{944E690A-5D62-099C-7BD8-701B0CDE2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067" y="1718048"/>
              <a:ext cx="3728897" cy="248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807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2A6DE-60F7-020B-B769-F3CB14ADA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5115-7E00-4A5C-0249-E7E8BFDE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38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Nearpod – Use, Advantages </a:t>
            </a:r>
            <a:endParaRPr lang="en-IE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CF591A-491F-9587-87E3-617D9766A17A}"/>
              </a:ext>
            </a:extLst>
          </p:cNvPr>
          <p:cNvSpPr txBox="1"/>
          <p:nvPr/>
        </p:nvSpPr>
        <p:spPr>
          <a:xfrm>
            <a:off x="838200" y="1261587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E" sz="1800">
                <a:hlinkClick r:id="rId2"/>
              </a:rPr>
              <a:t>https://nearpod.com</a:t>
            </a:r>
            <a:r>
              <a:rPr lang="en-IE" sz="180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2080-9B89-B05A-3544-F056DC89E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71" y="1811299"/>
            <a:ext cx="3324153" cy="48348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How I use it</a:t>
            </a:r>
          </a:p>
          <a:p>
            <a:r>
              <a:rPr lang="en-GB" sz="2400" dirty="0"/>
              <a:t>Generate class engagement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/>
              <a:t>Beginning of the year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/>
              <a:t>For classes that can use a lot of interaction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/>
              <a:t>Heavy theory that needs revisiting by the student</a:t>
            </a:r>
          </a:p>
          <a:p>
            <a:r>
              <a:rPr lang="en-GB" sz="2400" dirty="0"/>
              <a:t>Visual and audio representation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/>
              <a:t>Where there are useful videos / audio to assist 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1480E-5B3D-BCC6-F6AB-BE5875136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898" y="365125"/>
            <a:ext cx="1352739" cy="295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EB201-6B1A-D2DE-A1D6-4AF5FD161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898" y="771619"/>
            <a:ext cx="1629002" cy="2953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D6E56-31FF-8AE3-5E97-68BAB87D73BA}"/>
              </a:ext>
            </a:extLst>
          </p:cNvPr>
          <p:cNvSpPr txBox="1">
            <a:spLocks/>
          </p:cNvSpPr>
          <p:nvPr/>
        </p:nvSpPr>
        <p:spPr>
          <a:xfrm>
            <a:off x="4268129" y="1816049"/>
            <a:ext cx="3410416" cy="48204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Advantages</a:t>
            </a:r>
          </a:p>
          <a:p>
            <a:r>
              <a:rPr lang="en-GB" sz="2400"/>
              <a:t>No student account needed</a:t>
            </a:r>
          </a:p>
          <a:p>
            <a:r>
              <a:rPr lang="en-GB" sz="2400"/>
              <a:t>Lots of fun</a:t>
            </a:r>
          </a:p>
          <a:p>
            <a:r>
              <a:rPr lang="en-GB" sz="2400"/>
              <a:t>Free version gives a reasonable amount of features </a:t>
            </a:r>
          </a:p>
          <a:p>
            <a:r>
              <a:rPr lang="en-GB" sz="2400"/>
              <a:t>AI is useful when prompted correctly for questions and for reading levels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E803A5-2605-E434-A393-01A7A39923E0}"/>
              </a:ext>
            </a:extLst>
          </p:cNvPr>
          <p:cNvSpPr txBox="1">
            <a:spLocks/>
          </p:cNvSpPr>
          <p:nvPr/>
        </p:nvSpPr>
        <p:spPr>
          <a:xfrm>
            <a:off x="8009729" y="1818449"/>
            <a:ext cx="3933226" cy="36957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Things to watch out for</a:t>
            </a:r>
          </a:p>
          <a:p>
            <a:r>
              <a:rPr lang="en-GB" sz="2400"/>
              <a:t>Needs time to get comfortable with the interface and presentation</a:t>
            </a:r>
          </a:p>
          <a:p>
            <a:r>
              <a:rPr lang="en-GB" sz="2400">
                <a:latin typeface="Calibri"/>
                <a:ea typeface="Calibri"/>
                <a:cs typeface="Calibri"/>
              </a:rPr>
              <a:t>Takes a lot of energy for the students</a:t>
            </a:r>
          </a:p>
          <a:p>
            <a:r>
              <a:rPr lang="en-GB" sz="2400">
                <a:latin typeface="Calibri"/>
                <a:ea typeface="Calibri"/>
                <a:cs typeface="Calibri"/>
              </a:rPr>
              <a:t>The AI needs good prompting, not as useful at pure creation</a:t>
            </a:r>
          </a:p>
        </p:txBody>
      </p:sp>
    </p:spTree>
    <p:extLst>
      <p:ext uri="{BB962C8B-B14F-4D97-AF65-F5344CB8AC3E}">
        <p14:creationId xmlns:p14="http://schemas.microsoft.com/office/powerpoint/2010/main" val="26831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055FD-DD71-5D54-F0BF-A5EA8BA5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0566-057D-EBF0-0E95-E5D1B8E4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Generative AI Prompt Engineering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0DCC5-38CF-BB90-6C53-1F77692EA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Generative AI is a powerful resource that teachers can use in different aspects of education. This presentation will illustrate the power of UDL-centred prompt engineering to help teachers broaden engagement, representation as well as action and expression. </a:t>
            </a:r>
          </a:p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A9456-1F8D-EEDB-FF0F-558784FC8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981" y="385721"/>
            <a:ext cx="1629002" cy="295316"/>
          </a:xfrm>
          <a:prstGeom prst="rect">
            <a:avLst/>
          </a:prstGeom>
        </p:spPr>
      </p:pic>
      <p:grpSp>
        <p:nvGrpSpPr>
          <p:cNvPr id="4" name="Group 3" descr="GenAI4Vet, Claude, Gemini, Perplexity, OpenAI, ChatGPT logos">
            <a:extLst>
              <a:ext uri="{FF2B5EF4-FFF2-40B4-BE49-F238E27FC236}">
                <a16:creationId xmlns:a16="http://schemas.microsoft.com/office/drawing/2014/main" id="{5A214B21-D9D9-6560-A793-7C463C9F5328}"/>
              </a:ext>
            </a:extLst>
          </p:cNvPr>
          <p:cNvGrpSpPr/>
          <p:nvPr/>
        </p:nvGrpSpPr>
        <p:grpSpPr>
          <a:xfrm>
            <a:off x="383539" y="3823787"/>
            <a:ext cx="10200078" cy="2583814"/>
            <a:chOff x="383539" y="3823787"/>
            <a:chExt cx="10200078" cy="25838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9FEE60-0CB1-025A-9561-44D63BDF6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761" y="5333695"/>
              <a:ext cx="4008119" cy="1073906"/>
            </a:xfrm>
            <a:prstGeom prst="rect">
              <a:avLst/>
            </a:prstGeom>
          </p:spPr>
        </p:pic>
        <p:pic>
          <p:nvPicPr>
            <p:cNvPr id="1030" name="Picture 6" descr="My Take on Claude: A Polished, Capable Chatbot With Clear Gaps | PCMag">
              <a:extLst>
                <a:ext uri="{FF2B5EF4-FFF2-40B4-BE49-F238E27FC236}">
                  <a16:creationId xmlns:a16="http://schemas.microsoft.com/office/drawing/2014/main" id="{8D74358F-5A23-B20A-2A1A-BD30007E56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6" t="16284" r="16143" b="23923"/>
            <a:stretch>
              <a:fillRect/>
            </a:stretch>
          </p:blipFill>
          <p:spPr bwMode="auto">
            <a:xfrm>
              <a:off x="4802065" y="3823787"/>
              <a:ext cx="2227391" cy="1176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erplexity AI helps you tailor search experience: 5 reasons why you ...">
              <a:extLst>
                <a:ext uri="{FF2B5EF4-FFF2-40B4-BE49-F238E27FC236}">
                  <a16:creationId xmlns:a16="http://schemas.microsoft.com/office/drawing/2014/main" id="{6DA45E74-C701-64C4-DB40-85F64F7CB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08" b="19378"/>
            <a:stretch>
              <a:fillRect/>
            </a:stretch>
          </p:blipFill>
          <p:spPr bwMode="auto">
            <a:xfrm>
              <a:off x="7769170" y="4113774"/>
              <a:ext cx="2814447" cy="794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971C9D-F5BF-0935-6AE0-09A7BB81F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4926" y="5231013"/>
              <a:ext cx="2314808" cy="11765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AE9EF1-15C3-0D96-47D4-02DAB7C2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3539" y="4204926"/>
              <a:ext cx="2848373" cy="15908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0B0D15-EE5B-79DD-A146-F3A845B31228}"/>
                </a:ext>
              </a:extLst>
            </p:cNvPr>
            <p:cNvSpPr txBox="1"/>
            <p:nvPr/>
          </p:nvSpPr>
          <p:spPr>
            <a:xfrm>
              <a:off x="636075" y="5738284"/>
              <a:ext cx="24728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E">
                  <a:hlinkClick r:id="rId8"/>
                </a:rPr>
                <a:t>https://genai4vet.eu/</a:t>
              </a:r>
              <a:r>
                <a:rPr lang="en-IE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78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38FC-CC83-E2A9-83EC-23C269D5B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D4F0-CEC8-0F09-B033-648BF973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Generative AI Prompt Engineering (2)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7DC51-774D-A98D-081D-747590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981" y="385721"/>
            <a:ext cx="1629002" cy="29531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1BFB59-649C-37BA-DFE5-72B933215589}"/>
              </a:ext>
            </a:extLst>
          </p:cNvPr>
          <p:cNvSpPr txBox="1">
            <a:spLocks/>
          </p:cNvSpPr>
          <p:nvPr/>
        </p:nvSpPr>
        <p:spPr>
          <a:xfrm>
            <a:off x="486597" y="1857321"/>
            <a:ext cx="5134713" cy="36708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What do I use GenAI Tools for?</a:t>
            </a:r>
          </a:p>
          <a:p>
            <a:r>
              <a:rPr lang="en-GB" sz="2400"/>
              <a:t>Gives me different ideas on questions that could be asked about materials</a:t>
            </a:r>
          </a:p>
          <a:p>
            <a:r>
              <a:rPr lang="en-GB" sz="2400"/>
              <a:t>Assesses documents for accessibility and diversity representation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1CDBB3-9ECA-1F15-909C-9CF7F1A11AB2}"/>
              </a:ext>
            </a:extLst>
          </p:cNvPr>
          <p:cNvSpPr txBox="1">
            <a:spLocks/>
          </p:cNvSpPr>
          <p:nvPr/>
        </p:nvSpPr>
        <p:spPr>
          <a:xfrm>
            <a:off x="6096001" y="1850394"/>
            <a:ext cx="5459838" cy="36708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Sample Prompts</a:t>
            </a:r>
          </a:p>
          <a:p>
            <a:pPr marL="0" indent="0">
              <a:buNone/>
            </a:pPr>
            <a:r>
              <a:rPr lang="en-GB" sz="2400"/>
              <a:t>Upload document of materials that I present in class and ask for </a:t>
            </a:r>
          </a:p>
          <a:p>
            <a:r>
              <a:rPr lang="en-GB" sz="2000"/>
              <a:t>Text based questions</a:t>
            </a:r>
          </a:p>
          <a:p>
            <a:r>
              <a:rPr lang="en-GB" sz="2000"/>
              <a:t>MCQs</a:t>
            </a:r>
          </a:p>
          <a:p>
            <a:r>
              <a:rPr lang="en-GB" sz="2000"/>
              <a:t>True or false</a:t>
            </a:r>
          </a:p>
          <a:p>
            <a:r>
              <a:rPr lang="en-GB" sz="2000"/>
              <a:t>Mix and Match</a:t>
            </a:r>
          </a:p>
          <a:p>
            <a:r>
              <a:rPr lang="en-GB" sz="2000"/>
              <a:t>Check document for accessibility </a:t>
            </a:r>
          </a:p>
          <a:p>
            <a:r>
              <a:rPr lang="en-GB" sz="2000"/>
              <a:t>Check document for diversity representation</a:t>
            </a:r>
          </a:p>
          <a:p>
            <a:pPr lvl="1"/>
            <a:endParaRPr lang="en-GB" sz="1600"/>
          </a:p>
        </p:txBody>
      </p:sp>
      <p:grpSp>
        <p:nvGrpSpPr>
          <p:cNvPr id="3" name="Group 2" descr="OpenAI, ChatGPT, Gemini, Claude and Perplexity logos">
            <a:extLst>
              <a:ext uri="{FF2B5EF4-FFF2-40B4-BE49-F238E27FC236}">
                <a16:creationId xmlns:a16="http://schemas.microsoft.com/office/drawing/2014/main" id="{A56BEF6A-B235-2552-FEFB-0BD857155756}"/>
              </a:ext>
            </a:extLst>
          </p:cNvPr>
          <p:cNvGrpSpPr/>
          <p:nvPr/>
        </p:nvGrpSpPr>
        <p:grpSpPr>
          <a:xfrm>
            <a:off x="486598" y="5633057"/>
            <a:ext cx="9306265" cy="874195"/>
            <a:chOff x="486598" y="5633057"/>
            <a:chExt cx="9306265" cy="8741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1AE47E-E833-E844-BFFD-37CA141EA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98" y="5732702"/>
              <a:ext cx="2843553" cy="757605"/>
            </a:xfrm>
            <a:prstGeom prst="rect">
              <a:avLst/>
            </a:prstGeom>
          </p:spPr>
        </p:pic>
        <p:pic>
          <p:nvPicPr>
            <p:cNvPr id="1030" name="Picture 6" descr="My Take on Claude: A Polished, Capable Chatbot With Clear Gaps | PCMag">
              <a:extLst>
                <a:ext uri="{FF2B5EF4-FFF2-40B4-BE49-F238E27FC236}">
                  <a16:creationId xmlns:a16="http://schemas.microsoft.com/office/drawing/2014/main" id="{CAC4060C-8A16-A4C3-B901-2402D92105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6" t="16284" r="16143" b="23923"/>
            <a:stretch>
              <a:fillRect/>
            </a:stretch>
          </p:blipFill>
          <p:spPr bwMode="auto">
            <a:xfrm>
              <a:off x="5858703" y="5633057"/>
              <a:ext cx="1580410" cy="83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erplexity AI helps you tailor search experience: 5 reasons why you ...">
              <a:extLst>
                <a:ext uri="{FF2B5EF4-FFF2-40B4-BE49-F238E27FC236}">
                  <a16:creationId xmlns:a16="http://schemas.microsoft.com/office/drawing/2014/main" id="{1454BCD5-C82B-21ED-373F-D7F65CF029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08" b="19378"/>
            <a:stretch>
              <a:fillRect/>
            </a:stretch>
          </p:blipFill>
          <p:spPr bwMode="auto">
            <a:xfrm>
              <a:off x="7797925" y="5875776"/>
              <a:ext cx="1994938" cy="56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FB0FE4-C6B7-C997-2B82-A6329E185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7036" y="5675720"/>
              <a:ext cx="1639073" cy="831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88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9" ma:contentTypeDescription="Create a new document." ma:contentTypeScope="" ma:versionID="c0a8b1796a8dd6b38852de74ff080729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88a703fd55f415ae93a6b4d1954400f5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Props1.xml><?xml version="1.0" encoding="utf-8"?>
<ds:datastoreItem xmlns:ds="http://schemas.openxmlformats.org/officeDocument/2006/customXml" ds:itemID="{E12A8767-FEEB-48B0-8797-4486C9194F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95707E-DF80-42F8-AFEB-7E0781291260}">
  <ds:schemaRefs>
    <ds:schemaRef ds:uri="98a9eb8c-6a01-428e-9f5d-17b5596ff277"/>
    <ds:schemaRef ds:uri="f04adec5-321f-46c9-8d8f-d278d5019d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2CF0E6-7492-4162-9E11-7A190213E44C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04adec5-321f-46c9-8d8f-d278d5019d73"/>
    <ds:schemaRef ds:uri="http://purl.org/dc/terms/"/>
    <ds:schemaRef ds:uri="98a9eb8c-6a01-428e-9f5d-17b5596ff277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620</Words>
  <Application>Microsoft Office PowerPoint</Application>
  <PresentationFormat>Widescreen</PresentationFormat>
  <Paragraphs>130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Courier New</vt:lpstr>
      <vt:lpstr>Office Theme</vt:lpstr>
      <vt:lpstr>3 AI tools that can be used to enable multiple means of engagement and representation</vt:lpstr>
      <vt:lpstr>Challenges where AI can help</vt:lpstr>
      <vt:lpstr>NotebookLM</vt:lpstr>
      <vt:lpstr>NotebookLM (2)</vt:lpstr>
      <vt:lpstr>Nearpod</vt:lpstr>
      <vt:lpstr>Nearpod (2)</vt:lpstr>
      <vt:lpstr>Nearpod – Use, Advantages </vt:lpstr>
      <vt:lpstr>Generative AI Prompt Engineering</vt:lpstr>
      <vt:lpstr>Generative AI Prompt Engineering (2)</vt:lpstr>
      <vt:lpstr>Overall</vt:lpstr>
      <vt:lpstr>Thank you for listening!!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 Kennedy</dc:creator>
  <cp:lastModifiedBy>Danielle Duignan</cp:lastModifiedBy>
  <cp:revision>5</cp:revision>
  <dcterms:created xsi:type="dcterms:W3CDTF">2025-12-21T08:20:28Z</dcterms:created>
  <dcterms:modified xsi:type="dcterms:W3CDTF">2026-03-12T16:58:30Z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