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81" r:id="rId5"/>
    <p:sldId id="362" r:id="rId6"/>
    <p:sldId id="363" r:id="rId7"/>
    <p:sldId id="416" r:id="rId8"/>
    <p:sldId id="414" r:id="rId9"/>
    <p:sldId id="415" r:id="rId10"/>
    <p:sldId id="41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B40C78"/>
    <a:srgbClr val="AA1683"/>
    <a:srgbClr val="F0904E"/>
    <a:srgbClr val="FFDB69"/>
    <a:srgbClr val="EE109F"/>
    <a:srgbClr val="803888"/>
    <a:srgbClr val="357B3C"/>
    <a:srgbClr val="6195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DDC4B8-232F-408D-8FC5-55C6E59F5DE1}" v="4" dt="2024-03-14T10:43:05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9" autoAdjust="0"/>
    <p:restoredTop sz="86441" autoAdjust="0"/>
  </p:normalViewPr>
  <p:slideViewPr>
    <p:cSldViewPr snapToGrid="0">
      <p:cViewPr varScale="1">
        <p:scale>
          <a:sx n="62" d="100"/>
          <a:sy n="62" d="100"/>
        </p:scale>
        <p:origin x="130" y="3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O'Rourke" userId="f36a576b-c06f-4e27-b341-dcf4bf9c1f2f" providerId="ADAL" clId="{73DDC4B8-232F-408D-8FC5-55C6E59F5DE1}"/>
    <pc:docChg chg="undo custSel modSld">
      <pc:chgData name="Danielle O'Rourke" userId="f36a576b-c06f-4e27-b341-dcf4bf9c1f2f" providerId="ADAL" clId="{73DDC4B8-232F-408D-8FC5-55C6E59F5DE1}" dt="2024-03-14T10:43:07.126" v="233" actId="962"/>
      <pc:docMkLst>
        <pc:docMk/>
      </pc:docMkLst>
      <pc:sldChg chg="modSp mod">
        <pc:chgData name="Danielle O'Rourke" userId="f36a576b-c06f-4e27-b341-dcf4bf9c1f2f" providerId="ADAL" clId="{73DDC4B8-232F-408D-8FC5-55C6E59F5DE1}" dt="2024-03-14T10:39:49.084" v="7" actId="962"/>
        <pc:sldMkLst>
          <pc:docMk/>
          <pc:sldMk cId="2463102002" sldId="281"/>
        </pc:sldMkLst>
        <pc:spChg chg="mod">
          <ac:chgData name="Danielle O'Rourke" userId="f36a576b-c06f-4e27-b341-dcf4bf9c1f2f" providerId="ADAL" clId="{73DDC4B8-232F-408D-8FC5-55C6E59F5DE1}" dt="2024-03-14T10:39:31.467" v="2" actId="27636"/>
          <ac:spMkLst>
            <pc:docMk/>
            <pc:sldMk cId="2463102002" sldId="281"/>
            <ac:spMk id="9" creationId="{BC397E2A-0341-4934-F672-627E73AA0C2E}"/>
          </ac:spMkLst>
        </pc:spChg>
        <pc:picChg chg="mod">
          <ac:chgData name="Danielle O'Rourke" userId="f36a576b-c06f-4e27-b341-dcf4bf9c1f2f" providerId="ADAL" clId="{73DDC4B8-232F-408D-8FC5-55C6E59F5DE1}" dt="2024-03-14T10:39:49.084" v="7" actId="962"/>
          <ac:picMkLst>
            <pc:docMk/>
            <pc:sldMk cId="2463102002" sldId="281"/>
            <ac:picMk id="4" creationId="{F661E20B-C0C3-2103-40F6-CBAAC34025B8}"/>
          </ac:picMkLst>
        </pc:picChg>
        <pc:picChg chg="mod">
          <ac:chgData name="Danielle O'Rourke" userId="f36a576b-c06f-4e27-b341-dcf4bf9c1f2f" providerId="ADAL" clId="{73DDC4B8-232F-408D-8FC5-55C6E59F5DE1}" dt="2024-03-14T10:39:48.627" v="6" actId="962"/>
          <ac:picMkLst>
            <pc:docMk/>
            <pc:sldMk cId="2463102002" sldId="281"/>
            <ac:picMk id="8" creationId="{37741EFF-B59D-22A1-9CF0-B72669734D44}"/>
          </ac:picMkLst>
        </pc:picChg>
      </pc:sldChg>
      <pc:sldChg chg="addSp modSp mod modAnim">
        <pc:chgData name="Danielle O'Rourke" userId="f36a576b-c06f-4e27-b341-dcf4bf9c1f2f" providerId="ADAL" clId="{73DDC4B8-232F-408D-8FC5-55C6E59F5DE1}" dt="2024-03-14T10:43:07.126" v="233" actId="962"/>
        <pc:sldMkLst>
          <pc:docMk/>
          <pc:sldMk cId="3741992800" sldId="363"/>
        </pc:sldMkLst>
        <pc:spChg chg="mod">
          <ac:chgData name="Danielle O'Rourke" userId="f36a576b-c06f-4e27-b341-dcf4bf9c1f2f" providerId="ADAL" clId="{73DDC4B8-232F-408D-8FC5-55C6E59F5DE1}" dt="2024-03-14T10:42:14.250" v="44" actId="164"/>
          <ac:spMkLst>
            <pc:docMk/>
            <pc:sldMk cId="3741992800" sldId="363"/>
            <ac:spMk id="3" creationId="{BE048B16-2CA2-54E8-DB58-77F8C6D399B9}"/>
          </ac:spMkLst>
        </pc:spChg>
        <pc:spChg chg="mod">
          <ac:chgData name="Danielle O'Rourke" userId="f36a576b-c06f-4e27-b341-dcf4bf9c1f2f" providerId="ADAL" clId="{73DDC4B8-232F-408D-8FC5-55C6E59F5DE1}" dt="2024-03-14T10:42:42.516" v="221" actId="164"/>
          <ac:spMkLst>
            <pc:docMk/>
            <pc:sldMk cId="3741992800" sldId="363"/>
            <ac:spMk id="4" creationId="{5DF78488-19BA-E4BE-E7E1-F035F823010F}"/>
          </ac:spMkLst>
        </pc:spChg>
        <pc:spChg chg="mod">
          <ac:chgData name="Danielle O'Rourke" userId="f36a576b-c06f-4e27-b341-dcf4bf9c1f2f" providerId="ADAL" clId="{73DDC4B8-232F-408D-8FC5-55C6E59F5DE1}" dt="2024-03-14T10:42:53.179" v="226" actId="164"/>
          <ac:spMkLst>
            <pc:docMk/>
            <pc:sldMk cId="3741992800" sldId="363"/>
            <ac:spMk id="8" creationId="{1B2B9C40-0B0F-79B9-B517-1E8427A8F57F}"/>
          </ac:spMkLst>
        </pc:spChg>
        <pc:spChg chg="mod">
          <ac:chgData name="Danielle O'Rourke" userId="f36a576b-c06f-4e27-b341-dcf4bf9c1f2f" providerId="ADAL" clId="{73DDC4B8-232F-408D-8FC5-55C6E59F5DE1}" dt="2024-03-14T10:43:05.944" v="231" actId="164"/>
          <ac:spMkLst>
            <pc:docMk/>
            <pc:sldMk cId="3741992800" sldId="363"/>
            <ac:spMk id="14" creationId="{039DC7F6-C78F-A2AF-E224-F1C177171FF8}"/>
          </ac:spMkLst>
        </pc:spChg>
        <pc:grpChg chg="add mod">
          <ac:chgData name="Danielle O'Rourke" userId="f36a576b-c06f-4e27-b341-dcf4bf9c1f2f" providerId="ADAL" clId="{73DDC4B8-232F-408D-8FC5-55C6E59F5DE1}" dt="2024-03-14T10:42:32.745" v="218" actId="962"/>
          <ac:grpSpMkLst>
            <pc:docMk/>
            <pc:sldMk cId="3741992800" sldId="363"/>
            <ac:grpSpMk id="5" creationId="{DD098226-A44C-94C8-98B8-DF04EDFBDFED}"/>
          </ac:grpSpMkLst>
        </pc:grpChg>
        <pc:grpChg chg="add mod">
          <ac:chgData name="Danielle O'Rourke" userId="f36a576b-c06f-4e27-b341-dcf4bf9c1f2f" providerId="ADAL" clId="{73DDC4B8-232F-408D-8FC5-55C6E59F5DE1}" dt="2024-03-14T10:42:43.705" v="223" actId="962"/>
          <ac:grpSpMkLst>
            <pc:docMk/>
            <pc:sldMk cId="3741992800" sldId="363"/>
            <ac:grpSpMk id="6" creationId="{567F9D8D-ABB8-1696-E83B-9972B6905D54}"/>
          </ac:grpSpMkLst>
        </pc:grpChg>
        <pc:grpChg chg="add mod">
          <ac:chgData name="Danielle O'Rourke" userId="f36a576b-c06f-4e27-b341-dcf4bf9c1f2f" providerId="ADAL" clId="{73DDC4B8-232F-408D-8FC5-55C6E59F5DE1}" dt="2024-03-14T10:42:54.405" v="228" actId="962"/>
          <ac:grpSpMkLst>
            <pc:docMk/>
            <pc:sldMk cId="3741992800" sldId="363"/>
            <ac:grpSpMk id="7" creationId="{C84E45EB-04AD-8CA4-D0E2-9A0A8E8394F5}"/>
          </ac:grpSpMkLst>
        </pc:grpChg>
        <pc:grpChg chg="add mod">
          <ac:chgData name="Danielle O'Rourke" userId="f36a576b-c06f-4e27-b341-dcf4bf9c1f2f" providerId="ADAL" clId="{73DDC4B8-232F-408D-8FC5-55C6E59F5DE1}" dt="2024-03-14T10:43:07.126" v="233" actId="962"/>
          <ac:grpSpMkLst>
            <pc:docMk/>
            <pc:sldMk cId="3741992800" sldId="363"/>
            <ac:grpSpMk id="9" creationId="{87D08383-3B22-60C6-1FB9-FD0DF69CF900}"/>
          </ac:grpSpMkLst>
        </pc:grpChg>
        <pc:picChg chg="mod">
          <ac:chgData name="Danielle O'Rourke" userId="f36a576b-c06f-4e27-b341-dcf4bf9c1f2f" providerId="ADAL" clId="{73DDC4B8-232F-408D-8FC5-55C6E59F5DE1}" dt="2024-03-14T10:42:14.250" v="44" actId="164"/>
          <ac:picMkLst>
            <pc:docMk/>
            <pc:sldMk cId="3741992800" sldId="363"/>
            <ac:picMk id="10" creationId="{63BE02BB-8464-6F5F-AAC5-F36E3BF61BE2}"/>
          </ac:picMkLst>
        </pc:picChg>
        <pc:picChg chg="mod">
          <ac:chgData name="Danielle O'Rourke" userId="f36a576b-c06f-4e27-b341-dcf4bf9c1f2f" providerId="ADAL" clId="{73DDC4B8-232F-408D-8FC5-55C6E59F5DE1}" dt="2024-03-14T10:42:42.516" v="221" actId="164"/>
          <ac:picMkLst>
            <pc:docMk/>
            <pc:sldMk cId="3741992800" sldId="363"/>
            <ac:picMk id="12" creationId="{FC1DB0F6-AC22-5948-46E2-48FC976C818C}"/>
          </ac:picMkLst>
        </pc:picChg>
        <pc:picChg chg="mod">
          <ac:chgData name="Danielle O'Rourke" userId="f36a576b-c06f-4e27-b341-dcf4bf9c1f2f" providerId="ADAL" clId="{73DDC4B8-232F-408D-8FC5-55C6E59F5DE1}" dt="2024-03-14T10:42:53.179" v="226" actId="164"/>
          <ac:picMkLst>
            <pc:docMk/>
            <pc:sldMk cId="3741992800" sldId="363"/>
            <ac:picMk id="13" creationId="{835521E2-F3BD-F9BA-6248-398F9E586C10}"/>
          </ac:picMkLst>
        </pc:picChg>
        <pc:picChg chg="mod">
          <ac:chgData name="Danielle O'Rourke" userId="f36a576b-c06f-4e27-b341-dcf4bf9c1f2f" providerId="ADAL" clId="{73DDC4B8-232F-408D-8FC5-55C6E59F5DE1}" dt="2024-03-14T10:43:05.944" v="231" actId="164"/>
          <ac:picMkLst>
            <pc:docMk/>
            <pc:sldMk cId="3741992800" sldId="363"/>
            <ac:picMk id="15" creationId="{52E2536A-2F76-151E-9DDD-83DA4C4D0C5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C210E-B13E-450D-B226-B460DF6DDA8F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438C7-3CCB-414B-A5FE-8C323784A2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636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D438B-2A6B-481A-B9A8-B59E7DBDAD6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Hello, my name is Liam Morris and I am a Lecturer in the Mechanical &amp; Industrial Engineering Department – ATU – Galway City. I would like to thank AHEAD for giving me this opportunity to present to you today. The title of my Talk is </a:t>
            </a:r>
            <a:r>
              <a:rPr lang="en-GB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en-IE" sz="1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Integrating UDL Principles into module design and assessment strategies</a:t>
            </a:r>
            <a:r>
              <a:rPr lang="en-GB" sz="1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</a:t>
            </a:r>
            <a:endParaRPr lang="en-GB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801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IE" dirty="0"/>
              <a:t>The module I will be presenting today, is a Level 8, Stage 4 module titled “Medical Devices I” which is taught on the BEng in biomedical engineering and as a specialisation stream for BEng in mechanical engineering programmes. It is a 5-credit module with a weekly 2 hours lecture and 2 hours lab. </a:t>
            </a:r>
          </a:p>
          <a:p>
            <a:pPr marL="228600" indent="-228600">
              <a:buFont typeface="+mj-lt"/>
              <a:buAutoNum type="arabicPeriod"/>
            </a:pPr>
            <a:r>
              <a:rPr lang="en-IE" dirty="0"/>
              <a:t>This presentation will present strategies on how to implement UDL within a module designed within the Academic Module Manager software.</a:t>
            </a:r>
          </a:p>
          <a:p>
            <a:pPr marL="228600" indent="-228600">
              <a:buFont typeface="+mj-lt"/>
              <a:buAutoNum type="arabicPeriod"/>
            </a:pPr>
            <a:r>
              <a:rPr lang="en-IE" dirty="0"/>
              <a:t>The </a:t>
            </a:r>
            <a:r>
              <a:rPr lang="en-US" sz="1200" b="0" i="0" kern="1200" dirty="0">
                <a:solidFill>
                  <a:srgbClr val="111111"/>
                </a:solidFill>
                <a:effectLst/>
                <a:latin typeface="-apple-system"/>
                <a:ea typeface="+mn-ea"/>
                <a:cs typeface="+mn-cs"/>
              </a:rPr>
              <a:t>Academic Module Manager Software is a syllabus management software designed </a:t>
            </a:r>
            <a:r>
              <a:rPr lang="en-US" b="0" i="0" dirty="0">
                <a:solidFill>
                  <a:srgbClr val="111111"/>
                </a:solidFill>
                <a:effectLst/>
                <a:latin typeface="-apple-system"/>
              </a:rPr>
              <a:t>for academic institutions which is used by the Atlantic Technological University. It assists in organizing and managing various aspects related to courses, syllabus and curriculum and course management. </a:t>
            </a:r>
            <a:endParaRPr lang="en-IE" dirty="0"/>
          </a:p>
          <a:p>
            <a:pPr marL="228600" indent="-228600">
              <a:buFont typeface="+mj-lt"/>
              <a:buAutoNum type="arabicPeriod"/>
            </a:pPr>
            <a:r>
              <a:rPr lang="en-IE" dirty="0"/>
              <a:t>There are also many challenges that need to be taken into consideration for this module such as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 Mechanical Engineers have not completed biomedical related modules previous to this module.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There are various outside class time constraints for learners such as jobs, families, accommodation, costs </a:t>
            </a:r>
            <a:r>
              <a:rPr lang="en-US" dirty="0" err="1"/>
              <a:t>ect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There are more diverse cultures, International students, Mature students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With Biomedical Engineering, we have increased female participation in engineering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There is Neurodiversity within our classroom such as Dyslexia, ADH, ADHD - Most of the time we are in the dark on this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We also want to make our students more employable within the MedTech and healthcare Sectors</a:t>
            </a:r>
          </a:p>
          <a:p>
            <a:pPr marL="228600" indent="-228600">
              <a:buFont typeface="+mj-lt"/>
              <a:buAutoNum type="arabicPeriod"/>
            </a:pPr>
            <a:endParaRPr lang="en-IE" dirty="0"/>
          </a:p>
          <a:p>
            <a:pPr marL="685800" lvl="1" indent="-228600">
              <a:buFont typeface="Arial" panose="020B0604020202020204" pitchFamily="34" charset="0"/>
              <a:buChar char="•"/>
            </a:pPr>
            <a:endParaRPr lang="en-IE" dirty="0"/>
          </a:p>
          <a:p>
            <a:pPr marL="228600" indent="-228600">
              <a:buFont typeface="+mj-lt"/>
              <a:buAutoNum type="arabicPeriod"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438C7-3CCB-414B-A5FE-8C323784A2F9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4257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E" dirty="0"/>
              <a:t>Academic Module Manager comprises of many sections which provides an opportunity for UDL inclusion. 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IE" dirty="0"/>
              <a:t>The first section is the Module Descriptor which can be normally quite wordy. ULD can be incorporated within this descriptor by including the following – “</a:t>
            </a:r>
            <a:r>
              <a:rPr lang="en-IE" sz="1200" dirty="0"/>
              <a:t>The national access plan emphasising </a:t>
            </a:r>
            <a:r>
              <a:rPr lang="en-US" sz="1200" dirty="0"/>
              <a:t>equity of access, participation and success in higher education will be implemented throughout this module via the principles of universal design for learning.”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The next two sections – Learning outcomes and Indicative Syllabus does not provide an opportunity for UDL inclusion.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While the Assessment strategy can be transparent to learners by providing a detailed tabular description indicating the assessment types, descriptions, and showing how UDL can be achieved e.g. by providing a choice in presentation styles and showing which UDL checkpoints are implemented. </a:t>
            </a:r>
            <a:endParaRPr lang="en-IE" sz="1200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438C7-3CCB-414B-A5FE-8C323784A2F9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0974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IE" dirty="0"/>
              <a:t>A detailed UDL mapping of all possible UDL checkpoints should be included within Academic Module Manager and this is a very useful exercise in understanding UDL implementation within first a module and then at programme level. </a:t>
            </a:r>
          </a:p>
          <a:p>
            <a:pPr marL="228600" indent="-228600">
              <a:buFont typeface="+mj-lt"/>
              <a:buAutoNum type="arabicPeriod"/>
            </a:pPr>
            <a:r>
              <a:rPr lang="en-IE" dirty="0"/>
              <a:t>A short snapshot of how some checkpoints were achieved in this module are shown here. 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IE" dirty="0"/>
              <a:t>Checkpoint 7.2 – can be implemented with videos – screencasts, </a:t>
            </a:r>
            <a:r>
              <a:rPr lang="en-IE" dirty="0" err="1"/>
              <a:t>youtube</a:t>
            </a:r>
            <a:r>
              <a:rPr lang="en-IE" dirty="0"/>
              <a:t>, variations on notes, </a:t>
            </a:r>
            <a:r>
              <a:rPr lang="en-IE" dirty="0" err="1"/>
              <a:t>integratating</a:t>
            </a:r>
            <a:r>
              <a:rPr lang="en-IE" dirty="0"/>
              <a:t> research with teaching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IE" dirty="0"/>
              <a:t>Checkpoint 1.3 – providing medical data, medical devices, 3D phantom anatomical models for visualisation and testing within our research facilities.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IE" dirty="0"/>
              <a:t>Checkpoint 6.4 – Self-reflection questions embedded in lab reports, rubrics/peer feedback and descriptors provided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438C7-3CCB-414B-A5FE-8C323784A2F9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213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IE" dirty="0"/>
              <a:t>For this module a detailed UDL mapping was conducted for as many of the checkpoints that could be accommodated. </a:t>
            </a:r>
          </a:p>
          <a:p>
            <a:pPr marL="228600" indent="-228600">
              <a:buFont typeface="+mj-lt"/>
              <a:buAutoNum type="arabicPeriod"/>
            </a:pPr>
            <a:r>
              <a:rPr lang="en-IE" dirty="0"/>
              <a:t>Up to 87% of all UDL checkpoints were implemented within this module, with a detailed description on how each of these checkpoints were implemented.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438C7-3CCB-414B-A5FE-8C323784A2F9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0318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Integrating UDL within module descriptors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IE" dirty="0"/>
              <a:t>Enhances transparency – learners know exactly how UDL is implemented at the various stages of the curriculum design.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IE" dirty="0"/>
              <a:t>Ensures equity of educational access for all students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IE" dirty="0"/>
              <a:t>And provides further improvement in module delivery, learning and assessment for all learners.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438C7-3CCB-414B-A5FE-8C323784A2F9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563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6B275-47CF-898D-D74D-CF52826D2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470BD-0206-74BD-9B73-FC80502F9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66507-18A7-BBF8-D9A4-2DAB714AF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0E007-E351-568E-73CB-254A2283E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34301-173D-5C4D-DC39-A2ED6177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820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60170-3C62-9615-151A-C22C8C5B6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E737B1-CC38-F20A-1E85-B053078DC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B4914-B2EE-88DD-151F-41752B406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4503D-D7F7-DEEC-11A5-5BEAE1ADD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BD6FA-5789-60C5-EBF1-0295DB8F7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94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07C224-36D4-EAF0-CD6A-DBA1551F2F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AA5E3-6374-8AF6-713D-86769114D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A4703-647A-A115-5794-7094EE3B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A27EB-7E39-CB02-25D8-827EF6DC4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34374-2AAD-8DA8-D9FC-D2E6476CF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75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4D537-6A7E-D144-F586-759CBE476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4BFCB-7DE8-0FB9-3F3F-B261E3E4F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D7873-488B-331B-73E2-BBB5058F5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552E7-E5AB-B849-3984-5C09B20C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A38BF-7ACF-2E88-3B42-D5B9A4843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163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55608-D109-45AE-DE60-4315B2804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A5E32-963E-6806-3CC5-089F0B2EC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988A2-1DE7-FB71-3539-057D16A8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EB373-0F11-A158-1F47-F8F108A3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F3AD1-A184-2B5C-6B3F-06F6892A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181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02074-1B08-C610-290B-8EAF037BA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5C96A-EC8A-5A6C-3C0D-94FF11A03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7A4268-3435-98A6-C614-B9DFBB20D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8B7B9-153B-7F9A-3990-8CA50994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B7377-83A6-F218-3141-3F8CC119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5230F-DE9C-6097-00DB-A8B508C73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615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9C3C3-22C5-84F6-F11C-84209DD15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C002A-29F1-00A9-1757-6F2A296FE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31428-4194-BD8B-8232-E5F146218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0525FA-00D2-8593-D0CE-4C7F316FC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06AAEF-9232-9E91-5791-8AB1EF4858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6BB41F-75FD-A566-F9D5-49BCB399B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EC0C8B-FB87-A893-EFE0-85F36C84A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793CA8-52EE-54C9-C83C-3D95B949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915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8748-5243-C924-C624-9A98496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D1206B-9224-31CC-B30D-E089D75A1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4BA567-4D48-0272-63A1-089C1BF8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0523B-3C81-B6C0-527B-69A6EE48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437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FEA210-62A0-2959-8485-ABE13C041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2B4B84-F897-FC2C-60D4-04E40298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CA5C4E-5102-B801-383C-C7EEAA2B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95DA-502F-AEEE-2BAA-E125DAF7B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D1CF4-0F0D-1FEB-B095-5246DAF44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ABBB8D-9F35-A24F-3039-408F67BA8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B14D0-A992-2413-2857-411A34943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F1114-3228-A941-C21C-072021222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CA5F3-C5A6-2F78-9EC2-A444603A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81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A180-184E-5521-679F-238B6ADA9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157899-543B-6EF0-2CAC-BC1551217F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9F2C3-9B34-EB87-F247-04F4D1BC5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98E80-5E93-4CC9-62D5-B40BAFAD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26F60-F19D-C39F-1EFE-D356C4EFA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DC3D5-714F-0598-1A21-D0D688DB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617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61E08-2035-8A46-6880-583D61EBE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6E2D1-5008-2709-1AB7-5639D6B43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D5E18-77CD-3BC9-B350-3C4A002F6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32181-4DF5-4576-A349-C03F9F3E655B}" type="datetimeFigureOut">
              <a:rPr lang="en-IE" smtClean="0"/>
              <a:t>14/03/2024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A4F86-7610-851E-8E01-A727FEBD5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CDAE1-A4FE-52B1-E032-35F61A0C1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744BA-4FE7-48EF-9A5C-B54378AAD9B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510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7741EFF-B59D-22A1-9CF0-B72669734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6462"/>
          <a:stretch/>
        </p:blipFill>
        <p:spPr>
          <a:xfrm>
            <a:off x="534257" y="320499"/>
            <a:ext cx="3698696" cy="129196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661E20B-C0C3-2103-40F6-CBAAC3402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4090" y="715318"/>
            <a:ext cx="5617628" cy="636607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BC397E2A-0341-4934-F672-627E73AA0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257" y="2046455"/>
            <a:ext cx="11415573" cy="1467853"/>
          </a:xfrm>
        </p:spPr>
        <p:txBody>
          <a:bodyPr>
            <a:normAutofit fontScale="90000"/>
          </a:bodyPr>
          <a:lstStyle/>
          <a:p>
            <a:pPr algn="ctr"/>
            <a:r>
              <a:rPr lang="en-IE" sz="4400" b="1" dirty="0">
                <a:solidFill>
                  <a:srgbClr val="09494C"/>
                </a:solidFill>
                <a:latin typeface="Arial" panose="020B0604020202020204" pitchFamily="34" charset="0"/>
              </a:rPr>
              <a:t>Integrating UDL Principles into </a:t>
            </a:r>
            <a:br>
              <a:rPr lang="en-IE" sz="4400" b="1" dirty="0">
                <a:solidFill>
                  <a:srgbClr val="09494C"/>
                </a:solidFill>
                <a:latin typeface="Arial" panose="020B0604020202020204" pitchFamily="34" charset="0"/>
              </a:rPr>
            </a:br>
            <a:r>
              <a:rPr lang="en-IE" sz="4400" b="1" dirty="0">
                <a:solidFill>
                  <a:srgbClr val="09494C"/>
                </a:solidFill>
                <a:latin typeface="Arial" panose="020B0604020202020204" pitchFamily="34" charset="0"/>
              </a:rPr>
              <a:t>Module Design and Assessment Strategies</a:t>
            </a:r>
            <a:endParaRPr lang="en-IE" dirty="0"/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2024855" y="3697618"/>
            <a:ext cx="8281987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GB" sz="2800" b="1" dirty="0" err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28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Liam Morris</a:t>
            </a:r>
          </a:p>
          <a:p>
            <a:pPr algn="ctr">
              <a:spcBef>
                <a:spcPct val="20000"/>
              </a:spcBef>
            </a:pPr>
            <a:endParaRPr lang="en-GB" sz="3200" b="1" dirty="0">
              <a:solidFill>
                <a:srgbClr val="003366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09DA2C-FFA9-6BF0-535C-0A720109F174}"/>
              </a:ext>
            </a:extLst>
          </p:cNvPr>
          <p:cNvSpPr txBox="1"/>
          <p:nvPr/>
        </p:nvSpPr>
        <p:spPr>
          <a:xfrm>
            <a:off x="3613216" y="4573022"/>
            <a:ext cx="628996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600" dirty="0">
                <a:solidFill>
                  <a:srgbClr val="09494C"/>
                </a:solidFill>
                <a:latin typeface="Arial" panose="020B0604020202020204" pitchFamily="34" charset="0"/>
              </a:rPr>
              <a:t>Lecturer</a:t>
            </a:r>
          </a:p>
          <a:p>
            <a:r>
              <a:rPr lang="en-IE" sz="1600" dirty="0">
                <a:solidFill>
                  <a:srgbClr val="09494C"/>
                </a:solidFill>
                <a:latin typeface="Arial" panose="020B0604020202020204" pitchFamily="34" charset="0"/>
              </a:rPr>
              <a:t>Dept of Mechanical and Industrial Engineering</a:t>
            </a:r>
            <a:endParaRPr lang="en-IE" sz="1600" dirty="0">
              <a:latin typeface="Calibri" panose="020F0502020204030204" pitchFamily="34" charset="0"/>
            </a:endParaRPr>
          </a:p>
          <a:p>
            <a:r>
              <a:rPr lang="en-IE" sz="1600" dirty="0">
                <a:solidFill>
                  <a:srgbClr val="09494C"/>
                </a:solidFill>
                <a:latin typeface="Arial" panose="020B0604020202020204" pitchFamily="34" charset="0"/>
              </a:rPr>
              <a:t>School of Engineering</a:t>
            </a:r>
          </a:p>
          <a:p>
            <a:endParaRPr lang="en-IE" sz="1600" dirty="0">
              <a:solidFill>
                <a:srgbClr val="09494C"/>
              </a:solidFill>
              <a:latin typeface="Arial" panose="020B0604020202020204" pitchFamily="34" charset="0"/>
            </a:endParaRPr>
          </a:p>
          <a:p>
            <a:r>
              <a:rPr lang="en-IE" sz="1600" dirty="0">
                <a:solidFill>
                  <a:srgbClr val="09494C"/>
                </a:solidFill>
                <a:latin typeface="Arial" panose="020B0604020202020204" pitchFamily="34" charset="0"/>
              </a:rPr>
              <a:t>Atlantic Technological University – Galway </a:t>
            </a:r>
            <a:endParaRPr lang="en-IE" sz="1600" dirty="0">
              <a:latin typeface="Calibri" panose="020F0502020204030204" pitchFamily="34" charset="0"/>
            </a:endParaRPr>
          </a:p>
          <a:p>
            <a:r>
              <a:rPr lang="en-IE" sz="1600" dirty="0">
                <a:solidFill>
                  <a:srgbClr val="09494C"/>
                </a:solidFill>
                <a:latin typeface="Arial" panose="020B0604020202020204" pitchFamily="34" charset="0"/>
              </a:rPr>
              <a:t>ATU Galway City, Old Dublin Road, Galway, H91 T8NW, Ireland</a:t>
            </a:r>
          </a:p>
          <a:p>
            <a:r>
              <a:rPr lang="en-IE" sz="1600" b="1" dirty="0">
                <a:solidFill>
                  <a:srgbClr val="09494C"/>
                </a:solidFill>
                <a:latin typeface="Arial" panose="020B0604020202020204" pitchFamily="34" charset="0"/>
              </a:rPr>
              <a:t>Contact: </a:t>
            </a:r>
            <a:r>
              <a:rPr lang="en-IE" sz="1600" dirty="0">
                <a:solidFill>
                  <a:srgbClr val="09494C"/>
                </a:solidFill>
                <a:latin typeface="Arial" panose="020B0604020202020204" pitchFamily="34" charset="0"/>
              </a:rPr>
              <a:t>liam.morris@atu.ie </a:t>
            </a:r>
          </a:p>
        </p:txBody>
      </p:sp>
    </p:spTree>
    <p:extLst>
      <p:ext uri="{BB962C8B-B14F-4D97-AF65-F5344CB8AC3E}">
        <p14:creationId xmlns:p14="http://schemas.microsoft.com/office/powerpoint/2010/main" val="246310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edical Devices I Module">
            <a:extLst>
              <a:ext uri="{FF2B5EF4-FFF2-40B4-BE49-F238E27FC236}">
                <a16:creationId xmlns:a16="http://schemas.microsoft.com/office/drawing/2014/main" id="{CD6CAF3C-8151-6BB2-A7A3-C4CD67EC2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679" y="1325563"/>
            <a:ext cx="3046136" cy="2683942"/>
          </a:xfrm>
          <a:prstGeom prst="rect">
            <a:avLst/>
          </a:prstGeom>
        </p:spPr>
      </p:pic>
      <p:pic>
        <p:nvPicPr>
          <p:cNvPr id="16" name="Picture 15" descr="A yellow sign indicating challenges ahead&#10;">
            <a:extLst>
              <a:ext uri="{FF2B5EF4-FFF2-40B4-BE49-F238E27FC236}">
                <a16:creationId xmlns:a16="http://schemas.microsoft.com/office/drawing/2014/main" id="{53F81760-AABA-43D2-2B08-C3E3AEC3F2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225" y="4399343"/>
            <a:ext cx="3000375" cy="2247116"/>
          </a:xfrm>
          <a:prstGeom prst="rect">
            <a:avLst/>
          </a:prstGeom>
        </p:spPr>
      </p:pic>
      <p:pic>
        <p:nvPicPr>
          <p:cNvPr id="18" name="Picture 17" descr="A diagram of a brain showing the three UDL networks (strategic, affective and recognition networks)&#10;">
            <a:extLst>
              <a:ext uri="{FF2B5EF4-FFF2-40B4-BE49-F238E27FC236}">
                <a16:creationId xmlns:a16="http://schemas.microsoft.com/office/drawing/2014/main" id="{92E3CB5C-35B3-54FB-7294-F70254F78B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648" y="1325563"/>
            <a:ext cx="3574957" cy="2247116"/>
          </a:xfrm>
          <a:prstGeom prst="rect">
            <a:avLst/>
          </a:prstGeom>
        </p:spPr>
      </p:pic>
      <p:pic>
        <p:nvPicPr>
          <p:cNvPr id="22" name="Picture 21" descr="ATU Galway City's Academic Module Manager 4.0">
            <a:extLst>
              <a:ext uri="{FF2B5EF4-FFF2-40B4-BE49-F238E27FC236}">
                <a16:creationId xmlns:a16="http://schemas.microsoft.com/office/drawing/2014/main" id="{E1D7F9F1-96F9-AB65-F19E-77758C5F85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0973" y="4418415"/>
            <a:ext cx="2879548" cy="2228044"/>
          </a:xfrm>
          <a:prstGeom prst="rect">
            <a:avLst/>
          </a:prstGeom>
        </p:spPr>
      </p:pic>
      <p:sp>
        <p:nvSpPr>
          <p:cNvPr id="23" name="Title 22">
            <a:extLst>
              <a:ext uri="{FF2B5EF4-FFF2-40B4-BE49-F238E27FC236}">
                <a16:creationId xmlns:a16="http://schemas.microsoft.com/office/drawing/2014/main" id="{318C0ABE-3F8E-EB32-5265-05E61D3D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IE" b="1" dirty="0">
                <a:solidFill>
                  <a:srgbClr val="09494C"/>
                </a:solidFill>
                <a:latin typeface="Arial" panose="020B0604020202020204" pitchFamily="34" charset="0"/>
                <a:ea typeface="+mn-ea"/>
                <a:cs typeface="+mn-cs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47685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66B5A-67CC-879E-911C-89F4C9620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346"/>
            <a:ext cx="11769505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9494C"/>
                </a:solidFill>
                <a:latin typeface="Arial" panose="020B0604020202020204" pitchFamily="34" charset="0"/>
                <a:ea typeface="+mn-ea"/>
                <a:cs typeface="+mn-cs"/>
              </a:rPr>
              <a:t>Incorporation of UDL</a:t>
            </a:r>
            <a:endParaRPr lang="en-IE" b="1" dirty="0">
              <a:solidFill>
                <a:srgbClr val="09494C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5" name="Group 4" descr="Green check mark on bubble that reads &quot;Module Descriptor&quot;">
            <a:extLst>
              <a:ext uri="{FF2B5EF4-FFF2-40B4-BE49-F238E27FC236}">
                <a16:creationId xmlns:a16="http://schemas.microsoft.com/office/drawing/2014/main" id="{DD098226-A44C-94C8-98B8-DF04EDFBDFED}"/>
              </a:ext>
            </a:extLst>
          </p:cNvPr>
          <p:cNvGrpSpPr/>
          <p:nvPr/>
        </p:nvGrpSpPr>
        <p:grpSpPr>
          <a:xfrm>
            <a:off x="123290" y="1352709"/>
            <a:ext cx="5622163" cy="2364386"/>
            <a:chOff x="123290" y="1352709"/>
            <a:chExt cx="5622163" cy="2364386"/>
          </a:xfrm>
        </p:grpSpPr>
        <p:sp>
          <p:nvSpPr>
            <p:cNvPr id="3" name="Oval 2" descr="Module Descriptor">
              <a:extLst>
                <a:ext uri="{FF2B5EF4-FFF2-40B4-BE49-F238E27FC236}">
                  <a16:creationId xmlns:a16="http://schemas.microsoft.com/office/drawing/2014/main" id="{BE048B16-2CA2-54E8-DB58-77F8C6D399B9}"/>
                </a:ext>
              </a:extLst>
            </p:cNvPr>
            <p:cNvSpPr/>
            <p:nvPr/>
          </p:nvSpPr>
          <p:spPr>
            <a:xfrm>
              <a:off x="123290" y="1736333"/>
              <a:ext cx="5622163" cy="1980762"/>
            </a:xfrm>
            <a:prstGeom prst="ellipse">
              <a:avLst/>
            </a:prstGeom>
            <a:solidFill>
              <a:srgbClr val="92D050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Module Descriptor</a:t>
              </a:r>
              <a:endParaRPr lang="en-IE" sz="3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pic>
          <p:nvPicPr>
            <p:cNvPr id="10" name="Picture 9" descr="A green check mark on a white background - on the module descriptor ">
              <a:extLst>
                <a:ext uri="{FF2B5EF4-FFF2-40B4-BE49-F238E27FC236}">
                  <a16:creationId xmlns:a16="http://schemas.microsoft.com/office/drawing/2014/main" id="{63BE02BB-8464-6F5F-AAC5-F36E3BF61B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2937" y="1352709"/>
              <a:ext cx="1241189" cy="1105786"/>
            </a:xfrm>
            <a:prstGeom prst="rect">
              <a:avLst/>
            </a:prstGeom>
            <a:effectLst>
              <a:reflection endPos="0" dist="50800" dir="5400000" sy="-100000" algn="bl" rotWithShape="0"/>
            </a:effectLst>
          </p:spPr>
        </p:pic>
      </p:grpSp>
      <p:grpSp>
        <p:nvGrpSpPr>
          <p:cNvPr id="6" name="Group 5" descr="A red x mark on a white background on the Learning Outcomes">
            <a:extLst>
              <a:ext uri="{FF2B5EF4-FFF2-40B4-BE49-F238E27FC236}">
                <a16:creationId xmlns:a16="http://schemas.microsoft.com/office/drawing/2014/main" id="{567F9D8D-ABB8-1696-E83B-9972B6905D54}"/>
              </a:ext>
            </a:extLst>
          </p:cNvPr>
          <p:cNvGrpSpPr/>
          <p:nvPr/>
        </p:nvGrpSpPr>
        <p:grpSpPr>
          <a:xfrm>
            <a:off x="6096000" y="1054118"/>
            <a:ext cx="5622163" cy="2533460"/>
            <a:chOff x="6096000" y="1054118"/>
            <a:chExt cx="5622163" cy="25334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5DF78488-19BA-E4BE-E7E1-F035F823010F}"/>
                </a:ext>
              </a:extLst>
            </p:cNvPr>
            <p:cNvSpPr/>
            <p:nvPr/>
          </p:nvSpPr>
          <p:spPr>
            <a:xfrm>
              <a:off x="6096000" y="1376006"/>
              <a:ext cx="5622163" cy="2211572"/>
            </a:xfrm>
            <a:prstGeom prst="ellipse">
              <a:avLst/>
            </a:prstGeom>
            <a:solidFill>
              <a:srgbClr val="FF5050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Learning Outcomes</a:t>
              </a:r>
              <a:endParaRPr lang="en-IE" sz="3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C1DB0F6-AC22-5948-46E2-48FC976C81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2831" y="1054118"/>
              <a:ext cx="1181298" cy="1004104"/>
            </a:xfrm>
            <a:prstGeom prst="rect">
              <a:avLst/>
            </a:prstGeom>
          </p:spPr>
        </p:pic>
      </p:grpSp>
      <p:grpSp>
        <p:nvGrpSpPr>
          <p:cNvPr id="7" name="Group 6" descr="A red x mark on a white background on the Indicative Syllabus">
            <a:extLst>
              <a:ext uri="{FF2B5EF4-FFF2-40B4-BE49-F238E27FC236}">
                <a16:creationId xmlns:a16="http://schemas.microsoft.com/office/drawing/2014/main" id="{C84E45EB-04AD-8CA4-D0E2-9A0A8E8394F5}"/>
              </a:ext>
            </a:extLst>
          </p:cNvPr>
          <p:cNvGrpSpPr/>
          <p:nvPr/>
        </p:nvGrpSpPr>
        <p:grpSpPr>
          <a:xfrm>
            <a:off x="262588" y="4015046"/>
            <a:ext cx="5622163" cy="2443217"/>
            <a:chOff x="262588" y="4015046"/>
            <a:chExt cx="5622163" cy="2443217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B2B9C40-0B0F-79B9-B517-1E8427A8F57F}"/>
                </a:ext>
              </a:extLst>
            </p:cNvPr>
            <p:cNvSpPr/>
            <p:nvPr/>
          </p:nvSpPr>
          <p:spPr>
            <a:xfrm>
              <a:off x="262588" y="4246691"/>
              <a:ext cx="5622163" cy="2211572"/>
            </a:xfrm>
            <a:prstGeom prst="ellipse">
              <a:avLst/>
            </a:prstGeom>
            <a:solidFill>
              <a:srgbClr val="FF5050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E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Indicative Syllabus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35521E2-F3BD-F9BA-6248-398F9E586C1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6347" y="4015046"/>
              <a:ext cx="1181298" cy="1004104"/>
            </a:xfrm>
            <a:prstGeom prst="rect">
              <a:avLst/>
            </a:prstGeom>
          </p:spPr>
        </p:pic>
      </p:grpSp>
      <p:grpSp>
        <p:nvGrpSpPr>
          <p:cNvPr id="9" name="Group 8" descr="A green check mark on a white background for the assessment strategy">
            <a:extLst>
              <a:ext uri="{FF2B5EF4-FFF2-40B4-BE49-F238E27FC236}">
                <a16:creationId xmlns:a16="http://schemas.microsoft.com/office/drawing/2014/main" id="{87D08383-3B22-60C6-1FB9-FD0DF69CF900}"/>
              </a:ext>
            </a:extLst>
          </p:cNvPr>
          <p:cNvGrpSpPr/>
          <p:nvPr/>
        </p:nvGrpSpPr>
        <p:grpSpPr>
          <a:xfrm>
            <a:off x="6307249" y="3776522"/>
            <a:ext cx="5622163" cy="2635142"/>
            <a:chOff x="6307249" y="3776522"/>
            <a:chExt cx="5622163" cy="2635142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39DC7F6-C78F-A2AF-E224-F1C177171FF8}"/>
                </a:ext>
              </a:extLst>
            </p:cNvPr>
            <p:cNvSpPr/>
            <p:nvPr/>
          </p:nvSpPr>
          <p:spPr>
            <a:xfrm>
              <a:off x="6307249" y="4200092"/>
              <a:ext cx="5622163" cy="2211572"/>
            </a:xfrm>
            <a:prstGeom prst="ellipse">
              <a:avLst/>
            </a:prstGeom>
            <a:solidFill>
              <a:srgbClr val="92D050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Assessment Strategy</a:t>
              </a:r>
              <a:endParaRPr lang="en-IE" sz="3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2E2536A-2F76-151E-9DDD-83DA4C4D0C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0928" y="3776522"/>
              <a:ext cx="1241189" cy="1105786"/>
            </a:xfrm>
            <a:prstGeom prst="rect">
              <a:avLst/>
            </a:prstGeom>
            <a:effectLst>
              <a:reflection endPos="0" dist="508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74199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3B00-870D-3463-C842-5A8B67AF4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39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9494C"/>
                </a:solidFill>
                <a:latin typeface="Arial" panose="020B0604020202020204" pitchFamily="34" charset="0"/>
                <a:ea typeface="+mn-ea"/>
                <a:cs typeface="+mn-cs"/>
              </a:rPr>
              <a:t>UDL Mapping</a:t>
            </a:r>
            <a:endParaRPr lang="en-IE" b="1" dirty="0">
              <a:solidFill>
                <a:srgbClr val="09494C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BD91A7B-1EBA-D8E5-3EB2-286690DA581B}"/>
              </a:ext>
            </a:extLst>
          </p:cNvPr>
          <p:cNvSpPr/>
          <p:nvPr/>
        </p:nvSpPr>
        <p:spPr>
          <a:xfrm>
            <a:off x="6703494" y="1433965"/>
            <a:ext cx="4431471" cy="4595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rgbClr val="7030A0"/>
              </a:solidFill>
            </a:endParaRPr>
          </a:p>
          <a:p>
            <a:pPr algn="ctr"/>
            <a:r>
              <a:rPr lang="en-IE" sz="3000" b="1" dirty="0">
                <a:solidFill>
                  <a:srgbClr val="7030A0"/>
                </a:solidFill>
              </a:rPr>
              <a:t>Checkpoint 7.2</a:t>
            </a:r>
          </a:p>
          <a:p>
            <a:pPr algn="ctr"/>
            <a:endParaRPr lang="en-IE" dirty="0">
              <a:solidFill>
                <a:srgbClr val="7030A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6E4D05E-4117-5AF1-D639-419EC1ADF587}"/>
              </a:ext>
            </a:extLst>
          </p:cNvPr>
          <p:cNvSpPr/>
          <p:nvPr/>
        </p:nvSpPr>
        <p:spPr>
          <a:xfrm>
            <a:off x="8301784" y="2072471"/>
            <a:ext cx="1325099" cy="536466"/>
          </a:xfrm>
          <a:prstGeom prst="roundRect">
            <a:avLst/>
          </a:prstGeom>
          <a:solidFill>
            <a:srgbClr val="357B3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200" dirty="0"/>
          </a:p>
          <a:p>
            <a:pPr algn="ctr"/>
            <a:r>
              <a:rPr lang="en-IE" sz="2400" dirty="0"/>
              <a:t>Videos</a:t>
            </a:r>
          </a:p>
          <a:p>
            <a:pPr algn="ctr"/>
            <a:endParaRPr lang="en-IE" sz="12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224D54B-ABEB-2893-EDB7-FD35731BB467}"/>
              </a:ext>
            </a:extLst>
          </p:cNvPr>
          <p:cNvSpPr/>
          <p:nvPr/>
        </p:nvSpPr>
        <p:spPr>
          <a:xfrm>
            <a:off x="7014260" y="3027334"/>
            <a:ext cx="3809941" cy="405822"/>
          </a:xfrm>
          <a:prstGeom prst="roundRect">
            <a:avLst/>
          </a:prstGeom>
          <a:solidFill>
            <a:srgbClr val="AA168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rgbClr val="FFFF00"/>
              </a:solidFill>
            </a:endParaRPr>
          </a:p>
          <a:p>
            <a:pPr algn="ctr"/>
            <a:r>
              <a:rPr lang="en-IE" sz="3000" b="1" dirty="0">
                <a:solidFill>
                  <a:srgbClr val="FFFF00"/>
                </a:solidFill>
              </a:rPr>
              <a:t>Checkpoint 1.3</a:t>
            </a:r>
          </a:p>
          <a:p>
            <a:pPr algn="ctr"/>
            <a:endParaRPr lang="en-IE" b="1" dirty="0">
              <a:solidFill>
                <a:srgbClr val="FFFF00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ECC4D74-F27B-B69A-37E3-BBFA47C068A9}"/>
              </a:ext>
            </a:extLst>
          </p:cNvPr>
          <p:cNvSpPr/>
          <p:nvPr/>
        </p:nvSpPr>
        <p:spPr>
          <a:xfrm>
            <a:off x="7738460" y="3627758"/>
            <a:ext cx="2451749" cy="384451"/>
          </a:xfrm>
          <a:prstGeom prst="roundRect">
            <a:avLst/>
          </a:prstGeom>
          <a:solidFill>
            <a:srgbClr val="7030A0"/>
          </a:solidFill>
          <a:ln>
            <a:solidFill>
              <a:srgbClr val="8038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400" dirty="0"/>
          </a:p>
          <a:p>
            <a:pPr algn="ctr"/>
            <a:endParaRPr lang="en-IE" sz="1400" dirty="0"/>
          </a:p>
          <a:p>
            <a:pPr algn="ctr"/>
            <a:r>
              <a:rPr lang="en-IE" sz="2400" dirty="0"/>
              <a:t>Medical data </a:t>
            </a:r>
          </a:p>
          <a:p>
            <a:pPr algn="ctr"/>
            <a:endParaRPr lang="en-IE" sz="1400" dirty="0"/>
          </a:p>
          <a:p>
            <a:pPr algn="ctr"/>
            <a:endParaRPr lang="en-IE" sz="1400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F9DEA8C-5E26-A1FD-2232-88E828B9E17C}"/>
              </a:ext>
            </a:extLst>
          </p:cNvPr>
          <p:cNvSpPr/>
          <p:nvPr/>
        </p:nvSpPr>
        <p:spPr>
          <a:xfrm>
            <a:off x="7463619" y="4503138"/>
            <a:ext cx="3001433" cy="5209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IE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Checkpoint 6.4</a:t>
            </a:r>
          </a:p>
          <a:p>
            <a:pPr algn="ctr"/>
            <a:endParaRPr lang="en-IE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12628B2-BD59-D31E-789F-AAD4FD102C63}"/>
              </a:ext>
            </a:extLst>
          </p:cNvPr>
          <p:cNvSpPr/>
          <p:nvPr/>
        </p:nvSpPr>
        <p:spPr>
          <a:xfrm>
            <a:off x="7104471" y="5235382"/>
            <a:ext cx="3719730" cy="631759"/>
          </a:xfrm>
          <a:prstGeom prst="roundRect">
            <a:avLst/>
          </a:prstGeom>
          <a:solidFill>
            <a:schemeClr val="accent1"/>
          </a:solidFill>
          <a:ln>
            <a:solidFill>
              <a:srgbClr val="8038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400" dirty="0"/>
          </a:p>
          <a:p>
            <a:pPr algn="ctr"/>
            <a:endParaRPr lang="en-IE" sz="1400" dirty="0"/>
          </a:p>
          <a:p>
            <a:pPr algn="ctr"/>
            <a:r>
              <a:rPr lang="en-IE" sz="2400" dirty="0"/>
              <a:t>Self-reflection questions</a:t>
            </a:r>
          </a:p>
          <a:p>
            <a:pPr algn="ctr"/>
            <a:endParaRPr lang="en-IE" sz="1400" dirty="0"/>
          </a:p>
          <a:p>
            <a:pPr algn="ctr"/>
            <a:endParaRPr lang="en-IE" sz="1400" dirty="0"/>
          </a:p>
        </p:txBody>
      </p:sp>
      <p:pic>
        <p:nvPicPr>
          <p:cNvPr id="25" name="Content Placeholder 24" descr="A map of a subway system&#10;">
            <a:extLst>
              <a:ext uri="{FF2B5EF4-FFF2-40B4-BE49-F238E27FC236}">
                <a16:creationId xmlns:a16="http://schemas.microsoft.com/office/drawing/2014/main" id="{20214735-B6C2-8E9A-868E-8172716F61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46" y="1725588"/>
            <a:ext cx="5366424" cy="3825674"/>
          </a:xfrm>
        </p:spPr>
      </p:pic>
    </p:spTree>
    <p:extLst>
      <p:ext uri="{BB962C8B-B14F-4D97-AF65-F5344CB8AC3E}">
        <p14:creationId xmlns:p14="http://schemas.microsoft.com/office/powerpoint/2010/main" val="229302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3ED2A0-6455-9CE3-4737-96436AE15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IE" dirty="0"/>
              <a:t>Percentage of Implemented Checkpoints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B5FBDD1-A5A2-6798-4320-AFA902A7FBEA}"/>
              </a:ext>
            </a:extLst>
          </p:cNvPr>
          <p:cNvSpPr/>
          <p:nvPr/>
        </p:nvSpPr>
        <p:spPr>
          <a:xfrm>
            <a:off x="642795" y="2596081"/>
            <a:ext cx="11153869" cy="1665837"/>
          </a:xfrm>
          <a:prstGeom prst="roundRect">
            <a:avLst/>
          </a:prstGeom>
          <a:solidFill>
            <a:srgbClr val="AA168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400" b="1" dirty="0"/>
              <a:t>87% of UDL Checkpoints were Implemented</a:t>
            </a:r>
          </a:p>
        </p:txBody>
      </p:sp>
    </p:spTree>
    <p:extLst>
      <p:ext uri="{BB962C8B-B14F-4D97-AF65-F5344CB8AC3E}">
        <p14:creationId xmlns:p14="http://schemas.microsoft.com/office/powerpoint/2010/main" val="16532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4089D-E442-E24C-E569-57A0A460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3793"/>
            <a:ext cx="10515600" cy="1325563"/>
          </a:xfrm>
        </p:spPr>
        <p:txBody>
          <a:bodyPr>
            <a:normAutofit/>
          </a:bodyPr>
          <a:lstStyle/>
          <a:p>
            <a:r>
              <a:rPr lang="en-IE" b="1" dirty="0">
                <a:solidFill>
                  <a:srgbClr val="09494C"/>
                </a:solidFill>
                <a:latin typeface="Arial" panose="020B0604020202020204" pitchFamily="34" charset="0"/>
                <a:ea typeface="+mn-ea"/>
                <a:cs typeface="+mn-cs"/>
              </a:rPr>
              <a:t>Integrating UDL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2DDDF01-BB5F-F8E0-23F0-628A1D3DC649}"/>
              </a:ext>
            </a:extLst>
          </p:cNvPr>
          <p:cNvSpPr/>
          <p:nvPr/>
        </p:nvSpPr>
        <p:spPr>
          <a:xfrm>
            <a:off x="1442518" y="1293963"/>
            <a:ext cx="9144000" cy="153003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Enhances Transparency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C2DFF0F-DEBE-31A4-54E5-EAAC208BFD04}"/>
              </a:ext>
            </a:extLst>
          </p:cNvPr>
          <p:cNvSpPr/>
          <p:nvPr/>
        </p:nvSpPr>
        <p:spPr>
          <a:xfrm>
            <a:off x="794560" y="3196852"/>
            <a:ext cx="10776133" cy="153003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Ensures Equity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A5F6A4D-C0E9-C327-B419-B4E0180314BC}"/>
              </a:ext>
            </a:extLst>
          </p:cNvPr>
          <p:cNvSpPr/>
          <p:nvPr/>
        </p:nvSpPr>
        <p:spPr>
          <a:xfrm>
            <a:off x="118711" y="5099741"/>
            <a:ext cx="11954576" cy="153003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Provides Further Improvements </a:t>
            </a:r>
          </a:p>
        </p:txBody>
      </p:sp>
    </p:spTree>
    <p:extLst>
      <p:ext uri="{BB962C8B-B14F-4D97-AF65-F5344CB8AC3E}">
        <p14:creationId xmlns:p14="http://schemas.microsoft.com/office/powerpoint/2010/main" val="246104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66B78-01E6-8BB8-0075-7E423AE9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56" y="0"/>
            <a:ext cx="10515600" cy="1325563"/>
          </a:xfrm>
        </p:spPr>
        <p:txBody>
          <a:bodyPr/>
          <a:lstStyle/>
          <a:p>
            <a:r>
              <a:rPr lang="en-IE" b="1" dirty="0">
                <a:solidFill>
                  <a:srgbClr val="09494C"/>
                </a:solidFill>
                <a:latin typeface="Arial" panose="020B0604020202020204" pitchFamily="34" charset="0"/>
                <a:ea typeface="+mn-ea"/>
                <a:cs typeface="+mn-cs"/>
              </a:rPr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0E41F-BC5A-9B07-8EDD-DE622FF1F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12" y="1500565"/>
            <a:ext cx="10515600" cy="4351338"/>
          </a:xfrm>
        </p:spPr>
        <p:txBody>
          <a:bodyPr>
            <a:normAutofit fontScale="25000" lnSpcReduction="20000"/>
          </a:bodyPr>
          <a:lstStyle/>
          <a:p>
            <a:r>
              <a:rPr lang="en-US" sz="6400" dirty="0"/>
              <a:t>Armstrong, P. (2010). Bloom’s Taxonomy. Vanderbilt University Center for Teaching. Retrieved [11/12/2022] from https://cft.vanderbilt.edu/guides-sub-pages/blooms-taxonomy/</a:t>
            </a:r>
          </a:p>
          <a:p>
            <a:r>
              <a:rPr lang="en-US" sz="6400" dirty="0"/>
              <a:t>Bates, B (2019). Learning Theories Simplified: …and how to apply them to teaching. Sage Publications Ltd. London. 1</a:t>
            </a:r>
            <a:r>
              <a:rPr lang="en-US" sz="6400" baseline="30000" dirty="0"/>
              <a:t>st</a:t>
            </a:r>
            <a:r>
              <a:rPr lang="en-US" sz="6400" dirty="0"/>
              <a:t> Edition. </a:t>
            </a:r>
          </a:p>
          <a:p>
            <a:r>
              <a:rPr lang="en-US" sz="6400" dirty="0"/>
              <a:t>Blanco C.A. (2014). The principal sources of William James' idea of habit. Frontiers in Human Neuroscience (8) </a:t>
            </a:r>
            <a:r>
              <a:rPr lang="en-US" sz="6400" dirty="0" err="1"/>
              <a:t>doi</a:t>
            </a:r>
            <a:r>
              <a:rPr lang="en-US" sz="6400" dirty="0"/>
              <a:t>: 10.3389/fnhum.2014.00274  </a:t>
            </a:r>
          </a:p>
          <a:p>
            <a:r>
              <a:rPr lang="en-IE" sz="6400" dirty="0"/>
              <a:t>CAST Guidelines. https://udlguidelines.cast.org/</a:t>
            </a:r>
          </a:p>
          <a:p>
            <a:r>
              <a:rPr lang="en-US" sz="6400" dirty="0" err="1"/>
              <a:t>Dreamstime</a:t>
            </a:r>
            <a:r>
              <a:rPr lang="en-US" sz="6400" dirty="0"/>
              <a:t>. Retrieved [11/12/2023] https://www.dreamstime.com/illustration/vark.html  </a:t>
            </a:r>
          </a:p>
          <a:p>
            <a:r>
              <a:rPr lang="en-US" sz="6400" dirty="0"/>
              <a:t>Goldstein M. (1994). Decade of the brain. An agenda for the nineties. West J Med. 161(3):239-41. </a:t>
            </a:r>
            <a:endParaRPr lang="en-US" sz="6400" b="0" i="0" dirty="0">
              <a:solidFill>
                <a:srgbClr val="232323"/>
              </a:solidFill>
              <a:effectLst/>
            </a:endParaRPr>
          </a:p>
          <a:p>
            <a:r>
              <a:rPr lang="en-US" sz="6400" dirty="0"/>
              <a:t>National Access Plan, August 2022: https://www.gov.ie/en/publication/b156c-national-access-plan-2022-to-2028/</a:t>
            </a:r>
          </a:p>
          <a:p>
            <a:r>
              <a:rPr lang="en-US" sz="6400" dirty="0"/>
              <a:t>CAST website. Retrieved [11/12/2023] https://www.cast.org/</a:t>
            </a:r>
          </a:p>
          <a:p>
            <a:r>
              <a:rPr lang="en-US" sz="6400" dirty="0"/>
              <a:t>UN – CRPD, Adopted December 2006 – United Nations – Convention on the Rights of Persons with Disabilities. Retrieved [11/12/2023] https://www.un.org/development/desa/disabilities/convention-on-the-rights-of-persons-with-disabilities.html</a:t>
            </a:r>
          </a:p>
          <a:p>
            <a:pPr marL="0" indent="0">
              <a:buNone/>
            </a:pPr>
            <a:endParaRPr lang="en-US" sz="6400" dirty="0"/>
          </a:p>
          <a:p>
            <a:endParaRPr lang="en-US" sz="64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6338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5E408-9F02-4CEA-AA04-64D64F454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AEBB82-C68B-4CF3-85D8-C78645D887CB}">
  <ds:schemaRefs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98a9eb8c-6a01-428e-9f5d-17b5596ff277"/>
    <ds:schemaRef ds:uri="f04adec5-321f-46c9-8d8f-d278d5019d73"/>
  </ds:schemaRefs>
</ds:datastoreItem>
</file>

<file path=customXml/itemProps3.xml><?xml version="1.0" encoding="utf-8"?>
<ds:datastoreItem xmlns:ds="http://schemas.openxmlformats.org/officeDocument/2006/customXml" ds:itemID="{E2319E39-6835-4C04-93E8-C89787CAD7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6629</TotalTime>
  <Words>971</Words>
  <Application>Microsoft Office PowerPoint</Application>
  <PresentationFormat>Widescreen</PresentationFormat>
  <Paragraphs>80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-apple-system</vt:lpstr>
      <vt:lpstr>Arial</vt:lpstr>
      <vt:lpstr>Calibri</vt:lpstr>
      <vt:lpstr>Calibri Light</vt:lpstr>
      <vt:lpstr>Verdana</vt:lpstr>
      <vt:lpstr>Office Theme</vt:lpstr>
      <vt:lpstr>Integrating UDL Principles into  Module Design and Assessment Strategies</vt:lpstr>
      <vt:lpstr>Introduction</vt:lpstr>
      <vt:lpstr>Incorporation of UDL</vt:lpstr>
      <vt:lpstr>UDL Mapping</vt:lpstr>
      <vt:lpstr>Percentage of Implemented Checkpoints</vt:lpstr>
      <vt:lpstr>Integrating UDL </vt:lpstr>
      <vt:lpstr>Further Reading</vt:lpstr>
    </vt:vector>
  </TitlesOfParts>
  <Company>ATU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Morris</dc:creator>
  <cp:lastModifiedBy>Danielle O'Rourke</cp:lastModifiedBy>
  <cp:revision>157</cp:revision>
  <dcterms:created xsi:type="dcterms:W3CDTF">2022-11-04T08:15:49Z</dcterms:created>
  <dcterms:modified xsi:type="dcterms:W3CDTF">2024-03-14T10:43:10Z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