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1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5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</p:sldIdLst>
  <p:sldSz cx="18288000" cy="10287000"/>
  <p:notesSz cx="6858000" cy="9144000"/>
  <p:embeddedFontLst>
    <p:embeddedFont>
      <p:font typeface="Helvetica"/>
      <p:regular r:id="rId47"/>
    </p:embeddedFont>
    <p:embeddedFont>
      <p:font typeface="Helvetica Bold"/>
      <p:regular r:id="rId48"/>
    </p:embeddedFont>
    <p:embeddedFont>
      <p:font typeface="Open Sans 1"/>
      <p:regular r:id="rId49"/>
    </p:embeddedFont>
    <p:embeddedFont>
      <p:font typeface="Tahoma" panose="020B0604030504040204" pitchFamily="34" charset="0"/>
      <p:regular r:id="rId50"/>
      <p:bold r:id="rId51"/>
    </p:embeddedFont>
    <p:embeddedFont>
      <p:font typeface="Tahoma Bold" panose="020B0804030504040204" pitchFamily="34" charset="0"/>
      <p:regular r:id="rId52"/>
      <p:bold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A47BD1-D6D4-4095-8AD0-822C0EF15FC7}" v="336" dt="2024-11-14T14:35:31.1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04" autoAdjust="0"/>
  </p:normalViewPr>
  <p:slideViewPr>
    <p:cSldViewPr>
      <p:cViewPr varScale="1">
        <p:scale>
          <a:sx n="68" d="100"/>
          <a:sy n="68" d="100"/>
        </p:scale>
        <p:origin x="84" y="5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7.fntdata"/><Relationship Id="rId58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customXml" Target="../customXml/item3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59" Type="http://schemas.openxmlformats.org/officeDocument/2006/relationships/customXml" Target="../customXml/item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60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14.11.2024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usi.ie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3B929B4-D4CA-3157-C8EF-C630C1F6DC8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DARE to Dream Presentation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84563" y="6934587"/>
            <a:ext cx="9461182" cy="1253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65"/>
              </a:lnSpc>
            </a:pPr>
            <a:r>
              <a:rPr lang="en-US" sz="4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DARE TO DREAM Presentation</a:t>
            </a:r>
          </a:p>
          <a:p>
            <a:pPr algn="l">
              <a:lnSpc>
                <a:spcPts val="4665"/>
              </a:lnSpc>
            </a:pPr>
            <a:r>
              <a:rPr lang="en-US" sz="4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16/11/2024</a:t>
            </a:r>
          </a:p>
        </p:txBody>
      </p:sp>
      <p:sp>
        <p:nvSpPr>
          <p:cNvPr id="3" name="Freeform 3" descr="The DARE logo"/>
          <p:cNvSpPr/>
          <p:nvPr/>
        </p:nvSpPr>
        <p:spPr>
          <a:xfrm>
            <a:off x="350185" y="3130060"/>
            <a:ext cx="10287000" cy="3270738"/>
          </a:xfrm>
          <a:custGeom>
            <a:avLst/>
            <a:gdLst/>
            <a:ahLst/>
            <a:cxnLst/>
            <a:rect l="l" t="t" r="r" b="b"/>
            <a:pathLst>
              <a:path w="10287000" h="3270738">
                <a:moveTo>
                  <a:pt x="0" y="0"/>
                </a:moveTo>
                <a:lnTo>
                  <a:pt x="10287001" y="0"/>
                </a:lnTo>
                <a:lnTo>
                  <a:pt x="10287001" y="3270738"/>
                </a:lnTo>
                <a:lnTo>
                  <a:pt x="0" y="32707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7612" b="-10715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871022" y="-137099"/>
            <a:ext cx="4468258" cy="10484168"/>
          </a:xfrm>
          <a:custGeom>
            <a:avLst/>
            <a:gdLst/>
            <a:ahLst/>
            <a:cxnLst/>
            <a:rect l="l" t="t" r="r" b="b"/>
            <a:pathLst>
              <a:path w="4468258" h="10484168">
                <a:moveTo>
                  <a:pt x="0" y="0"/>
                </a:moveTo>
                <a:lnTo>
                  <a:pt x="4468258" y="0"/>
                </a:lnTo>
                <a:lnTo>
                  <a:pt x="4468258" y="10484168"/>
                </a:lnTo>
                <a:lnTo>
                  <a:pt x="0" y="104841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10800000" flipH="1">
            <a:off x="11422534" y="-137098"/>
            <a:ext cx="6916746" cy="5280598"/>
          </a:xfrm>
          <a:custGeom>
            <a:avLst/>
            <a:gdLst/>
            <a:ahLst/>
            <a:cxnLst/>
            <a:rect l="l" t="t" r="r" b="b"/>
            <a:pathLst>
              <a:path w="6916746" h="5280598">
                <a:moveTo>
                  <a:pt x="6916746" y="0"/>
                </a:moveTo>
                <a:lnTo>
                  <a:pt x="0" y="0"/>
                </a:lnTo>
                <a:lnTo>
                  <a:pt x="0" y="5280598"/>
                </a:lnTo>
                <a:lnTo>
                  <a:pt x="6916746" y="5280598"/>
                </a:lnTo>
                <a:lnTo>
                  <a:pt x="6916746" y="0"/>
                </a:lnTo>
                <a:close/>
              </a:path>
            </a:pathLst>
          </a:custGeom>
          <a:blipFill>
            <a:blip r:embed="rId5"/>
            <a:stretch>
              <a:fillRect l="-3800" r="-3800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>
            <a:spLocks noGrp="1"/>
          </p:cNvSpPr>
          <p:nvPr>
            <p:ph type="title" idx="4294967295"/>
          </p:nvPr>
        </p:nvSpPr>
        <p:spPr>
          <a:xfrm>
            <a:off x="1027611" y="380310"/>
            <a:ext cx="5980346" cy="152536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Educational Impact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7611" y="2196336"/>
            <a:ext cx="16232778" cy="537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Has your disability impacted on a combination of the following?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86254" y="3059196"/>
            <a:ext cx="15825486" cy="44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20140" lvl="2" indent="-373380" algn="l">
              <a:lnSpc>
                <a:spcPts val="4320"/>
              </a:lnSpc>
              <a:buAutoNum type="arabicPeriod"/>
            </a:pPr>
            <a:r>
              <a:rPr lang="en-US" sz="2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Have you received </a:t>
            </a:r>
            <a:r>
              <a:rPr lang="en-US" sz="2400" b="1">
                <a:solidFill>
                  <a:srgbClr val="000000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intervention or supports </a:t>
            </a:r>
            <a:r>
              <a:rPr lang="en-US" sz="2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in post-primary school?</a:t>
            </a:r>
          </a:p>
          <a:p>
            <a:pPr marL="1120140" lvl="2" indent="-373380" algn="l">
              <a:lnSpc>
                <a:spcPts val="4320"/>
              </a:lnSpc>
              <a:buAutoNum type="arabicPeriod"/>
            </a:pPr>
            <a:r>
              <a:rPr lang="en-US" sz="2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Has it </a:t>
            </a:r>
            <a:r>
              <a:rPr lang="en-US" sz="2400" b="1">
                <a:solidFill>
                  <a:srgbClr val="000000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impacted on your attendance </a:t>
            </a:r>
            <a:r>
              <a:rPr lang="en-US" sz="2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or regularly disrupted your school day?</a:t>
            </a:r>
          </a:p>
          <a:p>
            <a:pPr marL="1120140" lvl="2" indent="-373380" algn="l">
              <a:lnSpc>
                <a:spcPts val="4320"/>
              </a:lnSpc>
              <a:buAutoNum type="arabicPeriod"/>
            </a:pPr>
            <a:r>
              <a:rPr lang="en-US" sz="2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Has it affected your </a:t>
            </a:r>
            <a:r>
              <a:rPr lang="en-US" sz="2400" b="1">
                <a:solidFill>
                  <a:srgbClr val="000000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school experience and well-being</a:t>
            </a:r>
            <a:r>
              <a:rPr lang="en-US" sz="2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?</a:t>
            </a:r>
          </a:p>
          <a:p>
            <a:pPr marL="1120140" lvl="2" indent="-373380" algn="l">
              <a:lnSpc>
                <a:spcPts val="4320"/>
              </a:lnSpc>
              <a:buAutoNum type="arabicPeriod"/>
            </a:pPr>
            <a:r>
              <a:rPr lang="en-US" sz="2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Has it impacted on </a:t>
            </a:r>
            <a:r>
              <a:rPr lang="en-US" sz="2400" b="1">
                <a:solidFill>
                  <a:srgbClr val="000000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your learning or exam results</a:t>
            </a:r>
            <a:r>
              <a:rPr lang="en-US" sz="2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?</a:t>
            </a:r>
          </a:p>
          <a:p>
            <a:pPr marL="1120140" lvl="2" indent="-373380" algn="l">
              <a:lnSpc>
                <a:spcPts val="4320"/>
              </a:lnSpc>
              <a:buAutoNum type="arabicPeriod"/>
            </a:pPr>
            <a:r>
              <a:rPr lang="en-US" sz="2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Has it caused any </a:t>
            </a:r>
            <a:r>
              <a:rPr lang="en-US" sz="2400" b="1">
                <a:solidFill>
                  <a:srgbClr val="000000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other educational impact</a:t>
            </a:r>
            <a:r>
              <a:rPr lang="en-US" sz="2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?</a:t>
            </a:r>
          </a:p>
          <a:p>
            <a:pPr marL="1120140" lvl="2" indent="-373380" algn="l">
              <a:lnSpc>
                <a:spcPts val="4320"/>
              </a:lnSpc>
              <a:buAutoNum type="arabicPeriod"/>
            </a:pPr>
            <a:r>
              <a:rPr lang="en-US" sz="2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Required for applicants with Dyslexia/ Significant Literacy Difficulties or Dyscalculia/ Significant Numeracy Difficulties: is it severely impacting on your </a:t>
            </a:r>
            <a:r>
              <a:rPr lang="en-US" sz="2400" b="1">
                <a:solidFill>
                  <a:srgbClr val="000000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literacy or numeracy skills</a:t>
            </a:r>
            <a:r>
              <a:rPr lang="en-US" sz="2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?</a:t>
            </a:r>
          </a:p>
        </p:txBody>
      </p:sp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722984" y="4195482"/>
            <a:ext cx="8625526" cy="6120017"/>
          </a:xfrm>
          <a:custGeom>
            <a:avLst/>
            <a:gdLst/>
            <a:ahLst/>
            <a:cxnLst/>
            <a:rect l="l" t="t" r="r" b="b"/>
            <a:pathLst>
              <a:path w="8625526" h="6120017">
                <a:moveTo>
                  <a:pt x="0" y="0"/>
                </a:moveTo>
                <a:lnTo>
                  <a:pt x="8625526" y="0"/>
                </a:lnTo>
                <a:lnTo>
                  <a:pt x="8625526" y="6120016"/>
                </a:lnTo>
                <a:lnTo>
                  <a:pt x="0" y="61200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7362" y="6474759"/>
            <a:ext cx="5421898" cy="3846966"/>
          </a:xfrm>
          <a:custGeom>
            <a:avLst/>
            <a:gdLst/>
            <a:ahLst/>
            <a:cxnLst/>
            <a:rect l="l" t="t" r="r" b="b"/>
            <a:pathLst>
              <a:path w="5421898" h="3846966">
                <a:moveTo>
                  <a:pt x="0" y="0"/>
                </a:moveTo>
                <a:lnTo>
                  <a:pt x="5421898" y="0"/>
                </a:lnTo>
                <a:lnTo>
                  <a:pt x="5421898" y="3846966"/>
                </a:lnTo>
                <a:lnTo>
                  <a:pt x="0" y="38469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003851" y="9395379"/>
            <a:ext cx="2084124" cy="662644"/>
          </a:xfrm>
          <a:custGeom>
            <a:avLst/>
            <a:gdLst/>
            <a:ahLst/>
            <a:cxnLst/>
            <a:rect l="l" t="t" r="r" b="b"/>
            <a:pathLst>
              <a:path w="2084124" h="662644">
                <a:moveTo>
                  <a:pt x="0" y="0"/>
                </a:moveTo>
                <a:lnTo>
                  <a:pt x="2084124" y="0"/>
                </a:lnTo>
                <a:lnTo>
                  <a:pt x="2084124" y="662644"/>
                </a:lnTo>
                <a:lnTo>
                  <a:pt x="0" y="6626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07612" b="-107154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>
            <a:spLocks noGrp="1"/>
          </p:cNvSpPr>
          <p:nvPr>
            <p:ph type="title" idx="4294967295"/>
          </p:nvPr>
        </p:nvSpPr>
        <p:spPr>
          <a:xfrm>
            <a:off x="1173190" y="434213"/>
            <a:ext cx="5480209" cy="152536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Benefits of DARE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644348" y="2183535"/>
            <a:ext cx="14999304" cy="5758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2400" b="1">
                <a:solidFill>
                  <a:srgbClr val="000000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Reduced Points</a:t>
            </a: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An example: If the Leaving Certificate points for a course are 366 points, an eligible DARE applicant could be offered a place with a lower points score e.g. 356 points.</a:t>
            </a: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Applicants need to </a:t>
            </a:r>
            <a:r>
              <a:rPr lang="en-US" sz="2400" b="1">
                <a:solidFill>
                  <a:srgbClr val="000000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meet entry </a:t>
            </a:r>
            <a:r>
              <a:rPr lang="en-US" sz="2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and</a:t>
            </a:r>
            <a:r>
              <a:rPr lang="en-US" sz="2400" b="1">
                <a:solidFill>
                  <a:srgbClr val="000000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 programme requirements </a:t>
            </a:r>
            <a:r>
              <a:rPr lang="en-US" sz="2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to be </a:t>
            </a:r>
            <a:r>
              <a:rPr lang="en-US" sz="2400" b="1">
                <a:solidFill>
                  <a:srgbClr val="000000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considered for a DARE reduced points offer</a:t>
            </a:r>
            <a:r>
              <a:rPr lang="en-US" sz="2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.</a:t>
            </a: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The amount of points a particular course is reduced by is dependent on: </a:t>
            </a:r>
          </a:p>
          <a:p>
            <a:pPr marL="1120140" lvl="2" indent="-373380" algn="l">
              <a:lnSpc>
                <a:spcPts val="4320"/>
              </a:lnSpc>
              <a:buFont typeface="Arial"/>
              <a:buChar char="⚬"/>
            </a:pPr>
            <a:r>
              <a:rPr lang="en-US" sz="2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The overall number of places on the course</a:t>
            </a:r>
          </a:p>
          <a:p>
            <a:pPr marL="1120140" lvl="2" indent="-373380" algn="l">
              <a:lnSpc>
                <a:spcPts val="4320"/>
              </a:lnSpc>
              <a:buFont typeface="Arial"/>
              <a:buChar char="⚬"/>
            </a:pPr>
            <a:r>
              <a:rPr lang="en-US" sz="2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The number of reserved DARE places on the course</a:t>
            </a:r>
          </a:p>
          <a:p>
            <a:pPr marL="1120140" lvl="2" indent="-373380" algn="l">
              <a:lnSpc>
                <a:spcPts val="4320"/>
              </a:lnSpc>
              <a:buFont typeface="Arial"/>
              <a:buChar char="⚬"/>
            </a:pPr>
            <a:r>
              <a:rPr lang="en-US" sz="2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The number of DARE eligible applicants competing for these reserved places.</a:t>
            </a: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The reduction in points for DARE places can vary every year.</a:t>
            </a:r>
          </a:p>
        </p:txBody>
      </p:sp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722984" y="4195482"/>
            <a:ext cx="8625526" cy="6120017"/>
          </a:xfrm>
          <a:custGeom>
            <a:avLst/>
            <a:gdLst/>
            <a:ahLst/>
            <a:cxnLst/>
            <a:rect l="l" t="t" r="r" b="b"/>
            <a:pathLst>
              <a:path w="8625526" h="6120017">
                <a:moveTo>
                  <a:pt x="0" y="0"/>
                </a:moveTo>
                <a:lnTo>
                  <a:pt x="8625526" y="0"/>
                </a:lnTo>
                <a:lnTo>
                  <a:pt x="8625526" y="6120016"/>
                </a:lnTo>
                <a:lnTo>
                  <a:pt x="0" y="61200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7362" y="6474759"/>
            <a:ext cx="5421898" cy="3846966"/>
          </a:xfrm>
          <a:custGeom>
            <a:avLst/>
            <a:gdLst/>
            <a:ahLst/>
            <a:cxnLst/>
            <a:rect l="l" t="t" r="r" b="b"/>
            <a:pathLst>
              <a:path w="5421898" h="3846966">
                <a:moveTo>
                  <a:pt x="0" y="0"/>
                </a:moveTo>
                <a:lnTo>
                  <a:pt x="5421898" y="0"/>
                </a:lnTo>
                <a:lnTo>
                  <a:pt x="5421898" y="3846966"/>
                </a:lnTo>
                <a:lnTo>
                  <a:pt x="0" y="38469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003851" y="9395379"/>
            <a:ext cx="2084124" cy="662644"/>
          </a:xfrm>
          <a:custGeom>
            <a:avLst/>
            <a:gdLst/>
            <a:ahLst/>
            <a:cxnLst/>
            <a:rect l="l" t="t" r="r" b="b"/>
            <a:pathLst>
              <a:path w="2084124" h="662644">
                <a:moveTo>
                  <a:pt x="0" y="0"/>
                </a:moveTo>
                <a:lnTo>
                  <a:pt x="2084124" y="0"/>
                </a:lnTo>
                <a:lnTo>
                  <a:pt x="2084124" y="662644"/>
                </a:lnTo>
                <a:lnTo>
                  <a:pt x="0" y="6626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7612" b="-107154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>
            <a:spLocks noGrp="1"/>
          </p:cNvSpPr>
          <p:nvPr>
            <p:ph type="title" idx="4294967295"/>
          </p:nvPr>
        </p:nvSpPr>
        <p:spPr>
          <a:xfrm>
            <a:off x="1264521" y="861450"/>
            <a:ext cx="6812679" cy="10906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Benefits of DARE (2)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264521" y="2591695"/>
            <a:ext cx="14999304" cy="4590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88632" lvl="1" indent="-244316" algn="l">
              <a:lnSpc>
                <a:spcPts val="4860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Orientation Programmes</a:t>
            </a:r>
          </a:p>
          <a:p>
            <a:pPr marL="488632" lvl="1" indent="-244316" algn="l">
              <a:lnSpc>
                <a:spcPts val="4860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Learning Support </a:t>
            </a:r>
          </a:p>
          <a:p>
            <a:pPr marL="488632" lvl="1" indent="-244316" algn="l">
              <a:lnSpc>
                <a:spcPts val="4860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Assistive Technology</a:t>
            </a:r>
          </a:p>
          <a:p>
            <a:pPr marL="488632" lvl="1" indent="-244316" algn="l">
              <a:lnSpc>
                <a:spcPts val="4860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Library Support</a:t>
            </a:r>
          </a:p>
          <a:p>
            <a:pPr marL="488632" lvl="1" indent="-244316" algn="l">
              <a:lnSpc>
                <a:spcPts val="4860"/>
              </a:lnSpc>
            </a:pPr>
            <a:endParaRPr lang="en-US" sz="270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marL="488632" lvl="1" indent="-244316" algn="l">
              <a:lnSpc>
                <a:spcPts val="4860"/>
              </a:lnSpc>
            </a:pPr>
            <a:endParaRPr lang="en-US" sz="270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marL="488632" lvl="1" indent="-244316" algn="l">
              <a:lnSpc>
                <a:spcPts val="4860"/>
              </a:lnSpc>
            </a:pPr>
            <a:endParaRPr lang="en-US" sz="270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marL="488632" lvl="1" indent="-244316" algn="l">
              <a:lnSpc>
                <a:spcPts val="4860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Exam Accommodations</a:t>
            </a:r>
          </a:p>
          <a:p>
            <a:pPr marL="488632" lvl="1" indent="-244316" algn="l">
              <a:lnSpc>
                <a:spcPts val="4860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Educational Support Worker</a:t>
            </a:r>
          </a:p>
          <a:p>
            <a:pPr marL="488632" lvl="1" indent="-244316" algn="l">
              <a:lnSpc>
                <a:spcPts val="4860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Academic Tuition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64521" y="5823465"/>
            <a:ext cx="14999304" cy="1787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60"/>
              </a:lnSpc>
            </a:pPr>
            <a:r>
              <a:rPr lang="en-US" sz="2700" b="1">
                <a:solidFill>
                  <a:srgbClr val="000000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	You don’t have to be eligible for DARE to get support in college.</a:t>
            </a:r>
          </a:p>
          <a:p>
            <a:pPr algn="l">
              <a:lnSpc>
                <a:spcPts val="4860"/>
              </a:lnSpc>
            </a:pPr>
            <a:r>
              <a:rPr lang="en-US" sz="2700" b="1">
                <a:solidFill>
                  <a:srgbClr val="000000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	A needs assessment is conducted to identify your specific support requirements.</a:t>
            </a:r>
          </a:p>
          <a:p>
            <a:pPr algn="l">
              <a:lnSpc>
                <a:spcPts val="4860"/>
              </a:lnSpc>
            </a:pPr>
            <a:endParaRPr lang="en-US" sz="2700" b="1">
              <a:solidFill>
                <a:srgbClr val="000000"/>
              </a:solidFill>
              <a:latin typeface="Helvetica Bold"/>
              <a:ea typeface="Helvetica Bold"/>
              <a:cs typeface="Helvetica Bold"/>
              <a:sym typeface="Helvetica Bold"/>
            </a:endParaRPr>
          </a:p>
        </p:txBody>
      </p:sp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722984" y="4195482"/>
            <a:ext cx="8625526" cy="6120017"/>
          </a:xfrm>
          <a:custGeom>
            <a:avLst/>
            <a:gdLst/>
            <a:ahLst/>
            <a:cxnLst/>
            <a:rect l="l" t="t" r="r" b="b"/>
            <a:pathLst>
              <a:path w="8625526" h="6120017">
                <a:moveTo>
                  <a:pt x="0" y="0"/>
                </a:moveTo>
                <a:lnTo>
                  <a:pt x="8625526" y="0"/>
                </a:lnTo>
                <a:lnTo>
                  <a:pt x="8625526" y="6120016"/>
                </a:lnTo>
                <a:lnTo>
                  <a:pt x="0" y="61200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7362" y="6474759"/>
            <a:ext cx="5421898" cy="3846966"/>
          </a:xfrm>
          <a:custGeom>
            <a:avLst/>
            <a:gdLst/>
            <a:ahLst/>
            <a:cxnLst/>
            <a:rect l="l" t="t" r="r" b="b"/>
            <a:pathLst>
              <a:path w="5421898" h="3846966">
                <a:moveTo>
                  <a:pt x="0" y="0"/>
                </a:moveTo>
                <a:lnTo>
                  <a:pt x="5421898" y="0"/>
                </a:lnTo>
                <a:lnTo>
                  <a:pt x="5421898" y="3846966"/>
                </a:lnTo>
                <a:lnTo>
                  <a:pt x="0" y="38469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003851" y="9395379"/>
            <a:ext cx="2084124" cy="662644"/>
          </a:xfrm>
          <a:custGeom>
            <a:avLst/>
            <a:gdLst/>
            <a:ahLst/>
            <a:cxnLst/>
            <a:rect l="l" t="t" r="r" b="b"/>
            <a:pathLst>
              <a:path w="2084124" h="662644">
                <a:moveTo>
                  <a:pt x="0" y="0"/>
                </a:moveTo>
                <a:lnTo>
                  <a:pt x="2084124" y="0"/>
                </a:lnTo>
                <a:lnTo>
                  <a:pt x="2084124" y="662644"/>
                </a:lnTo>
                <a:lnTo>
                  <a:pt x="0" y="6626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7612" b="-107154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>
            <a:spLocks noGrp="1"/>
          </p:cNvSpPr>
          <p:nvPr>
            <p:ph type="title" idx="4294967295"/>
          </p:nvPr>
        </p:nvSpPr>
        <p:spPr>
          <a:xfrm>
            <a:off x="7276481" y="893976"/>
            <a:ext cx="5057016" cy="152536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How do I apply?</a:t>
            </a:r>
          </a:p>
        </p:txBody>
      </p:sp>
      <p:sp>
        <p:nvSpPr>
          <p:cNvPr id="5" name="Freeform 5" descr="DARE handbook 2025 cover"/>
          <p:cNvSpPr/>
          <p:nvPr/>
        </p:nvSpPr>
        <p:spPr>
          <a:xfrm>
            <a:off x="573243" y="1080996"/>
            <a:ext cx="5799758" cy="8125006"/>
          </a:xfrm>
          <a:custGeom>
            <a:avLst/>
            <a:gdLst/>
            <a:ahLst/>
            <a:cxnLst/>
            <a:rect l="l" t="t" r="r" b="b"/>
            <a:pathLst>
              <a:path w="5799758" h="8125006">
                <a:moveTo>
                  <a:pt x="0" y="0"/>
                </a:moveTo>
                <a:lnTo>
                  <a:pt x="5799758" y="0"/>
                </a:lnTo>
                <a:lnTo>
                  <a:pt x="5799758" y="8125006"/>
                </a:lnTo>
                <a:lnTo>
                  <a:pt x="0" y="81250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" name="TextBox 2"/>
          <p:cNvSpPr txBox="1"/>
          <p:nvPr/>
        </p:nvSpPr>
        <p:spPr>
          <a:xfrm>
            <a:off x="7276481" y="2482236"/>
            <a:ext cx="9837818" cy="6498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88632" lvl="1" indent="-244316" algn="l">
              <a:lnSpc>
                <a:spcPts val="4860"/>
              </a:lnSpc>
              <a:buAutoNum type="arabicPeriod"/>
            </a:pP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Apply to CAO at www.cao.ie by </a:t>
            </a:r>
            <a:r>
              <a:rPr lang="en-US" sz="2700" b="1">
                <a:solidFill>
                  <a:srgbClr val="000000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1 February 2025</a:t>
            </a: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.</a:t>
            </a:r>
          </a:p>
          <a:p>
            <a:pPr marL="488632" lvl="1" indent="-244316" algn="l">
              <a:lnSpc>
                <a:spcPts val="4860"/>
              </a:lnSpc>
              <a:buAutoNum type="arabicPeriod"/>
            </a:pP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Review your DARE Handbook with your parents or guardians.</a:t>
            </a:r>
          </a:p>
          <a:p>
            <a:pPr marL="488632" lvl="1" indent="-244316" algn="l">
              <a:lnSpc>
                <a:spcPts val="4860"/>
              </a:lnSpc>
              <a:buAutoNum type="arabicPeriod"/>
            </a:pP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Complete Section A, the online Supplementary Information  Form (SIF) and apply to DARE by answering </a:t>
            </a:r>
            <a:r>
              <a:rPr lang="en-US" sz="2700" b="1">
                <a:solidFill>
                  <a:srgbClr val="000000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Yes</a:t>
            </a: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 to </a:t>
            </a:r>
            <a:r>
              <a:rPr lang="en-US" sz="2700" b="1">
                <a:solidFill>
                  <a:srgbClr val="000000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Question 1 </a:t>
            </a: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by </a:t>
            </a:r>
            <a:r>
              <a:rPr lang="en-US" sz="2700" b="1">
                <a:solidFill>
                  <a:srgbClr val="000000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1 March 2025</a:t>
            </a: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.</a:t>
            </a:r>
          </a:p>
          <a:p>
            <a:pPr marL="488632" lvl="1" indent="-244316" algn="l">
              <a:lnSpc>
                <a:spcPts val="4860"/>
              </a:lnSpc>
              <a:buAutoNum type="arabicPeriod"/>
            </a:pP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You should start gathering your documentation in a timely fashion, i.e. before 15 February.</a:t>
            </a:r>
          </a:p>
          <a:p>
            <a:pPr marL="488632" lvl="1" indent="-244316" algn="l">
              <a:lnSpc>
                <a:spcPts val="4860"/>
              </a:lnSpc>
              <a:buAutoNum type="arabicPeriod"/>
            </a:pP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Submit the Educational Impact Statement and Evidence of Disability to CAO by </a:t>
            </a:r>
            <a:r>
              <a:rPr lang="en-US" sz="2700" b="1">
                <a:solidFill>
                  <a:srgbClr val="000000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15 March 2025.</a:t>
            </a:r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003851" y="9395379"/>
            <a:ext cx="2084124" cy="662644"/>
          </a:xfrm>
          <a:custGeom>
            <a:avLst/>
            <a:gdLst/>
            <a:ahLst/>
            <a:cxnLst/>
            <a:rect l="l" t="t" r="r" b="b"/>
            <a:pathLst>
              <a:path w="2084124" h="662644">
                <a:moveTo>
                  <a:pt x="0" y="0"/>
                </a:moveTo>
                <a:lnTo>
                  <a:pt x="2084124" y="0"/>
                </a:lnTo>
                <a:lnTo>
                  <a:pt x="2084124" y="662644"/>
                </a:lnTo>
                <a:lnTo>
                  <a:pt x="0" y="6626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7612" b="-107154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>
            <a:spLocks noGrp="1"/>
          </p:cNvSpPr>
          <p:nvPr>
            <p:ph type="title" idx="4294967295"/>
          </p:nvPr>
        </p:nvSpPr>
        <p:spPr>
          <a:xfrm>
            <a:off x="1562598" y="577655"/>
            <a:ext cx="11943516" cy="152536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Supplementary Information Form (SIF)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562598" y="2587146"/>
            <a:ext cx="14649502" cy="6769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 b="1">
                <a:solidFill>
                  <a:srgbClr val="000000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Section A: Applicant Information </a:t>
            </a:r>
          </a:p>
          <a:p>
            <a:pPr marL="488632" lvl="1" indent="-244316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Completed by you </a:t>
            </a:r>
            <a:r>
              <a:rPr lang="en-US" sz="2700" b="1">
                <a:solidFill>
                  <a:srgbClr val="000000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online</a:t>
            </a: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 by </a:t>
            </a:r>
            <a:r>
              <a:rPr lang="en-US" sz="2700" b="1">
                <a:solidFill>
                  <a:srgbClr val="000000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17:00</a:t>
            </a: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 on </a:t>
            </a:r>
            <a:r>
              <a:rPr lang="en-US" sz="2700" b="1">
                <a:solidFill>
                  <a:srgbClr val="000000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1 March 2025</a:t>
            </a: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.</a:t>
            </a:r>
          </a:p>
          <a:p>
            <a:pPr marL="488632" lvl="1" indent="-244316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Answer </a:t>
            </a:r>
            <a:r>
              <a:rPr lang="en-US" sz="2700" b="1">
                <a:solidFill>
                  <a:srgbClr val="000000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Yes to Q1 </a:t>
            </a: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to apply to DARE and fully complete Questions 1-5.    </a:t>
            </a:r>
            <a:r>
              <a:rPr lang="en-US" sz="2700" b="1">
                <a:solidFill>
                  <a:srgbClr val="000000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OR</a:t>
            </a:r>
          </a:p>
          <a:p>
            <a:pPr marL="1174432" lvl="2" indent="-391478" algn="l">
              <a:lnSpc>
                <a:spcPts val="3240"/>
              </a:lnSpc>
              <a:buFont typeface="Arial"/>
              <a:buChar char="⚬"/>
            </a:pP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Answer Yes to Q1(b) to apply to carry forward your DARE eligibility from 2024 to 2025.</a:t>
            </a:r>
          </a:p>
          <a:p>
            <a:pPr marL="1174432" lvl="2" indent="-391478" algn="l">
              <a:lnSpc>
                <a:spcPts val="3240"/>
              </a:lnSpc>
            </a:pPr>
            <a:endParaRPr lang="en-US" sz="270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marL="1174432" lvl="2" indent="-391478" algn="l">
              <a:lnSpc>
                <a:spcPts val="3240"/>
              </a:lnSpc>
            </a:pPr>
            <a:r>
              <a:rPr lang="en-US" sz="2700" b="1">
                <a:solidFill>
                  <a:srgbClr val="000000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Section B: Educational Impact Statement (EIS)</a:t>
            </a:r>
          </a:p>
          <a:p>
            <a:pPr marL="488632" lvl="1" indent="-244316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Educational Impact Statement completed by your school. Send to CAO by </a:t>
            </a:r>
            <a:r>
              <a:rPr lang="en-US" sz="2700" b="1">
                <a:solidFill>
                  <a:srgbClr val="000000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15 March 2025</a:t>
            </a: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.</a:t>
            </a:r>
          </a:p>
          <a:p>
            <a:pPr marL="488632" lvl="1" indent="-244316" algn="l">
              <a:lnSpc>
                <a:spcPts val="3240"/>
              </a:lnSpc>
            </a:pPr>
            <a:endParaRPr lang="en-US" sz="270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marL="488632" lvl="1" indent="-244316" algn="l">
              <a:lnSpc>
                <a:spcPts val="3240"/>
              </a:lnSpc>
            </a:pPr>
            <a:r>
              <a:rPr lang="en-US" sz="2700" b="1">
                <a:solidFill>
                  <a:srgbClr val="000000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Section C: Evidence of a Disability (EOD)</a:t>
            </a:r>
          </a:p>
          <a:p>
            <a:pPr marL="488632" lvl="1" indent="-244316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Completed by the appropriate professional. Send to CAO by </a:t>
            </a:r>
            <a:r>
              <a:rPr lang="en-US" sz="2700" b="1">
                <a:solidFill>
                  <a:srgbClr val="000000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15 March 2025</a:t>
            </a: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.</a:t>
            </a:r>
          </a:p>
          <a:p>
            <a:pPr marL="488632" lvl="1" indent="-244316" algn="l">
              <a:lnSpc>
                <a:spcPts val="3240"/>
              </a:lnSpc>
            </a:pPr>
            <a:endParaRPr lang="en-US" sz="270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marL="488632" lvl="1" indent="-244316" algn="l">
              <a:lnSpc>
                <a:spcPts val="3240"/>
              </a:lnSpc>
            </a:pPr>
            <a:r>
              <a:rPr lang="en-US" sz="2700" b="1">
                <a:solidFill>
                  <a:srgbClr val="000000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Section D: School Statement</a:t>
            </a:r>
          </a:p>
          <a:p>
            <a:pPr marL="488632" lvl="1" indent="-244316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Where applying under the Dyslexia/ Significant Literacy Difficulties category, applicants who do not have a Psychological Assessment Report identifying Dyslexia should submit </a:t>
            </a:r>
            <a:r>
              <a:rPr lang="en-US" sz="2700" b="1">
                <a:solidFill>
                  <a:srgbClr val="000000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Section</a:t>
            </a: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en-US" sz="2700" b="1">
                <a:solidFill>
                  <a:srgbClr val="000000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D</a:t>
            </a: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en-US" sz="2700" b="1">
                <a:solidFill>
                  <a:srgbClr val="000000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School Statement</a:t>
            </a: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. Send to CAO by </a:t>
            </a:r>
            <a:r>
              <a:rPr lang="en-US" sz="2700" b="1">
                <a:solidFill>
                  <a:srgbClr val="000000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15 March 2025</a:t>
            </a: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.</a:t>
            </a:r>
          </a:p>
        </p:txBody>
      </p:sp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13083405" y="0"/>
            <a:ext cx="5318895" cy="3763107"/>
          </a:xfrm>
          <a:custGeom>
            <a:avLst/>
            <a:gdLst/>
            <a:ahLst/>
            <a:cxnLst/>
            <a:rect l="l" t="t" r="r" b="b"/>
            <a:pathLst>
              <a:path w="5318895" h="3763107">
                <a:moveTo>
                  <a:pt x="5318895" y="3763107"/>
                </a:moveTo>
                <a:lnTo>
                  <a:pt x="0" y="3763107"/>
                </a:lnTo>
                <a:lnTo>
                  <a:pt x="0" y="0"/>
                </a:lnTo>
                <a:lnTo>
                  <a:pt x="5318895" y="0"/>
                </a:lnTo>
                <a:lnTo>
                  <a:pt x="5318895" y="3763107"/>
                </a:lnTo>
                <a:close/>
              </a:path>
            </a:pathLst>
          </a:custGeom>
          <a:blipFill>
            <a:blip r:embed="rId2"/>
            <a:stretch>
              <a:fillRect t="-143" b="-14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003851" y="9395379"/>
            <a:ext cx="2084124" cy="662644"/>
          </a:xfrm>
          <a:custGeom>
            <a:avLst/>
            <a:gdLst/>
            <a:ahLst/>
            <a:cxnLst/>
            <a:rect l="l" t="t" r="r" b="b"/>
            <a:pathLst>
              <a:path w="2084124" h="662644">
                <a:moveTo>
                  <a:pt x="0" y="0"/>
                </a:moveTo>
                <a:lnTo>
                  <a:pt x="2084124" y="0"/>
                </a:lnTo>
                <a:lnTo>
                  <a:pt x="2084124" y="662644"/>
                </a:lnTo>
                <a:lnTo>
                  <a:pt x="0" y="6626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7612" b="-107154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>
            <a:spLocks noGrp="1"/>
          </p:cNvSpPr>
          <p:nvPr>
            <p:ph type="title" idx="4294967295"/>
          </p:nvPr>
        </p:nvSpPr>
        <p:spPr>
          <a:xfrm>
            <a:off x="1412984" y="1132386"/>
            <a:ext cx="14636562" cy="149199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Section B:  Educational Impact Statement (EIS)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412984" y="3041697"/>
            <a:ext cx="12992333" cy="4022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60"/>
              </a:lnSpc>
            </a:pPr>
            <a:r>
              <a:rPr lang="en-US" sz="2700" b="1">
                <a:solidFill>
                  <a:srgbClr val="000000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Provides information on how your disability has impacted on your second level education.  </a:t>
            </a:r>
          </a:p>
          <a:p>
            <a:pPr marL="488632" lvl="1" indent="-244316" algn="l">
              <a:lnSpc>
                <a:spcPts val="4860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Download form.</a:t>
            </a:r>
          </a:p>
          <a:p>
            <a:pPr marL="488632" lvl="1" indent="-244316" algn="l">
              <a:lnSpc>
                <a:spcPts val="4860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Complete the Educational Impact Statement (EIS) Checklist with your school.</a:t>
            </a:r>
          </a:p>
          <a:p>
            <a:pPr marL="488632" lvl="1" indent="-244316" algn="l">
              <a:lnSpc>
                <a:spcPts val="4860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Your school will complete the rest following on from your responses to the EIS Checklist.</a:t>
            </a:r>
          </a:p>
        </p:txBody>
      </p:sp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13083405" y="0"/>
            <a:ext cx="5318895" cy="3763107"/>
          </a:xfrm>
          <a:custGeom>
            <a:avLst/>
            <a:gdLst/>
            <a:ahLst/>
            <a:cxnLst/>
            <a:rect l="l" t="t" r="r" b="b"/>
            <a:pathLst>
              <a:path w="5318895" h="3763107">
                <a:moveTo>
                  <a:pt x="5318895" y="3763107"/>
                </a:moveTo>
                <a:lnTo>
                  <a:pt x="0" y="3763107"/>
                </a:lnTo>
                <a:lnTo>
                  <a:pt x="0" y="0"/>
                </a:lnTo>
                <a:lnTo>
                  <a:pt x="5318895" y="0"/>
                </a:lnTo>
                <a:lnTo>
                  <a:pt x="5318895" y="3763107"/>
                </a:lnTo>
                <a:close/>
              </a:path>
            </a:pathLst>
          </a:custGeom>
          <a:blipFill>
            <a:blip r:embed="rId2"/>
            <a:stretch>
              <a:fillRect t="-143" b="-14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003851" y="9395379"/>
            <a:ext cx="2084124" cy="662644"/>
          </a:xfrm>
          <a:custGeom>
            <a:avLst/>
            <a:gdLst/>
            <a:ahLst/>
            <a:cxnLst/>
            <a:rect l="l" t="t" r="r" b="b"/>
            <a:pathLst>
              <a:path w="2084124" h="662644">
                <a:moveTo>
                  <a:pt x="0" y="0"/>
                </a:moveTo>
                <a:lnTo>
                  <a:pt x="2084124" y="0"/>
                </a:lnTo>
                <a:lnTo>
                  <a:pt x="2084124" y="662644"/>
                </a:lnTo>
                <a:lnTo>
                  <a:pt x="0" y="6626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7612" b="-107154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13083405" y="0"/>
            <a:ext cx="5318895" cy="3763107"/>
          </a:xfrm>
          <a:custGeom>
            <a:avLst/>
            <a:gdLst/>
            <a:ahLst/>
            <a:cxnLst/>
            <a:rect l="l" t="t" r="r" b="b"/>
            <a:pathLst>
              <a:path w="5318895" h="3763107">
                <a:moveTo>
                  <a:pt x="5318895" y="3763107"/>
                </a:moveTo>
                <a:lnTo>
                  <a:pt x="0" y="3763107"/>
                </a:lnTo>
                <a:lnTo>
                  <a:pt x="0" y="0"/>
                </a:lnTo>
                <a:lnTo>
                  <a:pt x="5318895" y="0"/>
                </a:lnTo>
                <a:lnTo>
                  <a:pt x="5318895" y="3763107"/>
                </a:lnTo>
                <a:close/>
              </a:path>
            </a:pathLst>
          </a:custGeom>
          <a:blipFill>
            <a:blip r:embed="rId2"/>
            <a:stretch>
              <a:fillRect t="-143" b="-14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>
            <a:spLocks noGrp="1"/>
          </p:cNvSpPr>
          <p:nvPr>
            <p:ph type="title" idx="4294967295"/>
          </p:nvPr>
        </p:nvSpPr>
        <p:spPr>
          <a:xfrm>
            <a:off x="1412984" y="1132386"/>
            <a:ext cx="15655816" cy="10906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Section B:  Educational Impact Statement (EIS) (2)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412984" y="2848657"/>
            <a:ext cx="15841833" cy="5423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60"/>
              </a:lnSpc>
            </a:pP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This form needs to be completed by either your:</a:t>
            </a:r>
          </a:p>
          <a:p>
            <a:pPr marL="1174432" lvl="2" indent="-391478" algn="l">
              <a:lnSpc>
                <a:spcPts val="4860"/>
              </a:lnSpc>
              <a:buFont typeface="Arial"/>
              <a:buChar char="⚬"/>
            </a:pP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Guidance Counsellor</a:t>
            </a:r>
          </a:p>
          <a:p>
            <a:pPr marL="1174432" lvl="2" indent="-391478" algn="l">
              <a:lnSpc>
                <a:spcPts val="4860"/>
              </a:lnSpc>
              <a:buFont typeface="Arial"/>
              <a:buChar char="⚬"/>
            </a:pP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Learning Support Teacher</a:t>
            </a:r>
          </a:p>
          <a:p>
            <a:pPr marL="1174432" lvl="2" indent="-391478" algn="l">
              <a:lnSpc>
                <a:spcPts val="4860"/>
              </a:lnSpc>
              <a:buFont typeface="Arial"/>
              <a:buChar char="⚬"/>
            </a:pP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Year Head</a:t>
            </a:r>
          </a:p>
          <a:p>
            <a:pPr marL="1174432" lvl="2" indent="-391478" algn="l">
              <a:lnSpc>
                <a:spcPts val="4860"/>
              </a:lnSpc>
              <a:buFont typeface="Arial"/>
              <a:buChar char="⚬"/>
            </a:pP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Visiting Teacher or</a:t>
            </a:r>
          </a:p>
          <a:p>
            <a:pPr marL="1174432" lvl="2" indent="-391478" algn="l">
              <a:lnSpc>
                <a:spcPts val="4860"/>
              </a:lnSpc>
              <a:buFont typeface="Arial"/>
              <a:buChar char="⚬"/>
            </a:pP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Principal/Deputy Principal</a:t>
            </a:r>
          </a:p>
          <a:p>
            <a:pPr marL="488632" lvl="1" indent="-244316" algn="l">
              <a:lnSpc>
                <a:spcPts val="4860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The form </a:t>
            </a:r>
            <a:r>
              <a:rPr lang="en-US" sz="2700" b="1">
                <a:solidFill>
                  <a:srgbClr val="000000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MUST BE </a:t>
            </a: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signed and stamped by school Principal/Deputy Principal.</a:t>
            </a:r>
          </a:p>
          <a:p>
            <a:pPr marL="488632" lvl="1" indent="-244316" algn="l">
              <a:lnSpc>
                <a:spcPts val="4860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You must return to the CAO by </a:t>
            </a:r>
            <a:r>
              <a:rPr lang="en-US" sz="2700" b="1">
                <a:solidFill>
                  <a:srgbClr val="000000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15 March 2025</a:t>
            </a: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.</a:t>
            </a:r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003851" y="9395379"/>
            <a:ext cx="2084124" cy="662644"/>
          </a:xfrm>
          <a:custGeom>
            <a:avLst/>
            <a:gdLst/>
            <a:ahLst/>
            <a:cxnLst/>
            <a:rect l="l" t="t" r="r" b="b"/>
            <a:pathLst>
              <a:path w="2084124" h="662644">
                <a:moveTo>
                  <a:pt x="0" y="0"/>
                </a:moveTo>
                <a:lnTo>
                  <a:pt x="2084124" y="0"/>
                </a:lnTo>
                <a:lnTo>
                  <a:pt x="2084124" y="662644"/>
                </a:lnTo>
                <a:lnTo>
                  <a:pt x="0" y="6626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7612" b="-107154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>
            <a:spLocks noGrp="1"/>
          </p:cNvSpPr>
          <p:nvPr>
            <p:ph type="title" idx="4294967295"/>
          </p:nvPr>
        </p:nvSpPr>
        <p:spPr>
          <a:xfrm>
            <a:off x="1201970" y="526938"/>
            <a:ext cx="12405182" cy="149199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Section C:  Evidence of Disability (EOD)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54028" y="2521736"/>
            <a:ext cx="17179943" cy="5746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 b="1">
                <a:solidFill>
                  <a:srgbClr val="000000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Provides verification of your disability and helps to determine 3rd level supports. </a:t>
            </a:r>
          </a:p>
          <a:p>
            <a:pPr marL="1174432" lvl="2" indent="-391478" algn="l">
              <a:lnSpc>
                <a:spcPts val="3240"/>
              </a:lnSpc>
              <a:buFont typeface="Arial"/>
              <a:buChar char="⚬"/>
            </a:pP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You can provide an </a:t>
            </a:r>
            <a:r>
              <a:rPr lang="en-US" sz="2700" b="1">
                <a:solidFill>
                  <a:srgbClr val="000000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existing report  </a:t>
            </a:r>
          </a:p>
          <a:p>
            <a:pPr marL="1174432" lvl="2" indent="-391478" algn="l">
              <a:lnSpc>
                <a:spcPts val="3240"/>
              </a:lnSpc>
            </a:pPr>
            <a:r>
              <a:rPr lang="en-US" sz="2700" b="1">
                <a:solidFill>
                  <a:srgbClr val="000000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	OR</a:t>
            </a: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</a:p>
          <a:p>
            <a:pPr marL="1174432" lvl="2" indent="-391478" algn="l">
              <a:lnSpc>
                <a:spcPts val="3240"/>
              </a:lnSpc>
              <a:buFont typeface="Arial"/>
              <a:buChar char="⚬"/>
            </a:pP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Complete Section C </a:t>
            </a:r>
            <a:r>
              <a:rPr lang="en-US" sz="2700" b="1">
                <a:solidFill>
                  <a:srgbClr val="000000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Evidence of Disability Form 2025</a:t>
            </a: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.</a:t>
            </a:r>
          </a:p>
          <a:p>
            <a:pPr marL="1174432" lvl="2" indent="-391478" algn="l">
              <a:lnSpc>
                <a:spcPts val="3240"/>
              </a:lnSpc>
            </a:pPr>
            <a:endParaRPr lang="en-US" sz="270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marL="1174432" lvl="2" indent="-391478" algn="l">
              <a:lnSpc>
                <a:spcPts val="3240"/>
              </a:lnSpc>
            </a:pP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Get the form </a:t>
            </a:r>
            <a:r>
              <a:rPr lang="en-US" sz="2700" b="1">
                <a:solidFill>
                  <a:srgbClr val="000000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completed</a:t>
            </a: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, </a:t>
            </a:r>
            <a:r>
              <a:rPr lang="en-US" sz="2700" b="1">
                <a:solidFill>
                  <a:srgbClr val="000000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signed</a:t>
            </a: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 and </a:t>
            </a:r>
            <a:r>
              <a:rPr lang="en-US" sz="2700" b="1">
                <a:solidFill>
                  <a:srgbClr val="000000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stamped</a:t>
            </a: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 by the </a:t>
            </a:r>
            <a:r>
              <a:rPr lang="en-US" sz="2700" b="1">
                <a:solidFill>
                  <a:srgbClr val="000000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appropriate professional </a:t>
            </a: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or accompanied by their </a:t>
            </a:r>
            <a:r>
              <a:rPr lang="en-US" sz="2700" b="1">
                <a:solidFill>
                  <a:srgbClr val="000000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business</a:t>
            </a: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en-US" sz="2700" b="1">
                <a:solidFill>
                  <a:srgbClr val="000000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card</a:t>
            </a: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 or </a:t>
            </a:r>
            <a:r>
              <a:rPr lang="en-US" sz="2700" b="1">
                <a:solidFill>
                  <a:srgbClr val="000000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headed paper.</a:t>
            </a:r>
          </a:p>
          <a:p>
            <a:pPr marL="1174432" lvl="2" indent="-391478" algn="l">
              <a:lnSpc>
                <a:spcPts val="3240"/>
              </a:lnSpc>
            </a:pPr>
            <a:endParaRPr lang="en-US" sz="2700" b="1">
              <a:solidFill>
                <a:srgbClr val="000000"/>
              </a:solidFill>
              <a:latin typeface="Helvetica Bold"/>
              <a:ea typeface="Helvetica Bold"/>
              <a:cs typeface="Helvetica Bold"/>
              <a:sym typeface="Helvetica Bold"/>
            </a:endParaRPr>
          </a:p>
          <a:p>
            <a:pPr marL="1174432" lvl="2" indent="-391478" algn="l">
              <a:lnSpc>
                <a:spcPts val="3240"/>
              </a:lnSpc>
            </a:pP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Applicants with </a:t>
            </a:r>
            <a:r>
              <a:rPr lang="en-US" sz="2700" b="1">
                <a:solidFill>
                  <a:srgbClr val="000000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Dyslexia/Significant Literacy Difficulties </a:t>
            </a: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or </a:t>
            </a:r>
            <a:r>
              <a:rPr lang="en-US" sz="2700" b="1">
                <a:solidFill>
                  <a:srgbClr val="000000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Dyscalculia/Significant Numeracy Difficulties </a:t>
            </a: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are asked to provide a </a:t>
            </a:r>
            <a:r>
              <a:rPr lang="en-US" sz="2700" b="1">
                <a:solidFill>
                  <a:srgbClr val="000000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full psychological assessment </a:t>
            </a: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of any age completed by an appropriately qualified psychologist instead of the Section C Evidence of Disability form. Where applying under the Dyslexia/ Significant Literacy Difficulties category, applicants who do not have a Psychological Assessment Report identifying Dyslexia should submit Section D School Statement.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54028" y="8493041"/>
            <a:ext cx="15841833" cy="1776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 b="1">
                <a:solidFill>
                  <a:srgbClr val="000000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GP Verification</a:t>
            </a:r>
          </a:p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Your GP may be in a position to complete Section C Evidence of Disability, if they have the appropriate information on file from the Consultant/Specialist.</a:t>
            </a:r>
          </a:p>
          <a:p>
            <a:pPr algn="ctr">
              <a:lnSpc>
                <a:spcPts val="3240"/>
              </a:lnSpc>
            </a:pPr>
            <a:endParaRPr lang="en-US" sz="270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13083405" y="0"/>
            <a:ext cx="5318895" cy="3763107"/>
          </a:xfrm>
          <a:custGeom>
            <a:avLst/>
            <a:gdLst/>
            <a:ahLst/>
            <a:cxnLst/>
            <a:rect l="l" t="t" r="r" b="b"/>
            <a:pathLst>
              <a:path w="5318895" h="3763107">
                <a:moveTo>
                  <a:pt x="5318895" y="3763107"/>
                </a:moveTo>
                <a:lnTo>
                  <a:pt x="0" y="3763107"/>
                </a:lnTo>
                <a:lnTo>
                  <a:pt x="0" y="0"/>
                </a:lnTo>
                <a:lnTo>
                  <a:pt x="5318895" y="0"/>
                </a:lnTo>
                <a:lnTo>
                  <a:pt x="5318895" y="3763107"/>
                </a:lnTo>
                <a:close/>
              </a:path>
            </a:pathLst>
          </a:custGeom>
          <a:blipFill>
            <a:blip r:embed="rId3"/>
            <a:stretch>
              <a:fillRect t="-143" b="-14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003851" y="9395379"/>
            <a:ext cx="2084124" cy="662644"/>
          </a:xfrm>
          <a:custGeom>
            <a:avLst/>
            <a:gdLst/>
            <a:ahLst/>
            <a:cxnLst/>
            <a:rect l="l" t="t" r="r" b="b"/>
            <a:pathLst>
              <a:path w="2084124" h="662644">
                <a:moveTo>
                  <a:pt x="0" y="0"/>
                </a:moveTo>
                <a:lnTo>
                  <a:pt x="2084124" y="0"/>
                </a:lnTo>
                <a:lnTo>
                  <a:pt x="2084124" y="662644"/>
                </a:lnTo>
                <a:lnTo>
                  <a:pt x="0" y="6626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7612" b="-107154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28092" y="0"/>
            <a:ext cx="8659906" cy="10287000"/>
            <a:chOff x="0" y="0"/>
            <a:chExt cx="11546542" cy="13716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546586" cy="13716000"/>
            </a:xfrm>
            <a:custGeom>
              <a:avLst/>
              <a:gdLst/>
              <a:ahLst/>
              <a:cxnLst/>
              <a:rect l="l" t="t" r="r" b="b"/>
              <a:pathLst>
                <a:path w="11546586" h="13716000">
                  <a:moveTo>
                    <a:pt x="0" y="0"/>
                  </a:moveTo>
                  <a:lnTo>
                    <a:pt x="11546586" y="0"/>
                  </a:lnTo>
                  <a:lnTo>
                    <a:pt x="11546586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80C160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" name="TextBox 7"/>
          <p:cNvSpPr txBox="1">
            <a:spLocks noGrp="1"/>
          </p:cNvSpPr>
          <p:nvPr>
            <p:ph type="title" idx="4294967295"/>
          </p:nvPr>
        </p:nvSpPr>
        <p:spPr>
          <a:xfrm>
            <a:off x="1201970" y="841263"/>
            <a:ext cx="8307790" cy="174715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4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Section C: Evidence of Disability (EOD) (2)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89351" y="2868243"/>
            <a:ext cx="7933024" cy="5969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60"/>
              </a:lnSpc>
            </a:pPr>
            <a:r>
              <a:rPr lang="en-US" sz="2700" b="1">
                <a:solidFill>
                  <a:srgbClr val="000000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Age of Reports</a:t>
            </a:r>
          </a:p>
          <a:p>
            <a:pPr algn="l">
              <a:lnSpc>
                <a:spcPts val="4860"/>
              </a:lnSpc>
            </a:pP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It is important to note that applicants applying under the following disability categories must </a:t>
            </a:r>
            <a:r>
              <a:rPr lang="en-US" sz="2700" b="1">
                <a:solidFill>
                  <a:srgbClr val="000000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provide a report that is less than 3 years old,</a:t>
            </a: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 i.e. dated after </a:t>
            </a:r>
            <a:r>
              <a:rPr lang="en-US" sz="2700" b="1">
                <a:solidFill>
                  <a:srgbClr val="000000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1 February 2022.</a:t>
            </a:r>
          </a:p>
          <a:p>
            <a:pPr algn="l">
              <a:lnSpc>
                <a:spcPts val="4860"/>
              </a:lnSpc>
            </a:pPr>
            <a:endParaRPr lang="en-US" sz="2700" b="1">
              <a:solidFill>
                <a:srgbClr val="000000"/>
              </a:solidFill>
              <a:latin typeface="Helvetica Bold"/>
              <a:ea typeface="Helvetica Bold"/>
              <a:cs typeface="Helvetica Bold"/>
              <a:sym typeface="Helvetica Bold"/>
            </a:endParaRPr>
          </a:p>
          <a:p>
            <a:pPr marL="1174432" lvl="2" indent="-391478" algn="l">
              <a:lnSpc>
                <a:spcPts val="4860"/>
              </a:lnSpc>
              <a:buFont typeface="Arial"/>
              <a:buChar char="⚬"/>
            </a:pP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ADD/ADHD</a:t>
            </a:r>
          </a:p>
          <a:p>
            <a:pPr marL="1174432" lvl="2" indent="-391478" algn="l">
              <a:lnSpc>
                <a:spcPts val="4860"/>
              </a:lnSpc>
              <a:buFont typeface="Arial"/>
              <a:buChar char="⚬"/>
            </a:pP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Mental Health Condition</a:t>
            </a:r>
          </a:p>
          <a:p>
            <a:pPr marL="1174432" lvl="2" indent="-391478" algn="l">
              <a:lnSpc>
                <a:spcPts val="4860"/>
              </a:lnSpc>
              <a:buFont typeface="Arial"/>
              <a:buChar char="⚬"/>
            </a:pP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Significant Ongoing Illness</a:t>
            </a:r>
          </a:p>
        </p:txBody>
      </p:sp>
      <p:sp>
        <p:nvSpPr>
          <p:cNvPr id="5" name="Freeform 5" descr="A group of people walking in a building&#10;"/>
          <p:cNvSpPr/>
          <p:nvPr/>
        </p:nvSpPr>
        <p:spPr>
          <a:xfrm>
            <a:off x="10041353" y="-25305"/>
            <a:ext cx="8246647" cy="10337610"/>
          </a:xfrm>
          <a:custGeom>
            <a:avLst/>
            <a:gdLst/>
            <a:ahLst/>
            <a:cxnLst/>
            <a:rect l="l" t="t" r="r" b="b"/>
            <a:pathLst>
              <a:path w="8246647" h="10337610">
                <a:moveTo>
                  <a:pt x="0" y="0"/>
                </a:moveTo>
                <a:lnTo>
                  <a:pt x="8246647" y="0"/>
                </a:lnTo>
                <a:lnTo>
                  <a:pt x="8246647" y="10337610"/>
                </a:lnTo>
                <a:lnTo>
                  <a:pt x="0" y="103376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8117109"/>
            <a:ext cx="3129565" cy="2220501"/>
          </a:xfrm>
          <a:custGeom>
            <a:avLst/>
            <a:gdLst/>
            <a:ahLst/>
            <a:cxnLst/>
            <a:rect l="l" t="t" r="r" b="b"/>
            <a:pathLst>
              <a:path w="3129565" h="2220501">
                <a:moveTo>
                  <a:pt x="0" y="0"/>
                </a:moveTo>
                <a:lnTo>
                  <a:pt x="3129565" y="0"/>
                </a:lnTo>
                <a:lnTo>
                  <a:pt x="3129565" y="2220501"/>
                </a:lnTo>
                <a:lnTo>
                  <a:pt x="0" y="22205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70168" y="9546034"/>
            <a:ext cx="1943647" cy="617981"/>
          </a:xfrm>
          <a:custGeom>
            <a:avLst/>
            <a:gdLst/>
            <a:ahLst/>
            <a:cxnLst/>
            <a:rect l="l" t="t" r="r" b="b"/>
            <a:pathLst>
              <a:path w="1943647" h="617981">
                <a:moveTo>
                  <a:pt x="0" y="0"/>
                </a:moveTo>
                <a:lnTo>
                  <a:pt x="1943647" y="0"/>
                </a:lnTo>
                <a:lnTo>
                  <a:pt x="1943647" y="617981"/>
                </a:lnTo>
                <a:lnTo>
                  <a:pt x="0" y="6179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7612" b="-107154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13083405" y="0"/>
            <a:ext cx="5318895" cy="3763107"/>
          </a:xfrm>
          <a:custGeom>
            <a:avLst/>
            <a:gdLst/>
            <a:ahLst/>
            <a:cxnLst/>
            <a:rect l="l" t="t" r="r" b="b"/>
            <a:pathLst>
              <a:path w="5318895" h="3763107">
                <a:moveTo>
                  <a:pt x="5318895" y="3763107"/>
                </a:moveTo>
                <a:lnTo>
                  <a:pt x="0" y="3763107"/>
                </a:lnTo>
                <a:lnTo>
                  <a:pt x="0" y="0"/>
                </a:lnTo>
                <a:lnTo>
                  <a:pt x="5318895" y="0"/>
                </a:lnTo>
                <a:lnTo>
                  <a:pt x="5318895" y="3763107"/>
                </a:lnTo>
                <a:close/>
              </a:path>
            </a:pathLst>
          </a:custGeom>
          <a:blipFill>
            <a:blip r:embed="rId2"/>
            <a:stretch>
              <a:fillRect t="-143" b="-14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>
            <a:spLocks noGrp="1"/>
          </p:cNvSpPr>
          <p:nvPr>
            <p:ph type="title" idx="4294967295"/>
          </p:nvPr>
        </p:nvSpPr>
        <p:spPr>
          <a:xfrm>
            <a:off x="1201970" y="526938"/>
            <a:ext cx="13657030" cy="10906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Section C:  Evidence of Disability (EOD) (3)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55362" y="2555168"/>
            <a:ext cx="15627992" cy="6763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b="1">
                <a:solidFill>
                  <a:srgbClr val="000000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Psychological Assessment</a:t>
            </a:r>
          </a:p>
          <a:p>
            <a:pPr algn="l">
              <a:lnSpc>
                <a:spcPts val="3240"/>
              </a:lnSpc>
            </a:pPr>
            <a:endParaRPr lang="en-US" sz="3600" b="1">
              <a:solidFill>
                <a:srgbClr val="000000"/>
              </a:solidFill>
              <a:latin typeface="Helvetica Bold"/>
              <a:ea typeface="Helvetica Bold"/>
              <a:cs typeface="Helvetica Bold"/>
              <a:sym typeface="Helvetica Bold"/>
            </a:endParaRPr>
          </a:p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Applicants with </a:t>
            </a:r>
            <a:r>
              <a:rPr lang="en-US" sz="2700" b="1">
                <a:solidFill>
                  <a:srgbClr val="000000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Dyslexia/Significant Literacy Difficulties or Dyscalculia/Significant Numeracy Difficulties</a:t>
            </a: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 must provide a full </a:t>
            </a:r>
            <a:r>
              <a:rPr lang="en-US" sz="2700" b="1">
                <a:solidFill>
                  <a:srgbClr val="000000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Psychological Assessment Report of any age </a:t>
            </a: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completed by a psychologist. </a:t>
            </a:r>
          </a:p>
          <a:p>
            <a:pPr algn="l">
              <a:lnSpc>
                <a:spcPts val="3240"/>
              </a:lnSpc>
            </a:pPr>
            <a:endParaRPr lang="en-US" sz="270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Where applying under the Dyslexia/ Significant Literacy Difficulties category, applicants who do not have a Psychological Assessment Report identifying Dyslexia should submit Section D School Statement in support of their application. </a:t>
            </a:r>
          </a:p>
          <a:p>
            <a:pPr algn="l">
              <a:lnSpc>
                <a:spcPts val="3240"/>
              </a:lnSpc>
            </a:pPr>
            <a:r>
              <a:rPr lang="en-US" sz="2700" b="1">
                <a:solidFill>
                  <a:srgbClr val="000000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AND</a:t>
            </a:r>
          </a:p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Applicants with </a:t>
            </a:r>
            <a:r>
              <a:rPr lang="en-US" sz="2700" b="1">
                <a:solidFill>
                  <a:srgbClr val="000000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Dyslexia/Significant Literacy Difficulties MUST</a:t>
            </a: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en-US" sz="2700" b="1">
                <a:solidFill>
                  <a:srgbClr val="000000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also have two literacy attainment scores at or below the 10th percentile (Standard Score of 81 or below).</a:t>
            </a:r>
          </a:p>
          <a:p>
            <a:pPr algn="l">
              <a:lnSpc>
                <a:spcPts val="3240"/>
              </a:lnSpc>
            </a:pPr>
            <a:endParaRPr lang="en-US" sz="2700" b="1">
              <a:solidFill>
                <a:srgbClr val="000000"/>
              </a:solidFill>
              <a:latin typeface="Helvetica Bold"/>
              <a:ea typeface="Helvetica Bold"/>
              <a:cs typeface="Helvetica Bold"/>
              <a:sym typeface="Helvetica Bold"/>
            </a:endParaRPr>
          </a:p>
          <a:p>
            <a:pPr algn="l">
              <a:lnSpc>
                <a:spcPts val="3240"/>
              </a:lnSpc>
            </a:pPr>
            <a:r>
              <a:rPr lang="en-US" sz="2700" b="1">
                <a:solidFill>
                  <a:srgbClr val="000000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Applicants with Dyscalculia/Significant Numeracy Difficulties MUST</a:t>
            </a: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en-US" sz="2700" b="1">
                <a:solidFill>
                  <a:srgbClr val="000000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also have one numeracy attainment score at or below the 10th percentile (Standard Score of 81 or below).</a:t>
            </a:r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003851" y="9395379"/>
            <a:ext cx="2084124" cy="662644"/>
          </a:xfrm>
          <a:custGeom>
            <a:avLst/>
            <a:gdLst/>
            <a:ahLst/>
            <a:cxnLst/>
            <a:rect l="l" t="t" r="r" b="b"/>
            <a:pathLst>
              <a:path w="2084124" h="662644">
                <a:moveTo>
                  <a:pt x="0" y="0"/>
                </a:moveTo>
                <a:lnTo>
                  <a:pt x="2084124" y="0"/>
                </a:lnTo>
                <a:lnTo>
                  <a:pt x="2084124" y="662644"/>
                </a:lnTo>
                <a:lnTo>
                  <a:pt x="0" y="6626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7612" b="-107154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871022" y="-137099"/>
            <a:ext cx="4468258" cy="10484168"/>
          </a:xfrm>
          <a:custGeom>
            <a:avLst/>
            <a:gdLst/>
            <a:ahLst/>
            <a:cxnLst/>
            <a:rect l="l" t="t" r="r" b="b"/>
            <a:pathLst>
              <a:path w="4468258" h="10484168">
                <a:moveTo>
                  <a:pt x="0" y="0"/>
                </a:moveTo>
                <a:lnTo>
                  <a:pt x="4468258" y="0"/>
                </a:lnTo>
                <a:lnTo>
                  <a:pt x="4468258" y="10484168"/>
                </a:lnTo>
                <a:lnTo>
                  <a:pt x="0" y="104841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10800000" flipH="1">
            <a:off x="11422534" y="-137098"/>
            <a:ext cx="6916746" cy="5280598"/>
          </a:xfrm>
          <a:custGeom>
            <a:avLst/>
            <a:gdLst/>
            <a:ahLst/>
            <a:cxnLst/>
            <a:rect l="l" t="t" r="r" b="b"/>
            <a:pathLst>
              <a:path w="6916746" h="5280598">
                <a:moveTo>
                  <a:pt x="6916746" y="0"/>
                </a:moveTo>
                <a:lnTo>
                  <a:pt x="0" y="0"/>
                </a:lnTo>
                <a:lnTo>
                  <a:pt x="0" y="5280598"/>
                </a:lnTo>
                <a:lnTo>
                  <a:pt x="6916746" y="5280598"/>
                </a:lnTo>
                <a:lnTo>
                  <a:pt x="6916746" y="0"/>
                </a:lnTo>
                <a:close/>
              </a:path>
            </a:pathLst>
          </a:custGeom>
          <a:blipFill>
            <a:blip r:embed="rId4"/>
            <a:stretch>
              <a:fillRect l="-3800" r="-380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>
            <a:spLocks noGrp="1"/>
          </p:cNvSpPr>
          <p:nvPr>
            <p:ph type="title" idx="4294967295"/>
          </p:nvPr>
        </p:nvSpPr>
        <p:spPr>
          <a:xfrm>
            <a:off x="3653500" y="4271010"/>
            <a:ext cx="11871573" cy="165925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7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1"/>
                <a:ea typeface="Open Sans 1"/>
                <a:cs typeface="Open Sans 1"/>
                <a:sym typeface="Open Sans 1"/>
              </a:rPr>
              <a:t>Does Everyone in Irish Society have the same access to Higher Education?</a:t>
            </a:r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-770622" y="5304219"/>
            <a:ext cx="6916746" cy="5280598"/>
          </a:xfrm>
          <a:custGeom>
            <a:avLst/>
            <a:gdLst/>
            <a:ahLst/>
            <a:cxnLst/>
            <a:rect l="l" t="t" r="r" b="b"/>
            <a:pathLst>
              <a:path w="6916746" h="5280598">
                <a:moveTo>
                  <a:pt x="6916746" y="0"/>
                </a:moveTo>
                <a:lnTo>
                  <a:pt x="0" y="0"/>
                </a:lnTo>
                <a:lnTo>
                  <a:pt x="0" y="5280599"/>
                </a:lnTo>
                <a:lnTo>
                  <a:pt x="6916746" y="5280599"/>
                </a:lnTo>
                <a:lnTo>
                  <a:pt x="6916746" y="0"/>
                </a:lnTo>
                <a:close/>
              </a:path>
            </a:pathLst>
          </a:custGeom>
          <a:blipFill>
            <a:blip r:embed="rId4"/>
            <a:stretch>
              <a:fillRect l="-3800" r="-3800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13083405" y="0"/>
            <a:ext cx="5318895" cy="3763107"/>
          </a:xfrm>
          <a:custGeom>
            <a:avLst/>
            <a:gdLst/>
            <a:ahLst/>
            <a:cxnLst/>
            <a:rect l="l" t="t" r="r" b="b"/>
            <a:pathLst>
              <a:path w="5318895" h="3763107">
                <a:moveTo>
                  <a:pt x="5318895" y="3763107"/>
                </a:moveTo>
                <a:lnTo>
                  <a:pt x="0" y="3763107"/>
                </a:lnTo>
                <a:lnTo>
                  <a:pt x="0" y="0"/>
                </a:lnTo>
                <a:lnTo>
                  <a:pt x="5318895" y="0"/>
                </a:lnTo>
                <a:lnTo>
                  <a:pt x="5318895" y="3763107"/>
                </a:lnTo>
                <a:close/>
              </a:path>
            </a:pathLst>
          </a:custGeom>
          <a:blipFill>
            <a:blip r:embed="rId2"/>
            <a:stretch>
              <a:fillRect t="-143" b="-14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>
            <a:spLocks noGrp="1"/>
          </p:cNvSpPr>
          <p:nvPr>
            <p:ph type="title" idx="4294967295"/>
          </p:nvPr>
        </p:nvSpPr>
        <p:spPr>
          <a:xfrm>
            <a:off x="1201970" y="526938"/>
            <a:ext cx="13504630" cy="10906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Section C:  Evidence of Disability (EOD) (4)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55362" y="2327886"/>
            <a:ext cx="14277494" cy="4036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60"/>
              </a:lnSpc>
            </a:pPr>
            <a:r>
              <a:rPr lang="en-US" sz="2700" b="1">
                <a:solidFill>
                  <a:srgbClr val="000000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Continued</a:t>
            </a: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.</a:t>
            </a:r>
          </a:p>
          <a:p>
            <a:pPr algn="l">
              <a:lnSpc>
                <a:spcPts val="4860"/>
              </a:lnSpc>
            </a:pP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These attainment scores can be from one (or a combination) of the following sources:</a:t>
            </a:r>
          </a:p>
          <a:p>
            <a:pPr algn="l">
              <a:lnSpc>
                <a:spcPts val="4860"/>
              </a:lnSpc>
            </a:pP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1) Scores from school-based attainment testing</a:t>
            </a:r>
          </a:p>
          <a:p>
            <a:pPr algn="l">
              <a:lnSpc>
                <a:spcPts val="4860"/>
              </a:lnSpc>
            </a:pP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2) Scores from attainment tests carried out by a psychologist.</a:t>
            </a:r>
          </a:p>
          <a:p>
            <a:pPr algn="l">
              <a:lnSpc>
                <a:spcPts val="4860"/>
              </a:lnSpc>
            </a:pP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Testing must have been carried out after</a:t>
            </a:r>
            <a:r>
              <a:rPr lang="en-US" sz="2700" b="1">
                <a:solidFill>
                  <a:srgbClr val="000000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 1 February 2023 </a:t>
            </a: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and all applicants must submit an EIS completed by their school.</a:t>
            </a:r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003851" y="9395379"/>
            <a:ext cx="2084124" cy="662644"/>
          </a:xfrm>
          <a:custGeom>
            <a:avLst/>
            <a:gdLst/>
            <a:ahLst/>
            <a:cxnLst/>
            <a:rect l="l" t="t" r="r" b="b"/>
            <a:pathLst>
              <a:path w="2084124" h="662644">
                <a:moveTo>
                  <a:pt x="0" y="0"/>
                </a:moveTo>
                <a:lnTo>
                  <a:pt x="2084124" y="0"/>
                </a:lnTo>
                <a:lnTo>
                  <a:pt x="2084124" y="662644"/>
                </a:lnTo>
                <a:lnTo>
                  <a:pt x="0" y="6626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7612" b="-107154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13083405" y="0"/>
            <a:ext cx="5318895" cy="3763107"/>
          </a:xfrm>
          <a:custGeom>
            <a:avLst/>
            <a:gdLst/>
            <a:ahLst/>
            <a:cxnLst/>
            <a:rect l="l" t="t" r="r" b="b"/>
            <a:pathLst>
              <a:path w="5318895" h="3763107">
                <a:moveTo>
                  <a:pt x="5318895" y="3763107"/>
                </a:moveTo>
                <a:lnTo>
                  <a:pt x="0" y="3763107"/>
                </a:lnTo>
                <a:lnTo>
                  <a:pt x="0" y="0"/>
                </a:lnTo>
                <a:lnTo>
                  <a:pt x="5318895" y="0"/>
                </a:lnTo>
                <a:lnTo>
                  <a:pt x="5318895" y="3763107"/>
                </a:lnTo>
                <a:close/>
              </a:path>
            </a:pathLst>
          </a:custGeom>
          <a:blipFill>
            <a:blip r:embed="rId2"/>
            <a:stretch>
              <a:fillRect t="-143" b="-14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>
            <a:spLocks noGrp="1"/>
          </p:cNvSpPr>
          <p:nvPr>
            <p:ph type="title" idx="4294967295"/>
          </p:nvPr>
        </p:nvSpPr>
        <p:spPr>
          <a:xfrm>
            <a:off x="1201970" y="526938"/>
            <a:ext cx="13276030" cy="10906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Section C:  Evidence of Disability (EOD) (5)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86678" y="2642213"/>
            <a:ext cx="15841833" cy="1452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60"/>
              </a:lnSpc>
            </a:pPr>
            <a:r>
              <a:rPr lang="en-US" sz="2700" b="1">
                <a:solidFill>
                  <a:srgbClr val="000000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Check out the information on providing evidence of your disability on:</a:t>
            </a:r>
          </a:p>
          <a:p>
            <a:pPr algn="l">
              <a:lnSpc>
                <a:spcPts val="4860"/>
              </a:lnSpc>
            </a:pP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www.accesscollege.ie/dare/providing-evidence-of-your-disability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01970" y="4812786"/>
            <a:ext cx="13579254" cy="1399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88632" lvl="1" indent="-244316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You must post Evidence of Disability documentation to the CAO by </a:t>
            </a:r>
            <a:r>
              <a:rPr lang="en-US" sz="2700" b="1">
                <a:solidFill>
                  <a:srgbClr val="000000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15 March 2025</a:t>
            </a: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.</a:t>
            </a:r>
          </a:p>
          <a:p>
            <a:pPr marL="488632" lvl="1" indent="-244316" algn="l">
              <a:lnSpc>
                <a:spcPts val="3240"/>
              </a:lnSpc>
            </a:pPr>
            <a:endParaRPr lang="en-US" sz="270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marL="488632" lvl="1" indent="-244316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Please keep a copy of all documents that you post to CAO.</a:t>
            </a:r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003851" y="9395379"/>
            <a:ext cx="2084124" cy="662644"/>
          </a:xfrm>
          <a:custGeom>
            <a:avLst/>
            <a:gdLst/>
            <a:ahLst/>
            <a:cxnLst/>
            <a:rect l="l" t="t" r="r" b="b"/>
            <a:pathLst>
              <a:path w="2084124" h="662644">
                <a:moveTo>
                  <a:pt x="0" y="0"/>
                </a:moveTo>
                <a:lnTo>
                  <a:pt x="2084124" y="0"/>
                </a:lnTo>
                <a:lnTo>
                  <a:pt x="2084124" y="662644"/>
                </a:lnTo>
                <a:lnTo>
                  <a:pt x="0" y="6626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7612" b="-107154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13083405" y="0"/>
            <a:ext cx="5318895" cy="3763107"/>
          </a:xfrm>
          <a:custGeom>
            <a:avLst/>
            <a:gdLst/>
            <a:ahLst/>
            <a:cxnLst/>
            <a:rect l="l" t="t" r="r" b="b"/>
            <a:pathLst>
              <a:path w="5318895" h="3763107">
                <a:moveTo>
                  <a:pt x="5318895" y="3763107"/>
                </a:moveTo>
                <a:lnTo>
                  <a:pt x="0" y="3763107"/>
                </a:lnTo>
                <a:lnTo>
                  <a:pt x="0" y="0"/>
                </a:lnTo>
                <a:lnTo>
                  <a:pt x="5318895" y="0"/>
                </a:lnTo>
                <a:lnTo>
                  <a:pt x="5318895" y="3763107"/>
                </a:lnTo>
                <a:close/>
              </a:path>
            </a:pathLst>
          </a:custGeom>
          <a:blipFill>
            <a:blip r:embed="rId2"/>
            <a:stretch>
              <a:fillRect t="-143" b="-14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>
            <a:spLocks noGrp="1"/>
          </p:cNvSpPr>
          <p:nvPr>
            <p:ph type="title" idx="4294967295"/>
          </p:nvPr>
        </p:nvSpPr>
        <p:spPr>
          <a:xfrm>
            <a:off x="1201970" y="526938"/>
            <a:ext cx="8860942" cy="151479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Section D: School Statement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62952" y="2551651"/>
            <a:ext cx="13451465" cy="3099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 b="1">
                <a:solidFill>
                  <a:srgbClr val="000000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If you are applying under the Dyslexia / Significant Literacy Difficulties Category but you do NOT have a Psychological Assessment Report identifying Dyslexia, then</a:t>
            </a: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en-US" sz="2700" b="1">
                <a:solidFill>
                  <a:srgbClr val="000000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submit Section D  School Statement.</a:t>
            </a:r>
          </a:p>
          <a:p>
            <a:pPr algn="l">
              <a:lnSpc>
                <a:spcPts val="3240"/>
              </a:lnSpc>
            </a:pPr>
            <a:endParaRPr lang="en-US" sz="2700" b="1">
              <a:solidFill>
                <a:srgbClr val="000000"/>
              </a:solidFill>
              <a:latin typeface="Helvetica Bold"/>
              <a:ea typeface="Helvetica Bold"/>
              <a:cs typeface="Helvetica Bold"/>
              <a:sym typeface="Helvetica Bold"/>
            </a:endParaRPr>
          </a:p>
          <a:p>
            <a:pPr algn="l">
              <a:lnSpc>
                <a:spcPts val="3240"/>
              </a:lnSpc>
            </a:pPr>
            <a:r>
              <a:rPr lang="en-US" sz="2700" b="1">
                <a:solidFill>
                  <a:srgbClr val="000000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Ensure that this is signed and stamped by the Special Educational Needs (SEN) Teacher and countersigned by the Principal/Deputy  Principal.</a:t>
            </a:r>
          </a:p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http://accesscollege.ie/dare/making-an-application/handbooks-forms/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01970" y="6941320"/>
            <a:ext cx="14630834" cy="4911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88632" lvl="1" indent="-244316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You must post Section D School Statement to the CAO by </a:t>
            </a:r>
            <a:r>
              <a:rPr lang="en-US" sz="2700" b="1">
                <a:solidFill>
                  <a:srgbClr val="000000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15 March 2025</a:t>
            </a: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.</a:t>
            </a:r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003851" y="9395379"/>
            <a:ext cx="2084124" cy="662644"/>
          </a:xfrm>
          <a:custGeom>
            <a:avLst/>
            <a:gdLst/>
            <a:ahLst/>
            <a:cxnLst/>
            <a:rect l="l" t="t" r="r" b="b"/>
            <a:pathLst>
              <a:path w="2084124" h="662644">
                <a:moveTo>
                  <a:pt x="0" y="0"/>
                </a:moveTo>
                <a:lnTo>
                  <a:pt x="2084124" y="0"/>
                </a:lnTo>
                <a:lnTo>
                  <a:pt x="2084124" y="662644"/>
                </a:lnTo>
                <a:lnTo>
                  <a:pt x="0" y="6626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7612" b="-107154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249886" y="-747708"/>
            <a:ext cx="24172879" cy="12137237"/>
            <a:chOff x="0" y="0"/>
            <a:chExt cx="6366520" cy="31966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66520" cy="3196639"/>
            </a:xfrm>
            <a:custGeom>
              <a:avLst/>
              <a:gdLst/>
              <a:ahLst/>
              <a:cxnLst/>
              <a:rect l="l" t="t" r="r" b="b"/>
              <a:pathLst>
                <a:path w="6366520" h="3196639">
                  <a:moveTo>
                    <a:pt x="16334" y="0"/>
                  </a:moveTo>
                  <a:lnTo>
                    <a:pt x="6350186" y="0"/>
                  </a:lnTo>
                  <a:cubicBezTo>
                    <a:pt x="6354518" y="0"/>
                    <a:pt x="6358672" y="1721"/>
                    <a:pt x="6361735" y="4784"/>
                  </a:cubicBezTo>
                  <a:cubicBezTo>
                    <a:pt x="6364799" y="7847"/>
                    <a:pt x="6366520" y="12002"/>
                    <a:pt x="6366520" y="16334"/>
                  </a:cubicBezTo>
                  <a:lnTo>
                    <a:pt x="6366520" y="3180305"/>
                  </a:lnTo>
                  <a:cubicBezTo>
                    <a:pt x="6366520" y="3184637"/>
                    <a:pt x="6364799" y="3188791"/>
                    <a:pt x="6361735" y="3191855"/>
                  </a:cubicBezTo>
                  <a:cubicBezTo>
                    <a:pt x="6358672" y="3194918"/>
                    <a:pt x="6354518" y="3196639"/>
                    <a:pt x="6350186" y="3196639"/>
                  </a:cubicBezTo>
                  <a:lnTo>
                    <a:pt x="16334" y="3196639"/>
                  </a:lnTo>
                  <a:cubicBezTo>
                    <a:pt x="12002" y="3196639"/>
                    <a:pt x="7847" y="3194918"/>
                    <a:pt x="4784" y="3191855"/>
                  </a:cubicBezTo>
                  <a:cubicBezTo>
                    <a:pt x="1721" y="3188791"/>
                    <a:pt x="0" y="3184637"/>
                    <a:pt x="0" y="3180305"/>
                  </a:cubicBezTo>
                  <a:lnTo>
                    <a:pt x="0" y="16334"/>
                  </a:lnTo>
                  <a:cubicBezTo>
                    <a:pt x="0" y="12002"/>
                    <a:pt x="1721" y="7847"/>
                    <a:pt x="4784" y="4784"/>
                  </a:cubicBezTo>
                  <a:cubicBezTo>
                    <a:pt x="7847" y="1721"/>
                    <a:pt x="12002" y="0"/>
                    <a:pt x="16334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6366520" cy="32347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088861" y="3788490"/>
            <a:ext cx="9199139" cy="6527007"/>
          </a:xfrm>
          <a:custGeom>
            <a:avLst/>
            <a:gdLst/>
            <a:ahLst/>
            <a:cxnLst/>
            <a:rect l="l" t="t" r="r" b="b"/>
            <a:pathLst>
              <a:path w="9199139" h="6527007">
                <a:moveTo>
                  <a:pt x="0" y="0"/>
                </a:moveTo>
                <a:lnTo>
                  <a:pt x="9199139" y="0"/>
                </a:lnTo>
                <a:lnTo>
                  <a:pt x="9199139" y="6527007"/>
                </a:lnTo>
                <a:lnTo>
                  <a:pt x="0" y="65270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7364" y="6893169"/>
            <a:ext cx="4832192" cy="3428556"/>
          </a:xfrm>
          <a:custGeom>
            <a:avLst/>
            <a:gdLst/>
            <a:ahLst/>
            <a:cxnLst/>
            <a:rect l="l" t="t" r="r" b="b"/>
            <a:pathLst>
              <a:path w="4832192" h="3428556">
                <a:moveTo>
                  <a:pt x="0" y="0"/>
                </a:moveTo>
                <a:lnTo>
                  <a:pt x="4832192" y="0"/>
                </a:lnTo>
                <a:lnTo>
                  <a:pt x="4832192" y="3428556"/>
                </a:lnTo>
                <a:lnTo>
                  <a:pt x="0" y="34285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003851" y="9395379"/>
            <a:ext cx="2084124" cy="662644"/>
          </a:xfrm>
          <a:custGeom>
            <a:avLst/>
            <a:gdLst/>
            <a:ahLst/>
            <a:cxnLst/>
            <a:rect l="l" t="t" r="r" b="b"/>
            <a:pathLst>
              <a:path w="2084124" h="662644">
                <a:moveTo>
                  <a:pt x="0" y="0"/>
                </a:moveTo>
                <a:lnTo>
                  <a:pt x="2084124" y="0"/>
                </a:lnTo>
                <a:lnTo>
                  <a:pt x="2084124" y="662644"/>
                </a:lnTo>
                <a:lnTo>
                  <a:pt x="0" y="6626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7612" b="-10715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>
            <a:spLocks noGrp="1"/>
          </p:cNvSpPr>
          <p:nvPr>
            <p:ph type="title" idx="4294967295"/>
          </p:nvPr>
        </p:nvSpPr>
        <p:spPr>
          <a:xfrm>
            <a:off x="1163952" y="244815"/>
            <a:ext cx="3748965" cy="152536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Helpful Tips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06532" y="2224107"/>
            <a:ext cx="14020416" cy="2203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88632" lvl="1" indent="-244316" algn="l">
              <a:lnSpc>
                <a:spcPts val="4860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Study the DARE Handbook carefully with your parents / guardians.</a:t>
            </a:r>
          </a:p>
          <a:p>
            <a:pPr marL="488632" lvl="1" indent="-244316" algn="l">
              <a:lnSpc>
                <a:spcPts val="4860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Select </a:t>
            </a:r>
            <a:r>
              <a:rPr lang="en-US" sz="2700" b="1">
                <a:solidFill>
                  <a:srgbClr val="000000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Yes to Question 1 on the SIF </a:t>
            </a: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before </a:t>
            </a:r>
            <a:r>
              <a:rPr lang="en-US" sz="2700" b="1">
                <a:solidFill>
                  <a:srgbClr val="000000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5pm on 1 March.</a:t>
            </a:r>
          </a:p>
          <a:p>
            <a:pPr marL="488632" lvl="1" indent="-244316" algn="l">
              <a:lnSpc>
                <a:spcPts val="4860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Ensure you speak to your Teacher early about the Educational Impact Statement.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06532" y="4583593"/>
            <a:ext cx="11888549" cy="2910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88632" lvl="1" indent="-244316" algn="l">
              <a:lnSpc>
                <a:spcPts val="4860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Request the required supporting documentation early.</a:t>
            </a:r>
          </a:p>
          <a:p>
            <a:pPr marL="488632" lvl="1" indent="-244316" algn="l">
              <a:lnSpc>
                <a:spcPts val="4860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Send good quality copies of all pages of the correct documents.</a:t>
            </a:r>
          </a:p>
          <a:p>
            <a:pPr marL="488632" lvl="1" indent="-244316" algn="l">
              <a:lnSpc>
                <a:spcPts val="4860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Submit all supporting documents requested by </a:t>
            </a:r>
            <a:r>
              <a:rPr lang="en-US" sz="2700" b="1">
                <a:solidFill>
                  <a:srgbClr val="000000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15 March</a:t>
            </a: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.</a:t>
            </a:r>
          </a:p>
          <a:p>
            <a:pPr marL="488632" lvl="1" indent="-244316" algn="l">
              <a:lnSpc>
                <a:spcPts val="4860"/>
              </a:lnSpc>
            </a:pPr>
            <a:endParaRPr lang="en-US" sz="270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3108234" y="7042815"/>
            <a:ext cx="7109092" cy="1414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88632" lvl="1" indent="-244316" algn="l">
              <a:lnSpc>
                <a:spcPts val="4860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Keep proof of postage.</a:t>
            </a:r>
          </a:p>
          <a:p>
            <a:pPr marL="488632" lvl="1" indent="-244316" algn="l">
              <a:lnSpc>
                <a:spcPts val="4860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Deadlines!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>
            <a:spLocks noGrp="1"/>
          </p:cNvSpPr>
          <p:nvPr>
            <p:ph type="title" idx="4294967295"/>
          </p:nvPr>
        </p:nvSpPr>
        <p:spPr>
          <a:xfrm>
            <a:off x="949798" y="378593"/>
            <a:ext cx="14059480" cy="152536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Common Mistakes that affect DARE Eligibility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308411" y="2533528"/>
            <a:ext cx="15671178" cy="5892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88632" lvl="1" indent="-244316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Where the Section C form (Evidence of Disability) is completed by GP BUT the required copy of report by appropriate professional confirming diagnosis was not provided.</a:t>
            </a:r>
          </a:p>
          <a:p>
            <a:pPr marL="488632" lvl="1" indent="-244316" algn="l">
              <a:lnSpc>
                <a:spcPts val="3240"/>
              </a:lnSpc>
            </a:pPr>
            <a:endParaRPr lang="en-US" sz="270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marL="488632" lvl="1" indent="-244316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Reports out of date</a:t>
            </a:r>
          </a:p>
          <a:p>
            <a:pPr marL="488632" lvl="1" indent="-244316" algn="l">
              <a:lnSpc>
                <a:spcPts val="3240"/>
              </a:lnSpc>
            </a:pPr>
            <a:endParaRPr lang="en-US" sz="270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marL="488632" lvl="1" indent="-244316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Reports not confirming diagnosis of condition by consultant</a:t>
            </a:r>
          </a:p>
          <a:p>
            <a:pPr marL="488632" lvl="1" indent="-244316" algn="l">
              <a:lnSpc>
                <a:spcPts val="3240"/>
              </a:lnSpc>
            </a:pPr>
            <a:endParaRPr lang="en-US" sz="270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marL="488632" lvl="1" indent="-244316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Incorrect professional completing Section C form or Evidence of Disability Report</a:t>
            </a:r>
          </a:p>
          <a:p>
            <a:pPr marL="488632" lvl="1" indent="-244316" algn="l">
              <a:lnSpc>
                <a:spcPts val="3240"/>
              </a:lnSpc>
            </a:pPr>
            <a:endParaRPr lang="en-US" sz="270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marL="488632" lvl="1" indent="-244316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Test details missing (for example the name of the test, date or who conducted the test)</a:t>
            </a:r>
          </a:p>
          <a:p>
            <a:pPr marL="488632" lvl="1" indent="-244316" algn="l">
              <a:lnSpc>
                <a:spcPts val="3240"/>
              </a:lnSpc>
            </a:pPr>
            <a:endParaRPr lang="en-US" sz="270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marL="488632" lvl="1" indent="-244316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Forgetting to complete Question 1 of the Supplementary Information Form by 17:00 on 1 March</a:t>
            </a:r>
          </a:p>
        </p:txBody>
      </p:sp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722984" y="4195482"/>
            <a:ext cx="8625526" cy="6120017"/>
          </a:xfrm>
          <a:custGeom>
            <a:avLst/>
            <a:gdLst/>
            <a:ahLst/>
            <a:cxnLst/>
            <a:rect l="l" t="t" r="r" b="b"/>
            <a:pathLst>
              <a:path w="8625526" h="6120017">
                <a:moveTo>
                  <a:pt x="0" y="0"/>
                </a:moveTo>
                <a:lnTo>
                  <a:pt x="8625526" y="0"/>
                </a:lnTo>
                <a:lnTo>
                  <a:pt x="8625526" y="6120016"/>
                </a:lnTo>
                <a:lnTo>
                  <a:pt x="0" y="61200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7362" y="6474759"/>
            <a:ext cx="5421898" cy="3846966"/>
          </a:xfrm>
          <a:custGeom>
            <a:avLst/>
            <a:gdLst/>
            <a:ahLst/>
            <a:cxnLst/>
            <a:rect l="l" t="t" r="r" b="b"/>
            <a:pathLst>
              <a:path w="5421898" h="3846966">
                <a:moveTo>
                  <a:pt x="0" y="0"/>
                </a:moveTo>
                <a:lnTo>
                  <a:pt x="5421898" y="0"/>
                </a:lnTo>
                <a:lnTo>
                  <a:pt x="5421898" y="3846966"/>
                </a:lnTo>
                <a:lnTo>
                  <a:pt x="0" y="38469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003851" y="9395379"/>
            <a:ext cx="2084124" cy="662644"/>
          </a:xfrm>
          <a:custGeom>
            <a:avLst/>
            <a:gdLst/>
            <a:ahLst/>
            <a:cxnLst/>
            <a:rect l="l" t="t" r="r" b="b"/>
            <a:pathLst>
              <a:path w="2084124" h="662644">
                <a:moveTo>
                  <a:pt x="0" y="0"/>
                </a:moveTo>
                <a:lnTo>
                  <a:pt x="2084124" y="0"/>
                </a:lnTo>
                <a:lnTo>
                  <a:pt x="2084124" y="662644"/>
                </a:lnTo>
                <a:lnTo>
                  <a:pt x="0" y="6626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07612" b="-107154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Grp="1"/>
          </p:cNvSpPr>
          <p:nvPr>
            <p:ph type="title" idx="4294967295"/>
          </p:nvPr>
        </p:nvSpPr>
        <p:spPr>
          <a:xfrm>
            <a:off x="1500354" y="817398"/>
            <a:ext cx="6249650" cy="152546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Applying for a grant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734971" y="3588279"/>
            <a:ext cx="12818058" cy="639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 b="1">
                <a:solidFill>
                  <a:srgbClr val="000000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DARE is NOT the SUSI grant.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907300" y="4193687"/>
            <a:ext cx="10473398" cy="1866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3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If you apply to DARE, you should also apply to SUSI if you think you may be eligible.</a:t>
            </a:r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7362" y="6011181"/>
            <a:ext cx="6075264" cy="4310544"/>
          </a:xfrm>
          <a:custGeom>
            <a:avLst/>
            <a:gdLst/>
            <a:ahLst/>
            <a:cxnLst/>
            <a:rect l="l" t="t" r="r" b="b"/>
            <a:pathLst>
              <a:path w="6075264" h="4310544">
                <a:moveTo>
                  <a:pt x="0" y="0"/>
                </a:moveTo>
                <a:lnTo>
                  <a:pt x="6075264" y="0"/>
                </a:lnTo>
                <a:lnTo>
                  <a:pt x="6075264" y="4310544"/>
                </a:lnTo>
                <a:lnTo>
                  <a:pt x="0" y="43105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003851" y="9395379"/>
            <a:ext cx="2084124" cy="662644"/>
          </a:xfrm>
          <a:custGeom>
            <a:avLst/>
            <a:gdLst/>
            <a:ahLst/>
            <a:cxnLst/>
            <a:rect l="l" t="t" r="r" b="b"/>
            <a:pathLst>
              <a:path w="2084124" h="662644">
                <a:moveTo>
                  <a:pt x="0" y="0"/>
                </a:moveTo>
                <a:lnTo>
                  <a:pt x="2084124" y="0"/>
                </a:lnTo>
                <a:lnTo>
                  <a:pt x="2084124" y="662644"/>
                </a:lnTo>
                <a:lnTo>
                  <a:pt x="0" y="6626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7612" b="-107154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>
            <a:spLocks noGrp="1"/>
          </p:cNvSpPr>
          <p:nvPr>
            <p:ph type="title" idx="4294967295"/>
          </p:nvPr>
        </p:nvSpPr>
        <p:spPr>
          <a:xfrm>
            <a:off x="1489278" y="771538"/>
            <a:ext cx="9755418" cy="167907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SUSI: Key Eligibility Criteria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709830" y="2963272"/>
            <a:ext cx="14868339" cy="4302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88632" lvl="1" indent="-244316" algn="l">
              <a:lnSpc>
                <a:spcPts val="4860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Nationality: Irish, EU, EEA, Swiss nationals or have specific leave to remain in the State.</a:t>
            </a:r>
          </a:p>
          <a:p>
            <a:pPr marL="488632" lvl="1" indent="-244316" algn="l">
              <a:lnSpc>
                <a:spcPts val="4860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Residency:   3 of last 5 years in Ireland, EU, EEA or  Switzerland.</a:t>
            </a:r>
          </a:p>
          <a:p>
            <a:pPr marL="488632" lvl="1" indent="-244316" algn="l">
              <a:lnSpc>
                <a:spcPts val="4860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Progression in education – NFQ levels 5-10.</a:t>
            </a:r>
          </a:p>
          <a:p>
            <a:pPr marL="488632" lvl="1" indent="-244316" algn="l">
              <a:lnSpc>
                <a:spcPts val="4860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Approved College/Course</a:t>
            </a:r>
          </a:p>
          <a:p>
            <a:pPr marL="488632" lvl="1" indent="-244316" algn="l">
              <a:lnSpc>
                <a:spcPts val="4860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‘Reckonable’ Income (Class - Dependent/Independent)                                          		www.susi.ie/undergraduate-income-threshold-and-grant-award-rates/</a:t>
            </a:r>
          </a:p>
        </p:txBody>
      </p:sp>
      <p:sp>
        <p:nvSpPr>
          <p:cNvPr id="2" name="Freeform 2" descr="SUSI logo"/>
          <p:cNvSpPr/>
          <p:nvPr/>
        </p:nvSpPr>
        <p:spPr>
          <a:xfrm>
            <a:off x="11336136" y="1407915"/>
            <a:ext cx="2298705" cy="1389516"/>
          </a:xfrm>
          <a:custGeom>
            <a:avLst/>
            <a:gdLst/>
            <a:ahLst/>
            <a:cxnLst/>
            <a:rect l="l" t="t" r="r" b="b"/>
            <a:pathLst>
              <a:path w="2298705" h="1389516">
                <a:moveTo>
                  <a:pt x="0" y="0"/>
                </a:moveTo>
                <a:lnTo>
                  <a:pt x="2298705" y="0"/>
                </a:lnTo>
                <a:lnTo>
                  <a:pt x="2298705" y="1389516"/>
                </a:lnTo>
                <a:lnTo>
                  <a:pt x="0" y="13895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5400000">
            <a:off x="15034240" y="17585"/>
            <a:ext cx="3270738" cy="3235569"/>
            <a:chOff x="0" y="0"/>
            <a:chExt cx="4360984" cy="43140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360926" cy="4314063"/>
            </a:xfrm>
            <a:custGeom>
              <a:avLst/>
              <a:gdLst/>
              <a:ahLst/>
              <a:cxnLst/>
              <a:rect l="l" t="t" r="r" b="b"/>
              <a:pathLst>
                <a:path w="4360926" h="4314063">
                  <a:moveTo>
                    <a:pt x="0" y="0"/>
                  </a:moveTo>
                  <a:lnTo>
                    <a:pt x="4360926" y="0"/>
                  </a:lnTo>
                  <a:lnTo>
                    <a:pt x="2907284" y="1438021"/>
                  </a:lnTo>
                  <a:lnTo>
                    <a:pt x="1438021" y="1438021"/>
                  </a:lnTo>
                  <a:lnTo>
                    <a:pt x="1438021" y="2891536"/>
                  </a:lnTo>
                  <a:lnTo>
                    <a:pt x="0" y="4314063"/>
                  </a:lnTo>
                  <a:close/>
                </a:path>
              </a:pathLst>
            </a:custGeom>
            <a:solidFill>
              <a:srgbClr val="7F1643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7" name="Group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-5400000">
            <a:off x="-16978" y="7033846"/>
            <a:ext cx="3270738" cy="3235569"/>
            <a:chOff x="0" y="0"/>
            <a:chExt cx="4360984" cy="431409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360926" cy="4314063"/>
            </a:xfrm>
            <a:custGeom>
              <a:avLst/>
              <a:gdLst/>
              <a:ahLst/>
              <a:cxnLst/>
              <a:rect l="l" t="t" r="r" b="b"/>
              <a:pathLst>
                <a:path w="4360926" h="4314063">
                  <a:moveTo>
                    <a:pt x="0" y="0"/>
                  </a:moveTo>
                  <a:lnTo>
                    <a:pt x="4360926" y="0"/>
                  </a:lnTo>
                  <a:lnTo>
                    <a:pt x="2907284" y="1438021"/>
                  </a:lnTo>
                  <a:lnTo>
                    <a:pt x="1438021" y="1438021"/>
                  </a:lnTo>
                  <a:lnTo>
                    <a:pt x="1438021" y="2891536"/>
                  </a:lnTo>
                  <a:lnTo>
                    <a:pt x="0" y="4314063"/>
                  </a:lnTo>
                  <a:close/>
                </a:path>
              </a:pathLst>
            </a:custGeom>
            <a:solidFill>
              <a:srgbClr val="7F1643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9" name="Group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5400000">
            <a:off x="14656987" y="318681"/>
            <a:ext cx="3270738" cy="3235569"/>
            <a:chOff x="0" y="0"/>
            <a:chExt cx="4360984" cy="431409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360926" cy="4314063"/>
            </a:xfrm>
            <a:custGeom>
              <a:avLst/>
              <a:gdLst/>
              <a:ahLst/>
              <a:cxnLst/>
              <a:rect l="l" t="t" r="r" b="b"/>
              <a:pathLst>
                <a:path w="4360926" h="4314063">
                  <a:moveTo>
                    <a:pt x="0" y="0"/>
                  </a:moveTo>
                  <a:lnTo>
                    <a:pt x="4360926" y="0"/>
                  </a:lnTo>
                  <a:lnTo>
                    <a:pt x="2907284" y="1438021"/>
                  </a:lnTo>
                  <a:lnTo>
                    <a:pt x="1438021" y="1438021"/>
                  </a:lnTo>
                  <a:lnTo>
                    <a:pt x="1438021" y="2891536"/>
                  </a:lnTo>
                  <a:lnTo>
                    <a:pt x="0" y="4314063"/>
                  </a:lnTo>
                  <a:close/>
                </a:path>
              </a:pathLst>
            </a:custGeom>
            <a:solidFill>
              <a:srgbClr val="DA0A61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1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-5400000">
            <a:off x="360274" y="6825912"/>
            <a:ext cx="3270738" cy="3235569"/>
            <a:chOff x="0" y="0"/>
            <a:chExt cx="4360984" cy="431409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360926" cy="4314063"/>
            </a:xfrm>
            <a:custGeom>
              <a:avLst/>
              <a:gdLst/>
              <a:ahLst/>
              <a:cxnLst/>
              <a:rect l="l" t="t" r="r" b="b"/>
              <a:pathLst>
                <a:path w="4360926" h="4314063">
                  <a:moveTo>
                    <a:pt x="0" y="0"/>
                  </a:moveTo>
                  <a:lnTo>
                    <a:pt x="4360926" y="0"/>
                  </a:lnTo>
                  <a:lnTo>
                    <a:pt x="2907284" y="1438021"/>
                  </a:lnTo>
                  <a:lnTo>
                    <a:pt x="1438021" y="1438021"/>
                  </a:lnTo>
                  <a:lnTo>
                    <a:pt x="1438021" y="2891536"/>
                  </a:lnTo>
                  <a:lnTo>
                    <a:pt x="0" y="4314063"/>
                  </a:lnTo>
                  <a:close/>
                </a:path>
              </a:pathLst>
            </a:custGeom>
            <a:solidFill>
              <a:srgbClr val="DA0A61"/>
            </a:solidFill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SUSI logo"/>
          <p:cNvSpPr/>
          <p:nvPr/>
        </p:nvSpPr>
        <p:spPr>
          <a:xfrm>
            <a:off x="11336136" y="1407915"/>
            <a:ext cx="2298705" cy="1389516"/>
          </a:xfrm>
          <a:custGeom>
            <a:avLst/>
            <a:gdLst/>
            <a:ahLst/>
            <a:cxnLst/>
            <a:rect l="l" t="t" r="r" b="b"/>
            <a:pathLst>
              <a:path w="2298705" h="1389516">
                <a:moveTo>
                  <a:pt x="0" y="0"/>
                </a:moveTo>
                <a:lnTo>
                  <a:pt x="2298705" y="0"/>
                </a:lnTo>
                <a:lnTo>
                  <a:pt x="2298705" y="1389516"/>
                </a:lnTo>
                <a:lnTo>
                  <a:pt x="0" y="13895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5400000">
            <a:off x="15034240" y="17585"/>
            <a:ext cx="3270738" cy="3235569"/>
            <a:chOff x="0" y="0"/>
            <a:chExt cx="4360984" cy="431409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60926" cy="4314063"/>
            </a:xfrm>
            <a:custGeom>
              <a:avLst/>
              <a:gdLst/>
              <a:ahLst/>
              <a:cxnLst/>
              <a:rect l="l" t="t" r="r" b="b"/>
              <a:pathLst>
                <a:path w="4360926" h="4314063">
                  <a:moveTo>
                    <a:pt x="0" y="0"/>
                  </a:moveTo>
                  <a:lnTo>
                    <a:pt x="4360926" y="0"/>
                  </a:lnTo>
                  <a:lnTo>
                    <a:pt x="2907284" y="1438021"/>
                  </a:lnTo>
                  <a:lnTo>
                    <a:pt x="1438021" y="1438021"/>
                  </a:lnTo>
                  <a:lnTo>
                    <a:pt x="1438021" y="2891536"/>
                  </a:lnTo>
                  <a:lnTo>
                    <a:pt x="0" y="4314063"/>
                  </a:lnTo>
                  <a:close/>
                </a:path>
              </a:pathLst>
            </a:custGeom>
            <a:solidFill>
              <a:srgbClr val="7F1643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-5400000">
            <a:off x="-16978" y="7033846"/>
            <a:ext cx="3270738" cy="3235569"/>
            <a:chOff x="0" y="0"/>
            <a:chExt cx="4360984" cy="43140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360926" cy="4314063"/>
            </a:xfrm>
            <a:custGeom>
              <a:avLst/>
              <a:gdLst/>
              <a:ahLst/>
              <a:cxnLst/>
              <a:rect l="l" t="t" r="r" b="b"/>
              <a:pathLst>
                <a:path w="4360926" h="4314063">
                  <a:moveTo>
                    <a:pt x="0" y="0"/>
                  </a:moveTo>
                  <a:lnTo>
                    <a:pt x="4360926" y="0"/>
                  </a:lnTo>
                  <a:lnTo>
                    <a:pt x="2907284" y="1438021"/>
                  </a:lnTo>
                  <a:lnTo>
                    <a:pt x="1438021" y="1438021"/>
                  </a:lnTo>
                  <a:lnTo>
                    <a:pt x="1438021" y="2891536"/>
                  </a:lnTo>
                  <a:lnTo>
                    <a:pt x="0" y="4314063"/>
                  </a:lnTo>
                  <a:close/>
                </a:path>
              </a:pathLst>
            </a:custGeom>
            <a:solidFill>
              <a:srgbClr val="7F1643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7" name="Group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5400000">
            <a:off x="14656987" y="318681"/>
            <a:ext cx="3270738" cy="3235569"/>
            <a:chOff x="0" y="0"/>
            <a:chExt cx="4360984" cy="431409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360926" cy="4314063"/>
            </a:xfrm>
            <a:custGeom>
              <a:avLst/>
              <a:gdLst/>
              <a:ahLst/>
              <a:cxnLst/>
              <a:rect l="l" t="t" r="r" b="b"/>
              <a:pathLst>
                <a:path w="4360926" h="4314063">
                  <a:moveTo>
                    <a:pt x="0" y="0"/>
                  </a:moveTo>
                  <a:lnTo>
                    <a:pt x="4360926" y="0"/>
                  </a:lnTo>
                  <a:lnTo>
                    <a:pt x="2907284" y="1438021"/>
                  </a:lnTo>
                  <a:lnTo>
                    <a:pt x="1438021" y="1438021"/>
                  </a:lnTo>
                  <a:lnTo>
                    <a:pt x="1438021" y="2891536"/>
                  </a:lnTo>
                  <a:lnTo>
                    <a:pt x="0" y="4314063"/>
                  </a:lnTo>
                  <a:close/>
                </a:path>
              </a:pathLst>
            </a:custGeom>
            <a:solidFill>
              <a:srgbClr val="DA0A61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9" name="Group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-5400000">
            <a:off x="360274" y="6825912"/>
            <a:ext cx="3270738" cy="3235569"/>
            <a:chOff x="0" y="0"/>
            <a:chExt cx="4360984" cy="431409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360926" cy="4314063"/>
            </a:xfrm>
            <a:custGeom>
              <a:avLst/>
              <a:gdLst/>
              <a:ahLst/>
              <a:cxnLst/>
              <a:rect l="l" t="t" r="r" b="b"/>
              <a:pathLst>
                <a:path w="4360926" h="4314063">
                  <a:moveTo>
                    <a:pt x="0" y="0"/>
                  </a:moveTo>
                  <a:lnTo>
                    <a:pt x="4360926" y="0"/>
                  </a:lnTo>
                  <a:lnTo>
                    <a:pt x="2907284" y="1438021"/>
                  </a:lnTo>
                  <a:lnTo>
                    <a:pt x="1438021" y="1438021"/>
                  </a:lnTo>
                  <a:lnTo>
                    <a:pt x="1438021" y="2891536"/>
                  </a:lnTo>
                  <a:lnTo>
                    <a:pt x="0" y="4314063"/>
                  </a:lnTo>
                  <a:close/>
                </a:path>
              </a:pathLst>
            </a:custGeom>
            <a:solidFill>
              <a:srgbClr val="DA0A61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1" name="TextBox 11"/>
          <p:cNvSpPr txBox="1">
            <a:spLocks noGrp="1"/>
          </p:cNvSpPr>
          <p:nvPr>
            <p:ph type="title" idx="4294967295"/>
          </p:nvPr>
        </p:nvSpPr>
        <p:spPr>
          <a:xfrm>
            <a:off x="1489278" y="771538"/>
            <a:ext cx="11007522" cy="121392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SUSI: Key Eligibility Criteria  (2)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89278" y="2963272"/>
            <a:ext cx="14513592" cy="3283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88632" lvl="1" indent="-244316" algn="l">
              <a:lnSpc>
                <a:spcPts val="4860"/>
              </a:lnSpc>
              <a:buFont typeface="Arial"/>
              <a:buChar char="•"/>
            </a:pPr>
            <a:r>
              <a:rPr lang="en-US" sz="270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Check the website: www.susi.ie </a:t>
            </a:r>
          </a:p>
          <a:p>
            <a:pPr marL="488632" lvl="1" indent="-244316" algn="l">
              <a:lnSpc>
                <a:spcPts val="4860"/>
              </a:lnSpc>
            </a:pPr>
            <a:r>
              <a:rPr lang="en-US" sz="270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(Use Eligibility Reckoner)</a:t>
            </a:r>
          </a:p>
          <a:p>
            <a:pPr marL="488632" lvl="1" indent="-244316" algn="l">
              <a:lnSpc>
                <a:spcPts val="4860"/>
              </a:lnSpc>
              <a:buFont typeface="Arial"/>
              <a:buChar char="•"/>
            </a:pPr>
            <a:r>
              <a:rPr lang="en-US" sz="270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CAO form: Tick the SUSI option to share your college acceptance</a:t>
            </a:r>
          </a:p>
          <a:p>
            <a:pPr marL="488632" lvl="1" indent="-244316" algn="l">
              <a:lnSpc>
                <a:spcPts val="4860"/>
              </a:lnSpc>
              <a:buFont typeface="Arial"/>
              <a:buChar char="•"/>
            </a:pPr>
            <a:r>
              <a:rPr lang="en-US" sz="270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Apply early: April 2025</a:t>
            </a:r>
          </a:p>
          <a:p>
            <a:pPr marL="488632" lvl="1" indent="-244316" algn="l">
              <a:lnSpc>
                <a:spcPts val="4860"/>
              </a:lnSpc>
              <a:buFont typeface="Arial"/>
              <a:buChar char="•"/>
            </a:pPr>
            <a:r>
              <a:rPr lang="en-US" sz="270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Return requested documentation: complete and on time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836908" y="6279996"/>
            <a:ext cx="8283088" cy="32309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860"/>
              </a:lnSpc>
            </a:pPr>
            <a:r>
              <a:rPr lang="en-US" sz="2700" b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Website:</a:t>
            </a:r>
            <a:r>
              <a:rPr lang="en-US" sz="27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2700" u="sng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  <a:hlinkClick r:id="rId3" tooltip="http://www.susi.ie/"/>
              </a:rPr>
              <a:t>www.susi.ie</a:t>
            </a:r>
          </a:p>
          <a:p>
            <a:pPr algn="r">
              <a:lnSpc>
                <a:spcPts val="4860"/>
              </a:lnSpc>
            </a:pPr>
            <a:r>
              <a:rPr lang="en-US" sz="2700" b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Email:</a:t>
            </a:r>
            <a:r>
              <a:rPr lang="en-US" sz="27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support@susi.ie</a:t>
            </a:r>
          </a:p>
          <a:p>
            <a:pPr algn="r">
              <a:lnSpc>
                <a:spcPts val="4860"/>
              </a:lnSpc>
            </a:pPr>
            <a:r>
              <a:rPr lang="en-US" sz="2700" b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Facebook</a:t>
            </a:r>
            <a:r>
              <a:rPr lang="en-US" sz="27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.com/susisupport</a:t>
            </a:r>
          </a:p>
          <a:p>
            <a:pPr algn="r">
              <a:lnSpc>
                <a:spcPts val="4860"/>
              </a:lnSpc>
            </a:pPr>
            <a:r>
              <a:rPr lang="en-US" sz="2700" b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Twitter</a:t>
            </a:r>
            <a:r>
              <a:rPr lang="en-US" sz="27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.com/susihelpdesk</a:t>
            </a:r>
          </a:p>
          <a:p>
            <a:pPr algn="r">
              <a:lnSpc>
                <a:spcPts val="4860"/>
              </a:lnSpc>
            </a:pPr>
            <a:r>
              <a:rPr lang="en-US" sz="2700" b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Telephone helpdesk</a:t>
            </a:r>
            <a:r>
              <a:rPr lang="en-US" sz="27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: 0818 888 777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>
            <a:spLocks noGrp="1"/>
          </p:cNvSpPr>
          <p:nvPr>
            <p:ph type="title" idx="4294967295"/>
          </p:nvPr>
        </p:nvSpPr>
        <p:spPr>
          <a:xfrm>
            <a:off x="1347540" y="607263"/>
            <a:ext cx="6940038" cy="103587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4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Bold"/>
                <a:ea typeface="Helvetica Bold"/>
                <a:cs typeface="Helvetica Bold"/>
                <a:sym typeface="Helvetica Bold"/>
              </a:rPr>
              <a:t>DARE and HEAR Timelines</a:t>
            </a:r>
          </a:p>
        </p:txBody>
      </p:sp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7999098"/>
              </p:ext>
            </p:extLst>
          </p:nvPr>
        </p:nvGraphicFramePr>
        <p:xfrm>
          <a:off x="1256099" y="2117480"/>
          <a:ext cx="15525750" cy="6400800"/>
        </p:xfrm>
        <a:graphic>
          <a:graphicData uri="http://schemas.openxmlformats.org/drawingml/2006/table">
            <a:tbl>
              <a:tblPr firstRow="1"/>
              <a:tblGrid>
                <a:gridCol w="70639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19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497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66800">
                <a:tc>
                  <a:txBody>
                    <a:bodyPr/>
                    <a:lstStyle/>
                    <a:p>
                      <a:pPr algn="l">
                        <a:lnSpc>
                          <a:spcPts val="3600"/>
                        </a:lnSpc>
                        <a:defRPr/>
                      </a:pPr>
                      <a:r>
                        <a:rPr lang="en-US" sz="3000" b="1">
                          <a:solidFill>
                            <a:srgbClr val="000000"/>
                          </a:solidFill>
                          <a:latin typeface="Helvetica Bold"/>
                          <a:ea typeface="Helvetica Bold"/>
                          <a:cs typeface="Helvetica Bold"/>
                          <a:sym typeface="Helvetica Bold"/>
                        </a:rPr>
                        <a:t>DARE &amp; HEAR closing date:</a:t>
                      </a:r>
                      <a:endParaRPr lang="en-US" sz="1100"/>
                    </a:p>
                    <a:p>
                      <a:pPr algn="l">
                        <a:lnSpc>
                          <a:spcPts val="3600"/>
                        </a:lnSpc>
                      </a:pPr>
                      <a:endParaRPr lang="en-US" sz="1100"/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3D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6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 March 2025 at 17:00</a:t>
                      </a:r>
                      <a:endParaRPr lang="en-US" sz="1100"/>
                    </a:p>
                    <a:p>
                      <a:pPr algn="l">
                        <a:lnSpc>
                          <a:spcPts val="3600"/>
                        </a:lnSpc>
                      </a:pPr>
                      <a:endParaRPr lang="en-US" sz="1100"/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algn="l">
                        <a:lnSpc>
                          <a:spcPts val="3600"/>
                        </a:lnSpc>
                        <a:defRPr/>
                      </a:pPr>
                      <a:r>
                        <a:rPr lang="en-US" sz="3000" b="1">
                          <a:solidFill>
                            <a:srgbClr val="000000"/>
                          </a:solidFill>
                          <a:latin typeface="Helvetica Bold"/>
                          <a:ea typeface="Helvetica Bold"/>
                          <a:cs typeface="Helvetica Bold"/>
                          <a:sym typeface="Helvetica Bold"/>
                        </a:rPr>
                        <a:t>Supporting documents closing date:</a:t>
                      </a:r>
                      <a:endParaRPr lang="en-US" sz="1100"/>
                    </a:p>
                    <a:p>
                      <a:pPr algn="l">
                        <a:lnSpc>
                          <a:spcPts val="3600"/>
                        </a:lnSpc>
                      </a:pPr>
                      <a:endParaRPr lang="en-US" sz="1100"/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DCF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6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15 March 2025</a:t>
                      </a:r>
                      <a:endParaRPr lang="en-US" sz="1100"/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DC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algn="l">
                        <a:lnSpc>
                          <a:spcPts val="3600"/>
                        </a:lnSpc>
                        <a:defRPr/>
                      </a:pPr>
                      <a:r>
                        <a:rPr lang="en-US" sz="3000" b="1">
                          <a:solidFill>
                            <a:srgbClr val="000000"/>
                          </a:solidFill>
                          <a:latin typeface="Helvetica Bold"/>
                          <a:ea typeface="Helvetica Bold"/>
                          <a:cs typeface="Helvetica Bold"/>
                          <a:sym typeface="Helvetica Bold"/>
                        </a:rPr>
                        <a:t>Notification of eligibility:</a:t>
                      </a:r>
                      <a:endParaRPr lang="en-US" sz="1100"/>
                    </a:p>
                    <a:p>
                      <a:pPr algn="l">
                        <a:lnSpc>
                          <a:spcPts val="3600"/>
                        </a:lnSpc>
                      </a:pPr>
                      <a:endParaRPr lang="en-US" sz="1100"/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B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6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Late June 2025</a:t>
                      </a:r>
                      <a:endParaRPr lang="en-US" sz="1100"/>
                    </a:p>
                    <a:p>
                      <a:pPr algn="l">
                        <a:lnSpc>
                          <a:spcPts val="3600"/>
                        </a:lnSpc>
                      </a:pPr>
                      <a:endParaRPr lang="en-US" sz="1100"/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algn="l">
                        <a:lnSpc>
                          <a:spcPts val="3600"/>
                        </a:lnSpc>
                        <a:defRPr/>
                      </a:pPr>
                      <a:r>
                        <a:rPr lang="en-US" sz="3000" b="1">
                          <a:solidFill>
                            <a:srgbClr val="000000"/>
                          </a:solidFill>
                          <a:latin typeface="Helvetica Bold"/>
                          <a:ea typeface="Helvetica Bold"/>
                          <a:cs typeface="Helvetica Bold"/>
                          <a:sym typeface="Helvetica Bold"/>
                        </a:rPr>
                        <a:t>Review and Appeals Application: </a:t>
                      </a:r>
                      <a:endParaRPr lang="en-US" sz="1100"/>
                    </a:p>
                    <a:p>
                      <a:pPr algn="l">
                        <a:lnSpc>
                          <a:spcPts val="3600"/>
                        </a:lnSpc>
                      </a:pPr>
                      <a:endParaRPr lang="en-US" sz="1100"/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E5A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6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Early July 2025</a:t>
                      </a:r>
                      <a:endParaRPr lang="en-US" sz="1100"/>
                    </a:p>
                    <a:p>
                      <a:pPr algn="l">
                        <a:lnSpc>
                          <a:spcPts val="3600"/>
                        </a:lnSpc>
                      </a:pPr>
                      <a:endParaRPr lang="en-US" sz="1100"/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E6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algn="l">
                        <a:lnSpc>
                          <a:spcPts val="3600"/>
                        </a:lnSpc>
                        <a:defRPr/>
                      </a:pPr>
                      <a:r>
                        <a:rPr lang="en-US" sz="3000" b="1">
                          <a:solidFill>
                            <a:srgbClr val="000000"/>
                          </a:solidFill>
                          <a:latin typeface="Helvetica Bold"/>
                          <a:ea typeface="Helvetica Bold"/>
                          <a:cs typeface="Helvetica Bold"/>
                          <a:sym typeface="Helvetica Bold"/>
                        </a:rPr>
                        <a:t>HEAR/DARE offers:</a:t>
                      </a:r>
                      <a:endParaRPr lang="en-US" sz="1100"/>
                    </a:p>
                    <a:p>
                      <a:pPr algn="l">
                        <a:lnSpc>
                          <a:spcPts val="3600"/>
                        </a:lnSpc>
                      </a:pPr>
                      <a:endParaRPr lang="en-US" sz="1100"/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FE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6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August 2025</a:t>
                      </a:r>
                      <a:endParaRPr lang="en-US" sz="1100"/>
                    </a:p>
                    <a:p>
                      <a:pPr algn="l">
                        <a:lnSpc>
                          <a:spcPts val="3600"/>
                        </a:lnSpc>
                      </a:pPr>
                      <a:endParaRPr lang="en-US" sz="1100"/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F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algn="l">
                        <a:lnSpc>
                          <a:spcPts val="3600"/>
                        </a:lnSpc>
                        <a:defRPr/>
                      </a:pPr>
                      <a:r>
                        <a:rPr lang="en-US" sz="3000" b="1">
                          <a:solidFill>
                            <a:srgbClr val="000000"/>
                          </a:solidFill>
                          <a:latin typeface="Helvetica Bold"/>
                          <a:ea typeface="Helvetica Bold"/>
                          <a:cs typeface="Helvetica Bold"/>
                          <a:sym typeface="Helvetica Bold"/>
                        </a:rPr>
                        <a:t>College Orientation:</a:t>
                      </a:r>
                      <a:endParaRPr lang="en-US" sz="1100"/>
                    </a:p>
                    <a:p>
                      <a:pPr algn="l">
                        <a:lnSpc>
                          <a:spcPts val="3600"/>
                        </a:lnSpc>
                      </a:pPr>
                      <a:endParaRPr lang="en-US" sz="1100"/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4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600"/>
                        </a:lnSpc>
                        <a:defRPr/>
                      </a:pPr>
                      <a:r>
                        <a:rPr lang="en-US" sz="3000" dirty="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Late Aug /Early Sept 2025</a:t>
                      </a:r>
                      <a:endParaRPr lang="en-US" sz="1100" dirty="0"/>
                    </a:p>
                    <a:p>
                      <a:pPr algn="l">
                        <a:lnSpc>
                          <a:spcPts val="3600"/>
                        </a:lnSpc>
                      </a:pPr>
                      <a:endParaRPr lang="en-US" sz="1100" dirty="0"/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518386" y="9279501"/>
            <a:ext cx="2569588" cy="816997"/>
          </a:xfrm>
          <a:custGeom>
            <a:avLst/>
            <a:gdLst/>
            <a:ahLst/>
            <a:cxnLst/>
            <a:rect l="l" t="t" r="r" b="b"/>
            <a:pathLst>
              <a:path w="2569588" h="816997">
                <a:moveTo>
                  <a:pt x="0" y="0"/>
                </a:moveTo>
                <a:lnTo>
                  <a:pt x="2569589" y="0"/>
                </a:lnTo>
                <a:lnTo>
                  <a:pt x="2569589" y="816997"/>
                </a:lnTo>
                <a:lnTo>
                  <a:pt x="0" y="8169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7612" b="-10715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108952" y="9279501"/>
            <a:ext cx="2409435" cy="838841"/>
          </a:xfrm>
          <a:custGeom>
            <a:avLst/>
            <a:gdLst/>
            <a:ahLst/>
            <a:cxnLst/>
            <a:rect l="l" t="t" r="r" b="b"/>
            <a:pathLst>
              <a:path w="2409435" h="838841">
                <a:moveTo>
                  <a:pt x="0" y="0"/>
                </a:moveTo>
                <a:lnTo>
                  <a:pt x="2409434" y="0"/>
                </a:lnTo>
                <a:lnTo>
                  <a:pt x="2409434" y="838841"/>
                </a:lnTo>
                <a:lnTo>
                  <a:pt x="0" y="8388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5082" r="-2" b="-92158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8288000" cy="4779888"/>
            <a:chOff x="0" y="0"/>
            <a:chExt cx="24384000" cy="63731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6373241"/>
            </a:xfrm>
            <a:custGeom>
              <a:avLst/>
              <a:gdLst/>
              <a:ahLst/>
              <a:cxnLst/>
              <a:rect l="l" t="t" r="r" b="b"/>
              <a:pathLst>
                <a:path w="24384000" h="6373241">
                  <a:moveTo>
                    <a:pt x="0" y="0"/>
                  </a:moveTo>
                  <a:lnTo>
                    <a:pt x="24384000" y="0"/>
                  </a:lnTo>
                  <a:lnTo>
                    <a:pt x="24384000" y="6373241"/>
                  </a:lnTo>
                  <a:lnTo>
                    <a:pt x="0" y="63732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042" b="-4041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" name="TextBox 4"/>
          <p:cNvSpPr txBox="1">
            <a:spLocks noGrp="1"/>
          </p:cNvSpPr>
          <p:nvPr>
            <p:ph type="title" idx="4294967295"/>
          </p:nvPr>
        </p:nvSpPr>
        <p:spPr>
          <a:xfrm>
            <a:off x="3081100" y="5578522"/>
            <a:ext cx="12125798" cy="7219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0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Remember… 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Bold"/>
                <a:ea typeface="Helvetica Bold"/>
                <a:cs typeface="Helvetica Bold"/>
                <a:sym typeface="Helvetica Bold"/>
              </a:rPr>
              <a:t>Submit it! Check it! Send it!</a:t>
            </a:r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518386" y="9279501"/>
            <a:ext cx="2569588" cy="816997"/>
          </a:xfrm>
          <a:custGeom>
            <a:avLst/>
            <a:gdLst/>
            <a:ahLst/>
            <a:cxnLst/>
            <a:rect l="l" t="t" r="r" b="b"/>
            <a:pathLst>
              <a:path w="2569588" h="816997">
                <a:moveTo>
                  <a:pt x="0" y="0"/>
                </a:moveTo>
                <a:lnTo>
                  <a:pt x="2569589" y="0"/>
                </a:lnTo>
                <a:lnTo>
                  <a:pt x="2569589" y="816997"/>
                </a:lnTo>
                <a:lnTo>
                  <a:pt x="0" y="8169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7612" b="-10715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108952" y="9279501"/>
            <a:ext cx="2409435" cy="838841"/>
          </a:xfrm>
          <a:custGeom>
            <a:avLst/>
            <a:gdLst/>
            <a:ahLst/>
            <a:cxnLst/>
            <a:rect l="l" t="t" r="r" b="b"/>
            <a:pathLst>
              <a:path w="2409435" h="838841">
                <a:moveTo>
                  <a:pt x="0" y="0"/>
                </a:moveTo>
                <a:lnTo>
                  <a:pt x="2409434" y="0"/>
                </a:lnTo>
                <a:lnTo>
                  <a:pt x="2409434" y="838841"/>
                </a:lnTo>
                <a:lnTo>
                  <a:pt x="0" y="8388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5082" r="-2" b="-92158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871022" y="-137099"/>
            <a:ext cx="4468258" cy="10484168"/>
          </a:xfrm>
          <a:custGeom>
            <a:avLst/>
            <a:gdLst/>
            <a:ahLst/>
            <a:cxnLst/>
            <a:rect l="l" t="t" r="r" b="b"/>
            <a:pathLst>
              <a:path w="4468258" h="10484168">
                <a:moveTo>
                  <a:pt x="0" y="0"/>
                </a:moveTo>
                <a:lnTo>
                  <a:pt x="4468258" y="0"/>
                </a:lnTo>
                <a:lnTo>
                  <a:pt x="4468258" y="10484168"/>
                </a:lnTo>
                <a:lnTo>
                  <a:pt x="0" y="104841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10800000" flipH="1">
            <a:off x="11422534" y="-137098"/>
            <a:ext cx="6916746" cy="5280598"/>
          </a:xfrm>
          <a:custGeom>
            <a:avLst/>
            <a:gdLst/>
            <a:ahLst/>
            <a:cxnLst/>
            <a:rect l="l" t="t" r="r" b="b"/>
            <a:pathLst>
              <a:path w="6916746" h="5280598">
                <a:moveTo>
                  <a:pt x="6916746" y="0"/>
                </a:moveTo>
                <a:lnTo>
                  <a:pt x="0" y="0"/>
                </a:lnTo>
                <a:lnTo>
                  <a:pt x="0" y="5280598"/>
                </a:lnTo>
                <a:lnTo>
                  <a:pt x="6916746" y="5280598"/>
                </a:lnTo>
                <a:lnTo>
                  <a:pt x="6916746" y="0"/>
                </a:lnTo>
                <a:close/>
              </a:path>
            </a:pathLst>
          </a:custGeom>
          <a:blipFill>
            <a:blip r:embed="rId4"/>
            <a:stretch>
              <a:fillRect l="-3800" r="-380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>
            <a:spLocks noGrp="1"/>
          </p:cNvSpPr>
          <p:nvPr>
            <p:ph type="title" idx="4294967295"/>
          </p:nvPr>
        </p:nvSpPr>
        <p:spPr>
          <a:xfrm>
            <a:off x="3653500" y="4656358"/>
            <a:ext cx="11871573" cy="81153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7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1"/>
                <a:ea typeface="Open Sans 1"/>
                <a:cs typeface="Open Sans 1"/>
                <a:sym typeface="Open Sans 1"/>
              </a:rPr>
              <a:t>Equity as opposed to Equality</a:t>
            </a:r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-770622" y="5304219"/>
            <a:ext cx="6916746" cy="5280598"/>
          </a:xfrm>
          <a:custGeom>
            <a:avLst/>
            <a:gdLst/>
            <a:ahLst/>
            <a:cxnLst/>
            <a:rect l="l" t="t" r="r" b="b"/>
            <a:pathLst>
              <a:path w="6916746" h="5280598">
                <a:moveTo>
                  <a:pt x="6916746" y="0"/>
                </a:moveTo>
                <a:lnTo>
                  <a:pt x="0" y="0"/>
                </a:lnTo>
                <a:lnTo>
                  <a:pt x="0" y="5280599"/>
                </a:lnTo>
                <a:lnTo>
                  <a:pt x="6916746" y="5280599"/>
                </a:lnTo>
                <a:lnTo>
                  <a:pt x="6916746" y="0"/>
                </a:lnTo>
                <a:close/>
              </a:path>
            </a:pathLst>
          </a:custGeom>
          <a:blipFill>
            <a:blip r:embed="rId4"/>
            <a:stretch>
              <a:fillRect l="-3800" r="-3800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8288000" cy="4779888"/>
            <a:chOff x="0" y="0"/>
            <a:chExt cx="24384000" cy="63731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6373241"/>
            </a:xfrm>
            <a:custGeom>
              <a:avLst/>
              <a:gdLst/>
              <a:ahLst/>
              <a:cxnLst/>
              <a:rect l="l" t="t" r="r" b="b"/>
              <a:pathLst>
                <a:path w="24384000" h="6373241">
                  <a:moveTo>
                    <a:pt x="0" y="0"/>
                  </a:moveTo>
                  <a:lnTo>
                    <a:pt x="24384000" y="0"/>
                  </a:lnTo>
                  <a:lnTo>
                    <a:pt x="24384000" y="6373241"/>
                  </a:lnTo>
                  <a:lnTo>
                    <a:pt x="0" y="63732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042" b="-4041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" name="TextBox 4"/>
          <p:cNvSpPr txBox="1">
            <a:spLocks noGrp="1"/>
          </p:cNvSpPr>
          <p:nvPr>
            <p:ph type="title" idx="4294967295"/>
          </p:nvPr>
        </p:nvSpPr>
        <p:spPr>
          <a:xfrm>
            <a:off x="2478742" y="5535660"/>
            <a:ext cx="13330515" cy="7219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0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Remember… 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Bold"/>
                <a:ea typeface="Helvetica Bold"/>
                <a:cs typeface="Helvetica Bold"/>
                <a:sym typeface="Helvetica Bold"/>
              </a:rPr>
              <a:t>You can apply to both DARE &amp; HEAR</a:t>
            </a:r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518386" y="9279501"/>
            <a:ext cx="2569588" cy="816997"/>
          </a:xfrm>
          <a:custGeom>
            <a:avLst/>
            <a:gdLst/>
            <a:ahLst/>
            <a:cxnLst/>
            <a:rect l="l" t="t" r="r" b="b"/>
            <a:pathLst>
              <a:path w="2569588" h="816997">
                <a:moveTo>
                  <a:pt x="0" y="0"/>
                </a:moveTo>
                <a:lnTo>
                  <a:pt x="2569589" y="0"/>
                </a:lnTo>
                <a:lnTo>
                  <a:pt x="2569589" y="816997"/>
                </a:lnTo>
                <a:lnTo>
                  <a:pt x="0" y="8169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7612" b="-10715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108952" y="9279501"/>
            <a:ext cx="2409435" cy="838841"/>
          </a:xfrm>
          <a:custGeom>
            <a:avLst/>
            <a:gdLst/>
            <a:ahLst/>
            <a:cxnLst/>
            <a:rect l="l" t="t" r="r" b="b"/>
            <a:pathLst>
              <a:path w="2409435" h="838841">
                <a:moveTo>
                  <a:pt x="0" y="0"/>
                </a:moveTo>
                <a:lnTo>
                  <a:pt x="2409434" y="0"/>
                </a:lnTo>
                <a:lnTo>
                  <a:pt x="2409434" y="838841"/>
                </a:lnTo>
                <a:lnTo>
                  <a:pt x="0" y="8388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5082" r="-2" b="-9215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3911561" y="6758077"/>
            <a:ext cx="10464879" cy="1414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60"/>
              </a:lnSpc>
            </a:pP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Applicants who are both DARE and HEAR eligible will be prioritised by colleges when allocating reduced points places.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Grp="1"/>
          </p:cNvSpPr>
          <p:nvPr>
            <p:ph type="title" idx="4294967295"/>
          </p:nvPr>
        </p:nvSpPr>
        <p:spPr>
          <a:xfrm>
            <a:off x="2121598" y="8112415"/>
            <a:ext cx="9123033" cy="103587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4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Further Information: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Bold"/>
                <a:ea typeface="Helvetica Bold"/>
                <a:cs typeface="Helvetica Bold"/>
                <a:sym typeface="Helvetica Bold"/>
              </a:rPr>
              <a:t>www.accesscollege.ie</a:t>
            </a:r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65890" y="868320"/>
            <a:ext cx="13956219" cy="7184868"/>
          </a:xfrm>
          <a:custGeom>
            <a:avLst/>
            <a:gdLst/>
            <a:ahLst/>
            <a:cxnLst/>
            <a:rect l="l" t="t" r="r" b="b"/>
            <a:pathLst>
              <a:path w="13956219" h="7184868">
                <a:moveTo>
                  <a:pt x="0" y="0"/>
                </a:moveTo>
                <a:lnTo>
                  <a:pt x="13956219" y="0"/>
                </a:lnTo>
                <a:lnTo>
                  <a:pt x="13956219" y="7184868"/>
                </a:lnTo>
                <a:lnTo>
                  <a:pt x="0" y="71848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80C160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73551" y="4609809"/>
            <a:ext cx="8068234" cy="5724604"/>
          </a:xfrm>
          <a:custGeom>
            <a:avLst/>
            <a:gdLst/>
            <a:ahLst/>
            <a:cxnLst/>
            <a:rect l="l" t="t" r="r" b="b"/>
            <a:pathLst>
              <a:path w="8068234" h="5724604">
                <a:moveTo>
                  <a:pt x="0" y="0"/>
                </a:moveTo>
                <a:lnTo>
                  <a:pt x="8068235" y="0"/>
                </a:lnTo>
                <a:lnTo>
                  <a:pt x="8068235" y="5724605"/>
                </a:lnTo>
                <a:lnTo>
                  <a:pt x="0" y="57246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4232742"/>
          </a:xfrm>
          <a:custGeom>
            <a:avLst/>
            <a:gdLst/>
            <a:ahLst/>
            <a:cxnLst/>
            <a:rect l="l" t="t" r="r" b="b"/>
            <a:pathLst>
              <a:path w="18288000" h="4232742">
                <a:moveTo>
                  <a:pt x="0" y="0"/>
                </a:moveTo>
                <a:lnTo>
                  <a:pt x="18288000" y="0"/>
                </a:lnTo>
                <a:lnTo>
                  <a:pt x="18288000" y="4232742"/>
                </a:lnTo>
                <a:lnTo>
                  <a:pt x="0" y="42327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05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6" name="Group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8288000" cy="4222377"/>
            <a:chOff x="0" y="0"/>
            <a:chExt cx="24384000" cy="562983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384000" cy="5629783"/>
            </a:xfrm>
            <a:custGeom>
              <a:avLst/>
              <a:gdLst/>
              <a:ahLst/>
              <a:cxnLst/>
              <a:rect l="l" t="t" r="r" b="b"/>
              <a:pathLst>
                <a:path w="24384000" h="5629783">
                  <a:moveTo>
                    <a:pt x="0" y="0"/>
                  </a:moveTo>
                  <a:lnTo>
                    <a:pt x="24384000" y="0"/>
                  </a:lnTo>
                  <a:lnTo>
                    <a:pt x="24384000" y="5629783"/>
                  </a:lnTo>
                  <a:lnTo>
                    <a:pt x="0" y="5629783"/>
                  </a:lnTo>
                  <a:close/>
                </a:path>
              </a:pathLst>
            </a:custGeom>
            <a:solidFill>
              <a:srgbClr val="80C160">
                <a:alpha val="39216"/>
              </a:srgbClr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8" name="Group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91228" y="7738170"/>
            <a:ext cx="7852772" cy="1061829"/>
            <a:chOff x="0" y="0"/>
            <a:chExt cx="10470362" cy="141577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470388" cy="1415796"/>
            </a:xfrm>
            <a:custGeom>
              <a:avLst/>
              <a:gdLst/>
              <a:ahLst/>
              <a:cxnLst/>
              <a:rect l="l" t="t" r="r" b="b"/>
              <a:pathLst>
                <a:path w="10470388" h="1415796">
                  <a:moveTo>
                    <a:pt x="0" y="0"/>
                  </a:moveTo>
                  <a:lnTo>
                    <a:pt x="10470388" y="0"/>
                  </a:lnTo>
                  <a:lnTo>
                    <a:pt x="10470388" y="1415796"/>
                  </a:lnTo>
                  <a:lnTo>
                    <a:pt x="0" y="14157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10470362" cy="1444347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3600"/>
                </a:lnSpc>
              </a:pPr>
              <a:r>
                <a:rPr lang="en-US" sz="30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rPr>
                <a:t>Visit the </a:t>
              </a:r>
              <a:r>
                <a:rPr lang="en-US" sz="3000" b="1">
                  <a:solidFill>
                    <a:srgbClr val="000000"/>
                  </a:solidFill>
                  <a:latin typeface="Helvetica Bold"/>
                  <a:ea typeface="Helvetica Bold"/>
                  <a:cs typeface="Helvetica Bold"/>
                  <a:sym typeface="Helvetica Bold"/>
                </a:rPr>
                <a:t>Access College website </a:t>
              </a:r>
              <a:r>
                <a:rPr lang="en-US" sz="30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rPr>
                <a:t>to see which local college is open for you to attend!</a:t>
              </a:r>
            </a:p>
          </p:txBody>
        </p:sp>
      </p:grpSp>
      <p:grpSp>
        <p:nvGrpSpPr>
          <p:cNvPr id="11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91228" y="2649435"/>
            <a:ext cx="8148605" cy="1615827"/>
            <a:chOff x="0" y="0"/>
            <a:chExt cx="10864806" cy="215443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864850" cy="2154428"/>
            </a:xfrm>
            <a:custGeom>
              <a:avLst/>
              <a:gdLst/>
              <a:ahLst/>
              <a:cxnLst/>
              <a:rect l="l" t="t" r="r" b="b"/>
              <a:pathLst>
                <a:path w="10864850" h="2154428">
                  <a:moveTo>
                    <a:pt x="0" y="0"/>
                  </a:moveTo>
                  <a:lnTo>
                    <a:pt x="10864850" y="0"/>
                  </a:lnTo>
                  <a:lnTo>
                    <a:pt x="10864850" y="2154428"/>
                  </a:lnTo>
                  <a:lnTo>
                    <a:pt x="0" y="21544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0864806" cy="2192536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5759"/>
                </a:lnSpc>
              </a:pPr>
              <a:r>
                <a:rPr lang="en-US" sz="4800" b="1">
                  <a:solidFill>
                    <a:srgbClr val="000000"/>
                  </a:solidFill>
                  <a:latin typeface="Helvetica Bold"/>
                  <a:ea typeface="Helvetica Bold"/>
                  <a:cs typeface="Helvetica Bold"/>
                  <a:sym typeface="Helvetica Bold"/>
                </a:rPr>
                <a:t>In person Application </a:t>
              </a:r>
            </a:p>
            <a:p>
              <a:pPr algn="l">
                <a:lnSpc>
                  <a:spcPts val="5759"/>
                </a:lnSpc>
              </a:pPr>
              <a:r>
                <a:rPr lang="en-US" sz="4800" b="1">
                  <a:solidFill>
                    <a:srgbClr val="000000"/>
                  </a:solidFill>
                  <a:latin typeface="Helvetica Bold"/>
                  <a:ea typeface="Helvetica Bold"/>
                  <a:cs typeface="Helvetica Bold"/>
                  <a:sym typeface="Helvetica Bold"/>
                </a:rPr>
                <a:t>Information Days</a:t>
              </a:r>
            </a:p>
          </p:txBody>
        </p:sp>
      </p:grpSp>
      <p:grpSp>
        <p:nvGrpSpPr>
          <p:cNvPr id="14" name="Group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91232" y="4238368"/>
            <a:ext cx="5061441" cy="2953308"/>
            <a:chOff x="0" y="0"/>
            <a:chExt cx="6748588" cy="393774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748526" cy="3937762"/>
            </a:xfrm>
            <a:custGeom>
              <a:avLst/>
              <a:gdLst/>
              <a:ahLst/>
              <a:cxnLst/>
              <a:rect l="l" t="t" r="r" b="b"/>
              <a:pathLst>
                <a:path w="6748526" h="3937762">
                  <a:moveTo>
                    <a:pt x="0" y="0"/>
                  </a:moveTo>
                  <a:lnTo>
                    <a:pt x="6748526" y="0"/>
                  </a:lnTo>
                  <a:lnTo>
                    <a:pt x="6748526" y="3937762"/>
                  </a:lnTo>
                  <a:lnTo>
                    <a:pt x="0" y="393776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266700"/>
              <a:ext cx="6748588" cy="4204444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7560"/>
                </a:lnSpc>
              </a:pPr>
              <a:r>
                <a:rPr lang="en-US" sz="4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rPr>
                <a:t>Saturday </a:t>
              </a:r>
            </a:p>
            <a:p>
              <a:pPr algn="l">
                <a:lnSpc>
                  <a:spcPts val="7560"/>
                </a:lnSpc>
              </a:pPr>
              <a:r>
                <a:rPr lang="en-US" sz="4200" b="1">
                  <a:solidFill>
                    <a:srgbClr val="000000"/>
                  </a:solidFill>
                  <a:latin typeface="Helvetica Bold"/>
                  <a:ea typeface="Helvetica Bold"/>
                  <a:cs typeface="Helvetica Bold"/>
                  <a:sym typeface="Helvetica Bold"/>
                </a:rPr>
                <a:t>11 January 2025</a:t>
              </a:r>
            </a:p>
            <a:p>
              <a:pPr algn="l">
                <a:lnSpc>
                  <a:spcPts val="7560"/>
                </a:lnSpc>
              </a:pPr>
              <a:r>
                <a:rPr lang="en-US" sz="4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rPr>
                <a:t>10am - 2pm</a:t>
              </a:r>
            </a:p>
          </p:txBody>
        </p:sp>
      </p:grpSp>
      <p:sp>
        <p:nvSpPr>
          <p:cNvPr id="17" name="Title 16">
            <a:extLst>
              <a:ext uri="{FF2B5EF4-FFF2-40B4-BE49-F238E27FC236}">
                <a16:creationId xmlns:a16="http://schemas.microsoft.com/office/drawing/2014/main" id="{FB5EBEC1-7B87-EC6B-2C52-DCE60EEDD16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4800" y="-1279172"/>
            <a:ext cx="8229600" cy="1143000"/>
          </a:xfrm>
        </p:spPr>
        <p:txBody>
          <a:bodyPr/>
          <a:lstStyle/>
          <a:p>
            <a:r>
              <a:rPr lang="en-GB" dirty="0"/>
              <a:t>Information Days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9144000" cy="10287000"/>
            <a:chOff x="0" y="0"/>
            <a:chExt cx="12192000" cy="13716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192000" cy="13716000"/>
            </a:xfrm>
            <a:custGeom>
              <a:avLst/>
              <a:gdLst/>
              <a:ahLst/>
              <a:cxnLst/>
              <a:rect l="l" t="t" r="r" b="b"/>
              <a:pathLst>
                <a:path w="12192000" h="13716000">
                  <a:moveTo>
                    <a:pt x="0" y="0"/>
                  </a:moveTo>
                  <a:lnTo>
                    <a:pt x="12192000" y="0"/>
                  </a:lnTo>
                  <a:lnTo>
                    <a:pt x="12192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80C160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6" name="TextBox 6"/>
          <p:cNvSpPr txBox="1">
            <a:spLocks noGrp="1"/>
          </p:cNvSpPr>
          <p:nvPr>
            <p:ph type="title" idx="4294967295"/>
          </p:nvPr>
        </p:nvSpPr>
        <p:spPr>
          <a:xfrm>
            <a:off x="1300322" y="1564316"/>
            <a:ext cx="6865203" cy="118957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5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DARE Application Outcome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00322" y="3199857"/>
            <a:ext cx="6943011" cy="4477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60"/>
              </a:lnSpc>
            </a:pPr>
            <a:r>
              <a:rPr lang="en-US" sz="27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You will receive an </a:t>
            </a:r>
            <a:r>
              <a:rPr lang="en-US" sz="2700" b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email notification </a:t>
            </a:r>
            <a:r>
              <a:rPr lang="en-US" sz="27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about your DARE application outcome once the Leaving Certificate examinations are over</a:t>
            </a:r>
            <a:r>
              <a:rPr lang="en-US" sz="2700" b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 in late June.</a:t>
            </a:r>
          </a:p>
          <a:p>
            <a:pPr algn="l">
              <a:lnSpc>
                <a:spcPts val="4860"/>
              </a:lnSpc>
            </a:pPr>
            <a:endParaRPr lang="en-US" sz="2700" b="1">
              <a:solidFill>
                <a:srgbClr val="000000"/>
              </a:solidFill>
              <a:latin typeface="Tahoma Bold"/>
              <a:ea typeface="Tahoma Bold"/>
              <a:cs typeface="Tahoma Bold"/>
              <a:sym typeface="Tahoma Bold"/>
            </a:endParaRPr>
          </a:p>
          <a:p>
            <a:pPr algn="l">
              <a:lnSpc>
                <a:spcPts val="4860"/>
              </a:lnSpc>
            </a:pPr>
            <a:r>
              <a:rPr lang="en-US" sz="27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Log into your CAO application to view your </a:t>
            </a:r>
          </a:p>
          <a:p>
            <a:pPr algn="l">
              <a:lnSpc>
                <a:spcPts val="4860"/>
              </a:lnSpc>
            </a:pPr>
            <a:r>
              <a:rPr lang="en-US" sz="2700" b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DARE Application Outcome</a:t>
            </a:r>
            <a:r>
              <a:rPr lang="en-US" sz="27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.</a:t>
            </a:r>
          </a:p>
        </p:txBody>
      </p:sp>
      <p:sp>
        <p:nvSpPr>
          <p:cNvPr id="7" name="Freeform 7" descr="screenshot of the CAO website"/>
          <p:cNvSpPr/>
          <p:nvPr/>
        </p:nvSpPr>
        <p:spPr>
          <a:xfrm>
            <a:off x="9399480" y="1644356"/>
            <a:ext cx="8888520" cy="6354240"/>
          </a:xfrm>
          <a:custGeom>
            <a:avLst/>
            <a:gdLst/>
            <a:ahLst/>
            <a:cxnLst/>
            <a:rect l="l" t="t" r="r" b="b"/>
            <a:pathLst>
              <a:path w="8888520" h="6354240">
                <a:moveTo>
                  <a:pt x="0" y="0"/>
                </a:moveTo>
                <a:lnTo>
                  <a:pt x="8888520" y="0"/>
                </a:lnTo>
                <a:lnTo>
                  <a:pt x="8888520" y="6354240"/>
                </a:lnTo>
                <a:lnTo>
                  <a:pt x="0" y="63542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5416514" y="8066499"/>
            <a:ext cx="2892918" cy="2220501"/>
          </a:xfrm>
          <a:custGeom>
            <a:avLst/>
            <a:gdLst/>
            <a:ahLst/>
            <a:cxnLst/>
            <a:rect l="l" t="t" r="r" b="b"/>
            <a:pathLst>
              <a:path w="2892918" h="2220501">
                <a:moveTo>
                  <a:pt x="2892918" y="0"/>
                </a:moveTo>
                <a:lnTo>
                  <a:pt x="0" y="0"/>
                </a:lnTo>
                <a:lnTo>
                  <a:pt x="0" y="2220501"/>
                </a:lnTo>
                <a:lnTo>
                  <a:pt x="2892918" y="2220501"/>
                </a:lnTo>
                <a:lnTo>
                  <a:pt x="2892918" y="0"/>
                </a:lnTo>
                <a:close/>
              </a:path>
            </a:pathLst>
          </a:custGeom>
          <a:blipFill>
            <a:blip r:embed="rId3"/>
            <a:stretch>
              <a:fillRect l="-4090" r="-4090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CC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DF078F-A580-DD7F-F40A-B715B30CEA7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Trinity Ability Co Op</a:t>
            </a:r>
          </a:p>
        </p:txBody>
      </p:sp>
      <p:sp>
        <p:nvSpPr>
          <p:cNvPr id="2" name="Freeform 2" descr="Trinioty Ability Coop logo"/>
          <p:cNvSpPr/>
          <p:nvPr/>
        </p:nvSpPr>
        <p:spPr>
          <a:xfrm>
            <a:off x="4111711" y="1028700"/>
            <a:ext cx="10064578" cy="8229600"/>
          </a:xfrm>
          <a:custGeom>
            <a:avLst/>
            <a:gdLst/>
            <a:ahLst/>
            <a:cxnLst/>
            <a:rect l="l" t="t" r="r" b="b"/>
            <a:pathLst>
              <a:path w="10064578" h="8229600">
                <a:moveTo>
                  <a:pt x="0" y="0"/>
                </a:moveTo>
                <a:lnTo>
                  <a:pt x="10064578" y="0"/>
                </a:lnTo>
                <a:lnTo>
                  <a:pt x="1006457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16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2F609FF-F115-8109-8F96-743BAAC34A8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Imagery of Trinity</a:t>
            </a:r>
          </a:p>
        </p:txBody>
      </p:sp>
      <p:sp>
        <p:nvSpPr>
          <p:cNvPr id="2" name="Freeform 2" descr="Trinity Library"/>
          <p:cNvSpPr/>
          <p:nvPr/>
        </p:nvSpPr>
        <p:spPr>
          <a:xfrm>
            <a:off x="0" y="4441569"/>
            <a:ext cx="10696374" cy="7126459"/>
          </a:xfrm>
          <a:custGeom>
            <a:avLst/>
            <a:gdLst/>
            <a:ahLst/>
            <a:cxnLst/>
            <a:rect l="l" t="t" r="r" b="b"/>
            <a:pathLst>
              <a:path w="10696374" h="7126459">
                <a:moveTo>
                  <a:pt x="0" y="0"/>
                </a:moveTo>
                <a:lnTo>
                  <a:pt x="10696374" y="0"/>
                </a:lnTo>
                <a:lnTo>
                  <a:pt x="10696374" y="7126458"/>
                </a:lnTo>
                <a:lnTo>
                  <a:pt x="0" y="71264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 descr="Students sitting in a lecture"/>
          <p:cNvSpPr/>
          <p:nvPr/>
        </p:nvSpPr>
        <p:spPr>
          <a:xfrm>
            <a:off x="0" y="0"/>
            <a:ext cx="10696374" cy="7126459"/>
          </a:xfrm>
          <a:custGeom>
            <a:avLst/>
            <a:gdLst/>
            <a:ahLst/>
            <a:cxnLst/>
            <a:rect l="l" t="t" r="r" b="b"/>
            <a:pathLst>
              <a:path w="10696374" h="7126459">
                <a:moveTo>
                  <a:pt x="0" y="0"/>
                </a:moveTo>
                <a:lnTo>
                  <a:pt x="10696374" y="0"/>
                </a:lnTo>
                <a:lnTo>
                  <a:pt x="10696374" y="7126459"/>
                </a:lnTo>
                <a:lnTo>
                  <a:pt x="0" y="71264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 descr="People walking through a corridor in Trinity"/>
          <p:cNvSpPr/>
          <p:nvPr/>
        </p:nvSpPr>
        <p:spPr>
          <a:xfrm>
            <a:off x="10696374" y="5295506"/>
            <a:ext cx="7591626" cy="4991494"/>
          </a:xfrm>
          <a:custGeom>
            <a:avLst/>
            <a:gdLst/>
            <a:ahLst/>
            <a:cxnLst/>
            <a:rect l="l" t="t" r="r" b="b"/>
            <a:pathLst>
              <a:path w="7591626" h="4991494">
                <a:moveTo>
                  <a:pt x="0" y="0"/>
                </a:moveTo>
                <a:lnTo>
                  <a:pt x="7591626" y="0"/>
                </a:lnTo>
                <a:lnTo>
                  <a:pt x="7591626" y="4991494"/>
                </a:lnTo>
                <a:lnTo>
                  <a:pt x="0" y="49914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 descr="Bookshelves"/>
          <p:cNvSpPr/>
          <p:nvPr/>
        </p:nvSpPr>
        <p:spPr>
          <a:xfrm>
            <a:off x="10696374" y="0"/>
            <a:ext cx="7948226" cy="5295506"/>
          </a:xfrm>
          <a:custGeom>
            <a:avLst/>
            <a:gdLst/>
            <a:ahLst/>
            <a:cxnLst/>
            <a:rect l="l" t="t" r="r" b="b"/>
            <a:pathLst>
              <a:path w="7948226" h="5295506">
                <a:moveTo>
                  <a:pt x="0" y="0"/>
                </a:moveTo>
                <a:lnTo>
                  <a:pt x="7948226" y="0"/>
                </a:lnTo>
                <a:lnTo>
                  <a:pt x="7948226" y="5295506"/>
                </a:lnTo>
                <a:lnTo>
                  <a:pt x="0" y="52955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16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2F7A310-7579-1043-0583-0C53B8F9DB9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Imagery of Students</a:t>
            </a:r>
          </a:p>
        </p:txBody>
      </p:sp>
      <p:sp>
        <p:nvSpPr>
          <p:cNvPr id="2" name="Freeform 2" descr="Students gathered around a latptop, sharing information and learning together"/>
          <p:cNvSpPr/>
          <p:nvPr/>
        </p:nvSpPr>
        <p:spPr>
          <a:xfrm>
            <a:off x="2967940" y="1028700"/>
            <a:ext cx="12352120" cy="8229600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16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DE106CB-453E-B401-00CB-91FB92DC7C8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Imagery of a class taking place</a:t>
            </a:r>
          </a:p>
        </p:txBody>
      </p:sp>
      <p:sp>
        <p:nvSpPr>
          <p:cNvPr id="2" name="Freeform 2" descr="A classroom with students and a teacher, learning"/>
          <p:cNvSpPr/>
          <p:nvPr/>
        </p:nvSpPr>
        <p:spPr>
          <a:xfrm>
            <a:off x="2967940" y="1028700"/>
            <a:ext cx="12352120" cy="8229600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16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64D0EEA-C5A2-A991-0152-5F4E00E08C2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A book being taken off a shelf</a:t>
            </a:r>
          </a:p>
        </p:txBody>
      </p:sp>
      <p:sp>
        <p:nvSpPr>
          <p:cNvPr id="2" name="Freeform 2" descr="a book being taken off a shelf"/>
          <p:cNvSpPr/>
          <p:nvPr/>
        </p:nvSpPr>
        <p:spPr>
          <a:xfrm>
            <a:off x="2967940" y="1028700"/>
            <a:ext cx="12352120" cy="8229600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16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1BA33BE-EFF9-5019-D636-BB5D9350A52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Trinity, near the Pav</a:t>
            </a:r>
          </a:p>
        </p:txBody>
      </p:sp>
      <p:sp>
        <p:nvSpPr>
          <p:cNvPr id="2" name="Freeform 2" descr="Trinity College, near the Pav"/>
          <p:cNvSpPr/>
          <p:nvPr/>
        </p:nvSpPr>
        <p:spPr>
          <a:xfrm>
            <a:off x="2960557" y="1028700"/>
            <a:ext cx="12366885" cy="8229600"/>
          </a:xfrm>
          <a:custGeom>
            <a:avLst/>
            <a:gdLst/>
            <a:ahLst/>
            <a:cxnLst/>
            <a:rect l="l" t="t" r="r" b="b"/>
            <a:pathLst>
              <a:path w="12366885" h="8229600">
                <a:moveTo>
                  <a:pt x="0" y="0"/>
                </a:moveTo>
                <a:lnTo>
                  <a:pt x="12366886" y="0"/>
                </a:lnTo>
                <a:lnTo>
                  <a:pt x="123668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>
            <a:spLocks noGrp="1"/>
          </p:cNvSpPr>
          <p:nvPr>
            <p:ph type="title" idx="4294967295"/>
          </p:nvPr>
        </p:nvSpPr>
        <p:spPr>
          <a:xfrm>
            <a:off x="1476133" y="413253"/>
            <a:ext cx="4903128" cy="152536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What is DARE?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08186" y="2267735"/>
            <a:ext cx="7327656" cy="3284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60"/>
              </a:lnSpc>
            </a:pP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The </a:t>
            </a:r>
            <a:r>
              <a:rPr lang="en-US" sz="2700" b="1">
                <a:solidFill>
                  <a:srgbClr val="000000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Disability Access Route to Education (DARE) </a:t>
            </a: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is a third level alternative admissions scheme for school-leavers whose disabilities have had a negative impact on their second level education.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76133" y="5880910"/>
            <a:ext cx="7882932" cy="3008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60"/>
              </a:lnSpc>
            </a:pP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DARE offers reduced points places to school leavers who as a result of having a disability have experienced additional educational challenges in second level education.</a:t>
            </a:r>
          </a:p>
          <a:p>
            <a:pPr algn="l">
              <a:lnSpc>
                <a:spcPts val="4860"/>
              </a:lnSpc>
            </a:pPr>
            <a:endParaRPr lang="en-US" sz="270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8117109"/>
            <a:ext cx="3129565" cy="2220501"/>
          </a:xfrm>
          <a:custGeom>
            <a:avLst/>
            <a:gdLst/>
            <a:ahLst/>
            <a:cxnLst/>
            <a:rect l="l" t="t" r="r" b="b"/>
            <a:pathLst>
              <a:path w="3129565" h="2220501">
                <a:moveTo>
                  <a:pt x="0" y="0"/>
                </a:moveTo>
                <a:lnTo>
                  <a:pt x="3129565" y="0"/>
                </a:lnTo>
                <a:lnTo>
                  <a:pt x="3129565" y="2220501"/>
                </a:lnTo>
                <a:lnTo>
                  <a:pt x="0" y="22205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28092" y="0"/>
            <a:ext cx="8659906" cy="10287000"/>
            <a:chOff x="0" y="0"/>
            <a:chExt cx="11546542" cy="13716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546586" cy="13716000"/>
            </a:xfrm>
            <a:custGeom>
              <a:avLst/>
              <a:gdLst/>
              <a:ahLst/>
              <a:cxnLst/>
              <a:rect l="l" t="t" r="r" b="b"/>
              <a:pathLst>
                <a:path w="11546586" h="13716000">
                  <a:moveTo>
                    <a:pt x="0" y="0"/>
                  </a:moveTo>
                  <a:lnTo>
                    <a:pt x="11546586" y="0"/>
                  </a:lnTo>
                  <a:lnTo>
                    <a:pt x="11546586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80C160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" name="Freeform 5" descr="A group of people walking in a building "/>
          <p:cNvSpPr/>
          <p:nvPr/>
        </p:nvSpPr>
        <p:spPr>
          <a:xfrm>
            <a:off x="10041353" y="-25305"/>
            <a:ext cx="8246647" cy="10337610"/>
          </a:xfrm>
          <a:custGeom>
            <a:avLst/>
            <a:gdLst/>
            <a:ahLst/>
            <a:cxnLst/>
            <a:rect l="l" t="t" r="r" b="b"/>
            <a:pathLst>
              <a:path w="8246647" h="10337610">
                <a:moveTo>
                  <a:pt x="0" y="0"/>
                </a:moveTo>
                <a:lnTo>
                  <a:pt x="8246647" y="0"/>
                </a:lnTo>
                <a:lnTo>
                  <a:pt x="8246647" y="10337610"/>
                </a:lnTo>
                <a:lnTo>
                  <a:pt x="0" y="103376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 descr="DARE logo&#10;"/>
          <p:cNvSpPr/>
          <p:nvPr/>
        </p:nvSpPr>
        <p:spPr>
          <a:xfrm>
            <a:off x="15518386" y="9279501"/>
            <a:ext cx="2569588" cy="816997"/>
          </a:xfrm>
          <a:custGeom>
            <a:avLst/>
            <a:gdLst/>
            <a:ahLst/>
            <a:cxnLst/>
            <a:rect l="l" t="t" r="r" b="b"/>
            <a:pathLst>
              <a:path w="2569588" h="816997">
                <a:moveTo>
                  <a:pt x="0" y="0"/>
                </a:moveTo>
                <a:lnTo>
                  <a:pt x="2569589" y="0"/>
                </a:lnTo>
                <a:lnTo>
                  <a:pt x="2569589" y="816997"/>
                </a:lnTo>
                <a:lnTo>
                  <a:pt x="0" y="8169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7612" b="-10715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70168" y="9546034"/>
            <a:ext cx="1943647" cy="617981"/>
          </a:xfrm>
          <a:custGeom>
            <a:avLst/>
            <a:gdLst/>
            <a:ahLst/>
            <a:cxnLst/>
            <a:rect l="l" t="t" r="r" b="b"/>
            <a:pathLst>
              <a:path w="1943647" h="617981">
                <a:moveTo>
                  <a:pt x="0" y="0"/>
                </a:moveTo>
                <a:lnTo>
                  <a:pt x="1943647" y="0"/>
                </a:lnTo>
                <a:lnTo>
                  <a:pt x="1943647" y="617981"/>
                </a:lnTo>
                <a:lnTo>
                  <a:pt x="0" y="6179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7612" b="-107154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16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70E865C-15CA-C0E2-BB2E-1EDBC5C2AA9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You Belong Here</a:t>
            </a:r>
          </a:p>
        </p:txBody>
      </p:sp>
      <p:sp>
        <p:nvSpPr>
          <p:cNvPr id="2" name="Freeform 2" descr="You Belong Here written on a sign "/>
          <p:cNvSpPr/>
          <p:nvPr/>
        </p:nvSpPr>
        <p:spPr>
          <a:xfrm>
            <a:off x="3681803" y="1873010"/>
            <a:ext cx="10924394" cy="6540981"/>
          </a:xfrm>
          <a:custGeom>
            <a:avLst/>
            <a:gdLst/>
            <a:ahLst/>
            <a:cxnLst/>
            <a:rect l="l" t="t" r="r" b="b"/>
            <a:pathLst>
              <a:path w="10924394" h="6540981">
                <a:moveTo>
                  <a:pt x="0" y="0"/>
                </a:moveTo>
                <a:lnTo>
                  <a:pt x="10924394" y="0"/>
                </a:lnTo>
                <a:lnTo>
                  <a:pt x="10924394" y="6540980"/>
                </a:lnTo>
                <a:lnTo>
                  <a:pt x="0" y="65409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16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68C6928-1C8C-EE48-D877-76CC4AD831F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56218"/>
            <a:ext cx="8229600" cy="1143000"/>
          </a:xfrm>
        </p:spPr>
        <p:txBody>
          <a:bodyPr/>
          <a:lstStyle/>
          <a:p>
            <a:r>
              <a:rPr lang="en-GB" dirty="0"/>
              <a:t>Improvement Ahead</a:t>
            </a:r>
          </a:p>
        </p:txBody>
      </p:sp>
      <p:sp>
        <p:nvSpPr>
          <p:cNvPr id="2" name="Freeform 2" descr="a sign saying ' Improvement ahead' "/>
          <p:cNvSpPr/>
          <p:nvPr/>
        </p:nvSpPr>
        <p:spPr>
          <a:xfrm>
            <a:off x="3780213" y="1569877"/>
            <a:ext cx="10727574" cy="7147246"/>
          </a:xfrm>
          <a:custGeom>
            <a:avLst/>
            <a:gdLst/>
            <a:ahLst/>
            <a:cxnLst/>
            <a:rect l="l" t="t" r="r" b="b"/>
            <a:pathLst>
              <a:path w="10727574" h="7147246">
                <a:moveTo>
                  <a:pt x="0" y="0"/>
                </a:moveTo>
                <a:lnTo>
                  <a:pt x="10727574" y="0"/>
                </a:lnTo>
                <a:lnTo>
                  <a:pt x="10727574" y="7147246"/>
                </a:lnTo>
                <a:lnTo>
                  <a:pt x="0" y="71472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16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B58B41A-CBEA-339C-17F8-B033C8775B6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Hands in, for teamwork</a:t>
            </a:r>
          </a:p>
        </p:txBody>
      </p:sp>
      <p:sp>
        <p:nvSpPr>
          <p:cNvPr id="2" name="Freeform 2" descr="A number of different people placing their hands on top of eachother"/>
          <p:cNvSpPr/>
          <p:nvPr/>
        </p:nvSpPr>
        <p:spPr>
          <a:xfrm>
            <a:off x="4747330" y="1933931"/>
            <a:ext cx="8793341" cy="6419139"/>
          </a:xfrm>
          <a:custGeom>
            <a:avLst/>
            <a:gdLst/>
            <a:ahLst/>
            <a:cxnLst/>
            <a:rect l="l" t="t" r="r" b="b"/>
            <a:pathLst>
              <a:path w="8793341" h="6419139">
                <a:moveTo>
                  <a:pt x="0" y="0"/>
                </a:moveTo>
                <a:lnTo>
                  <a:pt x="8793340" y="0"/>
                </a:lnTo>
                <a:lnTo>
                  <a:pt x="8793340" y="6419138"/>
                </a:lnTo>
                <a:lnTo>
                  <a:pt x="0" y="64191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CC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5885AC-434F-CB1E-4336-D90311290E9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Trinity Ability Co Op logo</a:t>
            </a:r>
          </a:p>
        </p:txBody>
      </p:sp>
      <p:sp>
        <p:nvSpPr>
          <p:cNvPr id="2" name="Freeform 2" descr="Trinity Ability Coop logo"/>
          <p:cNvSpPr/>
          <p:nvPr/>
        </p:nvSpPr>
        <p:spPr>
          <a:xfrm>
            <a:off x="4111711" y="1028700"/>
            <a:ext cx="10064578" cy="8229600"/>
          </a:xfrm>
          <a:custGeom>
            <a:avLst/>
            <a:gdLst/>
            <a:ahLst/>
            <a:cxnLst/>
            <a:rect l="l" t="t" r="r" b="b"/>
            <a:pathLst>
              <a:path w="10064578" h="8229600">
                <a:moveTo>
                  <a:pt x="0" y="0"/>
                </a:moveTo>
                <a:lnTo>
                  <a:pt x="10064578" y="0"/>
                </a:lnTo>
                <a:lnTo>
                  <a:pt x="1006457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 descr="Students walking around a college campus"/>
          <p:cNvGrpSpPr/>
          <p:nvPr/>
        </p:nvGrpSpPr>
        <p:grpSpPr>
          <a:xfrm>
            <a:off x="10257457" y="-119"/>
            <a:ext cx="8030543" cy="10287118"/>
            <a:chOff x="0" y="0"/>
            <a:chExt cx="10707390" cy="1371615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707370" cy="13716127"/>
            </a:xfrm>
            <a:custGeom>
              <a:avLst/>
              <a:gdLst/>
              <a:ahLst/>
              <a:cxnLst/>
              <a:rect l="l" t="t" r="r" b="b"/>
              <a:pathLst>
                <a:path w="10707370" h="13716127">
                  <a:moveTo>
                    <a:pt x="10707370" y="13668883"/>
                  </a:moveTo>
                  <a:cubicBezTo>
                    <a:pt x="10707370" y="13713079"/>
                    <a:pt x="10694035" y="13716127"/>
                    <a:pt x="10659490" y="13716127"/>
                  </a:cubicBezTo>
                  <a:cubicBezTo>
                    <a:pt x="7107936" y="13715239"/>
                    <a:pt x="3556634" y="13715239"/>
                    <a:pt x="5080" y="13715239"/>
                  </a:cubicBezTo>
                  <a:cubicBezTo>
                    <a:pt x="0" y="13696823"/>
                    <a:pt x="7874" y="13680060"/>
                    <a:pt x="11557" y="13662915"/>
                  </a:cubicBezTo>
                  <a:cubicBezTo>
                    <a:pt x="167640" y="12914123"/>
                    <a:pt x="323977" y="12165457"/>
                    <a:pt x="480568" y="11416792"/>
                  </a:cubicBezTo>
                  <a:cubicBezTo>
                    <a:pt x="703707" y="10349611"/>
                    <a:pt x="927481" y="9282430"/>
                    <a:pt x="1150620" y="8215122"/>
                  </a:cubicBezTo>
                  <a:cubicBezTo>
                    <a:pt x="1426210" y="6896989"/>
                    <a:pt x="1701165" y="5578856"/>
                    <a:pt x="1976501" y="4260977"/>
                  </a:cubicBezTo>
                  <a:cubicBezTo>
                    <a:pt x="2256282" y="2922016"/>
                    <a:pt x="2536317" y="1583182"/>
                    <a:pt x="2816987" y="244475"/>
                  </a:cubicBezTo>
                  <a:cubicBezTo>
                    <a:pt x="2834005" y="163068"/>
                    <a:pt x="2844927" y="79756"/>
                    <a:pt x="2872613" y="1016"/>
                  </a:cubicBezTo>
                  <a:cubicBezTo>
                    <a:pt x="5468366" y="889"/>
                    <a:pt x="8064119" y="889"/>
                    <a:pt x="10659872" y="0"/>
                  </a:cubicBezTo>
                  <a:cubicBezTo>
                    <a:pt x="10695051" y="0"/>
                    <a:pt x="10707115" y="4572"/>
                    <a:pt x="10707115" y="47752"/>
                  </a:cubicBezTo>
                  <a:cubicBezTo>
                    <a:pt x="10706227" y="4588256"/>
                    <a:pt x="10706227" y="9128633"/>
                    <a:pt x="10707370" y="13668883"/>
                  </a:cubicBezTo>
                  <a:close/>
                </a:path>
              </a:pathLst>
            </a:custGeom>
            <a:blipFill>
              <a:blip r:embed="rId2"/>
              <a:stretch>
                <a:fillRect l="-31" t="-102" b="-102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" name="TextBox 4"/>
          <p:cNvSpPr txBox="1">
            <a:spLocks noGrp="1"/>
          </p:cNvSpPr>
          <p:nvPr>
            <p:ph type="title" idx="4294967295"/>
          </p:nvPr>
        </p:nvSpPr>
        <p:spPr>
          <a:xfrm>
            <a:off x="1357432" y="5425432"/>
            <a:ext cx="12438369" cy="6391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3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Bold"/>
                <a:ea typeface="Helvetica Bold"/>
                <a:cs typeface="Helvetica Bold"/>
                <a:sym typeface="Helvetica Bold"/>
              </a:rPr>
              <a:t> www.accesscollege.ie</a:t>
            </a:r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206866" y="3700899"/>
            <a:ext cx="4537212" cy="1442601"/>
          </a:xfrm>
          <a:custGeom>
            <a:avLst/>
            <a:gdLst/>
            <a:ahLst/>
            <a:cxnLst/>
            <a:rect l="l" t="t" r="r" b="b"/>
            <a:pathLst>
              <a:path w="4537212" h="1442601">
                <a:moveTo>
                  <a:pt x="0" y="0"/>
                </a:moveTo>
                <a:lnTo>
                  <a:pt x="4537212" y="0"/>
                </a:lnTo>
                <a:lnTo>
                  <a:pt x="4537212" y="1442601"/>
                </a:lnTo>
                <a:lnTo>
                  <a:pt x="0" y="14426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7612" b="-10715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10744" y="3700899"/>
            <a:ext cx="4254425" cy="1481170"/>
          </a:xfrm>
          <a:custGeom>
            <a:avLst/>
            <a:gdLst/>
            <a:ahLst/>
            <a:cxnLst/>
            <a:rect l="l" t="t" r="r" b="b"/>
            <a:pathLst>
              <a:path w="4254425" h="1481170">
                <a:moveTo>
                  <a:pt x="0" y="0"/>
                </a:moveTo>
                <a:lnTo>
                  <a:pt x="4254424" y="0"/>
                </a:lnTo>
                <a:lnTo>
                  <a:pt x="4254424" y="1481171"/>
                </a:lnTo>
                <a:lnTo>
                  <a:pt x="0" y="14811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5082" r="-2" b="-92158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14288" y="-94332"/>
            <a:ext cx="18321388" cy="10356081"/>
            <a:chOff x="0" y="0"/>
            <a:chExt cx="24428518" cy="13808108"/>
          </a:xfrm>
        </p:grpSpPr>
        <p:sp>
          <p:nvSpPr>
            <p:cNvPr id="3" name="Freeform 3"/>
            <p:cNvSpPr/>
            <p:nvPr/>
          </p:nvSpPr>
          <p:spPr>
            <a:xfrm>
              <a:off x="19050" y="19050"/>
              <a:ext cx="24390477" cy="13769975"/>
            </a:xfrm>
            <a:custGeom>
              <a:avLst/>
              <a:gdLst/>
              <a:ahLst/>
              <a:cxnLst/>
              <a:rect l="l" t="t" r="r" b="b"/>
              <a:pathLst>
                <a:path w="24390477" h="13769975">
                  <a:moveTo>
                    <a:pt x="0" y="0"/>
                  </a:moveTo>
                  <a:lnTo>
                    <a:pt x="24390477" y="0"/>
                  </a:lnTo>
                  <a:lnTo>
                    <a:pt x="24390477" y="13769975"/>
                  </a:lnTo>
                  <a:lnTo>
                    <a:pt x="0" y="13769975"/>
                  </a:lnTo>
                  <a:close/>
                </a:path>
              </a:pathLst>
            </a:custGeom>
            <a:solidFill>
              <a:srgbClr val="80C16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24428577" cy="13808075"/>
            </a:xfrm>
            <a:custGeom>
              <a:avLst/>
              <a:gdLst/>
              <a:ahLst/>
              <a:cxnLst/>
              <a:rect l="l" t="t" r="r" b="b"/>
              <a:pathLst>
                <a:path w="24428577" h="13808075">
                  <a:moveTo>
                    <a:pt x="19050" y="0"/>
                  </a:moveTo>
                  <a:lnTo>
                    <a:pt x="24409527" y="0"/>
                  </a:lnTo>
                  <a:cubicBezTo>
                    <a:pt x="24420068" y="0"/>
                    <a:pt x="24428577" y="8509"/>
                    <a:pt x="24428577" y="19050"/>
                  </a:cubicBezTo>
                  <a:lnTo>
                    <a:pt x="24428577" y="13789025"/>
                  </a:lnTo>
                  <a:cubicBezTo>
                    <a:pt x="24428577" y="13799565"/>
                    <a:pt x="24420068" y="13808075"/>
                    <a:pt x="24409527" y="13808075"/>
                  </a:cubicBezTo>
                  <a:lnTo>
                    <a:pt x="19050" y="13808075"/>
                  </a:lnTo>
                  <a:cubicBezTo>
                    <a:pt x="8509" y="13808075"/>
                    <a:pt x="0" y="13799565"/>
                    <a:pt x="0" y="13789025"/>
                  </a:cubicBezTo>
                  <a:lnTo>
                    <a:pt x="0" y="19050"/>
                  </a:lnTo>
                  <a:cubicBezTo>
                    <a:pt x="0" y="8509"/>
                    <a:pt x="8509" y="0"/>
                    <a:pt x="19050" y="0"/>
                  </a:cubicBezTo>
                  <a:moveTo>
                    <a:pt x="19050" y="38100"/>
                  </a:moveTo>
                  <a:lnTo>
                    <a:pt x="19050" y="19050"/>
                  </a:lnTo>
                  <a:lnTo>
                    <a:pt x="38100" y="19050"/>
                  </a:lnTo>
                  <a:lnTo>
                    <a:pt x="38100" y="13789025"/>
                  </a:lnTo>
                  <a:lnTo>
                    <a:pt x="19050" y="13789025"/>
                  </a:lnTo>
                  <a:lnTo>
                    <a:pt x="19050" y="13769975"/>
                  </a:lnTo>
                  <a:lnTo>
                    <a:pt x="24409527" y="13769975"/>
                  </a:lnTo>
                  <a:lnTo>
                    <a:pt x="24409527" y="13789025"/>
                  </a:lnTo>
                  <a:lnTo>
                    <a:pt x="24390477" y="13789025"/>
                  </a:lnTo>
                  <a:lnTo>
                    <a:pt x="24390477" y="19050"/>
                  </a:lnTo>
                  <a:lnTo>
                    <a:pt x="24409527" y="19050"/>
                  </a:lnTo>
                  <a:lnTo>
                    <a:pt x="24409527" y="38100"/>
                  </a:lnTo>
                  <a:lnTo>
                    <a:pt x="19050" y="38100"/>
                  </a:lnTo>
                  <a:close/>
                </a:path>
              </a:pathLst>
            </a:custGeom>
            <a:solidFill>
              <a:srgbClr val="80C160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" name="Freeform 5" descr="Map of Ireland"/>
          <p:cNvSpPr/>
          <p:nvPr/>
        </p:nvSpPr>
        <p:spPr>
          <a:xfrm>
            <a:off x="5128651" y="477903"/>
            <a:ext cx="7600158" cy="9465231"/>
          </a:xfrm>
          <a:custGeom>
            <a:avLst/>
            <a:gdLst/>
            <a:ahLst/>
            <a:cxnLst/>
            <a:rect l="l" t="t" r="r" b="b"/>
            <a:pathLst>
              <a:path w="7600158" h="9465231">
                <a:moveTo>
                  <a:pt x="0" y="0"/>
                </a:moveTo>
                <a:lnTo>
                  <a:pt x="7600159" y="0"/>
                </a:lnTo>
                <a:lnTo>
                  <a:pt x="7600159" y="9465231"/>
                </a:lnTo>
                <a:lnTo>
                  <a:pt x="0" y="94652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367" r="-36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927748" y="2826784"/>
            <a:ext cx="5241308" cy="5614629"/>
          </a:xfrm>
          <a:custGeom>
            <a:avLst/>
            <a:gdLst/>
            <a:ahLst/>
            <a:cxnLst/>
            <a:rect l="l" t="t" r="r" b="b"/>
            <a:pathLst>
              <a:path w="5241308" h="5614629">
                <a:moveTo>
                  <a:pt x="0" y="0"/>
                </a:moveTo>
                <a:lnTo>
                  <a:pt x="5241308" y="0"/>
                </a:lnTo>
                <a:lnTo>
                  <a:pt x="5241308" y="5614630"/>
                </a:lnTo>
                <a:lnTo>
                  <a:pt x="0" y="56146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7" name="Group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273269" y="2880239"/>
            <a:ext cx="5307520" cy="4296500"/>
            <a:chOff x="0" y="0"/>
            <a:chExt cx="7076694" cy="5728666"/>
          </a:xfrm>
        </p:grpSpPr>
        <p:sp>
          <p:nvSpPr>
            <p:cNvPr id="8" name="Freeform 8"/>
            <p:cNvSpPr/>
            <p:nvPr/>
          </p:nvSpPr>
          <p:spPr>
            <a:xfrm>
              <a:off x="47625" y="47625"/>
              <a:ext cx="6981444" cy="5633466"/>
            </a:xfrm>
            <a:custGeom>
              <a:avLst/>
              <a:gdLst/>
              <a:ahLst/>
              <a:cxnLst/>
              <a:rect l="l" t="t" r="r" b="b"/>
              <a:pathLst>
                <a:path w="6981444" h="5633466">
                  <a:moveTo>
                    <a:pt x="0" y="0"/>
                  </a:moveTo>
                  <a:lnTo>
                    <a:pt x="6981444" y="0"/>
                  </a:lnTo>
                  <a:lnTo>
                    <a:pt x="6981444" y="5633466"/>
                  </a:lnTo>
                  <a:lnTo>
                    <a:pt x="0" y="563346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Freeform 9"/>
            <p:cNvSpPr/>
            <p:nvPr/>
          </p:nvSpPr>
          <p:spPr>
            <a:xfrm>
              <a:off x="-1213993" y="2649347"/>
              <a:ext cx="1232535" cy="909574"/>
            </a:xfrm>
            <a:custGeom>
              <a:avLst/>
              <a:gdLst/>
              <a:ahLst/>
              <a:cxnLst/>
              <a:rect l="l" t="t" r="r" b="b"/>
              <a:pathLst>
                <a:path w="1232535" h="909574">
                  <a:moveTo>
                    <a:pt x="1232535" y="0"/>
                  </a:moveTo>
                  <a:lnTo>
                    <a:pt x="0" y="909574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7076694" cy="5728716"/>
            </a:xfrm>
            <a:custGeom>
              <a:avLst/>
              <a:gdLst/>
              <a:ahLst/>
              <a:cxnLst/>
              <a:rect l="l" t="t" r="r" b="b"/>
              <a:pathLst>
                <a:path w="7076694" h="5728716">
                  <a:moveTo>
                    <a:pt x="47625" y="0"/>
                  </a:moveTo>
                  <a:lnTo>
                    <a:pt x="7029069" y="0"/>
                  </a:lnTo>
                  <a:cubicBezTo>
                    <a:pt x="7055358" y="0"/>
                    <a:pt x="7076694" y="21336"/>
                    <a:pt x="7076694" y="47625"/>
                  </a:cubicBezTo>
                  <a:lnTo>
                    <a:pt x="7076694" y="5681091"/>
                  </a:lnTo>
                  <a:cubicBezTo>
                    <a:pt x="7076694" y="5707380"/>
                    <a:pt x="7055358" y="5728716"/>
                    <a:pt x="7029069" y="5728716"/>
                  </a:cubicBezTo>
                  <a:lnTo>
                    <a:pt x="47625" y="5728716"/>
                  </a:lnTo>
                  <a:cubicBezTo>
                    <a:pt x="21336" y="5728716"/>
                    <a:pt x="0" y="5707380"/>
                    <a:pt x="0" y="5681091"/>
                  </a:cubicBezTo>
                  <a:lnTo>
                    <a:pt x="0" y="47625"/>
                  </a:lnTo>
                  <a:cubicBezTo>
                    <a:pt x="0" y="21336"/>
                    <a:pt x="21336" y="0"/>
                    <a:pt x="47625" y="0"/>
                  </a:cubicBezTo>
                  <a:moveTo>
                    <a:pt x="47625" y="95250"/>
                  </a:moveTo>
                  <a:lnTo>
                    <a:pt x="47625" y="47625"/>
                  </a:lnTo>
                  <a:lnTo>
                    <a:pt x="95250" y="47625"/>
                  </a:lnTo>
                  <a:lnTo>
                    <a:pt x="95250" y="5681091"/>
                  </a:lnTo>
                  <a:lnTo>
                    <a:pt x="47625" y="5681091"/>
                  </a:lnTo>
                  <a:lnTo>
                    <a:pt x="47625" y="5633466"/>
                  </a:lnTo>
                  <a:lnTo>
                    <a:pt x="7029069" y="5633466"/>
                  </a:lnTo>
                  <a:lnTo>
                    <a:pt x="7029069" y="5681091"/>
                  </a:lnTo>
                  <a:lnTo>
                    <a:pt x="6981444" y="5681091"/>
                  </a:lnTo>
                  <a:lnTo>
                    <a:pt x="6981444" y="47625"/>
                  </a:lnTo>
                  <a:lnTo>
                    <a:pt x="7029069" y="47625"/>
                  </a:lnTo>
                  <a:lnTo>
                    <a:pt x="7029069" y="95250"/>
                  </a:lnTo>
                  <a:lnTo>
                    <a:pt x="47625" y="952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-1242187" y="2610993"/>
              <a:ext cx="1289050" cy="986282"/>
            </a:xfrm>
            <a:custGeom>
              <a:avLst/>
              <a:gdLst/>
              <a:ahLst/>
              <a:cxnLst/>
              <a:rect l="l" t="t" r="r" b="b"/>
              <a:pathLst>
                <a:path w="1289050" h="986282">
                  <a:moveTo>
                    <a:pt x="1289050" y="76708"/>
                  </a:moveTo>
                  <a:lnTo>
                    <a:pt x="56515" y="986282"/>
                  </a:lnTo>
                  <a:lnTo>
                    <a:pt x="0" y="909701"/>
                  </a:lnTo>
                  <a:lnTo>
                    <a:pt x="12325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0"/>
              <a:ext cx="7076694" cy="57286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1065848" lvl="1" indent="-532924" algn="l">
                <a:lnSpc>
                  <a:spcPts val="2520"/>
                </a:lnSpc>
                <a:buFont typeface="Arial"/>
                <a:buChar char="•"/>
              </a:pPr>
              <a:r>
                <a:rPr lang="en-US" sz="210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Dublin City University</a:t>
              </a:r>
            </a:p>
            <a:p>
              <a:pPr marL="1065848" lvl="1" indent="-532924" algn="l">
                <a:lnSpc>
                  <a:spcPts val="2520"/>
                </a:lnSpc>
                <a:buFont typeface="Arial"/>
                <a:buChar char="•"/>
              </a:pPr>
              <a:r>
                <a:rPr lang="en-US" sz="210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Dundalk Institute of Technology</a:t>
              </a:r>
            </a:p>
            <a:p>
              <a:pPr marL="1065848" lvl="1" indent="-532924" algn="l">
                <a:lnSpc>
                  <a:spcPts val="2520"/>
                </a:lnSpc>
                <a:buFont typeface="Arial"/>
                <a:buChar char="•"/>
              </a:pPr>
              <a:r>
                <a:rPr lang="en-US" sz="210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Institute of Art, Design &amp; Technology, Dún Laoghaire </a:t>
              </a:r>
            </a:p>
            <a:p>
              <a:pPr marL="1065848" lvl="1" indent="-532924" algn="l">
                <a:lnSpc>
                  <a:spcPts val="2520"/>
                </a:lnSpc>
                <a:buFont typeface="Arial"/>
                <a:buChar char="•"/>
              </a:pPr>
              <a:r>
                <a:rPr lang="en-US" sz="210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Marino Institute of Education</a:t>
              </a:r>
            </a:p>
            <a:p>
              <a:pPr marL="1065848" lvl="1" indent="-532924" algn="l">
                <a:lnSpc>
                  <a:spcPts val="2520"/>
                </a:lnSpc>
                <a:buFont typeface="Arial"/>
                <a:buChar char="•"/>
              </a:pPr>
              <a:r>
                <a:rPr lang="en-US" sz="210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National College of Ireland </a:t>
              </a:r>
            </a:p>
            <a:p>
              <a:pPr marL="1065848" lvl="1" indent="-532924" algn="l">
                <a:lnSpc>
                  <a:spcPts val="2520"/>
                </a:lnSpc>
                <a:buFont typeface="Arial"/>
                <a:buChar char="•"/>
              </a:pPr>
              <a:r>
                <a:rPr lang="en-US" sz="210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NCAD</a:t>
              </a:r>
            </a:p>
            <a:p>
              <a:pPr marL="1065848" lvl="1" indent="-532924" algn="l">
                <a:lnSpc>
                  <a:spcPts val="2520"/>
                </a:lnSpc>
                <a:buFont typeface="Arial"/>
                <a:buChar char="•"/>
              </a:pPr>
              <a:r>
                <a:rPr lang="en-US" sz="210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RCSI</a:t>
              </a:r>
            </a:p>
            <a:p>
              <a:pPr marL="1065848" lvl="1" indent="-532924" algn="l">
                <a:lnSpc>
                  <a:spcPts val="2520"/>
                </a:lnSpc>
                <a:buFont typeface="Arial"/>
                <a:buChar char="•"/>
              </a:pPr>
              <a:r>
                <a:rPr lang="en-US" sz="210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Trinity College, Dublin</a:t>
              </a:r>
            </a:p>
            <a:p>
              <a:pPr marL="1065848" lvl="1" indent="-532924" algn="l">
                <a:lnSpc>
                  <a:spcPts val="2520"/>
                </a:lnSpc>
                <a:buFont typeface="Arial"/>
                <a:buChar char="•"/>
              </a:pPr>
              <a:r>
                <a:rPr lang="en-US" sz="210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TU Dublin </a:t>
              </a:r>
            </a:p>
            <a:p>
              <a:pPr marL="1065848" lvl="1" indent="-532924" algn="l">
                <a:lnSpc>
                  <a:spcPts val="2520"/>
                </a:lnSpc>
                <a:buFont typeface="Arial"/>
                <a:buChar char="•"/>
              </a:pPr>
              <a:r>
                <a:rPr lang="en-US" sz="210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University College, Dublin</a:t>
              </a:r>
            </a:p>
          </p:txBody>
        </p:sp>
      </p:grpSp>
      <p:grpSp>
        <p:nvGrpSpPr>
          <p:cNvPr id="13" name="Group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15553" y="4394863"/>
            <a:ext cx="4814236" cy="1088343"/>
            <a:chOff x="0" y="0"/>
            <a:chExt cx="6418982" cy="1451124"/>
          </a:xfrm>
        </p:grpSpPr>
        <p:sp>
          <p:nvSpPr>
            <p:cNvPr id="14" name="Freeform 14"/>
            <p:cNvSpPr/>
            <p:nvPr/>
          </p:nvSpPr>
          <p:spPr>
            <a:xfrm>
              <a:off x="47625" y="47625"/>
              <a:ext cx="6323711" cy="1355852"/>
            </a:xfrm>
            <a:custGeom>
              <a:avLst/>
              <a:gdLst/>
              <a:ahLst/>
              <a:cxnLst/>
              <a:rect l="l" t="t" r="r" b="b"/>
              <a:pathLst>
                <a:path w="6323711" h="1355852">
                  <a:moveTo>
                    <a:pt x="0" y="0"/>
                  </a:moveTo>
                  <a:lnTo>
                    <a:pt x="6323711" y="0"/>
                  </a:lnTo>
                  <a:lnTo>
                    <a:pt x="6323711" y="1355852"/>
                  </a:lnTo>
                  <a:lnTo>
                    <a:pt x="0" y="13558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6356223" y="661416"/>
              <a:ext cx="2732913" cy="753618"/>
            </a:xfrm>
            <a:custGeom>
              <a:avLst/>
              <a:gdLst/>
              <a:ahLst/>
              <a:cxnLst/>
              <a:rect l="l" t="t" r="r" b="b"/>
              <a:pathLst>
                <a:path w="2732913" h="753618">
                  <a:moveTo>
                    <a:pt x="0" y="0"/>
                  </a:moveTo>
                  <a:lnTo>
                    <a:pt x="2732913" y="753618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0"/>
              <a:ext cx="6418961" cy="1451102"/>
            </a:xfrm>
            <a:custGeom>
              <a:avLst/>
              <a:gdLst/>
              <a:ahLst/>
              <a:cxnLst/>
              <a:rect l="l" t="t" r="r" b="b"/>
              <a:pathLst>
                <a:path w="6418961" h="1451102">
                  <a:moveTo>
                    <a:pt x="47625" y="0"/>
                  </a:moveTo>
                  <a:lnTo>
                    <a:pt x="6371336" y="0"/>
                  </a:lnTo>
                  <a:cubicBezTo>
                    <a:pt x="6397625" y="0"/>
                    <a:pt x="6418961" y="21336"/>
                    <a:pt x="6418961" y="47625"/>
                  </a:cubicBezTo>
                  <a:lnTo>
                    <a:pt x="6418961" y="1403477"/>
                  </a:lnTo>
                  <a:cubicBezTo>
                    <a:pt x="6418961" y="1429766"/>
                    <a:pt x="6397625" y="1451102"/>
                    <a:pt x="6371336" y="1451102"/>
                  </a:cubicBezTo>
                  <a:lnTo>
                    <a:pt x="47625" y="1451102"/>
                  </a:lnTo>
                  <a:cubicBezTo>
                    <a:pt x="21336" y="1451102"/>
                    <a:pt x="0" y="1429766"/>
                    <a:pt x="0" y="1403477"/>
                  </a:cubicBezTo>
                  <a:lnTo>
                    <a:pt x="0" y="47625"/>
                  </a:lnTo>
                  <a:cubicBezTo>
                    <a:pt x="0" y="21336"/>
                    <a:pt x="21336" y="0"/>
                    <a:pt x="47625" y="0"/>
                  </a:cubicBezTo>
                  <a:moveTo>
                    <a:pt x="47625" y="95250"/>
                  </a:moveTo>
                  <a:lnTo>
                    <a:pt x="47625" y="47625"/>
                  </a:lnTo>
                  <a:lnTo>
                    <a:pt x="95250" y="47625"/>
                  </a:lnTo>
                  <a:lnTo>
                    <a:pt x="95250" y="1403477"/>
                  </a:lnTo>
                  <a:lnTo>
                    <a:pt x="47625" y="1403477"/>
                  </a:lnTo>
                  <a:lnTo>
                    <a:pt x="47625" y="1355852"/>
                  </a:lnTo>
                  <a:lnTo>
                    <a:pt x="6371336" y="1355852"/>
                  </a:lnTo>
                  <a:lnTo>
                    <a:pt x="6371336" y="1403477"/>
                  </a:lnTo>
                  <a:lnTo>
                    <a:pt x="6323711" y="1403477"/>
                  </a:lnTo>
                  <a:lnTo>
                    <a:pt x="6323711" y="47625"/>
                  </a:lnTo>
                  <a:lnTo>
                    <a:pt x="6371336" y="47625"/>
                  </a:lnTo>
                  <a:lnTo>
                    <a:pt x="6371336" y="95250"/>
                  </a:lnTo>
                  <a:lnTo>
                    <a:pt x="47625" y="952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6343523" y="615569"/>
              <a:ext cx="2758187" cy="845439"/>
            </a:xfrm>
            <a:custGeom>
              <a:avLst/>
              <a:gdLst/>
              <a:ahLst/>
              <a:cxnLst/>
              <a:rect l="l" t="t" r="r" b="b"/>
              <a:pathLst>
                <a:path w="2758187" h="845439">
                  <a:moveTo>
                    <a:pt x="25273" y="0"/>
                  </a:moveTo>
                  <a:lnTo>
                    <a:pt x="2758187" y="753618"/>
                  </a:lnTo>
                  <a:lnTo>
                    <a:pt x="2732913" y="845439"/>
                  </a:lnTo>
                  <a:lnTo>
                    <a:pt x="0" y="918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0"/>
              <a:ext cx="6418982" cy="14511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1065848" lvl="1" indent="-532924" algn="l">
                <a:lnSpc>
                  <a:spcPts val="2520"/>
                </a:lnSpc>
                <a:buFont typeface="Arial"/>
                <a:buChar char="•"/>
              </a:pPr>
              <a:r>
                <a:rPr lang="en-US" sz="210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ATU, Galway</a:t>
              </a:r>
            </a:p>
            <a:p>
              <a:pPr marL="1065848" lvl="1" indent="-532924" algn="l">
                <a:lnSpc>
                  <a:spcPts val="2520"/>
                </a:lnSpc>
                <a:buFont typeface="Arial"/>
                <a:buChar char="•"/>
              </a:pPr>
              <a:r>
                <a:rPr lang="en-US" sz="210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University of Galway</a:t>
              </a:r>
            </a:p>
          </p:txBody>
        </p:sp>
      </p:grpSp>
      <p:grpSp>
        <p:nvGrpSpPr>
          <p:cNvPr id="19" name="Group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15551" y="6772972"/>
            <a:ext cx="4642468" cy="1274919"/>
            <a:chOff x="0" y="0"/>
            <a:chExt cx="6189958" cy="1699892"/>
          </a:xfrm>
        </p:grpSpPr>
        <p:sp>
          <p:nvSpPr>
            <p:cNvPr id="20" name="Freeform 20"/>
            <p:cNvSpPr/>
            <p:nvPr/>
          </p:nvSpPr>
          <p:spPr>
            <a:xfrm>
              <a:off x="47625" y="47625"/>
              <a:ext cx="6094730" cy="1604645"/>
            </a:xfrm>
            <a:custGeom>
              <a:avLst/>
              <a:gdLst/>
              <a:ahLst/>
              <a:cxnLst/>
              <a:rect l="l" t="t" r="r" b="b"/>
              <a:pathLst>
                <a:path w="6094730" h="1604645">
                  <a:moveTo>
                    <a:pt x="0" y="0"/>
                  </a:moveTo>
                  <a:lnTo>
                    <a:pt x="6094730" y="0"/>
                  </a:lnTo>
                  <a:lnTo>
                    <a:pt x="6094730" y="1604645"/>
                  </a:lnTo>
                  <a:lnTo>
                    <a:pt x="0" y="16046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6141593" y="-60325"/>
              <a:ext cx="3047111" cy="888492"/>
            </a:xfrm>
            <a:custGeom>
              <a:avLst/>
              <a:gdLst/>
              <a:ahLst/>
              <a:cxnLst/>
              <a:rect l="l" t="t" r="r" b="b"/>
              <a:pathLst>
                <a:path w="3047111" h="888492">
                  <a:moveTo>
                    <a:pt x="0" y="888492"/>
                  </a:moveTo>
                  <a:lnTo>
                    <a:pt x="3047111" y="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0" y="0"/>
              <a:ext cx="6189980" cy="1699895"/>
            </a:xfrm>
            <a:custGeom>
              <a:avLst/>
              <a:gdLst/>
              <a:ahLst/>
              <a:cxnLst/>
              <a:rect l="l" t="t" r="r" b="b"/>
              <a:pathLst>
                <a:path w="6189980" h="1699895">
                  <a:moveTo>
                    <a:pt x="47625" y="0"/>
                  </a:moveTo>
                  <a:lnTo>
                    <a:pt x="6142355" y="0"/>
                  </a:lnTo>
                  <a:cubicBezTo>
                    <a:pt x="6168644" y="0"/>
                    <a:pt x="6189980" y="21336"/>
                    <a:pt x="6189980" y="47625"/>
                  </a:cubicBezTo>
                  <a:lnTo>
                    <a:pt x="6189980" y="1652270"/>
                  </a:lnTo>
                  <a:cubicBezTo>
                    <a:pt x="6189980" y="1678559"/>
                    <a:pt x="6168644" y="1699895"/>
                    <a:pt x="6142355" y="1699895"/>
                  </a:cubicBezTo>
                  <a:lnTo>
                    <a:pt x="47625" y="1699895"/>
                  </a:lnTo>
                  <a:cubicBezTo>
                    <a:pt x="21336" y="1699895"/>
                    <a:pt x="0" y="1678559"/>
                    <a:pt x="0" y="1652270"/>
                  </a:cubicBezTo>
                  <a:lnTo>
                    <a:pt x="0" y="47625"/>
                  </a:lnTo>
                  <a:cubicBezTo>
                    <a:pt x="0" y="21336"/>
                    <a:pt x="21336" y="0"/>
                    <a:pt x="47625" y="0"/>
                  </a:cubicBezTo>
                  <a:moveTo>
                    <a:pt x="47625" y="95250"/>
                  </a:moveTo>
                  <a:lnTo>
                    <a:pt x="47625" y="47625"/>
                  </a:lnTo>
                  <a:lnTo>
                    <a:pt x="95250" y="47625"/>
                  </a:lnTo>
                  <a:lnTo>
                    <a:pt x="95250" y="1652270"/>
                  </a:lnTo>
                  <a:lnTo>
                    <a:pt x="47625" y="1652270"/>
                  </a:lnTo>
                  <a:lnTo>
                    <a:pt x="47625" y="1604645"/>
                  </a:lnTo>
                  <a:lnTo>
                    <a:pt x="6142355" y="1604645"/>
                  </a:lnTo>
                  <a:lnTo>
                    <a:pt x="6142355" y="1652270"/>
                  </a:lnTo>
                  <a:lnTo>
                    <a:pt x="6094730" y="1652270"/>
                  </a:lnTo>
                  <a:lnTo>
                    <a:pt x="6094730" y="47625"/>
                  </a:lnTo>
                  <a:lnTo>
                    <a:pt x="6142355" y="47625"/>
                  </a:lnTo>
                  <a:lnTo>
                    <a:pt x="6142355" y="95250"/>
                  </a:lnTo>
                  <a:lnTo>
                    <a:pt x="47625" y="952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6128258" y="-106045"/>
              <a:ext cx="3073780" cy="979932"/>
            </a:xfrm>
            <a:custGeom>
              <a:avLst/>
              <a:gdLst/>
              <a:ahLst/>
              <a:cxnLst/>
              <a:rect l="l" t="t" r="r" b="b"/>
              <a:pathLst>
                <a:path w="3073780" h="979932">
                  <a:moveTo>
                    <a:pt x="0" y="888492"/>
                  </a:moveTo>
                  <a:lnTo>
                    <a:pt x="3047111" y="0"/>
                  </a:lnTo>
                  <a:lnTo>
                    <a:pt x="3073780" y="91440"/>
                  </a:lnTo>
                  <a:lnTo>
                    <a:pt x="26670" y="9799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0"/>
              <a:ext cx="6189958" cy="16998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1065848" lvl="1" indent="-532924" algn="l">
                <a:lnSpc>
                  <a:spcPts val="2520"/>
                </a:lnSpc>
                <a:buFont typeface="Arial"/>
                <a:buChar char="•"/>
              </a:pPr>
              <a:r>
                <a:rPr lang="en-US" sz="210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TUS, Limerick</a:t>
              </a:r>
            </a:p>
            <a:p>
              <a:pPr marL="1065848" lvl="1" indent="-532924" algn="l">
                <a:lnSpc>
                  <a:spcPts val="2520"/>
                </a:lnSpc>
                <a:buFont typeface="Arial"/>
                <a:buChar char="•"/>
              </a:pPr>
              <a:r>
                <a:rPr lang="en-US" sz="210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Mary Immaculate College</a:t>
              </a:r>
            </a:p>
            <a:p>
              <a:pPr marL="1065848" lvl="1" indent="-532924" algn="l">
                <a:lnSpc>
                  <a:spcPts val="2520"/>
                </a:lnSpc>
                <a:buFont typeface="Arial"/>
                <a:buChar char="•"/>
              </a:pPr>
              <a:r>
                <a:rPr lang="en-US" sz="210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University of Limerick</a:t>
              </a:r>
            </a:p>
          </p:txBody>
        </p:sp>
      </p:grpSp>
      <p:grpSp>
        <p:nvGrpSpPr>
          <p:cNvPr id="25" name="Group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271553" y="8125940"/>
            <a:ext cx="5310948" cy="1040082"/>
            <a:chOff x="0" y="0"/>
            <a:chExt cx="7081264" cy="1386776"/>
          </a:xfrm>
        </p:grpSpPr>
        <p:sp>
          <p:nvSpPr>
            <p:cNvPr id="26" name="Freeform 26"/>
            <p:cNvSpPr/>
            <p:nvPr/>
          </p:nvSpPr>
          <p:spPr>
            <a:xfrm>
              <a:off x="47625" y="47625"/>
              <a:ext cx="6986016" cy="1291463"/>
            </a:xfrm>
            <a:custGeom>
              <a:avLst/>
              <a:gdLst/>
              <a:ahLst/>
              <a:cxnLst/>
              <a:rect l="l" t="t" r="r" b="b"/>
              <a:pathLst>
                <a:path w="6986016" h="1291463">
                  <a:moveTo>
                    <a:pt x="0" y="0"/>
                  </a:moveTo>
                  <a:lnTo>
                    <a:pt x="6986016" y="0"/>
                  </a:lnTo>
                  <a:lnTo>
                    <a:pt x="6986016" y="1291463"/>
                  </a:lnTo>
                  <a:lnTo>
                    <a:pt x="0" y="12914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-4937506" y="321437"/>
              <a:ext cx="5020056" cy="391160"/>
            </a:xfrm>
            <a:custGeom>
              <a:avLst/>
              <a:gdLst/>
              <a:ahLst/>
              <a:cxnLst/>
              <a:rect l="l" t="t" r="r" b="b"/>
              <a:pathLst>
                <a:path w="5020056" h="391160">
                  <a:moveTo>
                    <a:pt x="5020056" y="0"/>
                  </a:moveTo>
                  <a:lnTo>
                    <a:pt x="0" y="39116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0" y="0"/>
              <a:ext cx="7081266" cy="1386713"/>
            </a:xfrm>
            <a:custGeom>
              <a:avLst/>
              <a:gdLst/>
              <a:ahLst/>
              <a:cxnLst/>
              <a:rect l="l" t="t" r="r" b="b"/>
              <a:pathLst>
                <a:path w="7081266" h="1386713">
                  <a:moveTo>
                    <a:pt x="47625" y="0"/>
                  </a:moveTo>
                  <a:lnTo>
                    <a:pt x="7033641" y="0"/>
                  </a:lnTo>
                  <a:cubicBezTo>
                    <a:pt x="7059930" y="0"/>
                    <a:pt x="7081266" y="21336"/>
                    <a:pt x="7081266" y="47625"/>
                  </a:cubicBezTo>
                  <a:lnTo>
                    <a:pt x="7081266" y="1339088"/>
                  </a:lnTo>
                  <a:cubicBezTo>
                    <a:pt x="7081266" y="1365377"/>
                    <a:pt x="7059930" y="1386713"/>
                    <a:pt x="7033641" y="1386713"/>
                  </a:cubicBezTo>
                  <a:lnTo>
                    <a:pt x="47625" y="1386713"/>
                  </a:lnTo>
                  <a:cubicBezTo>
                    <a:pt x="21336" y="1386713"/>
                    <a:pt x="0" y="1365377"/>
                    <a:pt x="0" y="1339088"/>
                  </a:cubicBezTo>
                  <a:lnTo>
                    <a:pt x="0" y="47625"/>
                  </a:lnTo>
                  <a:cubicBezTo>
                    <a:pt x="0" y="21336"/>
                    <a:pt x="21336" y="0"/>
                    <a:pt x="47625" y="0"/>
                  </a:cubicBezTo>
                  <a:moveTo>
                    <a:pt x="47625" y="95250"/>
                  </a:moveTo>
                  <a:lnTo>
                    <a:pt x="47625" y="47625"/>
                  </a:lnTo>
                  <a:lnTo>
                    <a:pt x="95250" y="47625"/>
                  </a:lnTo>
                  <a:lnTo>
                    <a:pt x="95250" y="1339088"/>
                  </a:lnTo>
                  <a:lnTo>
                    <a:pt x="47625" y="1339088"/>
                  </a:lnTo>
                  <a:lnTo>
                    <a:pt x="47625" y="1291463"/>
                  </a:lnTo>
                  <a:lnTo>
                    <a:pt x="7033641" y="1291463"/>
                  </a:lnTo>
                  <a:lnTo>
                    <a:pt x="7033641" y="1339088"/>
                  </a:lnTo>
                  <a:lnTo>
                    <a:pt x="6986016" y="1339088"/>
                  </a:lnTo>
                  <a:lnTo>
                    <a:pt x="6986016" y="47625"/>
                  </a:lnTo>
                  <a:lnTo>
                    <a:pt x="7033641" y="47625"/>
                  </a:lnTo>
                  <a:lnTo>
                    <a:pt x="7033641" y="95250"/>
                  </a:lnTo>
                  <a:lnTo>
                    <a:pt x="47625" y="952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-4941189" y="273939"/>
              <a:ext cx="5027422" cy="486156"/>
            </a:xfrm>
            <a:custGeom>
              <a:avLst/>
              <a:gdLst/>
              <a:ahLst/>
              <a:cxnLst/>
              <a:rect l="l" t="t" r="r" b="b"/>
              <a:pathLst>
                <a:path w="5027422" h="486156">
                  <a:moveTo>
                    <a:pt x="5027422" y="94869"/>
                  </a:moveTo>
                  <a:lnTo>
                    <a:pt x="7366" y="486156"/>
                  </a:lnTo>
                  <a:lnTo>
                    <a:pt x="0" y="391160"/>
                  </a:lnTo>
                  <a:lnTo>
                    <a:pt x="50200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0"/>
              <a:ext cx="7081264" cy="13867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1065848" lvl="1" indent="-532924" algn="l">
                <a:lnSpc>
                  <a:spcPts val="2520"/>
                </a:lnSpc>
                <a:buFont typeface="Arial"/>
                <a:buChar char="•"/>
              </a:pPr>
              <a:r>
                <a:rPr lang="en-US" sz="210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MTU Cork Campus</a:t>
              </a:r>
            </a:p>
            <a:p>
              <a:pPr marL="1065848" lvl="1" indent="-532924" algn="l">
                <a:lnSpc>
                  <a:spcPts val="2520"/>
                </a:lnSpc>
                <a:buFont typeface="Arial"/>
                <a:buChar char="•"/>
              </a:pPr>
              <a:r>
                <a:rPr lang="en-US" sz="210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University College Cork</a:t>
              </a:r>
            </a:p>
          </p:txBody>
        </p:sp>
      </p:grpSp>
      <p:grpSp>
        <p:nvGrpSpPr>
          <p:cNvPr id="31" name="Group 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95357" y="2007238"/>
            <a:ext cx="4960890" cy="1332326"/>
            <a:chOff x="0" y="0"/>
            <a:chExt cx="6614520" cy="1776434"/>
          </a:xfrm>
        </p:grpSpPr>
        <p:sp>
          <p:nvSpPr>
            <p:cNvPr id="32" name="Freeform 32"/>
            <p:cNvSpPr/>
            <p:nvPr/>
          </p:nvSpPr>
          <p:spPr>
            <a:xfrm>
              <a:off x="47625" y="47625"/>
              <a:ext cx="6519291" cy="1681226"/>
            </a:xfrm>
            <a:custGeom>
              <a:avLst/>
              <a:gdLst/>
              <a:ahLst/>
              <a:cxnLst/>
              <a:rect l="l" t="t" r="r" b="b"/>
              <a:pathLst>
                <a:path w="6519291" h="1681226">
                  <a:moveTo>
                    <a:pt x="0" y="0"/>
                  </a:moveTo>
                  <a:lnTo>
                    <a:pt x="6519291" y="0"/>
                  </a:lnTo>
                  <a:lnTo>
                    <a:pt x="6519291" y="1681226"/>
                  </a:lnTo>
                  <a:lnTo>
                    <a:pt x="0" y="168122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3" name="Freeform 33"/>
            <p:cNvSpPr/>
            <p:nvPr/>
          </p:nvSpPr>
          <p:spPr>
            <a:xfrm>
              <a:off x="6621018" y="808736"/>
              <a:ext cx="3892169" cy="487553"/>
            </a:xfrm>
            <a:custGeom>
              <a:avLst/>
              <a:gdLst/>
              <a:ahLst/>
              <a:cxnLst/>
              <a:rect l="l" t="t" r="r" b="b"/>
              <a:pathLst>
                <a:path w="3892169" h="487553">
                  <a:moveTo>
                    <a:pt x="0" y="0"/>
                  </a:moveTo>
                  <a:lnTo>
                    <a:pt x="3892170" y="487553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Freeform 34"/>
            <p:cNvSpPr/>
            <p:nvPr/>
          </p:nvSpPr>
          <p:spPr>
            <a:xfrm>
              <a:off x="0" y="0"/>
              <a:ext cx="6614541" cy="1776476"/>
            </a:xfrm>
            <a:custGeom>
              <a:avLst/>
              <a:gdLst/>
              <a:ahLst/>
              <a:cxnLst/>
              <a:rect l="l" t="t" r="r" b="b"/>
              <a:pathLst>
                <a:path w="6614541" h="1776476">
                  <a:moveTo>
                    <a:pt x="47625" y="0"/>
                  </a:moveTo>
                  <a:lnTo>
                    <a:pt x="6566916" y="0"/>
                  </a:lnTo>
                  <a:cubicBezTo>
                    <a:pt x="6593205" y="0"/>
                    <a:pt x="6614541" y="21336"/>
                    <a:pt x="6614541" y="47625"/>
                  </a:cubicBezTo>
                  <a:lnTo>
                    <a:pt x="6614541" y="1728851"/>
                  </a:lnTo>
                  <a:cubicBezTo>
                    <a:pt x="6614541" y="1755140"/>
                    <a:pt x="6593205" y="1776476"/>
                    <a:pt x="6566916" y="1776476"/>
                  </a:cubicBezTo>
                  <a:lnTo>
                    <a:pt x="47625" y="1776476"/>
                  </a:lnTo>
                  <a:cubicBezTo>
                    <a:pt x="21336" y="1776476"/>
                    <a:pt x="0" y="1755140"/>
                    <a:pt x="0" y="1728851"/>
                  </a:cubicBezTo>
                  <a:lnTo>
                    <a:pt x="0" y="47625"/>
                  </a:lnTo>
                  <a:cubicBezTo>
                    <a:pt x="0" y="21336"/>
                    <a:pt x="21336" y="0"/>
                    <a:pt x="47625" y="0"/>
                  </a:cubicBezTo>
                  <a:moveTo>
                    <a:pt x="47625" y="95250"/>
                  </a:moveTo>
                  <a:lnTo>
                    <a:pt x="47625" y="47625"/>
                  </a:lnTo>
                  <a:lnTo>
                    <a:pt x="95250" y="47625"/>
                  </a:lnTo>
                  <a:lnTo>
                    <a:pt x="95250" y="1728851"/>
                  </a:lnTo>
                  <a:lnTo>
                    <a:pt x="47625" y="1728851"/>
                  </a:lnTo>
                  <a:lnTo>
                    <a:pt x="47625" y="1681226"/>
                  </a:lnTo>
                  <a:lnTo>
                    <a:pt x="6566916" y="1681226"/>
                  </a:lnTo>
                  <a:lnTo>
                    <a:pt x="6566916" y="1728851"/>
                  </a:lnTo>
                  <a:lnTo>
                    <a:pt x="6519291" y="1728851"/>
                  </a:lnTo>
                  <a:lnTo>
                    <a:pt x="6519291" y="47625"/>
                  </a:lnTo>
                  <a:lnTo>
                    <a:pt x="6566916" y="47625"/>
                  </a:lnTo>
                  <a:lnTo>
                    <a:pt x="6566916" y="95250"/>
                  </a:lnTo>
                  <a:lnTo>
                    <a:pt x="47625" y="952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5" name="Freeform 35"/>
            <p:cNvSpPr/>
            <p:nvPr/>
          </p:nvSpPr>
          <p:spPr>
            <a:xfrm>
              <a:off x="6615176" y="761492"/>
              <a:ext cx="3903980" cy="582041"/>
            </a:xfrm>
            <a:custGeom>
              <a:avLst/>
              <a:gdLst/>
              <a:ahLst/>
              <a:cxnLst/>
              <a:rect l="l" t="t" r="r" b="b"/>
              <a:pathLst>
                <a:path w="3903980" h="582041">
                  <a:moveTo>
                    <a:pt x="11811" y="0"/>
                  </a:moveTo>
                  <a:lnTo>
                    <a:pt x="3903980" y="487553"/>
                  </a:lnTo>
                  <a:lnTo>
                    <a:pt x="3892169" y="582041"/>
                  </a:lnTo>
                  <a:lnTo>
                    <a:pt x="0" y="944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0"/>
              <a:ext cx="6614520" cy="17764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1065848" lvl="1" indent="-532924" algn="l">
                <a:lnSpc>
                  <a:spcPts val="2520"/>
                </a:lnSpc>
                <a:buFont typeface="Arial"/>
                <a:buChar char="•"/>
              </a:pPr>
              <a:r>
                <a:rPr lang="en-US" sz="210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ATU, Donegal</a:t>
              </a:r>
            </a:p>
            <a:p>
              <a:pPr marL="1065848" lvl="1" indent="-532924" algn="l">
                <a:lnSpc>
                  <a:spcPts val="2520"/>
                </a:lnSpc>
                <a:buFont typeface="Arial"/>
                <a:buChar char="•"/>
              </a:pPr>
              <a:r>
                <a:rPr lang="en-US" sz="210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ATU, Sligo</a:t>
              </a:r>
            </a:p>
            <a:p>
              <a:pPr marL="1065848" lvl="1" indent="-532924" algn="l">
                <a:lnSpc>
                  <a:spcPts val="2520"/>
                </a:lnSpc>
                <a:buFont typeface="Arial"/>
                <a:buChar char="•"/>
              </a:pPr>
              <a:r>
                <a:rPr lang="en-US" sz="210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St. Angela’s College, Sligo</a:t>
              </a:r>
            </a:p>
          </p:txBody>
        </p:sp>
      </p:grpSp>
      <p:grpSp>
        <p:nvGrpSpPr>
          <p:cNvPr id="37" name="Group 3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271553" y="1754831"/>
            <a:ext cx="5297853" cy="862542"/>
            <a:chOff x="0" y="0"/>
            <a:chExt cx="7063804" cy="1150056"/>
          </a:xfrm>
        </p:grpSpPr>
        <p:sp>
          <p:nvSpPr>
            <p:cNvPr id="38" name="Freeform 38"/>
            <p:cNvSpPr/>
            <p:nvPr/>
          </p:nvSpPr>
          <p:spPr>
            <a:xfrm>
              <a:off x="47625" y="47625"/>
              <a:ext cx="6968617" cy="1054862"/>
            </a:xfrm>
            <a:custGeom>
              <a:avLst/>
              <a:gdLst/>
              <a:ahLst/>
              <a:cxnLst/>
              <a:rect l="l" t="t" r="r" b="b"/>
              <a:pathLst>
                <a:path w="6968617" h="1054862">
                  <a:moveTo>
                    <a:pt x="0" y="0"/>
                  </a:moveTo>
                  <a:lnTo>
                    <a:pt x="6968617" y="0"/>
                  </a:lnTo>
                  <a:lnTo>
                    <a:pt x="6968617" y="1054862"/>
                  </a:lnTo>
                  <a:lnTo>
                    <a:pt x="0" y="105486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9" name="Freeform 39"/>
            <p:cNvSpPr/>
            <p:nvPr/>
          </p:nvSpPr>
          <p:spPr>
            <a:xfrm>
              <a:off x="-1799844" y="271272"/>
              <a:ext cx="1882267" cy="4488180"/>
            </a:xfrm>
            <a:custGeom>
              <a:avLst/>
              <a:gdLst/>
              <a:ahLst/>
              <a:cxnLst/>
              <a:rect l="l" t="t" r="r" b="b"/>
              <a:pathLst>
                <a:path w="1882267" h="4488180">
                  <a:moveTo>
                    <a:pt x="1882267" y="0"/>
                  </a:moveTo>
                  <a:lnTo>
                    <a:pt x="0" y="448818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0" name="Freeform 40"/>
            <p:cNvSpPr/>
            <p:nvPr/>
          </p:nvSpPr>
          <p:spPr>
            <a:xfrm>
              <a:off x="0" y="0"/>
              <a:ext cx="7063867" cy="1150112"/>
            </a:xfrm>
            <a:custGeom>
              <a:avLst/>
              <a:gdLst/>
              <a:ahLst/>
              <a:cxnLst/>
              <a:rect l="l" t="t" r="r" b="b"/>
              <a:pathLst>
                <a:path w="7063867" h="1150112">
                  <a:moveTo>
                    <a:pt x="47625" y="0"/>
                  </a:moveTo>
                  <a:lnTo>
                    <a:pt x="7016242" y="0"/>
                  </a:lnTo>
                  <a:cubicBezTo>
                    <a:pt x="7042531" y="0"/>
                    <a:pt x="7063867" y="21336"/>
                    <a:pt x="7063867" y="47625"/>
                  </a:cubicBezTo>
                  <a:lnTo>
                    <a:pt x="7063867" y="1102487"/>
                  </a:lnTo>
                  <a:cubicBezTo>
                    <a:pt x="7063867" y="1128776"/>
                    <a:pt x="7042531" y="1150112"/>
                    <a:pt x="7016242" y="1150112"/>
                  </a:cubicBezTo>
                  <a:lnTo>
                    <a:pt x="47625" y="1150112"/>
                  </a:lnTo>
                  <a:cubicBezTo>
                    <a:pt x="21336" y="1150112"/>
                    <a:pt x="0" y="1128776"/>
                    <a:pt x="0" y="1102487"/>
                  </a:cubicBezTo>
                  <a:lnTo>
                    <a:pt x="0" y="47625"/>
                  </a:lnTo>
                  <a:cubicBezTo>
                    <a:pt x="0" y="21336"/>
                    <a:pt x="21336" y="0"/>
                    <a:pt x="47625" y="0"/>
                  </a:cubicBezTo>
                  <a:moveTo>
                    <a:pt x="47625" y="95250"/>
                  </a:moveTo>
                  <a:lnTo>
                    <a:pt x="47625" y="47625"/>
                  </a:lnTo>
                  <a:lnTo>
                    <a:pt x="95250" y="47625"/>
                  </a:lnTo>
                  <a:lnTo>
                    <a:pt x="95250" y="1102487"/>
                  </a:lnTo>
                  <a:lnTo>
                    <a:pt x="47625" y="1102487"/>
                  </a:lnTo>
                  <a:lnTo>
                    <a:pt x="47625" y="1054862"/>
                  </a:lnTo>
                  <a:lnTo>
                    <a:pt x="7016242" y="1054862"/>
                  </a:lnTo>
                  <a:lnTo>
                    <a:pt x="7016242" y="1102487"/>
                  </a:lnTo>
                  <a:lnTo>
                    <a:pt x="6968617" y="1102487"/>
                  </a:lnTo>
                  <a:lnTo>
                    <a:pt x="6968617" y="47625"/>
                  </a:lnTo>
                  <a:lnTo>
                    <a:pt x="7016242" y="47625"/>
                  </a:lnTo>
                  <a:lnTo>
                    <a:pt x="7016242" y="95250"/>
                  </a:lnTo>
                  <a:lnTo>
                    <a:pt x="47625" y="952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1" name="Freeform 41"/>
            <p:cNvSpPr/>
            <p:nvPr/>
          </p:nvSpPr>
          <p:spPr>
            <a:xfrm>
              <a:off x="-1843786" y="252857"/>
              <a:ext cx="1970151" cy="4525010"/>
            </a:xfrm>
            <a:custGeom>
              <a:avLst/>
              <a:gdLst/>
              <a:ahLst/>
              <a:cxnLst/>
              <a:rect l="l" t="t" r="r" b="b"/>
              <a:pathLst>
                <a:path w="1970151" h="4525010">
                  <a:moveTo>
                    <a:pt x="1970151" y="36830"/>
                  </a:moveTo>
                  <a:lnTo>
                    <a:pt x="87884" y="4525010"/>
                  </a:lnTo>
                  <a:lnTo>
                    <a:pt x="0" y="4488180"/>
                  </a:lnTo>
                  <a:lnTo>
                    <a:pt x="18823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0" y="0"/>
              <a:ext cx="7063804" cy="11500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1065848" lvl="1" indent="-532924" algn="l">
                <a:lnSpc>
                  <a:spcPts val="2520"/>
                </a:lnSpc>
                <a:buFont typeface="Arial"/>
                <a:buChar char="•"/>
              </a:pPr>
              <a:r>
                <a:rPr lang="en-US" sz="210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Maynooth University</a:t>
              </a:r>
            </a:p>
            <a:p>
              <a:pPr marL="1065848" lvl="1" indent="-532924" algn="l">
                <a:lnSpc>
                  <a:spcPts val="2520"/>
                </a:lnSpc>
                <a:buFont typeface="Arial"/>
                <a:buChar char="•"/>
              </a:pPr>
              <a:r>
                <a:rPr lang="en-US" sz="210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Pontifical University</a:t>
              </a:r>
            </a:p>
          </p:txBody>
        </p:sp>
      </p:grpSp>
      <p:grpSp>
        <p:nvGrpSpPr>
          <p:cNvPr id="43" name="Group 4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15551" y="8254799"/>
            <a:ext cx="3966943" cy="758573"/>
            <a:chOff x="0" y="0"/>
            <a:chExt cx="5289258" cy="1011430"/>
          </a:xfrm>
        </p:grpSpPr>
        <p:sp>
          <p:nvSpPr>
            <p:cNvPr id="44" name="Freeform 44"/>
            <p:cNvSpPr/>
            <p:nvPr/>
          </p:nvSpPr>
          <p:spPr>
            <a:xfrm>
              <a:off x="47625" y="47625"/>
              <a:ext cx="5194046" cy="916178"/>
            </a:xfrm>
            <a:custGeom>
              <a:avLst/>
              <a:gdLst/>
              <a:ahLst/>
              <a:cxnLst/>
              <a:rect l="l" t="t" r="r" b="b"/>
              <a:pathLst>
                <a:path w="5194046" h="916178">
                  <a:moveTo>
                    <a:pt x="0" y="0"/>
                  </a:moveTo>
                  <a:lnTo>
                    <a:pt x="5194046" y="0"/>
                  </a:lnTo>
                  <a:lnTo>
                    <a:pt x="5194046" y="916178"/>
                  </a:lnTo>
                  <a:lnTo>
                    <a:pt x="0" y="91617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5" name="Freeform 45"/>
            <p:cNvSpPr/>
            <p:nvPr/>
          </p:nvSpPr>
          <p:spPr>
            <a:xfrm>
              <a:off x="5229225" y="-13208"/>
              <a:ext cx="2025015" cy="458470"/>
            </a:xfrm>
            <a:custGeom>
              <a:avLst/>
              <a:gdLst/>
              <a:ahLst/>
              <a:cxnLst/>
              <a:rect l="l" t="t" r="r" b="b"/>
              <a:pathLst>
                <a:path w="2025015" h="458470">
                  <a:moveTo>
                    <a:pt x="0" y="458470"/>
                  </a:moveTo>
                  <a:lnTo>
                    <a:pt x="2025015" y="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6" name="Freeform 46"/>
            <p:cNvSpPr/>
            <p:nvPr/>
          </p:nvSpPr>
          <p:spPr>
            <a:xfrm>
              <a:off x="0" y="0"/>
              <a:ext cx="5289296" cy="1011428"/>
            </a:xfrm>
            <a:custGeom>
              <a:avLst/>
              <a:gdLst/>
              <a:ahLst/>
              <a:cxnLst/>
              <a:rect l="l" t="t" r="r" b="b"/>
              <a:pathLst>
                <a:path w="5289296" h="1011428">
                  <a:moveTo>
                    <a:pt x="47625" y="0"/>
                  </a:moveTo>
                  <a:lnTo>
                    <a:pt x="5241671" y="0"/>
                  </a:lnTo>
                  <a:cubicBezTo>
                    <a:pt x="5267960" y="0"/>
                    <a:pt x="5289296" y="21336"/>
                    <a:pt x="5289296" y="47625"/>
                  </a:cubicBezTo>
                  <a:lnTo>
                    <a:pt x="5289296" y="963803"/>
                  </a:lnTo>
                  <a:cubicBezTo>
                    <a:pt x="5289296" y="990092"/>
                    <a:pt x="5267960" y="1011428"/>
                    <a:pt x="5241671" y="1011428"/>
                  </a:cubicBezTo>
                  <a:lnTo>
                    <a:pt x="47625" y="1011428"/>
                  </a:lnTo>
                  <a:cubicBezTo>
                    <a:pt x="21336" y="1011428"/>
                    <a:pt x="0" y="990092"/>
                    <a:pt x="0" y="963803"/>
                  </a:cubicBezTo>
                  <a:lnTo>
                    <a:pt x="0" y="47625"/>
                  </a:lnTo>
                  <a:cubicBezTo>
                    <a:pt x="0" y="21336"/>
                    <a:pt x="21336" y="0"/>
                    <a:pt x="47625" y="0"/>
                  </a:cubicBezTo>
                  <a:moveTo>
                    <a:pt x="47625" y="95250"/>
                  </a:moveTo>
                  <a:lnTo>
                    <a:pt x="47625" y="47625"/>
                  </a:lnTo>
                  <a:lnTo>
                    <a:pt x="95250" y="47625"/>
                  </a:lnTo>
                  <a:lnTo>
                    <a:pt x="95250" y="963803"/>
                  </a:lnTo>
                  <a:lnTo>
                    <a:pt x="47625" y="963803"/>
                  </a:lnTo>
                  <a:lnTo>
                    <a:pt x="47625" y="916178"/>
                  </a:lnTo>
                  <a:lnTo>
                    <a:pt x="5241671" y="916178"/>
                  </a:lnTo>
                  <a:lnTo>
                    <a:pt x="5241671" y="963803"/>
                  </a:lnTo>
                  <a:lnTo>
                    <a:pt x="5194046" y="963803"/>
                  </a:lnTo>
                  <a:lnTo>
                    <a:pt x="5194046" y="47625"/>
                  </a:lnTo>
                  <a:lnTo>
                    <a:pt x="5241671" y="47625"/>
                  </a:lnTo>
                  <a:lnTo>
                    <a:pt x="5241671" y="95250"/>
                  </a:lnTo>
                  <a:lnTo>
                    <a:pt x="47625" y="952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7" name="Freeform 47"/>
            <p:cNvSpPr/>
            <p:nvPr/>
          </p:nvSpPr>
          <p:spPr>
            <a:xfrm>
              <a:off x="5218684" y="-59563"/>
              <a:ext cx="2046096" cy="551307"/>
            </a:xfrm>
            <a:custGeom>
              <a:avLst/>
              <a:gdLst/>
              <a:ahLst/>
              <a:cxnLst/>
              <a:rect l="l" t="t" r="r" b="b"/>
              <a:pathLst>
                <a:path w="2046096" h="551307">
                  <a:moveTo>
                    <a:pt x="0" y="458470"/>
                  </a:moveTo>
                  <a:lnTo>
                    <a:pt x="2025015" y="0"/>
                  </a:lnTo>
                  <a:lnTo>
                    <a:pt x="2046097" y="92837"/>
                  </a:lnTo>
                  <a:lnTo>
                    <a:pt x="21082" y="5513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0" y="0"/>
              <a:ext cx="5289258" cy="10114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1065848" lvl="1" indent="-532924" algn="l">
                <a:lnSpc>
                  <a:spcPts val="2520"/>
                </a:lnSpc>
                <a:buFont typeface="Arial"/>
                <a:buChar char="•"/>
              </a:pPr>
              <a:r>
                <a:rPr lang="en-US" sz="210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MTU, Kerry Campus</a:t>
              </a:r>
            </a:p>
          </p:txBody>
        </p:sp>
      </p:grpSp>
      <p:grpSp>
        <p:nvGrpSpPr>
          <p:cNvPr id="49" name="Group 4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15551" y="3558272"/>
            <a:ext cx="5244252" cy="621775"/>
            <a:chOff x="0" y="0"/>
            <a:chExt cx="6992336" cy="829034"/>
          </a:xfrm>
        </p:grpSpPr>
        <p:sp>
          <p:nvSpPr>
            <p:cNvPr id="50" name="Freeform 50"/>
            <p:cNvSpPr/>
            <p:nvPr/>
          </p:nvSpPr>
          <p:spPr>
            <a:xfrm>
              <a:off x="47625" y="47625"/>
              <a:ext cx="6897116" cy="733806"/>
            </a:xfrm>
            <a:custGeom>
              <a:avLst/>
              <a:gdLst/>
              <a:ahLst/>
              <a:cxnLst/>
              <a:rect l="l" t="t" r="r" b="b"/>
              <a:pathLst>
                <a:path w="6897116" h="733806">
                  <a:moveTo>
                    <a:pt x="0" y="0"/>
                  </a:moveTo>
                  <a:lnTo>
                    <a:pt x="6897116" y="0"/>
                  </a:lnTo>
                  <a:lnTo>
                    <a:pt x="6897116" y="733806"/>
                  </a:lnTo>
                  <a:lnTo>
                    <a:pt x="0" y="73380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1" name="Freeform 51"/>
            <p:cNvSpPr/>
            <p:nvPr/>
          </p:nvSpPr>
          <p:spPr>
            <a:xfrm>
              <a:off x="6928104" y="379857"/>
              <a:ext cx="4118864" cy="1316736"/>
            </a:xfrm>
            <a:custGeom>
              <a:avLst/>
              <a:gdLst/>
              <a:ahLst/>
              <a:cxnLst/>
              <a:rect l="l" t="t" r="r" b="b"/>
              <a:pathLst>
                <a:path w="4118864" h="1316736">
                  <a:moveTo>
                    <a:pt x="0" y="0"/>
                  </a:moveTo>
                  <a:lnTo>
                    <a:pt x="4118864" y="1316736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2" name="Freeform 52"/>
            <p:cNvSpPr/>
            <p:nvPr/>
          </p:nvSpPr>
          <p:spPr>
            <a:xfrm>
              <a:off x="0" y="0"/>
              <a:ext cx="6992366" cy="829056"/>
            </a:xfrm>
            <a:custGeom>
              <a:avLst/>
              <a:gdLst/>
              <a:ahLst/>
              <a:cxnLst/>
              <a:rect l="l" t="t" r="r" b="b"/>
              <a:pathLst>
                <a:path w="6992366" h="829056">
                  <a:moveTo>
                    <a:pt x="47625" y="0"/>
                  </a:moveTo>
                  <a:lnTo>
                    <a:pt x="6944741" y="0"/>
                  </a:lnTo>
                  <a:cubicBezTo>
                    <a:pt x="6971030" y="0"/>
                    <a:pt x="6992366" y="21336"/>
                    <a:pt x="6992366" y="47625"/>
                  </a:cubicBezTo>
                  <a:lnTo>
                    <a:pt x="6992366" y="781431"/>
                  </a:lnTo>
                  <a:cubicBezTo>
                    <a:pt x="6992366" y="807720"/>
                    <a:pt x="6971030" y="829056"/>
                    <a:pt x="6944741" y="829056"/>
                  </a:cubicBezTo>
                  <a:lnTo>
                    <a:pt x="47625" y="829056"/>
                  </a:lnTo>
                  <a:cubicBezTo>
                    <a:pt x="21336" y="829056"/>
                    <a:pt x="0" y="807720"/>
                    <a:pt x="0" y="781431"/>
                  </a:cubicBezTo>
                  <a:lnTo>
                    <a:pt x="0" y="47625"/>
                  </a:lnTo>
                  <a:cubicBezTo>
                    <a:pt x="0" y="21336"/>
                    <a:pt x="21336" y="0"/>
                    <a:pt x="47625" y="0"/>
                  </a:cubicBezTo>
                  <a:moveTo>
                    <a:pt x="47625" y="95250"/>
                  </a:moveTo>
                  <a:lnTo>
                    <a:pt x="47625" y="47625"/>
                  </a:lnTo>
                  <a:lnTo>
                    <a:pt x="95250" y="47625"/>
                  </a:lnTo>
                  <a:lnTo>
                    <a:pt x="95250" y="781431"/>
                  </a:lnTo>
                  <a:lnTo>
                    <a:pt x="47625" y="781431"/>
                  </a:lnTo>
                  <a:lnTo>
                    <a:pt x="47625" y="733806"/>
                  </a:lnTo>
                  <a:lnTo>
                    <a:pt x="6944741" y="733806"/>
                  </a:lnTo>
                  <a:lnTo>
                    <a:pt x="6944741" y="781431"/>
                  </a:lnTo>
                  <a:lnTo>
                    <a:pt x="6897116" y="781431"/>
                  </a:lnTo>
                  <a:lnTo>
                    <a:pt x="6897116" y="47625"/>
                  </a:lnTo>
                  <a:lnTo>
                    <a:pt x="6944741" y="47625"/>
                  </a:lnTo>
                  <a:lnTo>
                    <a:pt x="6944741" y="95250"/>
                  </a:lnTo>
                  <a:lnTo>
                    <a:pt x="47625" y="952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3" name="Freeform 53"/>
            <p:cNvSpPr/>
            <p:nvPr/>
          </p:nvSpPr>
          <p:spPr>
            <a:xfrm>
              <a:off x="6913626" y="334391"/>
              <a:ext cx="4147820" cy="1407541"/>
            </a:xfrm>
            <a:custGeom>
              <a:avLst/>
              <a:gdLst/>
              <a:ahLst/>
              <a:cxnLst/>
              <a:rect l="l" t="t" r="r" b="b"/>
              <a:pathLst>
                <a:path w="4147820" h="1407541">
                  <a:moveTo>
                    <a:pt x="29083" y="0"/>
                  </a:moveTo>
                  <a:lnTo>
                    <a:pt x="4147820" y="1316863"/>
                  </a:lnTo>
                  <a:lnTo>
                    <a:pt x="4118863" y="1407541"/>
                  </a:lnTo>
                  <a:lnTo>
                    <a:pt x="0" y="9080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0" y="0"/>
              <a:ext cx="6992336" cy="829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520"/>
                </a:lnSpc>
              </a:pPr>
              <a:r>
                <a:rPr lang="en-US" sz="210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 TUS, Athlone</a:t>
              </a:r>
            </a:p>
          </p:txBody>
        </p:sp>
      </p:grpSp>
      <p:grpSp>
        <p:nvGrpSpPr>
          <p:cNvPr id="55" name="Group 5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15551" y="5716096"/>
            <a:ext cx="3501076" cy="845694"/>
            <a:chOff x="0" y="0"/>
            <a:chExt cx="4668102" cy="1127592"/>
          </a:xfrm>
        </p:grpSpPr>
        <p:sp>
          <p:nvSpPr>
            <p:cNvPr id="56" name="Freeform 56"/>
            <p:cNvSpPr/>
            <p:nvPr/>
          </p:nvSpPr>
          <p:spPr>
            <a:xfrm>
              <a:off x="47625" y="47625"/>
              <a:ext cx="4572889" cy="1032383"/>
            </a:xfrm>
            <a:custGeom>
              <a:avLst/>
              <a:gdLst/>
              <a:ahLst/>
              <a:cxnLst/>
              <a:rect l="l" t="t" r="r" b="b"/>
              <a:pathLst>
                <a:path w="4572889" h="1032383">
                  <a:moveTo>
                    <a:pt x="4572889" y="0"/>
                  </a:moveTo>
                  <a:lnTo>
                    <a:pt x="0" y="0"/>
                  </a:lnTo>
                  <a:lnTo>
                    <a:pt x="0" y="1032383"/>
                  </a:lnTo>
                  <a:lnTo>
                    <a:pt x="4572889" y="103238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7" name="Freeform 57"/>
            <p:cNvSpPr/>
            <p:nvPr/>
          </p:nvSpPr>
          <p:spPr>
            <a:xfrm>
              <a:off x="4597654" y="266446"/>
              <a:ext cx="6765417" cy="670814"/>
            </a:xfrm>
            <a:custGeom>
              <a:avLst/>
              <a:gdLst/>
              <a:ahLst/>
              <a:cxnLst/>
              <a:rect l="l" t="t" r="r" b="b"/>
              <a:pathLst>
                <a:path w="6765417" h="670814">
                  <a:moveTo>
                    <a:pt x="0" y="0"/>
                  </a:moveTo>
                  <a:lnTo>
                    <a:pt x="6765417" y="670814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8" name="Freeform 58"/>
            <p:cNvSpPr/>
            <p:nvPr/>
          </p:nvSpPr>
          <p:spPr>
            <a:xfrm>
              <a:off x="0" y="0"/>
              <a:ext cx="4668139" cy="1127633"/>
            </a:xfrm>
            <a:custGeom>
              <a:avLst/>
              <a:gdLst/>
              <a:ahLst/>
              <a:cxnLst/>
              <a:rect l="l" t="t" r="r" b="b"/>
              <a:pathLst>
                <a:path w="4668139" h="1127633">
                  <a:moveTo>
                    <a:pt x="4620514" y="95250"/>
                  </a:moveTo>
                  <a:lnTo>
                    <a:pt x="47625" y="95250"/>
                  </a:lnTo>
                  <a:lnTo>
                    <a:pt x="47625" y="47625"/>
                  </a:lnTo>
                  <a:lnTo>
                    <a:pt x="95250" y="47625"/>
                  </a:lnTo>
                  <a:lnTo>
                    <a:pt x="95250" y="1080008"/>
                  </a:lnTo>
                  <a:lnTo>
                    <a:pt x="47625" y="1080008"/>
                  </a:lnTo>
                  <a:lnTo>
                    <a:pt x="47625" y="1032383"/>
                  </a:lnTo>
                  <a:lnTo>
                    <a:pt x="4620514" y="1032383"/>
                  </a:lnTo>
                  <a:lnTo>
                    <a:pt x="4620514" y="1080008"/>
                  </a:lnTo>
                  <a:lnTo>
                    <a:pt x="4572889" y="1080008"/>
                  </a:lnTo>
                  <a:lnTo>
                    <a:pt x="4572889" y="47625"/>
                  </a:lnTo>
                  <a:lnTo>
                    <a:pt x="4620514" y="47625"/>
                  </a:lnTo>
                  <a:lnTo>
                    <a:pt x="4620514" y="95250"/>
                  </a:lnTo>
                  <a:moveTo>
                    <a:pt x="4620514" y="0"/>
                  </a:moveTo>
                  <a:cubicBezTo>
                    <a:pt x="4646803" y="0"/>
                    <a:pt x="4668139" y="21336"/>
                    <a:pt x="4668139" y="47625"/>
                  </a:cubicBezTo>
                  <a:lnTo>
                    <a:pt x="4668139" y="1080008"/>
                  </a:lnTo>
                  <a:cubicBezTo>
                    <a:pt x="4668139" y="1106297"/>
                    <a:pt x="4646803" y="1127633"/>
                    <a:pt x="4620514" y="1127633"/>
                  </a:cubicBezTo>
                  <a:lnTo>
                    <a:pt x="47625" y="1127633"/>
                  </a:lnTo>
                  <a:cubicBezTo>
                    <a:pt x="21336" y="1127633"/>
                    <a:pt x="0" y="1106297"/>
                    <a:pt x="0" y="1080008"/>
                  </a:cubicBezTo>
                  <a:lnTo>
                    <a:pt x="0" y="47625"/>
                  </a:lnTo>
                  <a:cubicBezTo>
                    <a:pt x="0" y="21336"/>
                    <a:pt x="21336" y="0"/>
                    <a:pt x="47625" y="0"/>
                  </a:cubicBezTo>
                  <a:lnTo>
                    <a:pt x="462051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9" name="Freeform 59"/>
            <p:cNvSpPr/>
            <p:nvPr/>
          </p:nvSpPr>
          <p:spPr>
            <a:xfrm>
              <a:off x="4592955" y="219075"/>
              <a:ext cx="6774815" cy="765556"/>
            </a:xfrm>
            <a:custGeom>
              <a:avLst/>
              <a:gdLst/>
              <a:ahLst/>
              <a:cxnLst/>
              <a:rect l="l" t="t" r="r" b="b"/>
              <a:pathLst>
                <a:path w="6774815" h="765556">
                  <a:moveTo>
                    <a:pt x="9398" y="0"/>
                  </a:moveTo>
                  <a:lnTo>
                    <a:pt x="6774815" y="670814"/>
                  </a:lnTo>
                  <a:lnTo>
                    <a:pt x="6765417" y="765556"/>
                  </a:lnTo>
                  <a:lnTo>
                    <a:pt x="0" y="9474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0" y="0"/>
              <a:ext cx="4668102" cy="11275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1065848" lvl="1" indent="-532924" algn="l">
                <a:lnSpc>
                  <a:spcPts val="2520"/>
                </a:lnSpc>
                <a:buFont typeface="Arial"/>
                <a:buChar char="•"/>
              </a:pPr>
              <a:r>
                <a:rPr lang="en-US" sz="210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SETU, Carlow and Wexford</a:t>
              </a:r>
            </a:p>
          </p:txBody>
        </p:sp>
      </p:grpSp>
      <p:grpSp>
        <p:nvGrpSpPr>
          <p:cNvPr id="61" name="Group 6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271555" y="7341874"/>
            <a:ext cx="5310948" cy="653234"/>
            <a:chOff x="0" y="0"/>
            <a:chExt cx="7081264" cy="870978"/>
          </a:xfrm>
        </p:grpSpPr>
        <p:sp>
          <p:nvSpPr>
            <p:cNvPr id="62" name="Freeform 62"/>
            <p:cNvSpPr/>
            <p:nvPr/>
          </p:nvSpPr>
          <p:spPr>
            <a:xfrm>
              <a:off x="47625" y="47625"/>
              <a:ext cx="6986016" cy="775716"/>
            </a:xfrm>
            <a:custGeom>
              <a:avLst/>
              <a:gdLst/>
              <a:ahLst/>
              <a:cxnLst/>
              <a:rect l="l" t="t" r="r" b="b"/>
              <a:pathLst>
                <a:path w="6986016" h="775716">
                  <a:moveTo>
                    <a:pt x="0" y="0"/>
                  </a:moveTo>
                  <a:lnTo>
                    <a:pt x="6986016" y="0"/>
                  </a:lnTo>
                  <a:lnTo>
                    <a:pt x="6986016" y="775716"/>
                  </a:lnTo>
                  <a:lnTo>
                    <a:pt x="0" y="7757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3" name="Freeform 63"/>
            <p:cNvSpPr/>
            <p:nvPr/>
          </p:nvSpPr>
          <p:spPr>
            <a:xfrm>
              <a:off x="-2367915" y="212090"/>
              <a:ext cx="2450465" cy="373507"/>
            </a:xfrm>
            <a:custGeom>
              <a:avLst/>
              <a:gdLst/>
              <a:ahLst/>
              <a:cxnLst/>
              <a:rect l="l" t="t" r="r" b="b"/>
              <a:pathLst>
                <a:path w="2450465" h="373507">
                  <a:moveTo>
                    <a:pt x="2450465" y="0"/>
                  </a:moveTo>
                  <a:lnTo>
                    <a:pt x="0" y="373507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4" name="Freeform 64"/>
            <p:cNvSpPr/>
            <p:nvPr/>
          </p:nvSpPr>
          <p:spPr>
            <a:xfrm>
              <a:off x="0" y="0"/>
              <a:ext cx="7081266" cy="870966"/>
            </a:xfrm>
            <a:custGeom>
              <a:avLst/>
              <a:gdLst/>
              <a:ahLst/>
              <a:cxnLst/>
              <a:rect l="l" t="t" r="r" b="b"/>
              <a:pathLst>
                <a:path w="7081266" h="870966">
                  <a:moveTo>
                    <a:pt x="47625" y="0"/>
                  </a:moveTo>
                  <a:lnTo>
                    <a:pt x="7033641" y="0"/>
                  </a:lnTo>
                  <a:cubicBezTo>
                    <a:pt x="7059930" y="0"/>
                    <a:pt x="7081266" y="21336"/>
                    <a:pt x="7081266" y="47625"/>
                  </a:cubicBezTo>
                  <a:lnTo>
                    <a:pt x="7081266" y="823341"/>
                  </a:lnTo>
                  <a:cubicBezTo>
                    <a:pt x="7081266" y="849630"/>
                    <a:pt x="7059930" y="870966"/>
                    <a:pt x="7033641" y="870966"/>
                  </a:cubicBezTo>
                  <a:lnTo>
                    <a:pt x="47625" y="870966"/>
                  </a:lnTo>
                  <a:cubicBezTo>
                    <a:pt x="21336" y="870966"/>
                    <a:pt x="0" y="849630"/>
                    <a:pt x="0" y="823341"/>
                  </a:cubicBezTo>
                  <a:lnTo>
                    <a:pt x="0" y="47625"/>
                  </a:lnTo>
                  <a:cubicBezTo>
                    <a:pt x="0" y="21336"/>
                    <a:pt x="21336" y="0"/>
                    <a:pt x="47625" y="0"/>
                  </a:cubicBezTo>
                  <a:moveTo>
                    <a:pt x="47625" y="95250"/>
                  </a:moveTo>
                  <a:lnTo>
                    <a:pt x="47625" y="47625"/>
                  </a:lnTo>
                  <a:lnTo>
                    <a:pt x="95250" y="47625"/>
                  </a:lnTo>
                  <a:lnTo>
                    <a:pt x="95250" y="823341"/>
                  </a:lnTo>
                  <a:lnTo>
                    <a:pt x="47625" y="823341"/>
                  </a:lnTo>
                  <a:lnTo>
                    <a:pt x="47625" y="775716"/>
                  </a:lnTo>
                  <a:lnTo>
                    <a:pt x="7033641" y="775716"/>
                  </a:lnTo>
                  <a:lnTo>
                    <a:pt x="7033641" y="823341"/>
                  </a:lnTo>
                  <a:lnTo>
                    <a:pt x="6986016" y="823341"/>
                  </a:lnTo>
                  <a:lnTo>
                    <a:pt x="6986016" y="47625"/>
                  </a:lnTo>
                  <a:lnTo>
                    <a:pt x="7033641" y="47625"/>
                  </a:lnTo>
                  <a:lnTo>
                    <a:pt x="7033641" y="95250"/>
                  </a:lnTo>
                  <a:lnTo>
                    <a:pt x="47625" y="952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5" name="Freeform 65"/>
            <p:cNvSpPr/>
            <p:nvPr/>
          </p:nvSpPr>
          <p:spPr>
            <a:xfrm>
              <a:off x="-2375027" y="164973"/>
              <a:ext cx="2464816" cy="467741"/>
            </a:xfrm>
            <a:custGeom>
              <a:avLst/>
              <a:gdLst/>
              <a:ahLst/>
              <a:cxnLst/>
              <a:rect l="l" t="t" r="r" b="b"/>
              <a:pathLst>
                <a:path w="2464816" h="467741">
                  <a:moveTo>
                    <a:pt x="2464816" y="94107"/>
                  </a:moveTo>
                  <a:lnTo>
                    <a:pt x="14351" y="467741"/>
                  </a:lnTo>
                  <a:lnTo>
                    <a:pt x="0" y="373634"/>
                  </a:lnTo>
                  <a:lnTo>
                    <a:pt x="24504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6" name="TextBox 66"/>
            <p:cNvSpPr txBox="1"/>
            <p:nvPr/>
          </p:nvSpPr>
          <p:spPr>
            <a:xfrm>
              <a:off x="0" y="0"/>
              <a:ext cx="7081264" cy="8709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1065848" lvl="1" indent="-532924" algn="l">
                <a:lnSpc>
                  <a:spcPts val="2520"/>
                </a:lnSpc>
                <a:buFont typeface="Arial"/>
                <a:buChar char="•"/>
              </a:pPr>
              <a:r>
                <a:rPr lang="en-US" sz="210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SETU, Waterford</a:t>
              </a:r>
            </a:p>
          </p:txBody>
        </p:sp>
      </p:grpSp>
      <p:sp>
        <p:nvSpPr>
          <p:cNvPr id="67" name="TextBox 67"/>
          <p:cNvSpPr txBox="1">
            <a:spLocks noGrp="1"/>
          </p:cNvSpPr>
          <p:nvPr>
            <p:ph type="title" idx="4294967295"/>
          </p:nvPr>
        </p:nvSpPr>
        <p:spPr>
          <a:xfrm>
            <a:off x="861818" y="410283"/>
            <a:ext cx="9664505" cy="100848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Where can I go to college?</a:t>
            </a:r>
          </a:p>
        </p:txBody>
      </p:sp>
      <p:sp>
        <p:nvSpPr>
          <p:cNvPr id="68" name="Freeform 6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003851" y="9395379"/>
            <a:ext cx="2084124" cy="662644"/>
          </a:xfrm>
          <a:custGeom>
            <a:avLst/>
            <a:gdLst/>
            <a:ahLst/>
            <a:cxnLst/>
            <a:rect l="l" t="t" r="r" b="b"/>
            <a:pathLst>
              <a:path w="2084124" h="662644">
                <a:moveTo>
                  <a:pt x="0" y="0"/>
                </a:moveTo>
                <a:lnTo>
                  <a:pt x="2084124" y="0"/>
                </a:lnTo>
                <a:lnTo>
                  <a:pt x="2084124" y="662644"/>
                </a:lnTo>
                <a:lnTo>
                  <a:pt x="0" y="6626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07612" b="-107154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Grp="1"/>
          </p:cNvSpPr>
          <p:nvPr>
            <p:ph type="title" idx="4294967295"/>
          </p:nvPr>
        </p:nvSpPr>
        <p:spPr>
          <a:xfrm>
            <a:off x="1020587" y="1055848"/>
            <a:ext cx="9152851" cy="193181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There is something for you</a:t>
            </a:r>
          </a:p>
          <a:p>
            <a:pPr marL="0" marR="0" lvl="0" indent="0" algn="l" defTabSz="914400" rtl="0" eaLnBrk="1" fontAlgn="auto" latinLnBrk="0" hangingPunct="1">
              <a:lnSpc>
                <a:spcPts val="7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in college.</a:t>
            </a:r>
          </a:p>
        </p:txBody>
      </p:sp>
      <p:grpSp>
        <p:nvGrpSpPr>
          <p:cNvPr id="11" name="Group 11" descr="Chefs cooking"/>
          <p:cNvGrpSpPr/>
          <p:nvPr/>
        </p:nvGrpSpPr>
        <p:grpSpPr>
          <a:xfrm>
            <a:off x="1062333" y="3403770"/>
            <a:ext cx="2585686" cy="4961368"/>
            <a:chOff x="0" y="0"/>
            <a:chExt cx="3447582" cy="661515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447542" cy="6615176"/>
            </a:xfrm>
            <a:custGeom>
              <a:avLst/>
              <a:gdLst/>
              <a:ahLst/>
              <a:cxnLst/>
              <a:rect l="l" t="t" r="r" b="b"/>
              <a:pathLst>
                <a:path w="3447542" h="6615176">
                  <a:moveTo>
                    <a:pt x="0" y="0"/>
                  </a:moveTo>
                  <a:lnTo>
                    <a:pt x="3447542" y="0"/>
                  </a:lnTo>
                  <a:lnTo>
                    <a:pt x="3447542" y="6615176"/>
                  </a:lnTo>
                  <a:lnTo>
                    <a:pt x="0" y="66151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93909" r="-93910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" name="Group 3" descr="Students reading at a desk"/>
          <p:cNvGrpSpPr/>
          <p:nvPr/>
        </p:nvGrpSpPr>
        <p:grpSpPr>
          <a:xfrm>
            <a:off x="4041356" y="3403770"/>
            <a:ext cx="2585686" cy="4961368"/>
            <a:chOff x="0" y="0"/>
            <a:chExt cx="3447582" cy="6615158"/>
          </a:xfrm>
        </p:grpSpPr>
        <p:sp>
          <p:nvSpPr>
            <p:cNvPr id="4" name="Freeform 4"/>
            <p:cNvSpPr/>
            <p:nvPr/>
          </p:nvSpPr>
          <p:spPr>
            <a:xfrm flipH="1">
              <a:off x="0" y="0"/>
              <a:ext cx="3447542" cy="6615176"/>
            </a:xfrm>
            <a:custGeom>
              <a:avLst/>
              <a:gdLst/>
              <a:ahLst/>
              <a:cxnLst/>
              <a:rect l="l" t="t" r="r" b="b"/>
              <a:pathLst>
                <a:path w="3447542" h="6615176">
                  <a:moveTo>
                    <a:pt x="0" y="0"/>
                  </a:moveTo>
                  <a:lnTo>
                    <a:pt x="3447542" y="0"/>
                  </a:lnTo>
                  <a:lnTo>
                    <a:pt x="3447542" y="6615176"/>
                  </a:lnTo>
                  <a:lnTo>
                    <a:pt x="0" y="66151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93835" r="-93837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" name="Group 5" descr="Music Production"/>
          <p:cNvGrpSpPr/>
          <p:nvPr/>
        </p:nvGrpSpPr>
        <p:grpSpPr>
          <a:xfrm>
            <a:off x="7020376" y="3403771"/>
            <a:ext cx="2650459" cy="4961367"/>
            <a:chOff x="0" y="0"/>
            <a:chExt cx="3533946" cy="6615156"/>
          </a:xfrm>
        </p:grpSpPr>
        <p:sp>
          <p:nvSpPr>
            <p:cNvPr id="6" name="Freeform 6"/>
            <p:cNvSpPr/>
            <p:nvPr/>
          </p:nvSpPr>
          <p:spPr>
            <a:xfrm flipH="1">
              <a:off x="0" y="0"/>
              <a:ext cx="3533902" cy="6615176"/>
            </a:xfrm>
            <a:custGeom>
              <a:avLst/>
              <a:gdLst/>
              <a:ahLst/>
              <a:cxnLst/>
              <a:rect l="l" t="t" r="r" b="b"/>
              <a:pathLst>
                <a:path w="3533902" h="6615176">
                  <a:moveTo>
                    <a:pt x="0" y="0"/>
                  </a:moveTo>
                  <a:lnTo>
                    <a:pt x="3533902" y="0"/>
                  </a:lnTo>
                  <a:lnTo>
                    <a:pt x="3533902" y="6615176"/>
                  </a:lnTo>
                  <a:lnTo>
                    <a:pt x="0" y="66151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90392" r="-90394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7" name="Group 7" descr="Construction"/>
          <p:cNvGrpSpPr/>
          <p:nvPr/>
        </p:nvGrpSpPr>
        <p:grpSpPr>
          <a:xfrm>
            <a:off x="10170609" y="3403770"/>
            <a:ext cx="2666734" cy="4961368"/>
            <a:chOff x="0" y="0"/>
            <a:chExt cx="3555646" cy="6615158"/>
          </a:xfrm>
        </p:grpSpPr>
        <p:sp>
          <p:nvSpPr>
            <p:cNvPr id="8" name="Freeform 8"/>
            <p:cNvSpPr/>
            <p:nvPr/>
          </p:nvSpPr>
          <p:spPr>
            <a:xfrm flipH="1">
              <a:off x="0" y="0"/>
              <a:ext cx="3555619" cy="6615176"/>
            </a:xfrm>
            <a:custGeom>
              <a:avLst/>
              <a:gdLst/>
              <a:ahLst/>
              <a:cxnLst/>
              <a:rect l="l" t="t" r="r" b="b"/>
              <a:pathLst>
                <a:path w="3555619" h="6615176">
                  <a:moveTo>
                    <a:pt x="0" y="0"/>
                  </a:moveTo>
                  <a:lnTo>
                    <a:pt x="3555619" y="0"/>
                  </a:lnTo>
                  <a:lnTo>
                    <a:pt x="3555619" y="6615176"/>
                  </a:lnTo>
                  <a:lnTo>
                    <a:pt x="0" y="66151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89535" r="-89536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9" name="Group 9" descr=" A woman in front of a screen with charts. She is explianing something about the charts to another person (not in image)"/>
          <p:cNvGrpSpPr/>
          <p:nvPr/>
        </p:nvGrpSpPr>
        <p:grpSpPr>
          <a:xfrm>
            <a:off x="13337116" y="3403770"/>
            <a:ext cx="2666734" cy="4961368"/>
            <a:chOff x="0" y="0"/>
            <a:chExt cx="3555646" cy="6615158"/>
          </a:xfrm>
        </p:grpSpPr>
        <p:sp>
          <p:nvSpPr>
            <p:cNvPr id="10" name="Freeform 10"/>
            <p:cNvSpPr/>
            <p:nvPr/>
          </p:nvSpPr>
          <p:spPr>
            <a:xfrm flipH="1">
              <a:off x="0" y="0"/>
              <a:ext cx="3555619" cy="6615176"/>
            </a:xfrm>
            <a:custGeom>
              <a:avLst/>
              <a:gdLst/>
              <a:ahLst/>
              <a:cxnLst/>
              <a:rect l="l" t="t" r="r" b="b"/>
              <a:pathLst>
                <a:path w="3555619" h="6615176">
                  <a:moveTo>
                    <a:pt x="0" y="0"/>
                  </a:moveTo>
                  <a:lnTo>
                    <a:pt x="3555619" y="0"/>
                  </a:lnTo>
                  <a:lnTo>
                    <a:pt x="3555619" y="6615176"/>
                  </a:lnTo>
                  <a:lnTo>
                    <a:pt x="0" y="66151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89337" r="-89338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3" name="Freeform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003851" y="9395379"/>
            <a:ext cx="2084124" cy="662644"/>
          </a:xfrm>
          <a:custGeom>
            <a:avLst/>
            <a:gdLst/>
            <a:ahLst/>
            <a:cxnLst/>
            <a:rect l="l" t="t" r="r" b="b"/>
            <a:pathLst>
              <a:path w="2084124" h="662644">
                <a:moveTo>
                  <a:pt x="0" y="0"/>
                </a:moveTo>
                <a:lnTo>
                  <a:pt x="2084124" y="0"/>
                </a:lnTo>
                <a:lnTo>
                  <a:pt x="2084124" y="662644"/>
                </a:lnTo>
                <a:lnTo>
                  <a:pt x="0" y="6626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07612" b="-107154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>
            <a:spLocks noGrp="1"/>
          </p:cNvSpPr>
          <p:nvPr>
            <p:ph type="title" idx="4294967295"/>
          </p:nvPr>
        </p:nvSpPr>
        <p:spPr>
          <a:xfrm>
            <a:off x="1256646" y="489007"/>
            <a:ext cx="4864656" cy="152536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Should I apply?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56646" y="2413074"/>
            <a:ext cx="9167514" cy="4530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88632" lvl="1" indent="-244316" algn="l">
              <a:lnSpc>
                <a:spcPts val="4860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If your disability has had a negative impact on your educational performance in school.</a:t>
            </a:r>
          </a:p>
          <a:p>
            <a:pPr marL="488632" lvl="1" indent="-244316" algn="l">
              <a:lnSpc>
                <a:spcPts val="4860"/>
              </a:lnSpc>
            </a:pPr>
            <a:endParaRPr lang="en-US" sz="270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marL="488632" lvl="1" indent="-244316" algn="l">
              <a:lnSpc>
                <a:spcPts val="4860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You may not be able to meet the points for your preferred course due to the impact of your disability.</a:t>
            </a:r>
          </a:p>
          <a:p>
            <a:pPr marL="488632" lvl="1" indent="-244316" algn="l">
              <a:lnSpc>
                <a:spcPts val="4860"/>
              </a:lnSpc>
            </a:pPr>
            <a:endParaRPr lang="en-US" sz="270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marL="488632" lvl="1" indent="-244316" algn="l">
              <a:lnSpc>
                <a:spcPts val="4860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You are under 23 years of age as of </a:t>
            </a:r>
            <a:r>
              <a:rPr lang="en-US" sz="2700" b="1">
                <a:solidFill>
                  <a:srgbClr val="000000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1 January 2025</a:t>
            </a: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.</a:t>
            </a:r>
          </a:p>
        </p:txBody>
      </p:sp>
      <p:grpSp>
        <p:nvGrpSpPr>
          <p:cNvPr id="2" name="Group 2" descr="A Person with headphones on, studying"/>
          <p:cNvGrpSpPr/>
          <p:nvPr/>
        </p:nvGrpSpPr>
        <p:grpSpPr>
          <a:xfrm>
            <a:off x="12458700" y="1"/>
            <a:ext cx="5829300" cy="10287000"/>
            <a:chOff x="0" y="0"/>
            <a:chExt cx="77724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772400" cy="13716000"/>
            </a:xfrm>
            <a:custGeom>
              <a:avLst/>
              <a:gdLst/>
              <a:ahLst/>
              <a:cxnLst/>
              <a:rect l="l" t="t" r="r" b="b"/>
              <a:pathLst>
                <a:path w="7772400" h="13716000">
                  <a:moveTo>
                    <a:pt x="0" y="0"/>
                  </a:moveTo>
                  <a:lnTo>
                    <a:pt x="7772400" y="0"/>
                  </a:lnTo>
                  <a:lnTo>
                    <a:pt x="77724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82302" r="-82302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2430125" y="4167389"/>
            <a:ext cx="7743825" cy="6148188"/>
          </a:xfrm>
          <a:custGeom>
            <a:avLst/>
            <a:gdLst/>
            <a:ahLst/>
            <a:cxnLst/>
            <a:rect l="l" t="t" r="r" b="b"/>
            <a:pathLst>
              <a:path w="7743825" h="6148188">
                <a:moveTo>
                  <a:pt x="7743825" y="0"/>
                </a:moveTo>
                <a:lnTo>
                  <a:pt x="0" y="0"/>
                </a:lnTo>
                <a:lnTo>
                  <a:pt x="0" y="6148187"/>
                </a:lnTo>
                <a:lnTo>
                  <a:pt x="7743825" y="6148187"/>
                </a:lnTo>
                <a:lnTo>
                  <a:pt x="7743825" y="0"/>
                </a:lnTo>
                <a:close/>
              </a:path>
            </a:pathLst>
          </a:custGeom>
          <a:blipFill>
            <a:blip r:embed="rId3"/>
            <a:stretch>
              <a:fillRect l="-5949" r="-594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70168" y="9546034"/>
            <a:ext cx="1943647" cy="617981"/>
          </a:xfrm>
          <a:custGeom>
            <a:avLst/>
            <a:gdLst/>
            <a:ahLst/>
            <a:cxnLst/>
            <a:rect l="l" t="t" r="r" b="b"/>
            <a:pathLst>
              <a:path w="1943647" h="617981">
                <a:moveTo>
                  <a:pt x="0" y="0"/>
                </a:moveTo>
                <a:lnTo>
                  <a:pt x="1943647" y="0"/>
                </a:lnTo>
                <a:lnTo>
                  <a:pt x="1943647" y="617981"/>
                </a:lnTo>
                <a:lnTo>
                  <a:pt x="0" y="6179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7612" b="-107154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>
            <a:spLocks noGrp="1"/>
          </p:cNvSpPr>
          <p:nvPr>
            <p:ph type="title" idx="4294967295"/>
          </p:nvPr>
        </p:nvSpPr>
        <p:spPr>
          <a:xfrm>
            <a:off x="965424" y="542662"/>
            <a:ext cx="11058658" cy="152536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Disabilities eligible for consideration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09752" y="2331209"/>
            <a:ext cx="11867507" cy="5975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74432" lvl="2" indent="-391478" algn="l">
              <a:lnSpc>
                <a:spcPts val="3240"/>
              </a:lnSpc>
              <a:buFont typeface="Arial"/>
              <a:buChar char="⚬"/>
            </a:pP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Autistic Spectrum Disorder (including Asperger’s Syndrome)</a:t>
            </a:r>
          </a:p>
          <a:p>
            <a:pPr marL="1174432" lvl="2" indent="-391478" algn="l">
              <a:lnSpc>
                <a:spcPts val="3240"/>
              </a:lnSpc>
              <a:buFont typeface="Arial"/>
              <a:buChar char="⚬"/>
            </a:pP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ADD/ADHD</a:t>
            </a:r>
          </a:p>
          <a:p>
            <a:pPr marL="1174432" lvl="2" indent="-391478" algn="l">
              <a:lnSpc>
                <a:spcPts val="3240"/>
              </a:lnSpc>
              <a:buFont typeface="Arial"/>
              <a:buChar char="⚬"/>
            </a:pP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Blind/Vision Impaired</a:t>
            </a:r>
          </a:p>
          <a:p>
            <a:pPr marL="1174432" lvl="2" indent="-391478" algn="l">
              <a:lnSpc>
                <a:spcPts val="3240"/>
              </a:lnSpc>
              <a:buFont typeface="Arial"/>
              <a:buChar char="⚬"/>
            </a:pP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Deaf/Hard of Hearing</a:t>
            </a:r>
          </a:p>
          <a:p>
            <a:pPr marL="1174432" lvl="2" indent="-391478" algn="l">
              <a:lnSpc>
                <a:spcPts val="3240"/>
              </a:lnSpc>
              <a:buFont typeface="Arial"/>
              <a:buChar char="⚬"/>
            </a:pP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DCD – Dyspraxia</a:t>
            </a:r>
          </a:p>
          <a:p>
            <a:pPr marL="1174432" lvl="2" indent="-391478" algn="l">
              <a:lnSpc>
                <a:spcPts val="3240"/>
              </a:lnSpc>
              <a:buFont typeface="Arial"/>
              <a:buChar char="⚬"/>
            </a:pP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Dyslexia/Significant Literacy Difficulties</a:t>
            </a:r>
          </a:p>
          <a:p>
            <a:pPr marL="1174432" lvl="2" indent="-391478" algn="l">
              <a:lnSpc>
                <a:spcPts val="3240"/>
              </a:lnSpc>
              <a:buFont typeface="Arial"/>
              <a:buChar char="⚬"/>
            </a:pP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Dyscalculia/Significant Numeracy Difficulties</a:t>
            </a:r>
          </a:p>
          <a:p>
            <a:pPr marL="1174432" lvl="2" indent="-391478" algn="l">
              <a:lnSpc>
                <a:spcPts val="3240"/>
              </a:lnSpc>
              <a:buFont typeface="Arial"/>
              <a:buChar char="⚬"/>
            </a:pP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Mental Health Condition</a:t>
            </a:r>
          </a:p>
          <a:p>
            <a:pPr marL="1174432" lvl="2" indent="-391478" algn="l">
              <a:lnSpc>
                <a:spcPts val="3240"/>
              </a:lnSpc>
              <a:buFont typeface="Arial"/>
              <a:buChar char="⚬"/>
            </a:pP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Neurological Condition (Incl. Brain Injury &amp; Epilepsy)</a:t>
            </a:r>
          </a:p>
          <a:p>
            <a:pPr marL="1174432" lvl="2" indent="-391478" algn="l">
              <a:lnSpc>
                <a:spcPts val="3240"/>
              </a:lnSpc>
              <a:buFont typeface="Arial"/>
              <a:buChar char="⚬"/>
            </a:pP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Physical Disability</a:t>
            </a:r>
          </a:p>
          <a:p>
            <a:pPr marL="1174432" lvl="2" indent="-391478" algn="l">
              <a:lnSpc>
                <a:spcPts val="3240"/>
              </a:lnSpc>
              <a:buFont typeface="Arial"/>
              <a:buChar char="⚬"/>
            </a:pP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Significant Ongoing Illness</a:t>
            </a:r>
          </a:p>
          <a:p>
            <a:pPr marL="1174432" lvl="2" indent="-391478" algn="l">
              <a:lnSpc>
                <a:spcPts val="3240"/>
              </a:lnSpc>
              <a:buFont typeface="Arial"/>
              <a:buChar char="⚬"/>
            </a:pP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Speech &amp; Language Communication Disorder</a:t>
            </a:r>
          </a:p>
        </p:txBody>
      </p:sp>
      <p:grpSp>
        <p:nvGrpSpPr>
          <p:cNvPr id="3" name="Group 3" descr="A Person writing notes"/>
          <p:cNvGrpSpPr/>
          <p:nvPr/>
        </p:nvGrpSpPr>
        <p:grpSpPr>
          <a:xfrm>
            <a:off x="12551698" y="0"/>
            <a:ext cx="5788407" cy="10321725"/>
            <a:chOff x="0" y="0"/>
            <a:chExt cx="7717876" cy="137623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717917" cy="13762355"/>
            </a:xfrm>
            <a:custGeom>
              <a:avLst/>
              <a:gdLst/>
              <a:ahLst/>
              <a:cxnLst/>
              <a:rect l="l" t="t" r="r" b="b"/>
              <a:pathLst>
                <a:path w="7717917" h="13762355">
                  <a:moveTo>
                    <a:pt x="0" y="0"/>
                  </a:moveTo>
                  <a:lnTo>
                    <a:pt x="7717917" y="0"/>
                  </a:lnTo>
                  <a:lnTo>
                    <a:pt x="7717917" y="13762355"/>
                  </a:lnTo>
                  <a:lnTo>
                    <a:pt x="0" y="137623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83737" r="-83736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7362" y="7402176"/>
            <a:ext cx="4114800" cy="2919549"/>
          </a:xfrm>
          <a:custGeom>
            <a:avLst/>
            <a:gdLst/>
            <a:ahLst/>
            <a:cxnLst/>
            <a:rect l="l" t="t" r="r" b="b"/>
            <a:pathLst>
              <a:path w="4114800" h="2919549">
                <a:moveTo>
                  <a:pt x="0" y="0"/>
                </a:moveTo>
                <a:lnTo>
                  <a:pt x="4114800" y="0"/>
                </a:lnTo>
                <a:lnTo>
                  <a:pt x="4114800" y="2919549"/>
                </a:lnTo>
                <a:lnTo>
                  <a:pt x="0" y="29195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224680" y="3854506"/>
            <a:ext cx="9144000" cy="6487886"/>
          </a:xfrm>
          <a:custGeom>
            <a:avLst/>
            <a:gdLst/>
            <a:ahLst/>
            <a:cxnLst/>
            <a:rect l="l" t="t" r="r" b="b"/>
            <a:pathLst>
              <a:path w="9144000" h="6487886">
                <a:moveTo>
                  <a:pt x="0" y="0"/>
                </a:moveTo>
                <a:lnTo>
                  <a:pt x="9144001" y="0"/>
                </a:lnTo>
                <a:lnTo>
                  <a:pt x="9144001" y="6487886"/>
                </a:lnTo>
                <a:lnTo>
                  <a:pt x="0" y="64878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003851" y="9395379"/>
            <a:ext cx="2084124" cy="662644"/>
          </a:xfrm>
          <a:custGeom>
            <a:avLst/>
            <a:gdLst/>
            <a:ahLst/>
            <a:cxnLst/>
            <a:rect l="l" t="t" r="r" b="b"/>
            <a:pathLst>
              <a:path w="2084124" h="662644">
                <a:moveTo>
                  <a:pt x="0" y="0"/>
                </a:moveTo>
                <a:lnTo>
                  <a:pt x="2084124" y="0"/>
                </a:lnTo>
                <a:lnTo>
                  <a:pt x="2084124" y="662644"/>
                </a:lnTo>
                <a:lnTo>
                  <a:pt x="0" y="6626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07612" b="-107154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>
            <a:spLocks noGrp="1"/>
          </p:cNvSpPr>
          <p:nvPr>
            <p:ph type="title" idx="4294967295"/>
          </p:nvPr>
        </p:nvSpPr>
        <p:spPr>
          <a:xfrm>
            <a:off x="961492" y="377601"/>
            <a:ext cx="7326868" cy="152536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DARE Eligibility Criteria</a:t>
            </a:r>
          </a:p>
        </p:txBody>
      </p:sp>
      <p:sp>
        <p:nvSpPr>
          <p:cNvPr id="5" name="Freeform 5" descr="A Graphic explaining the Eligibility Criteria:&#10;Meeting Educational Impact Criteria +Meeting Evidence of Disability Criteria = DARE eligibility"/>
          <p:cNvSpPr/>
          <p:nvPr/>
        </p:nvSpPr>
        <p:spPr>
          <a:xfrm>
            <a:off x="4026166" y="2678364"/>
            <a:ext cx="9997211" cy="2994660"/>
          </a:xfrm>
          <a:custGeom>
            <a:avLst/>
            <a:gdLst/>
            <a:ahLst/>
            <a:cxnLst/>
            <a:rect l="l" t="t" r="r" b="b"/>
            <a:pathLst>
              <a:path w="9997211" h="2994660">
                <a:moveTo>
                  <a:pt x="0" y="0"/>
                </a:moveTo>
                <a:lnTo>
                  <a:pt x="9997211" y="0"/>
                </a:lnTo>
                <a:lnTo>
                  <a:pt x="9997211" y="2994660"/>
                </a:lnTo>
                <a:lnTo>
                  <a:pt x="0" y="29946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" name="TextBox 2"/>
          <p:cNvSpPr txBox="1"/>
          <p:nvPr/>
        </p:nvSpPr>
        <p:spPr>
          <a:xfrm>
            <a:off x="961492" y="6029700"/>
            <a:ext cx="15021550" cy="1414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88632" lvl="1" indent="-244316" algn="l">
              <a:lnSpc>
                <a:spcPts val="4860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To be eligible for DARE you must meet </a:t>
            </a:r>
            <a:r>
              <a:rPr lang="en-US" sz="2700" b="1">
                <a:solidFill>
                  <a:srgbClr val="000000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both</a:t>
            </a: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 the DARE </a:t>
            </a:r>
            <a:r>
              <a:rPr lang="en-US" sz="2700" b="1">
                <a:solidFill>
                  <a:srgbClr val="000000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educational impact </a:t>
            </a: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criteria and </a:t>
            </a:r>
            <a:r>
              <a:rPr lang="en-US" sz="2700" b="1">
                <a:solidFill>
                  <a:srgbClr val="000000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DARE evidence of disability</a:t>
            </a: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en-US" sz="2700" b="1">
                <a:solidFill>
                  <a:srgbClr val="000000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criteria</a:t>
            </a: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961496" y="7354485"/>
            <a:ext cx="16126560" cy="1414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88632" lvl="1" indent="-244316" algn="l">
              <a:lnSpc>
                <a:spcPts val="4860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Applicants must provide the required evidence of their disability and provide an Educational Impact Statement from their school to be considered for DARE.</a:t>
            </a:r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003851" y="9395379"/>
            <a:ext cx="2084124" cy="662644"/>
          </a:xfrm>
          <a:custGeom>
            <a:avLst/>
            <a:gdLst/>
            <a:ahLst/>
            <a:cxnLst/>
            <a:rect l="l" t="t" r="r" b="b"/>
            <a:pathLst>
              <a:path w="2084124" h="662644">
                <a:moveTo>
                  <a:pt x="0" y="0"/>
                </a:moveTo>
                <a:lnTo>
                  <a:pt x="2084124" y="0"/>
                </a:lnTo>
                <a:lnTo>
                  <a:pt x="2084124" y="662644"/>
                </a:lnTo>
                <a:lnTo>
                  <a:pt x="0" y="6626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7612" b="-107154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946560433F2B4BAC6115A870028350" ma:contentTypeVersion="17" ma:contentTypeDescription="Create a new document." ma:contentTypeScope="" ma:versionID="504a4eee48183cc64ffa4f8ca4e8fda6">
  <xsd:schema xmlns:xsd="http://www.w3.org/2001/XMLSchema" xmlns:xs="http://www.w3.org/2001/XMLSchema" xmlns:p="http://schemas.microsoft.com/office/2006/metadata/properties" xmlns:ns2="f04adec5-321f-46c9-8d8f-d278d5019d73" xmlns:ns3="98a9eb8c-6a01-428e-9f5d-17b5596ff277" targetNamespace="http://schemas.microsoft.com/office/2006/metadata/properties" ma:root="true" ma:fieldsID="cf20f95ca4649c41c8b81b9c4d626c3f" ns2:_="" ns3:_="">
    <xsd:import namespace="f04adec5-321f-46c9-8d8f-d278d5019d73"/>
    <xsd:import namespace="98a9eb8c-6a01-428e-9f5d-17b5596ff2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4adec5-321f-46c9-8d8f-d278d5019d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118109bd-626c-4cb5-b457-7c830300b9d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a9eb8c-6a01-428e-9f5d-17b5596ff27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47ea14bd-29b4-46a6-9b71-aedf54cf4907}" ma:internalName="TaxCatchAll" ma:showField="CatchAllData" ma:web="98a9eb8c-6a01-428e-9f5d-17b5596ff27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04adec5-321f-46c9-8d8f-d278d5019d73">
      <Terms xmlns="http://schemas.microsoft.com/office/infopath/2007/PartnerControls"/>
    </lcf76f155ced4ddcb4097134ff3c332f>
    <TaxCatchAll xmlns="98a9eb8c-6a01-428e-9f5d-17b5596ff277" xsi:nil="true"/>
  </documentManagement>
</p:properties>
</file>

<file path=customXml/itemProps1.xml><?xml version="1.0" encoding="utf-8"?>
<ds:datastoreItem xmlns:ds="http://schemas.openxmlformats.org/officeDocument/2006/customXml" ds:itemID="{A62D946A-98FE-418E-8BF8-B2D6DF05CF43}"/>
</file>

<file path=customXml/itemProps2.xml><?xml version="1.0" encoding="utf-8"?>
<ds:datastoreItem xmlns:ds="http://schemas.openxmlformats.org/officeDocument/2006/customXml" ds:itemID="{E7745BF2-461D-4670-98D4-FE5D37101DE0}"/>
</file>

<file path=customXml/itemProps3.xml><?xml version="1.0" encoding="utf-8"?>
<ds:datastoreItem xmlns:ds="http://schemas.openxmlformats.org/officeDocument/2006/customXml" ds:itemID="{5236A799-9091-4C19-B937-8D0FD373F5EE}"/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2119</Words>
  <Application>Microsoft Office PowerPoint</Application>
  <PresentationFormat>Custom</PresentationFormat>
  <Paragraphs>265</Paragraphs>
  <Slides>44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2" baseType="lpstr">
      <vt:lpstr>Helvetica Bold</vt:lpstr>
      <vt:lpstr>Tahoma Bold</vt:lpstr>
      <vt:lpstr>Open Sans 1</vt:lpstr>
      <vt:lpstr>Tahoma</vt:lpstr>
      <vt:lpstr>Calibri</vt:lpstr>
      <vt:lpstr>Arial</vt:lpstr>
      <vt:lpstr>Helvetica</vt:lpstr>
      <vt:lpstr>Office Theme</vt:lpstr>
      <vt:lpstr>DARE to Dream Presentation</vt:lpstr>
      <vt:lpstr>Does Everyone in Irish Society have the same access to Higher Education?</vt:lpstr>
      <vt:lpstr>Equity as opposed to Equality</vt:lpstr>
      <vt:lpstr>What is DARE?</vt:lpstr>
      <vt:lpstr>Where can I go to college?</vt:lpstr>
      <vt:lpstr>There is something for you in college.</vt:lpstr>
      <vt:lpstr>Should I apply?</vt:lpstr>
      <vt:lpstr>Disabilities eligible for consideration</vt:lpstr>
      <vt:lpstr>DARE Eligibility Criteria</vt:lpstr>
      <vt:lpstr>Educational Impact</vt:lpstr>
      <vt:lpstr>Benefits of DARE</vt:lpstr>
      <vt:lpstr>Benefits of DARE (2)</vt:lpstr>
      <vt:lpstr>How do I apply?</vt:lpstr>
      <vt:lpstr>Supplementary Information Form (SIF)</vt:lpstr>
      <vt:lpstr>Section B:  Educational Impact Statement (EIS)</vt:lpstr>
      <vt:lpstr>Section B:  Educational Impact Statement (EIS) (2)</vt:lpstr>
      <vt:lpstr>Section C:  Evidence of Disability (EOD)</vt:lpstr>
      <vt:lpstr>Section C: Evidence of Disability (EOD) (2)</vt:lpstr>
      <vt:lpstr>Section C:  Evidence of Disability (EOD) (3)</vt:lpstr>
      <vt:lpstr>Section C:  Evidence of Disability (EOD) (4)</vt:lpstr>
      <vt:lpstr>Section C:  Evidence of Disability (EOD) (5)</vt:lpstr>
      <vt:lpstr>Section D: School Statement</vt:lpstr>
      <vt:lpstr>Helpful Tips</vt:lpstr>
      <vt:lpstr>Common Mistakes that affect DARE Eligibility</vt:lpstr>
      <vt:lpstr>Applying for a grant</vt:lpstr>
      <vt:lpstr>SUSI: Key Eligibility Criteria </vt:lpstr>
      <vt:lpstr>SUSI: Key Eligibility Criteria  (2)</vt:lpstr>
      <vt:lpstr>DARE and HEAR Timelines</vt:lpstr>
      <vt:lpstr>Remember… Submit it! Check it! Send it!</vt:lpstr>
      <vt:lpstr>Remember… You can apply to both DARE &amp; HEAR</vt:lpstr>
      <vt:lpstr>Further Information: www.accesscollege.ie</vt:lpstr>
      <vt:lpstr>Information Days</vt:lpstr>
      <vt:lpstr>DARE Application Outcome </vt:lpstr>
      <vt:lpstr>Trinity Ability Co Op</vt:lpstr>
      <vt:lpstr>Imagery of Trinity</vt:lpstr>
      <vt:lpstr>Imagery of Students</vt:lpstr>
      <vt:lpstr>Imagery of a class taking place</vt:lpstr>
      <vt:lpstr>A book being taken off a shelf</vt:lpstr>
      <vt:lpstr>Trinity, near the Pav</vt:lpstr>
      <vt:lpstr>You Belong Here</vt:lpstr>
      <vt:lpstr>Improvement Ahead</vt:lpstr>
      <vt:lpstr>Hands in, for teamwork</vt:lpstr>
      <vt:lpstr>Trinity Ability Co Op logo</vt:lpstr>
      <vt:lpstr> www.accesscollege.ie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DARE to Dream Presentation</dc:title>
  <cp:lastModifiedBy>Caoimhe Cronin</cp:lastModifiedBy>
  <cp:revision>2</cp:revision>
  <dcterms:created xsi:type="dcterms:W3CDTF">2006-08-16T00:00:00Z</dcterms:created>
  <dcterms:modified xsi:type="dcterms:W3CDTF">2024-11-14T14:41:43Z</dcterms:modified>
  <dc:identifier>DAGU99K6bxo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0x01010069946560433F2B4BAC6115A870028350</vt:lpwstr>
  </property>
</Properties>
</file>