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</p:sldMasterIdLst>
  <p:notesMasterIdLst>
    <p:notesMasterId r:id="rId26"/>
  </p:notesMasterIdLst>
  <p:sldIdLst>
    <p:sldId id="600" r:id="rId5"/>
    <p:sldId id="696" r:id="rId6"/>
    <p:sldId id="695" r:id="rId7"/>
    <p:sldId id="697" r:id="rId8"/>
    <p:sldId id="698" r:id="rId9"/>
    <p:sldId id="700" r:id="rId10"/>
    <p:sldId id="701" r:id="rId11"/>
    <p:sldId id="702" r:id="rId12"/>
    <p:sldId id="703" r:id="rId13"/>
    <p:sldId id="704" r:id="rId14"/>
    <p:sldId id="705" r:id="rId15"/>
    <p:sldId id="699" r:id="rId16"/>
    <p:sldId id="694" r:id="rId17"/>
    <p:sldId id="706" r:id="rId18"/>
    <p:sldId id="707" r:id="rId19"/>
    <p:sldId id="709" r:id="rId20"/>
    <p:sldId id="708" r:id="rId21"/>
    <p:sldId id="710" r:id="rId22"/>
    <p:sldId id="711" r:id="rId23"/>
    <p:sldId id="712" r:id="rId24"/>
    <p:sldId id="65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tair McNaught" initials="AM" lastIdx="1" clrIdx="0">
    <p:extLst>
      <p:ext uri="{19B8F6BF-5375-455C-9EA6-DF929625EA0E}">
        <p15:presenceInfo xmlns:p15="http://schemas.microsoft.com/office/powerpoint/2012/main" userId="Alistair McNaugh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1F4FF"/>
    <a:srgbClr val="EFF9FF"/>
    <a:srgbClr val="FF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78E0B-94D3-45D8-BF10-4EC074B56529}" v="663" dt="2025-05-21T19:03:13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9" autoAdjust="0"/>
    <p:restoredTop sz="86331" autoAdjust="0"/>
  </p:normalViewPr>
  <p:slideViewPr>
    <p:cSldViewPr snapToGrid="0">
      <p:cViewPr varScale="1">
        <p:scale>
          <a:sx n="72" d="100"/>
          <a:sy n="72" d="100"/>
        </p:scale>
        <p:origin x="106" y="58"/>
      </p:cViewPr>
      <p:guideLst/>
    </p:cSldViewPr>
  </p:slideViewPr>
  <p:outlineViewPr>
    <p:cViewPr>
      <p:scale>
        <a:sx n="33" d="100"/>
        <a:sy n="33" d="100"/>
      </p:scale>
      <p:origin x="0" y="-84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38080-2E68-4353-9F65-F2EC376D06F9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2E28C-6D67-4371-9005-C8C541495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7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E28C-6D67-4371-9005-C8C5414955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8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4E4F1-5CF0-0092-D89F-15D4D4AE9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B5A30-F631-3DB9-126B-03A35525E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A7AE7-5ACB-6B3E-45E3-037068A79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85384-3978-A9B8-BEA8-BB47B27B6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E28C-6D67-4371-9005-C8C5414955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9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BC511-5405-3333-45FB-A92808CB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EB1A7-33C9-D7AF-4D99-27FC7F092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6FB0B-4A59-2326-96A3-2F28088D1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6CEBC-1F4B-5EAA-442B-6003A88FD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E28C-6D67-4371-9005-C8C5414955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82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https://www.menti.com/al537vvrvaga</a:t>
            </a:r>
          </a:p>
          <a:p>
            <a:r>
              <a:rPr lang="en-GB" dirty="0"/>
              <a:t>https://www.mentimeter.com/app/presentation/al5seqxdt2ci7fd5uzg63s2diu8pja72/edit?source=share-modal</a:t>
            </a:r>
          </a:p>
          <a:p>
            <a:r>
              <a:rPr lang="en-GB" dirty="0"/>
              <a:t>https://www.mentimeter.com/app/presentation/al5seqxdt2ci7fd5uzg63s2diu8pja72/edit?source=share-invite-modal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E28C-6D67-4371-9005-C8C5414955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7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6AD1-D312-431A-A823-5B914395B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8EE0-E346-4A69-BDBF-1F59FD842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46B6-C310-48F3-A497-370B4BB1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5EC3F-7BB8-4E09-A762-AB084FF9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EC08B-48DD-4899-96EA-3D3B729C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4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280F-B4F4-40A2-A97B-5096CE19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34195-CA3C-46B8-8A4F-B1D4ABD7A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CEB60-6B58-4CDB-AA3E-E4DC173B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E6F6-2241-4F0A-97F7-5079DD5F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21AE4-9E69-4E2C-9BE7-2A71EE5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9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2F431-35FB-4E6D-B149-7CD21A1A6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46AA7-F2FA-4AD8-A0BF-2622A3FD3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C563D-F203-4732-AEC4-1F536D79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CA5B-8039-4A55-8492-EBFCD934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F620-281A-4477-B4DE-DC59926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89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84400"/>
            <a:ext cx="10972800" cy="3941763"/>
          </a:xfrm>
        </p:spPr>
        <p:txBody>
          <a:bodyPr>
            <a:noAutofit/>
          </a:bodyPr>
          <a:lstStyle>
            <a:lvl1pPr>
              <a:defRPr sz="2667">
                <a:solidFill>
                  <a:srgbClr val="005C6E"/>
                </a:solidFill>
              </a:defRPr>
            </a:lvl1pPr>
            <a:lvl2pPr>
              <a:defRPr sz="2667">
                <a:solidFill>
                  <a:srgbClr val="005C6E"/>
                </a:solidFill>
              </a:defRPr>
            </a:lvl2pPr>
            <a:lvl3pPr>
              <a:defRPr sz="2667">
                <a:solidFill>
                  <a:srgbClr val="005C6E"/>
                </a:solidFill>
              </a:defRPr>
            </a:lvl3pPr>
            <a:lvl4pPr>
              <a:defRPr sz="2667">
                <a:solidFill>
                  <a:srgbClr val="005C6E"/>
                </a:solidFill>
              </a:defRPr>
            </a:lvl4pPr>
            <a:lvl5pPr>
              <a:defRPr sz="2667">
                <a:solidFill>
                  <a:srgbClr val="005C6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62001"/>
            <a:ext cx="10972800" cy="1067064"/>
          </a:xfrm>
        </p:spPr>
        <p:txBody>
          <a:bodyPr>
            <a:noAutofit/>
          </a:bodyPr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AbilityNet logo">
            <a:extLst>
              <a:ext uri="{FF2B5EF4-FFF2-40B4-BE49-F238E27FC236}">
                <a16:creationId xmlns:a16="http://schemas.microsoft.com/office/drawing/2014/main" id="{98998866-347B-2840-AB05-8666AB67E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47" b="19172"/>
          <a:stretch/>
        </p:blipFill>
        <p:spPr>
          <a:xfrm>
            <a:off x="6690562" y="139209"/>
            <a:ext cx="2650872" cy="7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4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8D39-C1AE-4BDD-B2C8-69CF18ED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EC8E8-77A1-46E6-AF5C-9E550E12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4FED7-6BA2-409B-90B6-7CB12201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2CE09-F34B-46EC-A29F-49AB0007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2401-5A02-4742-958D-0031435C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4382-AFAF-4231-8102-D89A6C53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CBC1-1484-4E2E-8277-5FC406958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4FA4-5B34-455C-A209-F9E5FD52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1940-408E-4B54-B2E5-837C29F9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C58A-FC99-4B91-9ABF-58DAE42C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C832-037B-4C6B-B9A2-3D024FF5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94AE4-B1DC-4399-9E9E-D6A4756E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CD565-3D9E-40B9-9170-C6C53135E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82E98-F661-45D5-A9BC-1FD787A8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52E64-7797-4C03-ADC0-4C603A27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B330F-406E-49D6-9B6A-3BFCD184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6C0E-90EB-498A-9257-C75FE05A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563F4-A55E-4AA5-8052-838B2543B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BA1F3-7A2E-47C8-B6D0-FF88B8F04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B4F2D-1E66-423D-B151-A62BC5305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EF13D-43CE-4725-85CB-C6477CD68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CAE46-722A-4331-B055-9D086757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AD09A-FBD0-4E28-AB35-E1AE712B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738BA-99A9-456C-BDBB-9A806E60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7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88B5-73C2-40C1-BBDC-A9054590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73C83-EB0E-48CE-BAAB-6F7B76DD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2B714-E364-46EF-A1BA-0B3FC083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9D064-664E-401D-96E4-69FE5C1B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7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0BD3D-9BD4-453F-8551-BDE7D2B2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833D7-7152-47D7-82CD-2A94FEB7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21010-62DF-4698-9FA2-F9C8CA1A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7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3A17-A872-4943-8346-CF0D3FAE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3ED80-DCC9-40F6-A06D-9217DD84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F0626-0CAE-4A93-9120-DCFA6BE0A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9F664-4CE5-46F2-84C7-0B62CE00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9613B-69CC-4056-88F7-16478A93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D022B-7174-4293-9BEA-A3C9AA67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9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1954-19B9-404A-AE35-192B308D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6CED7-07DE-402D-939B-3D7FAB98A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8DDAC-4C3B-480A-9069-3894B3EB4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07146-445B-479D-BC05-8E83FA2A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70D5C-7869-4299-A6BF-7A26CFBE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1A2E6-D6E2-49BD-A6F8-9149A4BE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3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D9883-6BAF-4204-A37F-A65E8634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32E83-D330-4281-961B-5FE44B64F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85402-C72D-498D-94E4-4C724A42C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D1A7-03A0-4370-BB06-4158108FC3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E9E0-186A-42C3-8C6D-7E76810CF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Alistair McNaught Consultancy Ltd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35B5-BAB1-4FF0-AD62-748D84E49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6596-9D18-4DDE-8156-3FC16103481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E6E83-0D89-48A6-8E52-97150863A6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975" y="65055"/>
            <a:ext cx="2407987" cy="9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hc.ie/latest/insights/european-accessibility-act-implemented-into-irish-la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accessibility" TargetMode="External"/><Relationship Id="rId2" Type="http://schemas.openxmlformats.org/officeDocument/2006/relationships/hyperlink" Target="https://www.google.com/accessibility/products-featur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romewebstore.google.com/detail/navigate-like-a-screen-re/oggbaikpomajgkhkobopafojplngmipp?pli=1" TargetMode="External"/><Relationship Id="rId4" Type="http://schemas.openxmlformats.org/officeDocument/2006/relationships/hyperlink" Target="https://www.apple.com/uk/accessibility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nquiries@alistairmcnaught.co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E9881D-1A09-AF82-E106-CD664E8E4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5D1AE-E3DB-4560-8505-9D95FFB9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725933" cy="1600200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GB" sz="4800" b="1" dirty="0">
                <a:solidFill>
                  <a:schemeClr val="bg1"/>
                </a:solidFill>
                <a:effectLst/>
              </a:rPr>
              <a:t>Cinderella's Revenge</a:t>
            </a:r>
            <a:endParaRPr lang="en-GB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C3355C1-B037-4C57-BAE9-7DE871480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en-GB" sz="3600" b="1" dirty="0">
              <a:solidFill>
                <a:schemeClr val="bg1"/>
              </a:solidFill>
              <a:effectLst/>
            </a:endParaRPr>
          </a:p>
          <a:p>
            <a:r>
              <a:rPr lang="en-GB" sz="3600" b="1" dirty="0">
                <a:solidFill>
                  <a:schemeClr val="bg1"/>
                </a:solidFill>
                <a:effectLst/>
              </a:rPr>
              <a:t>how the European Accessibility Act changes everything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8" name="Picture 7" descr="Image of an elegant glass high heeled shoe on a dark background">
            <a:extLst>
              <a:ext uri="{FF2B5EF4-FFF2-40B4-BE49-F238E27FC236}">
                <a16:creationId xmlns:a16="http://schemas.microsoft.com/office/drawing/2014/main" id="{533E0123-D968-4755-6AE0-15C44AA6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853" y="0"/>
            <a:ext cx="4818266" cy="68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2CBE5-9FB4-CAF3-D801-6DF6EA3C6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AD03-191C-00A9-FA01-4D091EE8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Ugly-sistering in FE and HE - 6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704D-1F3C-D650-E865-C64E26B7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228"/>
            <a:ext cx="6013537" cy="508387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PDFs that don’t reflow reliably when used with View&gt;Zoom&gt;Reflow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in Acrobat Reader</a:t>
            </a:r>
          </a:p>
        </p:txBody>
      </p:sp>
      <p:pic>
        <p:nvPicPr>
          <p:cNvPr id="6" name="Picture 5" descr="Reflow where some key information has disappeared under a page break after magnification.">
            <a:extLst>
              <a:ext uri="{FF2B5EF4-FFF2-40B4-BE49-F238E27FC236}">
                <a16:creationId xmlns:a16="http://schemas.microsoft.com/office/drawing/2014/main" id="{41CBB8F9-679C-BBA0-08B1-39AF987E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3" y="4150677"/>
            <a:ext cx="4717467" cy="2308189"/>
          </a:xfrm>
          <a:prstGeom prst="rect">
            <a:avLst/>
          </a:prstGeom>
        </p:spPr>
      </p:pic>
      <p:pic>
        <p:nvPicPr>
          <p:cNvPr id="8" name="Picture 7" descr="PDFs where reflow has resulted in all spaces between words disappearing.">
            <a:extLst>
              <a:ext uri="{FF2B5EF4-FFF2-40B4-BE49-F238E27FC236}">
                <a16:creationId xmlns:a16="http://schemas.microsoft.com/office/drawing/2014/main" id="{DF226D9A-F54D-B782-973D-014A4419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424" y="3001281"/>
            <a:ext cx="4904690" cy="34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4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3CB9F-4E77-BCDB-0A21-F77593227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B574-86A0-03D5-3D18-76B9484F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Ugly-sistering in FE and HE - 7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B2A57-76CC-0779-D0C6-DD6F7A938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3859060" cy="494641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Image rich resources with no alternative text or other accessible description.</a:t>
            </a:r>
          </a:p>
        </p:txBody>
      </p:sp>
      <p:pic>
        <p:nvPicPr>
          <p:cNvPr id="5" name="Picture 4" descr="Complex image showing cross sections of blood capillaries">
            <a:extLst>
              <a:ext uri="{FF2B5EF4-FFF2-40B4-BE49-F238E27FC236}">
                <a16:creationId xmlns:a16="http://schemas.microsoft.com/office/drawing/2014/main" id="{AF076731-325E-28C9-A50A-5E267CA0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197" y="1690688"/>
            <a:ext cx="6768439" cy="41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3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0F7C7-4948-A4F6-CCDD-B6B081F37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70DB-62E4-591A-DCFD-A4EA7D40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examples</a:t>
            </a:r>
          </a:p>
        </p:txBody>
      </p:sp>
      <p:pic>
        <p:nvPicPr>
          <p:cNvPr id="7" name="Content Placeholder 6" descr="Mentimeter activity - join at menti.com using code 83889815">
            <a:extLst>
              <a:ext uri="{FF2B5EF4-FFF2-40B4-BE49-F238E27FC236}">
                <a16:creationId xmlns:a16="http://schemas.microsoft.com/office/drawing/2014/main" id="{618FA45C-0808-F1F9-82EF-B2DF213DD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348" y="1558489"/>
            <a:ext cx="8754697" cy="5029902"/>
          </a:xfrm>
        </p:spPr>
      </p:pic>
      <p:pic>
        <p:nvPicPr>
          <p:cNvPr id="5" name="Picture 4" descr="A qr code with a black and white backgroundfor the mentimeter activity&#10;&#10;">
            <a:extLst>
              <a:ext uri="{FF2B5EF4-FFF2-40B4-BE49-F238E27FC236}">
                <a16:creationId xmlns:a16="http://schemas.microsoft.com/office/drawing/2014/main" id="{7095CB64-FEE5-B81B-8CC4-FE7387948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90" y="1690688"/>
            <a:ext cx="2549562" cy="2549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100593-4572-64E3-EF42-2B43D705BEA9}"/>
              </a:ext>
            </a:extLst>
          </p:cNvPr>
          <p:cNvSpPr txBox="1"/>
          <p:nvPr/>
        </p:nvSpPr>
        <p:spPr>
          <a:xfrm>
            <a:off x="9299090" y="4540827"/>
            <a:ext cx="2549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Menti.com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838 898 15</a:t>
            </a:r>
          </a:p>
        </p:txBody>
      </p:sp>
    </p:spTree>
    <p:extLst>
      <p:ext uri="{BB962C8B-B14F-4D97-AF65-F5344CB8AC3E}">
        <p14:creationId xmlns:p14="http://schemas.microsoft.com/office/powerpoint/2010/main" val="57316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C996D-EA07-890C-0CCF-6D1917D2B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F8DF-03C7-C1DA-858B-3E1333AB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Fairy Godmother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7D25F-273C-591B-A19E-28D4E0B5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991"/>
            <a:ext cx="10515600" cy="4794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dirty="0">
                <a:solidFill>
                  <a:srgbClr val="054F6B"/>
                </a:solidFill>
                <a:effectLst/>
                <a:latin typeface="Open Sans" panose="020B0606030504020204" pitchFamily="34" charset="0"/>
              </a:rPr>
              <a:t>S.I. No. 358/2020 - European Union (Accessibility of Websites and Mobile Applications of Public Sector Bodies) Regulations 2020</a:t>
            </a:r>
          </a:p>
          <a:p>
            <a:pPr marL="0" indent="0">
              <a:buNone/>
            </a:pPr>
            <a:r>
              <a:rPr lang="en-GB" dirty="0"/>
              <a:t>Web Content Accessibility Guidelines and Irish Statute</a:t>
            </a:r>
          </a:p>
          <a:p>
            <a:pPr marL="0" indent="0">
              <a:buNone/>
            </a:pPr>
            <a:r>
              <a:rPr lang="en-GB" dirty="0"/>
              <a:t>Version 1.0 (1999)	  65 total checkpoints (all levels, A, AA and AAA)*	</a:t>
            </a:r>
          </a:p>
          <a:p>
            <a:pPr marL="0" indent="0">
              <a:buNone/>
            </a:pPr>
            <a:r>
              <a:rPr lang="en-GB" dirty="0"/>
              <a:t>Version 2.0 (2008)	  61</a:t>
            </a:r>
          </a:p>
          <a:p>
            <a:pPr marL="0" indent="0">
              <a:buNone/>
            </a:pPr>
            <a:r>
              <a:rPr lang="en-GB" b="1" dirty="0"/>
              <a:t>Version 2.1 (2018)	  78 (50)</a:t>
            </a:r>
          </a:p>
          <a:p>
            <a:pPr marL="0" indent="0">
              <a:buNone/>
            </a:pPr>
            <a:r>
              <a:rPr lang="en-GB" b="1" dirty="0"/>
              <a:t>Version 2.2 (2023)	  87 (56)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5C6E1-2B77-B7B4-4D77-C3B9BE8974DD}"/>
              </a:ext>
            </a:extLst>
          </p:cNvPr>
          <p:cNvSpPr txBox="1"/>
          <p:nvPr/>
        </p:nvSpPr>
        <p:spPr>
          <a:xfrm>
            <a:off x="5824175" y="3779477"/>
            <a:ext cx="544996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Each level is divided into a hierarchy </a:t>
            </a:r>
          </a:p>
          <a:p>
            <a:r>
              <a:rPr lang="en-GB" sz="2800" dirty="0"/>
              <a:t>A – Too basic (better than nothing!)</a:t>
            </a:r>
          </a:p>
          <a:p>
            <a:r>
              <a:rPr lang="en-GB" sz="2800" b="1" dirty="0"/>
              <a:t>AA – accessibility requirement</a:t>
            </a:r>
          </a:p>
          <a:p>
            <a:r>
              <a:rPr lang="en-GB" sz="2800" dirty="0"/>
              <a:t>AAA – accessibility enhancement</a:t>
            </a:r>
          </a:p>
        </p:txBody>
      </p:sp>
    </p:spTree>
    <p:extLst>
      <p:ext uri="{BB962C8B-B14F-4D97-AF65-F5344CB8AC3E}">
        <p14:creationId xmlns:p14="http://schemas.microsoft.com/office/powerpoint/2010/main" val="293646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D0329-4C95-3C72-B3C4-537DF7A68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920C-5A43-DC79-1B0D-989E0FD7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Second Fairy Godmother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FB388-3ECC-B2C2-0074-BC96E873F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European Accessibility Act – June 28</a:t>
            </a:r>
            <a:r>
              <a:rPr lang="en-GB" sz="3200" b="1" i="0" baseline="300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2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</a:t>
            </a:r>
            <a:endParaRPr lang="en-GB" b="1" i="0" dirty="0">
              <a:solidFill>
                <a:srgbClr val="2125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authorities have power to issue directions to comply </a:t>
            </a:r>
          </a:p>
          <a:p>
            <a:pPr>
              <a:lnSpc>
                <a:spcPct val="110000"/>
              </a:lnSpc>
            </a:pP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consumers can take an action against businesses in Irish courts where consumer believes the business is not complying with the Regulations.  </a:t>
            </a:r>
          </a:p>
          <a:p>
            <a:pPr>
              <a:lnSpc>
                <a:spcPct val="110000"/>
              </a:lnSpc>
            </a:pP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Individuals can bring proceedings directly (and be supported by interest groups).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See </a:t>
            </a:r>
            <a:r>
              <a:rPr lang="en-GB" dirty="0">
                <a:hlinkClick r:id="rId2"/>
              </a:rPr>
              <a:t>summary by Mason, Hayes and Curran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76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D0333-F147-7573-E12B-403F929BF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58FB-C64B-EA9F-ABD7-169CCD89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Cinderella suddenly matters - 1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A41FD-CF5B-287B-ABE1-68258D18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SzPts val="2400"/>
              <a:buNone/>
            </a:pPr>
            <a:r>
              <a:rPr lang="en-GB" sz="3200" b="0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Consequences of non-compliance:</a:t>
            </a:r>
          </a:p>
          <a:p>
            <a:pPr>
              <a:lnSpc>
                <a:spcPct val="100000"/>
              </a:lnSpc>
              <a:buSzPts val="2400"/>
            </a:pPr>
            <a:r>
              <a:rPr lang="en-GB" sz="2400" b="1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conviction</a:t>
            </a:r>
            <a:r>
              <a:rPr lang="en-GB" sz="2400" b="0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fine (€5,000) or imprisonment up to 6 months or both.</a:t>
            </a:r>
            <a:endParaRPr lang="en-GB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1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Conviction on indictment</a:t>
            </a:r>
            <a:r>
              <a:rPr lang="en-GB" sz="2400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GB" sz="2400" b="0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(significant non-compliance, large impact on consumers, repeat offending): fine up to €60,000 or imprisonment of up to 18 months or both.</a:t>
            </a:r>
            <a:endParaRPr lang="en-GB" sz="3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1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impact</a:t>
            </a:r>
            <a:r>
              <a:rPr lang="en-GB" sz="2400" b="0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Companies, directors, managers, secretaries and other officers can be found guilty of an offence under the Regulations. </a:t>
            </a:r>
            <a:endParaRPr lang="en-GB" sz="3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l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en-GB" sz="2400" b="1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History matters</a:t>
            </a:r>
            <a:r>
              <a:rPr lang="en-GB" sz="2400" b="0" i="0" kern="120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Ability to prove due diligence and all reasonable precautions to avoid the offence could be used as a defence.</a:t>
            </a:r>
            <a:endParaRPr lang="en-GB" sz="3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79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9E5BF-FD2F-4B83-3609-5B37A3724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C9C0-3077-29AF-F250-B94B54E0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Cinderella suddenly matters - 2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A1377-C559-D50F-9815-E1A60CD0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SzPts val="2400"/>
              <a:buNone/>
            </a:pPr>
            <a:r>
              <a:rPr lang="en-GB" sz="3200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HEIs are now legally accountable for the accessibility of their digital content with real and personal penalties for non-compliance. </a:t>
            </a:r>
          </a:p>
          <a:p>
            <a:pPr marL="0" indent="0">
              <a:lnSpc>
                <a:spcPct val="120000"/>
              </a:lnSpc>
              <a:buSzPts val="2400"/>
              <a:buNone/>
            </a:pPr>
            <a:r>
              <a:rPr lang="en-GB" sz="3200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Includes all aspects of digital services/products (as well as some non digital products </a:t>
            </a:r>
            <a:r>
              <a:rPr lang="en-GB" sz="3200" dirty="0" err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</a:t>
            </a:r>
            <a:r>
              <a:rPr lang="en-GB" sz="3200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hardware – library self service kiosks).</a:t>
            </a:r>
          </a:p>
          <a:p>
            <a:pPr marL="0" indent="0">
              <a:lnSpc>
                <a:spcPct val="120000"/>
              </a:lnSpc>
              <a:buSzPts val="2400"/>
              <a:buNone/>
            </a:pPr>
            <a:r>
              <a:rPr lang="en-GB" sz="3200" b="1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Materials</a:t>
            </a:r>
            <a:r>
              <a:rPr lang="en-GB" sz="3200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Presentations, PDFs, videos, e-books must be accessible.</a:t>
            </a:r>
          </a:p>
          <a:p>
            <a:pPr marL="0" indent="0">
              <a:lnSpc>
                <a:spcPct val="120000"/>
              </a:lnSpc>
              <a:buSzPts val="2400"/>
              <a:buNone/>
            </a:pPr>
            <a:r>
              <a:rPr lang="en-GB" sz="3200" b="1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Management Systems </a:t>
            </a:r>
            <a:r>
              <a:rPr lang="en-GB" sz="3200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(LMS): Platforms like Moodle or Blackboard must comply with accessibility standards.</a:t>
            </a:r>
          </a:p>
          <a:p>
            <a:pPr marL="0" indent="0">
              <a:lnSpc>
                <a:spcPct val="120000"/>
              </a:lnSpc>
              <a:buSzPts val="2400"/>
              <a:buNone/>
            </a:pPr>
            <a:r>
              <a:rPr lang="en-GB" sz="3200" b="1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Examinations and Assessments</a:t>
            </a:r>
            <a:r>
              <a:rPr lang="en-GB" sz="3200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Online assessments must be accessible to students with disabilities.</a:t>
            </a:r>
          </a:p>
          <a:p>
            <a:pPr marL="0" indent="0">
              <a:lnSpc>
                <a:spcPct val="120000"/>
              </a:lnSpc>
              <a:buSzPts val="2400"/>
              <a:buNone/>
            </a:pPr>
            <a:r>
              <a:rPr lang="en-GB" sz="3200" b="1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systems</a:t>
            </a:r>
            <a:r>
              <a:rPr lang="en-GB" sz="3200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Libraries, e-commerce systems, timetabling, room booking, admissions, registration, authentication etc.  </a:t>
            </a:r>
            <a:endParaRPr lang="en-GB" sz="3200" b="1" dirty="0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SzPts val="2400"/>
              <a:buNone/>
            </a:pPr>
            <a:endParaRPr lang="en-GB" sz="3200" dirty="0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SzPts val="2400"/>
              <a:buNone/>
            </a:pPr>
            <a:endParaRPr lang="en-GB" sz="3200" dirty="0"/>
          </a:p>
          <a:p>
            <a:pPr marL="0" indent="0">
              <a:lnSpc>
                <a:spcPct val="120000"/>
              </a:lnSpc>
              <a:buSzPts val="2400"/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1609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0D7BB-8E0E-697A-03A6-5ECB7354E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3D2B-1791-9C9D-F46F-29D5AAF3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Glass Shoes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260A5-953A-27E3-14A5-97340A13F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3372" cy="434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Glass shoes represent uniqueness and transparency.</a:t>
            </a:r>
          </a:p>
          <a:p>
            <a:pPr marL="0" indent="0">
              <a:buNone/>
            </a:pPr>
            <a:r>
              <a:rPr lang="en-GB" dirty="0"/>
              <a:t>Assistive technologists do not have to be experts in the Web Content Accessibility Guidelines to know that </a:t>
            </a:r>
            <a:r>
              <a:rPr lang="en-GB" b="1" dirty="0"/>
              <a:t>disabled AT users experience barriers.</a:t>
            </a:r>
          </a:p>
          <a:p>
            <a:pPr marL="0" indent="0">
              <a:buNone/>
            </a:pPr>
            <a:r>
              <a:rPr lang="en-GB" dirty="0"/>
              <a:t>Your mission (should you choose to accept it)</a:t>
            </a:r>
            <a:r>
              <a:rPr lang="en-GB" b="1" dirty="0"/>
              <a:t> </a:t>
            </a:r>
            <a:r>
              <a:rPr lang="en-GB" dirty="0"/>
              <a:t>is to </a:t>
            </a:r>
            <a:r>
              <a:rPr lang="en-GB" b="1" dirty="0"/>
              <a:t>communicate issues clearly and transparently</a:t>
            </a:r>
            <a:r>
              <a:rPr lang="en-GB" dirty="0"/>
              <a:t>. </a:t>
            </a:r>
          </a:p>
        </p:txBody>
      </p:sp>
      <p:pic>
        <p:nvPicPr>
          <p:cNvPr id="3" name="Picture 2" descr="Image of an elegant glass high heeled shoe on a dark background">
            <a:extLst>
              <a:ext uri="{FF2B5EF4-FFF2-40B4-BE49-F238E27FC236}">
                <a16:creationId xmlns:a16="http://schemas.microsoft.com/office/drawing/2014/main" id="{43E90738-F0D4-7EBD-4C20-CD2F20FB1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931" y="1495312"/>
            <a:ext cx="2858000" cy="40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8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ED9E5-2E24-BB0B-423D-9A07B966B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E0F6-27D8-9F32-36FC-17180ECB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change of job title?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44512-149F-F7F6-26A5-6E1CFCB4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718" cy="434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“I used to be the irritant that annoyed the Senior Leadership Team. Now I’m the consultant who keeps them out of prison”.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A7C2B-7D74-3800-47C0-71F0FB867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71" y="143883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537F3-96DF-48C7-26F1-EBFF0EADB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F030-907E-671F-6F28-89BAE925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UDL really an Ugly Sister?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67575-D1AB-9245-FE0B-4000C1D0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863251" cy="4951693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No. UDL is an </a:t>
            </a:r>
            <a:r>
              <a:rPr lang="en-GB" sz="4000" b="1" i="1" dirty="0"/>
              <a:t>excellent</a:t>
            </a:r>
            <a:r>
              <a:rPr lang="en-GB" sz="4000" dirty="0"/>
              <a:t> framework for inclusive practice BUT it doesn’t guarantee compliance.</a:t>
            </a:r>
          </a:p>
          <a:p>
            <a:r>
              <a:rPr lang="en-GB" sz="4000" dirty="0"/>
              <a:t>“Multiple means of representation” might involve a lecturer sourcing an inaccessible PowerPoint, </a:t>
            </a:r>
            <a:r>
              <a:rPr lang="en-GB" sz="4000" dirty="0" err="1"/>
              <a:t>FlipBook</a:t>
            </a:r>
            <a:r>
              <a:rPr lang="en-GB" sz="4000" dirty="0"/>
              <a:t> and PDF. </a:t>
            </a:r>
          </a:p>
          <a:p>
            <a:r>
              <a:rPr lang="en-GB" sz="4000" dirty="0"/>
              <a:t>Three compliance failures for the price of one!</a:t>
            </a:r>
          </a:p>
        </p:txBody>
      </p:sp>
      <p:pic>
        <p:nvPicPr>
          <p:cNvPr id="5" name="Picture 4" descr="Two meerkats standing, one holding the other's shoulder.">
            <a:extLst>
              <a:ext uri="{FF2B5EF4-FFF2-40B4-BE49-F238E27FC236}">
                <a16:creationId xmlns:a16="http://schemas.microsoft.com/office/drawing/2014/main" id="{8B510362-E988-DAB7-7FA5-B126B6E5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50" y="1979406"/>
            <a:ext cx="2922680" cy="32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C21EE-98FF-9A72-CDA8-67D6FBCF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B6DA-86BD-297C-6727-32606E0E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F8C71-F270-0334-C0C0-337AF77E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3324" cy="46672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Hardworking girl at the bottom of the family pecking order </a:t>
            </a:r>
            <a:r>
              <a:rPr lang="en-GB" sz="3200" dirty="0">
                <a:solidFill>
                  <a:srgbClr val="202122"/>
                </a:solidFill>
                <a:latin typeface="Arial" panose="020B0604020202020204" pitchFamily="34" charset="0"/>
              </a:rPr>
              <a:t>gets all the unglamorous jobs and no thanks or recognition 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202122"/>
                </a:solidFill>
                <a:latin typeface="Arial" panose="020B0604020202020204" pitchFamily="34" charset="0"/>
              </a:rPr>
              <a:t>Stepsisters locally recognised but don’t let Cinderella out 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202122"/>
                </a:solidFill>
                <a:latin typeface="Arial" panose="020B0604020202020204" pitchFamily="34" charset="0"/>
              </a:rPr>
              <a:t>Fairy Godmother reconfigures mice and pumpkins to enable access to the ball.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202122"/>
                </a:solidFill>
                <a:latin typeface="Arial" panose="020B0604020202020204" pitchFamily="34" charset="0"/>
              </a:rPr>
              <a:t>Non-standard footwear results in Cinderella being finally recognised by authorities.</a:t>
            </a:r>
          </a:p>
          <a:p>
            <a:pPr>
              <a:lnSpc>
                <a:spcPct val="110000"/>
              </a:lnSpc>
            </a:pPr>
            <a:endParaRPr lang="en-GB" sz="32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4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FDCFD-1A4E-F79D-F94A-D56D0B35B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94D9-F0DF-9AF9-DF04-26B44A49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tips for Cinderellas?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47FF8-AD62-9F3D-695A-6E937709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52182" cy="4951693"/>
          </a:xfrm>
        </p:spPr>
        <p:txBody>
          <a:bodyPr>
            <a:noAutofit/>
          </a:bodyPr>
          <a:lstStyle/>
          <a:p>
            <a:r>
              <a:rPr lang="en-GB" sz="3200" b="1" dirty="0"/>
              <a:t>Consider</a:t>
            </a:r>
            <a:r>
              <a:rPr lang="en-GB" sz="3200" dirty="0"/>
              <a:t> the whole student life cycle – “mystery shopper” journeys are very informative!).</a:t>
            </a:r>
          </a:p>
          <a:p>
            <a:r>
              <a:rPr lang="en-GB" sz="3200" b="1" dirty="0"/>
              <a:t>Define</a:t>
            </a:r>
            <a:r>
              <a:rPr lang="en-GB" sz="3200" dirty="0"/>
              <a:t> AT widely. Keep up to date with mainstream developments in </a:t>
            </a:r>
            <a:r>
              <a:rPr lang="en-GB" sz="3200" dirty="0">
                <a:hlinkClick r:id="rId2"/>
              </a:rPr>
              <a:t>Google ecosystems</a:t>
            </a:r>
            <a:r>
              <a:rPr lang="en-GB" sz="3200" dirty="0"/>
              <a:t> , </a:t>
            </a:r>
            <a:r>
              <a:rPr lang="en-GB" sz="3200" dirty="0">
                <a:hlinkClick r:id="rId3"/>
              </a:rPr>
              <a:t>Microsoft ecosystems</a:t>
            </a:r>
            <a:r>
              <a:rPr lang="en-GB" sz="3200" dirty="0"/>
              <a:t> and </a:t>
            </a:r>
            <a:r>
              <a:rPr lang="en-GB" sz="3200" dirty="0">
                <a:hlinkClick r:id="rId4"/>
              </a:rPr>
              <a:t>Apple ecosystems</a:t>
            </a:r>
            <a:r>
              <a:rPr lang="en-GB" sz="3200" dirty="0"/>
              <a:t>.</a:t>
            </a:r>
          </a:p>
          <a:p>
            <a:r>
              <a:rPr lang="en-GB" sz="3200" b="1" dirty="0"/>
              <a:t>Explore</a:t>
            </a:r>
            <a:r>
              <a:rPr lang="en-GB" sz="3200" dirty="0"/>
              <a:t> some of the plugins that help with the hardest testing – for example </a:t>
            </a:r>
            <a:r>
              <a:rPr lang="en-GB" sz="3200" dirty="0">
                <a:hlinkClick r:id="rId5"/>
              </a:rPr>
              <a:t>Navigate like a screen reader</a:t>
            </a:r>
            <a:r>
              <a:rPr lang="en-GB" sz="3200" dirty="0"/>
              <a:t> (helps all users).</a:t>
            </a:r>
          </a:p>
          <a:p>
            <a:r>
              <a:rPr lang="en-GB" sz="3200" b="1" dirty="0"/>
              <a:t>Advocate</a:t>
            </a:r>
            <a:r>
              <a:rPr lang="en-GB" sz="3200" dirty="0"/>
              <a:t> for automated testing results to be acted on – </a:t>
            </a:r>
            <a:r>
              <a:rPr lang="en-GB" sz="3200" dirty="0" err="1"/>
              <a:t>eg</a:t>
            </a:r>
            <a:r>
              <a:rPr lang="en-GB" sz="3200" dirty="0"/>
              <a:t> Blackboard ALLY scores or Brickfield Accessibility Tool.</a:t>
            </a:r>
          </a:p>
        </p:txBody>
      </p:sp>
    </p:spTree>
    <p:extLst>
      <p:ext uri="{BB962C8B-B14F-4D97-AF65-F5344CB8AC3E}">
        <p14:creationId xmlns:p14="http://schemas.microsoft.com/office/powerpoint/2010/main" val="8560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DB0DF-5760-4C29-9477-CD5B8DEC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3171-9B3B-42C0-AD5C-F17DC5D40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(Easy ones preferred) </a:t>
            </a:r>
            <a:r>
              <a:rPr lang="en-GB" sz="3600" dirty="0">
                <a:sym typeface="Wingdings" panose="05000000000000000000" pitchFamily="2" charset="2"/>
              </a:rPr>
              <a:t>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Alistair McNaught Consultancy </a:t>
            </a:r>
          </a:p>
          <a:p>
            <a:pPr marL="0" indent="0">
              <a:buNone/>
            </a:pPr>
            <a:r>
              <a:rPr lang="en-GB" sz="2000" dirty="0"/>
              <a:t>Email: 		</a:t>
            </a:r>
            <a:r>
              <a:rPr lang="en-GB" sz="2000" dirty="0">
                <a:hlinkClick r:id="rId2"/>
              </a:rPr>
              <a:t>enquiries@alistairmcnaught.co.uk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Twitter:		@Alistairm</a:t>
            </a:r>
          </a:p>
          <a:p>
            <a:pPr marL="0" indent="0">
              <a:buNone/>
            </a:pPr>
            <a:r>
              <a:rPr lang="en-GB" sz="2000" dirty="0"/>
              <a:t>More info: 	https://tiny.cc/amcnltd</a:t>
            </a:r>
          </a:p>
        </p:txBody>
      </p:sp>
    </p:spTree>
    <p:extLst>
      <p:ext uri="{BB962C8B-B14F-4D97-AF65-F5344CB8AC3E}">
        <p14:creationId xmlns:p14="http://schemas.microsoft.com/office/powerpoint/2010/main" val="93658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23E5D-FD31-2225-62F5-5B961521C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086E-44BB-3A93-0A5F-DB0C77CF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Cinderella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31A0-F01B-2493-258E-492356AF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5802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Greek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Roman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Egyptian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Persian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16B480-BE54-BF5D-1C7B-2B3A3766ADCC}"/>
              </a:ext>
            </a:extLst>
          </p:cNvPr>
          <p:cNvSpPr txBox="1">
            <a:spLocks/>
          </p:cNvSpPr>
          <p:nvPr/>
        </p:nvSpPr>
        <p:spPr>
          <a:xfrm>
            <a:off x="4416990" y="1825625"/>
            <a:ext cx="33580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French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Chinese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Vietnamese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Korean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Indonesian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2E4CB-A110-B2AC-3FED-73C05A21F882}"/>
              </a:ext>
            </a:extLst>
          </p:cNvPr>
          <p:cNvSpPr txBox="1">
            <a:spLocks/>
          </p:cNvSpPr>
          <p:nvPr/>
        </p:nvSpPr>
        <p:spPr>
          <a:xfrm>
            <a:off x="7758831" y="1825625"/>
            <a:ext cx="33580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Japanese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Iranian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Italian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4000" dirty="0"/>
              <a:t>German</a:t>
            </a:r>
          </a:p>
        </p:txBody>
      </p:sp>
    </p:spTree>
    <p:extLst>
      <p:ext uri="{BB962C8B-B14F-4D97-AF65-F5344CB8AC3E}">
        <p14:creationId xmlns:p14="http://schemas.microsoft.com/office/powerpoint/2010/main" val="358558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7689D-B899-ECDA-350D-4E4E4BFC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111C-8E04-5F21-A83F-0BCB7DDA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Cinderella as metaphor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7835-659A-BBFF-3CC8-5B92F24CB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English-language folklore Cinderella … has, by analogy, come to mean someone whose attributes are unrecognized.</a:t>
            </a:r>
          </a:p>
          <a:p>
            <a:pPr marL="0" indent="0" algn="r">
              <a:buNone/>
            </a:pPr>
            <a:r>
              <a:rPr lang="en-GB" sz="3200" i="1" dirty="0">
                <a:solidFill>
                  <a:srgbClr val="202122"/>
                </a:solidFill>
                <a:latin typeface="Arial" panose="020B0604020202020204" pitchFamily="34" charset="0"/>
              </a:rPr>
              <a:t>Wikipedia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257147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5BB60-BFFD-5B3E-714D-182418900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6498-14EF-AAE2-1DB7-28BBB613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Ugly-sistering in FE and HE - 1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161A1-8240-D625-9E4A-CC89CEA0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3228"/>
            <a:ext cx="4940476" cy="508387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Technophobic lecturer scanning badly photocopied resource and uploading as an image PDF?</a:t>
            </a:r>
          </a:p>
        </p:txBody>
      </p:sp>
      <p:pic>
        <p:nvPicPr>
          <p:cNvPr id="7" name="Picture 6" descr="Court ruling upholding discriminatory practice by failing to provide accessible course content. The ruling is in an inaccessible format! ">
            <a:extLst>
              <a:ext uri="{FF2B5EF4-FFF2-40B4-BE49-F238E27FC236}">
                <a16:creationId xmlns:a16="http://schemas.microsoft.com/office/drawing/2014/main" id="{F109E64F-55CB-7D8A-12B5-62A9E1F20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651" y="4196940"/>
            <a:ext cx="2413349" cy="2567317"/>
          </a:xfrm>
          <a:prstGeom prst="rect">
            <a:avLst/>
          </a:prstGeom>
        </p:spPr>
      </p:pic>
      <p:pic>
        <p:nvPicPr>
          <p:cNvPr id="9" name="Picture 8" descr="Information preparing a patient for spirometry - a poorly scanned sideways photocopy!">
            <a:extLst>
              <a:ext uri="{FF2B5EF4-FFF2-40B4-BE49-F238E27FC236}">
                <a16:creationId xmlns:a16="http://schemas.microsoft.com/office/drawing/2014/main" id="{6F8CC3A6-9FC7-C3B0-B988-B6F1F8DBD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26" y="1891430"/>
            <a:ext cx="5426433" cy="48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3EF05-117E-BEF1-F2B1-AA6380272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10CF-97ED-7FFB-82DE-6B622760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Ugly-sistering in FE and HE - 2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E5B1F-61AA-DE8E-592B-53A8EA8E0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228"/>
            <a:ext cx="3345493" cy="508387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Technophile lecturer choosing some flashy new teaching app or format with poor accessibility (</a:t>
            </a:r>
            <a:r>
              <a:rPr lang="en-GB" sz="3200" dirty="0" err="1">
                <a:solidFill>
                  <a:srgbClr val="1A1A1A"/>
                </a:solidFill>
                <a:latin typeface="Segoe UI" panose="020B0502040204020203" pitchFamily="34" charset="0"/>
              </a:rPr>
              <a:t>eg</a:t>
            </a: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 </a:t>
            </a:r>
            <a:r>
              <a:rPr lang="en-GB" sz="3200" dirty="0" err="1">
                <a:solidFill>
                  <a:srgbClr val="1A1A1A"/>
                </a:solidFill>
                <a:latin typeface="Segoe UI" panose="020B0502040204020203" pitchFamily="34" charset="0"/>
              </a:rPr>
              <a:t>FlipBook</a:t>
            </a: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-style of presentation).</a:t>
            </a:r>
          </a:p>
        </p:txBody>
      </p:sp>
      <p:pic>
        <p:nvPicPr>
          <p:cNvPr id="8" name="Picture 7" descr="Screenshot of online flipbook">
            <a:extLst>
              <a:ext uri="{FF2B5EF4-FFF2-40B4-BE49-F238E27FC236}">
                <a16:creationId xmlns:a16="http://schemas.microsoft.com/office/drawing/2014/main" id="{AE63F6A7-FEB7-824C-1031-D0F8341C7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94" y="1553228"/>
            <a:ext cx="7273692" cy="39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ADC2F-7324-EA1F-B0CD-8CBADF55F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AEC8-9D53-77E0-84F3-D7E67B64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Ugly-sistering in FE and HE - 3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42E24-B937-22C3-49CA-B783DEFFB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228"/>
            <a:ext cx="3345493" cy="508387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Lecturer with penchant for PowerPoints with colour contrast disasters or distracting animations.</a:t>
            </a:r>
          </a:p>
        </p:txBody>
      </p:sp>
      <p:pic>
        <p:nvPicPr>
          <p:cNvPr id="5" name="Picture 4" descr="PowerPoint slide with poor colour contrast and image underlying text, making it hard to read">
            <a:extLst>
              <a:ext uri="{FF2B5EF4-FFF2-40B4-BE49-F238E27FC236}">
                <a16:creationId xmlns:a16="http://schemas.microsoft.com/office/drawing/2014/main" id="{1FFDB6D6-B6C9-E985-AC13-00BB8828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156" y="1690688"/>
            <a:ext cx="6160465" cy="45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9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1004-75EB-F319-D181-E9BB78D5C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E6D0-213A-3A4F-E8BF-94DF2D5B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Ugly-sistering in FE and HE - 4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8F25-FF8D-D889-687B-22F0B2B7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228"/>
            <a:ext cx="3345493" cy="508387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Long Word documents with no heading structure or long PDFs with no Bookmark outline.</a:t>
            </a:r>
          </a:p>
        </p:txBody>
      </p:sp>
      <p:pic>
        <p:nvPicPr>
          <p:cNvPr id="6" name="Picture 5" descr="Screenshot of Word document with many visual headings but only list items picked up by Word navigation pane">
            <a:extLst>
              <a:ext uri="{FF2B5EF4-FFF2-40B4-BE49-F238E27FC236}">
                <a16:creationId xmlns:a16="http://schemas.microsoft.com/office/drawing/2014/main" id="{4DD51369-545B-1AFD-97B2-D9C4E9F8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72" y="1690688"/>
            <a:ext cx="6740446" cy="44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87F4-D0EA-D7DB-0893-EF4A5058B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ADA4-49E3-B630-4D17-057FAC29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Ugly-sistering in FE and HE 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1146-96BD-72FB-FB72-CEA2CD31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229"/>
            <a:ext cx="7316244" cy="187577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Long PDF documents with no heading structure or tagging for accessibility.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1A1A1A"/>
                </a:solidFill>
                <a:latin typeface="Segoe UI" panose="020B0502040204020203" pitchFamily="34" charset="0"/>
              </a:rPr>
              <a:t>Or poor reading order!</a:t>
            </a:r>
          </a:p>
        </p:txBody>
      </p:sp>
      <p:pic>
        <p:nvPicPr>
          <p:cNvPr id="5" name="Picture 4" descr="Output from screen reader showing a PDF has no headings, no lists and no links.">
            <a:extLst>
              <a:ext uri="{FF2B5EF4-FFF2-40B4-BE49-F238E27FC236}">
                <a16:creationId xmlns:a16="http://schemas.microsoft.com/office/drawing/2014/main" id="{2E08B437-5C3B-9425-94AF-5661ECF4DF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58"/>
          <a:stretch/>
        </p:blipFill>
        <p:spPr>
          <a:xfrm>
            <a:off x="8711749" y="1223081"/>
            <a:ext cx="2906044" cy="24345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86D6E6-1444-60DF-6DEE-314C752F512C}"/>
              </a:ext>
            </a:extLst>
          </p:cNvPr>
          <p:cNvSpPr txBox="1"/>
          <p:nvPr/>
        </p:nvSpPr>
        <p:spPr>
          <a:xfrm>
            <a:off x="638827" y="3770334"/>
            <a:ext cx="10978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“E-portfolios provide a way of looking at learning and the outcomes connectivity and network infrastructure of learning for the long-term benefit of the learner for institutions, the provision of a national e-portfolio support system will require it is more about changing culture to support personalising a sound, common or interoperable infrastructure between all users…”</a:t>
            </a:r>
          </a:p>
        </p:txBody>
      </p:sp>
      <p:pic>
        <p:nvPicPr>
          <p:cNvPr id="10" name="Picture 9" descr="A two column PDF is shown but if the reading order is not tagged, the screenreader can read straight across the two columns creating nonsense for the user.&#10;">
            <a:extLst>
              <a:ext uri="{FF2B5EF4-FFF2-40B4-BE49-F238E27FC236}">
                <a16:creationId xmlns:a16="http://schemas.microsoft.com/office/drawing/2014/main" id="{9FE3E099-C5D6-EE03-52D7-48018FF02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451669"/>
            <a:ext cx="10515600" cy="11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8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cN_PPT_template" id="{64C39854-1AAA-4129-8DD2-F258980CA9B0}" vid="{A3D82C8C-70D6-4E85-92C1-5C72BDFB00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6e479-0dd5-4804-90b2-b021d65978fe">
      <Terms xmlns="http://schemas.microsoft.com/office/infopath/2007/PartnerControls"/>
    </lcf76f155ced4ddcb4097134ff3c332f>
    <TaxCatchAll xmlns="4ce5584e-5f0e-4fd3-a3b6-c328330b3f2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8236C5C5AA44EA07659CC33D883B7" ma:contentTypeVersion="15" ma:contentTypeDescription="Create a new document." ma:contentTypeScope="" ma:versionID="507af255be8802cbc86d2f77b2a8882a">
  <xsd:schema xmlns:xsd="http://www.w3.org/2001/XMLSchema" xmlns:xs="http://www.w3.org/2001/XMLSchema" xmlns:p="http://schemas.microsoft.com/office/2006/metadata/properties" xmlns:ns2="1316e479-0dd5-4804-90b2-b021d65978fe" xmlns:ns3="4ce5584e-5f0e-4fd3-a3b6-c328330b3f2d" targetNamespace="http://schemas.microsoft.com/office/2006/metadata/properties" ma:root="true" ma:fieldsID="f47282a7f470c1ed81c66e747b09ab15" ns2:_="" ns3:_="">
    <xsd:import namespace="1316e479-0dd5-4804-90b2-b021d65978fe"/>
    <xsd:import namespace="4ce5584e-5f0e-4fd3-a3b6-c328330b3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6e479-0dd5-4804-90b2-b021d6597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5584e-5f0e-4fd3-a3b6-c328330b3f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7cb71a9-d6a4-4de9-8779-cae39dc6d9da}" ma:internalName="TaxCatchAll" ma:showField="CatchAllData" ma:web="4ce5584e-5f0e-4fd3-a3b6-c328330b3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6FCED-BC5D-4747-842A-455E8C172CC4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a5e35f96-3ae7-46fc-9e25-5364d208a8a9"/>
    <ds:schemaRef ds:uri="bb2195b0-9c41-44e2-89ef-823909af8a40"/>
    <ds:schemaRef ds:uri="1316e479-0dd5-4804-90b2-b021d65978fe"/>
    <ds:schemaRef ds:uri="4ce5584e-5f0e-4fd3-a3b6-c328330b3f2d"/>
  </ds:schemaRefs>
</ds:datastoreItem>
</file>

<file path=customXml/itemProps2.xml><?xml version="1.0" encoding="utf-8"?>
<ds:datastoreItem xmlns:ds="http://schemas.openxmlformats.org/officeDocument/2006/customXml" ds:itemID="{593BF59F-4C1F-4E3D-93E2-A186474108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83927-5360-4280-B490-2B1B8C2A1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6e479-0dd5-4804-90b2-b021d65978fe"/>
    <ds:schemaRef ds:uri="4ce5584e-5f0e-4fd3-a3b6-c328330b3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AMcN_PPT_template</Template>
  <TotalTime>1296</TotalTime>
  <Words>1023</Words>
  <Application>Microsoft Office PowerPoint</Application>
  <PresentationFormat>Widescreen</PresentationFormat>
  <Paragraphs>110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Segoe UI</vt:lpstr>
      <vt:lpstr>Wingdings</vt:lpstr>
      <vt:lpstr>Office Theme</vt:lpstr>
      <vt:lpstr>Cinderella's Revenge</vt:lpstr>
      <vt:lpstr>Plot summary</vt:lpstr>
      <vt:lpstr>Cinderella variants</vt:lpstr>
      <vt:lpstr>Cinderella as metaphor</vt:lpstr>
      <vt:lpstr>Ugly-sistering in FE and HE - 1 </vt:lpstr>
      <vt:lpstr>Ugly-sistering in FE and HE - 2 </vt:lpstr>
      <vt:lpstr>Ugly-sistering in FE and HE - 3 </vt:lpstr>
      <vt:lpstr>Ugly-sistering in FE and HE - 4 </vt:lpstr>
      <vt:lpstr>Ugly-sistering in FE and HE -5</vt:lpstr>
      <vt:lpstr>Ugly-sistering in FE and HE - 6</vt:lpstr>
      <vt:lpstr>Ugly-sistering in FE and HE - 7</vt:lpstr>
      <vt:lpstr>Your examples</vt:lpstr>
      <vt:lpstr>The First Fairy Godmother</vt:lpstr>
      <vt:lpstr>The Second Fairy Godmother</vt:lpstr>
      <vt:lpstr>Cinderella suddenly matters - 1</vt:lpstr>
      <vt:lpstr>Cinderella suddenly matters - 2</vt:lpstr>
      <vt:lpstr>The Glass Shoes</vt:lpstr>
      <vt:lpstr>A change of job title?</vt:lpstr>
      <vt:lpstr>Is UDL really an Ugly Sister?</vt:lpstr>
      <vt:lpstr>Any tips for Cinderellas?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on top of accessibility compliance</dc:title>
  <dc:creator>Alistair McNaught</dc:creator>
  <cp:lastModifiedBy>Danielle O'Rourke</cp:lastModifiedBy>
  <cp:revision>5</cp:revision>
  <dcterms:created xsi:type="dcterms:W3CDTF">2022-11-23T15:29:40Z</dcterms:created>
  <dcterms:modified xsi:type="dcterms:W3CDTF">2025-05-22T07:55:43Z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78e5dd-8e6f-4dda-9e9f-f996b0ed9132_Enabled">
    <vt:lpwstr>true</vt:lpwstr>
  </property>
  <property fmtid="{D5CDD505-2E9C-101B-9397-08002B2CF9AE}" pid="3" name="MSIP_Label_ff78e5dd-8e6f-4dda-9e9f-f996b0ed9132_SetDate">
    <vt:lpwstr>2020-08-13T10:32:23Z</vt:lpwstr>
  </property>
  <property fmtid="{D5CDD505-2E9C-101B-9397-08002B2CF9AE}" pid="4" name="MSIP_Label_ff78e5dd-8e6f-4dda-9e9f-f996b0ed9132_Method">
    <vt:lpwstr>Standard</vt:lpwstr>
  </property>
  <property fmtid="{D5CDD505-2E9C-101B-9397-08002B2CF9AE}" pid="5" name="MSIP_Label_ff78e5dd-8e6f-4dda-9e9f-f996b0ed9132_Name">
    <vt:lpwstr>External - Unprotected</vt:lpwstr>
  </property>
  <property fmtid="{D5CDD505-2E9C-101B-9397-08002B2CF9AE}" pid="6" name="MSIP_Label_ff78e5dd-8e6f-4dda-9e9f-f996b0ed9132_SiteId">
    <vt:lpwstr>242ef33d-ef18-4a01-b294-0da2d8fc58e3</vt:lpwstr>
  </property>
  <property fmtid="{D5CDD505-2E9C-101B-9397-08002B2CF9AE}" pid="7" name="MSIP_Label_ff78e5dd-8e6f-4dda-9e9f-f996b0ed9132_ActionId">
    <vt:lpwstr>a0d06d62-6e81-4f04-a62d-a5ad2e1bc831</vt:lpwstr>
  </property>
  <property fmtid="{D5CDD505-2E9C-101B-9397-08002B2CF9AE}" pid="8" name="MSIP_Label_ff78e5dd-8e6f-4dda-9e9f-f996b0ed9132_ContentBits">
    <vt:lpwstr>0</vt:lpwstr>
  </property>
  <property fmtid="{D5CDD505-2E9C-101B-9397-08002B2CF9AE}" pid="9" name="ContentTypeId">
    <vt:lpwstr>0x0101007A18236C5C5AA44EA07659CC33D883B7</vt:lpwstr>
  </property>
</Properties>
</file>