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4"/>
  </p:sldMasterIdLst>
  <p:sldIdLst>
    <p:sldId id="258" r:id="rId5"/>
    <p:sldId id="271" r:id="rId6"/>
    <p:sldId id="270" r:id="rId7"/>
    <p:sldId id="269" r:id="rId8"/>
    <p:sldId id="274" r:id="rId9"/>
    <p:sldId id="262" r:id="rId10"/>
    <p:sldId id="268" r:id="rId11"/>
    <p:sldId id="273" r:id="rId12"/>
    <p:sldId id="272"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72" y="1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le O'Rourke" userId="f36a576b-c06f-4e27-b341-dcf4bf9c1f2f" providerId="ADAL" clId="{78629B80-E1F7-4C16-8A09-6DBAB1B12CAE}"/>
    <pc:docChg chg="undo custSel modSld">
      <pc:chgData name="Danielle O'Rourke" userId="f36a576b-c06f-4e27-b341-dcf4bf9c1f2f" providerId="ADAL" clId="{78629B80-E1F7-4C16-8A09-6DBAB1B12CAE}" dt="2025-05-22T07:56:59.343" v="47" actId="962"/>
      <pc:docMkLst>
        <pc:docMk/>
      </pc:docMkLst>
      <pc:sldChg chg="modSp mod">
        <pc:chgData name="Danielle O'Rourke" userId="f36a576b-c06f-4e27-b341-dcf4bf9c1f2f" providerId="ADAL" clId="{78629B80-E1F7-4C16-8A09-6DBAB1B12CAE}" dt="2025-05-22T07:56:33.384" v="0" actId="962"/>
        <pc:sldMkLst>
          <pc:docMk/>
          <pc:sldMk cId="4203080815" sldId="258"/>
        </pc:sldMkLst>
        <pc:picChg chg="mod">
          <ac:chgData name="Danielle O'Rourke" userId="f36a576b-c06f-4e27-b341-dcf4bf9c1f2f" providerId="ADAL" clId="{78629B80-E1F7-4C16-8A09-6DBAB1B12CAE}" dt="2025-05-22T07:56:33.384" v="0" actId="962"/>
          <ac:picMkLst>
            <pc:docMk/>
            <pc:sldMk cId="4203080815" sldId="258"/>
            <ac:picMk id="10" creationId="{95B91995-ED00-43F3-7F01-4CA98840971B}"/>
          </ac:picMkLst>
        </pc:picChg>
      </pc:sldChg>
      <pc:sldChg chg="modSp mod">
        <pc:chgData name="Danielle O'Rourke" userId="f36a576b-c06f-4e27-b341-dcf4bf9c1f2f" providerId="ADAL" clId="{78629B80-E1F7-4C16-8A09-6DBAB1B12CAE}" dt="2025-05-22T07:56:59.343" v="47" actId="962"/>
        <pc:sldMkLst>
          <pc:docMk/>
          <pc:sldMk cId="1002851235" sldId="270"/>
        </pc:sldMkLst>
        <pc:spChg chg="mod">
          <ac:chgData name="Danielle O'Rourke" userId="f36a576b-c06f-4e27-b341-dcf4bf9c1f2f" providerId="ADAL" clId="{78629B80-E1F7-4C16-8A09-6DBAB1B12CAE}" dt="2025-05-22T07:56:59.343" v="47" actId="962"/>
          <ac:spMkLst>
            <pc:docMk/>
            <pc:sldMk cId="1002851235" sldId="270"/>
            <ac:spMk id="4" creationId="{AAF33C51-7B86-9F8F-7D15-E2826AF24D10}"/>
          </ac:spMkLst>
        </pc:spChg>
      </pc:sldChg>
      <pc:sldChg chg="modSp mod">
        <pc:chgData name="Danielle O'Rourke" userId="f36a576b-c06f-4e27-b341-dcf4bf9c1f2f" providerId="ADAL" clId="{78629B80-E1F7-4C16-8A09-6DBAB1B12CAE}" dt="2025-05-22T07:56:37.233" v="1" actId="962"/>
        <pc:sldMkLst>
          <pc:docMk/>
          <pc:sldMk cId="2995106334" sldId="271"/>
        </pc:sldMkLst>
        <pc:picChg chg="mod">
          <ac:chgData name="Danielle O'Rourke" userId="f36a576b-c06f-4e27-b341-dcf4bf9c1f2f" providerId="ADAL" clId="{78629B80-E1F7-4C16-8A09-6DBAB1B12CAE}" dt="2025-05-22T07:56:37.233" v="1" actId="962"/>
          <ac:picMkLst>
            <pc:docMk/>
            <pc:sldMk cId="2995106334" sldId="271"/>
            <ac:picMk id="5" creationId="{05D8D94F-91B7-F4C2-0172-29F2F92B051F}"/>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40944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89353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59195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E_ContentText_06_Center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570E35C-7EEB-154C-B5C0-455ABBA5ADA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ontent Placeholder 3">
            <a:extLst>
              <a:ext uri="{FF2B5EF4-FFF2-40B4-BE49-F238E27FC236}">
                <a16:creationId xmlns:a16="http://schemas.microsoft.com/office/drawing/2014/main" id="{BC6B3AC3-9AAA-8448-AF54-B34CE4C33757}"/>
              </a:ext>
            </a:extLst>
          </p:cNvPr>
          <p:cNvSpPr>
            <a:spLocks noGrp="1"/>
          </p:cNvSpPr>
          <p:nvPr>
            <p:ph sz="half" idx="10" hasCustomPrompt="1"/>
          </p:nvPr>
        </p:nvSpPr>
        <p:spPr>
          <a:xfrm>
            <a:off x="609601" y="1594521"/>
            <a:ext cx="10972800" cy="3941033"/>
          </a:xfrm>
          <a:prstGeom prst="rect">
            <a:avLst/>
          </a:prstGeom>
        </p:spPr>
        <p:txBody>
          <a:bodyPr/>
          <a:lstStyle>
            <a:lvl1pPr>
              <a:defRPr sz="3733"/>
            </a:lvl1pPr>
            <a:lvl2pPr>
              <a:defRPr sz="3200"/>
            </a:lvl2pPr>
            <a:lvl3pPr>
              <a:defRPr sz="2667"/>
            </a:lvl3pPr>
            <a:lvl4pPr>
              <a:defRPr sz="2400"/>
            </a:lvl4pPr>
            <a:lvl5pPr>
              <a:defRPr sz="2400"/>
            </a:lvl5pPr>
            <a:lvl6pPr>
              <a:defRPr sz="2133"/>
            </a:lvl6pPr>
            <a:lvl7pPr>
              <a:defRPr sz="2133"/>
            </a:lvl7pPr>
            <a:lvl8pPr>
              <a:defRPr sz="2133"/>
            </a:lvl8pPr>
            <a:lvl9pPr>
              <a:defRPr sz="2133"/>
            </a:lvl9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endParaRPr lang="en-IE"/>
          </a:p>
        </p:txBody>
      </p:sp>
      <p:sp>
        <p:nvSpPr>
          <p:cNvPr id="5" name="Title 4">
            <a:extLst>
              <a:ext uri="{FF2B5EF4-FFF2-40B4-BE49-F238E27FC236}">
                <a16:creationId xmlns:a16="http://schemas.microsoft.com/office/drawing/2014/main" id="{B62310BA-D3B3-0A4A-8585-9C745FDBFE7B}"/>
              </a:ext>
            </a:extLst>
          </p:cNvPr>
          <p:cNvSpPr>
            <a:spLocks noGrp="1"/>
          </p:cNvSpPr>
          <p:nvPr>
            <p:ph type="title" hasCustomPrompt="1"/>
          </p:nvPr>
        </p:nvSpPr>
        <p:spPr/>
        <p:txBody>
          <a:bodyPr/>
          <a:lstStyle/>
          <a:p>
            <a:r>
              <a:rPr lang="en-GB"/>
              <a:t>Click to add title</a:t>
            </a:r>
            <a:endParaRPr lang="en-US"/>
          </a:p>
        </p:txBody>
      </p:sp>
      <p:pic>
        <p:nvPicPr>
          <p:cNvPr id="8" name="Picture 7" descr="Graphical user interface&#10;&#10;Description automatically generated">
            <a:extLst>
              <a:ext uri="{FF2B5EF4-FFF2-40B4-BE49-F238E27FC236}">
                <a16:creationId xmlns:a16="http://schemas.microsoft.com/office/drawing/2014/main" id="{370CE270-916E-D875-40B2-4F1CBADB434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78107" y="6010233"/>
            <a:ext cx="4704293" cy="651512"/>
          </a:xfrm>
          <a:prstGeom prst="rect">
            <a:avLst/>
          </a:prstGeom>
        </p:spPr>
      </p:pic>
      <p:sp>
        <p:nvSpPr>
          <p:cNvPr id="2" name="TextBox 1">
            <a:extLst>
              <a:ext uri="{FF2B5EF4-FFF2-40B4-BE49-F238E27FC236}">
                <a16:creationId xmlns:a16="http://schemas.microsoft.com/office/drawing/2014/main" id="{09ED1B77-EC32-39CE-E8A6-94DFB36D1672}"/>
              </a:ext>
            </a:extLst>
          </p:cNvPr>
          <p:cNvSpPr txBox="1"/>
          <p:nvPr userDrawn="1"/>
        </p:nvSpPr>
        <p:spPr>
          <a:xfrm>
            <a:off x="609600" y="6044719"/>
            <a:ext cx="3662197" cy="461665"/>
          </a:xfrm>
          <a:prstGeom prst="rect">
            <a:avLst/>
          </a:prstGeom>
          <a:noFill/>
        </p:spPr>
        <p:txBody>
          <a:bodyPr wrap="square" rtlCol="0">
            <a:spAutoFit/>
          </a:bodyPr>
          <a:lstStyle/>
          <a:p>
            <a:r>
              <a:rPr lang="en-IE" sz="2400" b="1">
                <a:solidFill>
                  <a:schemeClr val="bg1"/>
                </a:solidFill>
              </a:rPr>
              <a:t>Skills. Pathways. Inclusion.</a:t>
            </a:r>
          </a:p>
        </p:txBody>
      </p:sp>
    </p:spTree>
    <p:extLst>
      <p:ext uri="{BB962C8B-B14F-4D97-AF65-F5344CB8AC3E}">
        <p14:creationId xmlns:p14="http://schemas.microsoft.com/office/powerpoint/2010/main" val="1923437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_FrontCover_03_Lef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4558811-CD23-A846-BFE5-1EF65661D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981A1102-7916-3547-9AE9-C6C76203AC66}"/>
              </a:ext>
            </a:extLst>
          </p:cNvPr>
          <p:cNvSpPr>
            <a:spLocks noGrp="1"/>
          </p:cNvSpPr>
          <p:nvPr>
            <p:ph type="ctrTitle"/>
          </p:nvPr>
        </p:nvSpPr>
        <p:spPr>
          <a:xfrm>
            <a:off x="811833" y="1944708"/>
            <a:ext cx="5611156" cy="1033264"/>
          </a:xfrm>
          <a:prstGeom prst="rect">
            <a:avLst/>
          </a:prstGeom>
        </p:spPr>
        <p:txBody>
          <a:bodyPr>
            <a:normAutofit/>
          </a:bodyPr>
          <a:lstStyle>
            <a:lvl1pPr algn="l">
              <a:defRPr sz="4267" b="0" i="0">
                <a:solidFill>
                  <a:schemeClr val="bg2"/>
                </a:solidFill>
                <a:latin typeface="+mj-lt"/>
              </a:defRPr>
            </a:lvl1pPr>
          </a:lstStyle>
          <a:p>
            <a:r>
              <a:rPr lang="en-US"/>
              <a:t>Click to edit Master title style</a:t>
            </a:r>
            <a:endParaRPr lang="en-IE"/>
          </a:p>
        </p:txBody>
      </p:sp>
      <p:sp>
        <p:nvSpPr>
          <p:cNvPr id="11" name="Subtitle 2">
            <a:extLst>
              <a:ext uri="{FF2B5EF4-FFF2-40B4-BE49-F238E27FC236}">
                <a16:creationId xmlns:a16="http://schemas.microsoft.com/office/drawing/2014/main" id="{0EF327EC-EAA8-AA49-84E3-FDD2614B6082}"/>
              </a:ext>
            </a:extLst>
          </p:cNvPr>
          <p:cNvSpPr>
            <a:spLocks noGrp="1"/>
          </p:cNvSpPr>
          <p:nvPr>
            <p:ph type="subTitle" idx="1"/>
          </p:nvPr>
        </p:nvSpPr>
        <p:spPr>
          <a:xfrm>
            <a:off x="815414" y="3310136"/>
            <a:ext cx="5611156" cy="1752600"/>
          </a:xfrm>
          <a:prstGeom prst="rect">
            <a:avLst/>
          </a:prstGeom>
        </p:spPr>
        <p:txBody>
          <a:bodyPr>
            <a:normAutofit/>
          </a:bodyPr>
          <a:lstStyle>
            <a:lvl1pPr marL="0" indent="0" algn="l">
              <a:buNone/>
              <a:defRPr sz="1867" b="0" i="0">
                <a:solidFill>
                  <a:schemeClr val="bg1"/>
                </a:solidFill>
                <a:latin typeface="+mj-l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en-IE"/>
          </a:p>
        </p:txBody>
      </p:sp>
      <p:pic>
        <p:nvPicPr>
          <p:cNvPr id="3" name="Picture 2" descr="A picture containing text, sign, gauge&#10;&#10;Description automatically generated">
            <a:extLst>
              <a:ext uri="{FF2B5EF4-FFF2-40B4-BE49-F238E27FC236}">
                <a16:creationId xmlns:a16="http://schemas.microsoft.com/office/drawing/2014/main" id="{6F1FAE86-5647-075E-125A-3431DC7A59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83766" y="575746"/>
            <a:ext cx="7392821" cy="1036799"/>
          </a:xfrm>
          <a:prstGeom prst="rect">
            <a:avLst/>
          </a:prstGeom>
        </p:spPr>
      </p:pic>
    </p:spTree>
    <p:extLst>
      <p:ext uri="{BB962C8B-B14F-4D97-AF65-F5344CB8AC3E}">
        <p14:creationId xmlns:p14="http://schemas.microsoft.com/office/powerpoint/2010/main" val="2212876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11857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10719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52289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29614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74051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58975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59992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90306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61790666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hyperlink" Target="https://www.canva.com/design/DAGi0Xpy0uY/TUbvsEvc7nqLEK9s1Oxb6A/view?utm_content=DAGi0Xpy0uY&amp;utm_campaign=designshare&amp;utm_medium=link2&amp;utm_source=uniquelinks&amp;utlId=h29d29eaac2"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20.png"/><Relationship Id="rId26" Type="http://schemas.openxmlformats.org/officeDocument/2006/relationships/image" Target="../media/image25.png"/><Relationship Id="rId39" Type="http://schemas.openxmlformats.org/officeDocument/2006/relationships/image" Target="../media/image35.png"/><Relationship Id="rId21" Type="http://schemas.openxmlformats.org/officeDocument/2006/relationships/image" Target="../media/image22.png"/><Relationship Id="rId34" Type="http://schemas.openxmlformats.org/officeDocument/2006/relationships/image" Target="../media/image31.png"/><Relationship Id="rId7" Type="http://schemas.openxmlformats.org/officeDocument/2006/relationships/image" Target="../media/image13.svg"/><Relationship Id="rId12" Type="http://schemas.openxmlformats.org/officeDocument/2006/relationships/hyperlink" Target="https://cdn-dynmedia-1.microsoft.com/is/content/microsoftcorp/microsoft/final/en-us/microsoft-product-and-services/microsoft-education/downloadables/Microsoft-Speech-to-Text-Quick-Guide.pdf" TargetMode="External"/><Relationship Id="rId17" Type="http://schemas.openxmlformats.org/officeDocument/2006/relationships/hyperlink" Target="https://notebooklm.google.com/notebook/40b29ee7-b7c5-4f9e-8c65-2a84755fe82f" TargetMode="External"/><Relationship Id="rId25" Type="http://schemas.openxmlformats.org/officeDocument/2006/relationships/hyperlink" Target="https://comedlcetb.padlet.org/liesegubbins1/assistive-technologies-for-further-education-8umlppmqsztvo5i3" TargetMode="External"/><Relationship Id="rId33" Type="http://schemas.openxmlformats.org/officeDocument/2006/relationships/image" Target="../media/image30.png"/><Relationship Id="rId38" Type="http://schemas.openxmlformats.org/officeDocument/2006/relationships/hyperlink" Target="https://www.youtube.com/watch?v=AB29sUxKfH8" TargetMode="External"/><Relationship Id="rId2" Type="http://schemas.openxmlformats.org/officeDocument/2006/relationships/image" Target="../media/image9.png"/><Relationship Id="rId16" Type="http://schemas.openxmlformats.org/officeDocument/2006/relationships/image" Target="../media/image19.png"/><Relationship Id="rId20" Type="http://schemas.openxmlformats.org/officeDocument/2006/relationships/hyperlink" Target="https://youtube.com/shorts/HBiTPoST2FM?si=G7ZE6-f-CE1tykEE" TargetMode="External"/><Relationship Id="rId29" Type="http://schemas.openxmlformats.org/officeDocument/2006/relationships/hyperlink" Target="https://cdn-dynmedia-1.microsoft.com/is/content/microsoftcorp/microsoft/final/en-us/microsoft-product-and-services/microsoft-education/downloadables/Microsoft-Office-Lens-Quick-Guide.pdf" TargetMode="Externa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5.png"/><Relationship Id="rId24" Type="http://schemas.openxmlformats.org/officeDocument/2006/relationships/image" Target="../media/image24.png"/><Relationship Id="rId32" Type="http://schemas.openxmlformats.org/officeDocument/2006/relationships/image" Target="../media/image29.svg"/><Relationship Id="rId37" Type="http://schemas.openxmlformats.org/officeDocument/2006/relationships/image" Target="../media/image34.svg"/><Relationship Id="rId5" Type="http://schemas.openxmlformats.org/officeDocument/2006/relationships/hyperlink" Target="https://www.canva.com/design/DAGl76tRvIg/4FPpdJZneYwslmDnjIZyDA/view" TargetMode="External"/><Relationship Id="rId15" Type="http://schemas.openxmlformats.org/officeDocument/2006/relationships/image" Target="../media/image18.png"/><Relationship Id="rId23" Type="http://schemas.openxmlformats.org/officeDocument/2006/relationships/hyperlink" Target="https://brickfield-starter-toolkit.eu.helpdocsite.com/teacher" TargetMode="External"/><Relationship Id="rId28" Type="http://schemas.openxmlformats.org/officeDocument/2006/relationships/image" Target="../media/image26.png"/><Relationship Id="rId36" Type="http://schemas.openxmlformats.org/officeDocument/2006/relationships/image" Target="../media/image33.png"/><Relationship Id="rId10" Type="http://schemas.openxmlformats.org/officeDocument/2006/relationships/hyperlink" Target="https://cdn-dynmedia-1.microsoft.com/is/content/microsoftcorp/microsoft/final/en-us/microsoft-product-and-services/microsoft-education/downloadables/Microsoft-Immersive-Reader-Quick-Guide.pdf" TargetMode="External"/><Relationship Id="rId19" Type="http://schemas.openxmlformats.org/officeDocument/2006/relationships/image" Target="../media/image21.svg"/><Relationship Id="rId31" Type="http://schemas.openxmlformats.org/officeDocument/2006/relationships/image" Target="../media/image28.png"/><Relationship Id="rId4" Type="http://schemas.openxmlformats.org/officeDocument/2006/relationships/image" Target="../media/image11.png"/><Relationship Id="rId9" Type="http://schemas.openxmlformats.org/officeDocument/2006/relationships/image" Target="../media/image14.png"/><Relationship Id="rId14" Type="http://schemas.openxmlformats.org/officeDocument/2006/relationships/image" Target="../media/image17.png"/><Relationship Id="rId22" Type="http://schemas.openxmlformats.org/officeDocument/2006/relationships/image" Target="../media/image23.svg"/><Relationship Id="rId27" Type="http://schemas.openxmlformats.org/officeDocument/2006/relationships/hyperlink" Target="https://www.jamcard.org" TargetMode="External"/><Relationship Id="rId30" Type="http://schemas.openxmlformats.org/officeDocument/2006/relationships/image" Target="../media/image27.png"/><Relationship Id="rId35" Type="http://schemas.openxmlformats.org/officeDocument/2006/relationships/image" Target="../media/image32.png"/><Relationship Id="rId8" Type="http://schemas.openxmlformats.org/officeDocument/2006/relationships/hyperlink" Target="https://www.canva.com/design/DAGRwFNKzEY/ZdGWLK5yUdkK5asWQ98Rzg/view?utm_content=DAGRwFNKzEY&amp;utm_campaign=designshare&amp;utm_medium=link2&amp;utm_source=uniquelinks&amp;utlId=h4d0bbc8317" TargetMode="External"/><Relationship Id="rId3"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hyperlink" Target="mailto:Liese.gubbins@lcetb.ie" TargetMode="External"/><Relationship Id="rId2" Type="http://schemas.openxmlformats.org/officeDocument/2006/relationships/hyperlink" Target="mailto:Brendan.ryan@lcetb.ie"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CFABD84-A1E0-63F2-0FE6-FCB6BB353784}"/>
              </a:ext>
            </a:extLst>
          </p:cNvPr>
          <p:cNvSpPr>
            <a:spLocks noGrp="1"/>
          </p:cNvSpPr>
          <p:nvPr>
            <p:ph type="ctrTitle"/>
          </p:nvPr>
        </p:nvSpPr>
        <p:spPr>
          <a:xfrm>
            <a:off x="541007" y="2356443"/>
            <a:ext cx="7126529" cy="1223602"/>
          </a:xfrm>
        </p:spPr>
        <p:txBody>
          <a:bodyPr anchor="t">
            <a:normAutofit/>
          </a:bodyPr>
          <a:lstStyle/>
          <a:p>
            <a:pPr algn="l">
              <a:lnSpc>
                <a:spcPct val="100000"/>
              </a:lnSpc>
              <a:spcBef>
                <a:spcPts val="0"/>
              </a:spcBef>
              <a:spcAft>
                <a:spcPts val="100"/>
              </a:spcAft>
            </a:pPr>
            <a:r>
              <a:rPr lang="en-US" sz="3600" b="1">
                <a:solidFill>
                  <a:schemeClr val="tx1"/>
                </a:solidFill>
                <a:ea typeface="+mj-lt"/>
                <a:cs typeface="+mj-lt"/>
              </a:rPr>
              <a:t>Assistive Technology Cafés: </a:t>
            </a:r>
            <a:endParaRPr lang="en-US" sz="3600" b="1">
              <a:solidFill>
                <a:schemeClr val="tx1"/>
              </a:solidFill>
              <a:ea typeface="Calibri Light" panose="020F0302020204030204"/>
              <a:cs typeface="Calibri Light" panose="020F0302020204030204"/>
            </a:endParaRPr>
          </a:p>
          <a:p>
            <a:pPr algn="l">
              <a:lnSpc>
                <a:spcPct val="100000"/>
              </a:lnSpc>
              <a:spcBef>
                <a:spcPts val="0"/>
              </a:spcBef>
              <a:spcAft>
                <a:spcPts val="100"/>
              </a:spcAft>
            </a:pPr>
            <a:r>
              <a:rPr lang="en-US" sz="3600" b="1">
                <a:solidFill>
                  <a:schemeClr val="tx1"/>
                </a:solidFill>
                <a:ea typeface="+mj-lt"/>
                <a:cs typeface="+mj-lt"/>
              </a:rPr>
              <a:t>Culture change with coffee &amp; cakes </a:t>
            </a:r>
            <a:endParaRPr lang="en-US" sz="3600" b="1">
              <a:solidFill>
                <a:schemeClr val="tx1"/>
              </a:solidFill>
              <a:ea typeface="Calibri Light" panose="020F0302020204030204"/>
              <a:cs typeface="Calibri Light" panose="020F0302020204030204"/>
            </a:endParaRPr>
          </a:p>
        </p:txBody>
      </p:sp>
      <p:sp>
        <p:nvSpPr>
          <p:cNvPr id="9" name="Subtitle 2">
            <a:extLst>
              <a:ext uri="{FF2B5EF4-FFF2-40B4-BE49-F238E27FC236}">
                <a16:creationId xmlns:a16="http://schemas.microsoft.com/office/drawing/2014/main" id="{F7779201-8267-FAAF-D76D-99FF1B1C4687}"/>
              </a:ext>
            </a:extLst>
          </p:cNvPr>
          <p:cNvSpPr>
            <a:spLocks noGrp="1"/>
          </p:cNvSpPr>
          <p:nvPr>
            <p:ph type="subTitle" idx="1"/>
          </p:nvPr>
        </p:nvSpPr>
        <p:spPr>
          <a:xfrm>
            <a:off x="641934" y="3803675"/>
            <a:ext cx="4358208" cy="933760"/>
          </a:xfrm>
        </p:spPr>
        <p:txBody>
          <a:bodyPr vert="horz" lIns="91440" tIns="45720" rIns="91440" bIns="45720" rtlCol="0" anchor="t">
            <a:normAutofit/>
          </a:bodyPr>
          <a:lstStyle/>
          <a:p>
            <a:pPr algn="l"/>
            <a:r>
              <a:rPr lang="en-US" sz="2400" b="1">
                <a:solidFill>
                  <a:schemeClr val="tx1"/>
                </a:solidFill>
              </a:rPr>
              <a:t>Brendan Ryan </a:t>
            </a:r>
            <a:endParaRPr lang="en-US" sz="2400" b="1">
              <a:solidFill>
                <a:schemeClr val="tx1"/>
              </a:solidFill>
              <a:ea typeface="Calibri" panose="020F0502020204030204"/>
              <a:cs typeface="Calibri" panose="020F0502020204030204"/>
            </a:endParaRPr>
          </a:p>
          <a:p>
            <a:pPr algn="l"/>
            <a:r>
              <a:rPr lang="en-US" sz="2400" b="1">
                <a:solidFill>
                  <a:schemeClr val="tx1"/>
                </a:solidFill>
              </a:rPr>
              <a:t>&amp; Liese Gubbins</a:t>
            </a:r>
            <a:endParaRPr lang="en-US" sz="2400" b="1">
              <a:solidFill>
                <a:schemeClr val="tx1"/>
              </a:solidFill>
              <a:ea typeface="Calibri" panose="020F0502020204030204"/>
              <a:cs typeface="Calibri" panose="020F0502020204030204"/>
            </a:endParaRPr>
          </a:p>
        </p:txBody>
      </p:sp>
      <p:pic>
        <p:nvPicPr>
          <p:cNvPr id="10" name="Picture 9">
            <a:extLst>
              <a:ext uri="{FF2B5EF4-FFF2-40B4-BE49-F238E27FC236}">
                <a16:creationId xmlns:a16="http://schemas.microsoft.com/office/drawing/2014/main" id="{95B91995-ED00-43F3-7F01-4CA98840971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077363" y="2228021"/>
            <a:ext cx="2878710" cy="37768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203080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50C4ED-F41F-D3B4-AA1C-8391A21478A9}"/>
              </a:ext>
            </a:extLst>
          </p:cNvPr>
          <p:cNvSpPr>
            <a:spLocks noGrp="1"/>
          </p:cNvSpPr>
          <p:nvPr>
            <p:ph type="title"/>
          </p:nvPr>
        </p:nvSpPr>
        <p:spPr>
          <a:xfrm>
            <a:off x="5400685" y="390127"/>
            <a:ext cx="5118101" cy="672420"/>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3600">
                <a:latin typeface="Calibri Light"/>
                <a:ea typeface="Calibri Light"/>
                <a:cs typeface="Calibri Light"/>
              </a:rPr>
              <a:t>Table of Contents</a:t>
            </a:r>
          </a:p>
          <a:p>
            <a:endParaRPr lang="en-US">
              <a:ea typeface="Calibri"/>
              <a:cs typeface="Calibri"/>
            </a:endParaRPr>
          </a:p>
        </p:txBody>
      </p:sp>
      <p:pic>
        <p:nvPicPr>
          <p:cNvPr id="5" name="Graphic 4">
            <a:extLst>
              <a:ext uri="{FF2B5EF4-FFF2-40B4-BE49-F238E27FC236}">
                <a16:creationId xmlns:a16="http://schemas.microsoft.com/office/drawing/2014/main" id="{05D8D94F-91B7-F4C2-0172-29F2F92B051F}"/>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30182" y="1267915"/>
            <a:ext cx="3806739" cy="3508355"/>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7" name="Content Placeholder 2">
            <a:extLst>
              <a:ext uri="{FF2B5EF4-FFF2-40B4-BE49-F238E27FC236}">
                <a16:creationId xmlns:a16="http://schemas.microsoft.com/office/drawing/2014/main" id="{549A0512-C536-2E03-7C21-CA9BD40F8F63}"/>
              </a:ext>
            </a:extLst>
          </p:cNvPr>
          <p:cNvSpPr txBox="1">
            <a:spLocks/>
          </p:cNvSpPr>
          <p:nvPr/>
        </p:nvSpPr>
        <p:spPr>
          <a:xfrm>
            <a:off x="5402228" y="1179742"/>
            <a:ext cx="6137203" cy="4499178"/>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b="1" dirty="0"/>
              <a:t>TEL Café </a:t>
            </a:r>
            <a:r>
              <a:rPr lang="en-US" dirty="0"/>
              <a:t>Overview</a:t>
            </a:r>
            <a:endParaRPr lang="en-US">
              <a:ea typeface="Calibri" panose="020F0502020204030204"/>
              <a:cs typeface="Calibri" panose="020F0502020204030204"/>
            </a:endParaRPr>
          </a:p>
          <a:p>
            <a:pPr>
              <a:lnSpc>
                <a:spcPct val="100000"/>
              </a:lnSpc>
            </a:pPr>
            <a:endParaRPr lang="en-US">
              <a:ea typeface="Calibri" panose="020F0502020204030204"/>
              <a:cs typeface="Calibri" panose="020F0502020204030204"/>
            </a:endParaRPr>
          </a:p>
          <a:p>
            <a:pPr>
              <a:lnSpc>
                <a:spcPct val="100000"/>
              </a:lnSpc>
            </a:pPr>
            <a:r>
              <a:rPr lang="en-US" dirty="0"/>
              <a:t>TEL Café - </a:t>
            </a:r>
            <a:r>
              <a:rPr lang="en-US" b="1" dirty="0"/>
              <a:t>Assistive Technology</a:t>
            </a:r>
            <a:endParaRPr lang="en-US" b="1" dirty="0">
              <a:ea typeface="Calibri"/>
              <a:cs typeface="Calibri"/>
            </a:endParaRPr>
          </a:p>
          <a:p>
            <a:pPr lvl="1">
              <a:lnSpc>
                <a:spcPct val="100000"/>
              </a:lnSpc>
              <a:buFont typeface="Courier New" panose="020B0604020202020204" pitchFamily="34" charset="0"/>
              <a:buChar char="o"/>
            </a:pPr>
            <a:r>
              <a:rPr lang="en-US" sz="2600" dirty="0">
                <a:ea typeface="Calibri"/>
                <a:cs typeface="Calibri"/>
              </a:rPr>
              <a:t>Who was involved?</a:t>
            </a:r>
          </a:p>
          <a:p>
            <a:pPr lvl="1">
              <a:lnSpc>
                <a:spcPct val="100000"/>
              </a:lnSpc>
              <a:buFont typeface="Courier New" panose="020B0604020202020204" pitchFamily="34" charset="0"/>
              <a:buChar char="o"/>
            </a:pPr>
            <a:r>
              <a:rPr lang="en-US" sz="2600" dirty="0">
                <a:ea typeface="Calibri"/>
                <a:cs typeface="Calibri"/>
              </a:rPr>
              <a:t>Why Collaborate on Assistive Technology?</a:t>
            </a:r>
          </a:p>
          <a:p>
            <a:pPr lvl="1">
              <a:lnSpc>
                <a:spcPct val="100000"/>
              </a:lnSpc>
              <a:buFont typeface="Courier New" panose="020B0604020202020204" pitchFamily="34" charset="0"/>
              <a:buChar char="o"/>
            </a:pPr>
            <a:r>
              <a:rPr lang="en-US" sz="2600" dirty="0">
                <a:ea typeface="Calibri"/>
                <a:cs typeface="Calibri"/>
              </a:rPr>
              <a:t>TEL Café Resources</a:t>
            </a:r>
          </a:p>
          <a:p>
            <a:pPr lvl="1">
              <a:lnSpc>
                <a:spcPct val="100000"/>
              </a:lnSpc>
              <a:buFont typeface="Courier New" panose="020B0604020202020204" pitchFamily="34" charset="0"/>
              <a:buChar char="o"/>
            </a:pPr>
            <a:endParaRPr lang="en-US">
              <a:ea typeface="Calibri" panose="020F0502020204030204"/>
              <a:cs typeface="Calibri" panose="020F0502020204030204"/>
            </a:endParaRPr>
          </a:p>
          <a:p>
            <a:pPr>
              <a:lnSpc>
                <a:spcPct val="100000"/>
              </a:lnSpc>
            </a:pPr>
            <a:r>
              <a:rPr lang="en-US" dirty="0"/>
              <a:t>Learning Support Use Case – </a:t>
            </a:r>
            <a:r>
              <a:rPr lang="en-US" b="1" dirty="0"/>
              <a:t>NotebookLM</a:t>
            </a:r>
            <a:endParaRPr lang="en-US" b="1" dirty="0">
              <a:ea typeface="Calibri" panose="020F0502020204030204"/>
              <a:cs typeface="Calibri" panose="020F0502020204030204"/>
            </a:endParaRPr>
          </a:p>
          <a:p>
            <a:pPr>
              <a:lnSpc>
                <a:spcPct val="100000"/>
              </a:lnSpc>
            </a:pPr>
            <a:endParaRPr lang="en-US" b="1" dirty="0">
              <a:ea typeface="Calibri" panose="020F0502020204030204"/>
              <a:cs typeface="Calibri" panose="020F0502020204030204"/>
            </a:endParaRPr>
          </a:p>
          <a:p>
            <a:pPr>
              <a:lnSpc>
                <a:spcPct val="100000"/>
              </a:lnSpc>
            </a:pPr>
            <a:r>
              <a:rPr lang="en-US" dirty="0">
                <a:ea typeface="Calibri"/>
                <a:cs typeface="Calibri"/>
              </a:rPr>
              <a:t>Feedback</a:t>
            </a:r>
          </a:p>
        </p:txBody>
      </p:sp>
    </p:spTree>
    <p:extLst>
      <p:ext uri="{BB962C8B-B14F-4D97-AF65-F5344CB8AC3E}">
        <p14:creationId xmlns:p14="http://schemas.microsoft.com/office/powerpoint/2010/main" val="2995106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50C4ED-F41F-D3B4-AA1C-8391A21478A9}"/>
              </a:ext>
            </a:extLst>
          </p:cNvPr>
          <p:cNvSpPr>
            <a:spLocks noGrp="1"/>
          </p:cNvSpPr>
          <p:nvPr>
            <p:ph type="title"/>
          </p:nvPr>
        </p:nvSpPr>
        <p:spPr>
          <a:xfrm>
            <a:off x="624468" y="240270"/>
            <a:ext cx="10515600" cy="808492"/>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3600">
                <a:latin typeface="Calibri Light"/>
                <a:ea typeface="Calibri Light"/>
                <a:cs typeface="Calibri Light"/>
              </a:rPr>
              <a:t>TEL Café Overview</a:t>
            </a:r>
          </a:p>
        </p:txBody>
      </p:sp>
      <p:sp>
        <p:nvSpPr>
          <p:cNvPr id="5" name="Content Placeholder 2">
            <a:extLst>
              <a:ext uri="{FF2B5EF4-FFF2-40B4-BE49-F238E27FC236}">
                <a16:creationId xmlns:a16="http://schemas.microsoft.com/office/drawing/2014/main" id="{730CAFDC-3286-D087-B096-520E778C2874}"/>
              </a:ext>
            </a:extLst>
          </p:cNvPr>
          <p:cNvSpPr txBox="1">
            <a:spLocks/>
          </p:cNvSpPr>
          <p:nvPr/>
        </p:nvSpPr>
        <p:spPr>
          <a:xfrm>
            <a:off x="838200" y="1052582"/>
            <a:ext cx="10416604" cy="437855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0"/>
              </a:spcBef>
              <a:buFont typeface="Arial" panose="020B0604020202020204" pitchFamily="34" charset="0"/>
              <a:buNone/>
            </a:pPr>
            <a:r>
              <a:rPr lang="en-US" sz="2400" b="1" dirty="0">
                <a:ea typeface="+mn-lt"/>
                <a:cs typeface="+mn-lt"/>
              </a:rPr>
              <a:t>Why?</a:t>
            </a:r>
            <a:endParaRPr lang="en-US" sz="2400" dirty="0">
              <a:ea typeface="Calibri" panose="020F0502020204030204"/>
              <a:cs typeface="Calibri" panose="020F0502020204030204"/>
            </a:endParaRPr>
          </a:p>
          <a:p>
            <a:pPr marL="571500" indent="-342900">
              <a:lnSpc>
                <a:spcPct val="100000"/>
              </a:lnSpc>
              <a:spcBef>
                <a:spcPts val="100"/>
              </a:spcBef>
              <a:buFont typeface="Arial"/>
            </a:pPr>
            <a:r>
              <a:rPr lang="en-US" sz="2400" dirty="0">
                <a:ea typeface="+mn-lt"/>
                <a:cs typeface="+mn-lt"/>
              </a:rPr>
              <a:t>Tutors highlighted time constraints as a barrier to upskilling.</a:t>
            </a:r>
            <a:endParaRPr lang="en-US" sz="2400" dirty="0">
              <a:ea typeface="Calibri"/>
              <a:cs typeface="Calibri"/>
            </a:endParaRPr>
          </a:p>
          <a:p>
            <a:pPr marL="0" indent="0">
              <a:lnSpc>
                <a:spcPct val="100000"/>
              </a:lnSpc>
              <a:spcBef>
                <a:spcPts val="100"/>
              </a:spcBef>
              <a:buFont typeface="Arial" panose="020B0604020202020204" pitchFamily="34" charset="0"/>
              <a:buNone/>
            </a:pPr>
            <a:endParaRPr lang="en-US" sz="2400" b="1">
              <a:ea typeface="+mn-lt"/>
              <a:cs typeface="+mn-lt"/>
            </a:endParaRPr>
          </a:p>
          <a:p>
            <a:pPr marL="0" indent="0">
              <a:lnSpc>
                <a:spcPct val="100000"/>
              </a:lnSpc>
              <a:spcBef>
                <a:spcPts val="100"/>
              </a:spcBef>
              <a:buFont typeface="Arial" panose="020B0604020202020204" pitchFamily="34" charset="0"/>
              <a:buNone/>
            </a:pPr>
            <a:r>
              <a:rPr lang="en-US" sz="2400" b="1" dirty="0">
                <a:ea typeface="+mn-lt"/>
                <a:cs typeface="+mn-lt"/>
              </a:rPr>
              <a:t>Our Approach:</a:t>
            </a:r>
            <a:endParaRPr lang="en-US" sz="2400" dirty="0">
              <a:ea typeface="Calibri" panose="020F0502020204030204"/>
              <a:cs typeface="Calibri" panose="020F0502020204030204"/>
            </a:endParaRPr>
          </a:p>
          <a:p>
            <a:pPr marL="571500" indent="-342900">
              <a:lnSpc>
                <a:spcPct val="100000"/>
              </a:lnSpc>
              <a:spcBef>
                <a:spcPts val="100"/>
              </a:spcBef>
            </a:pPr>
            <a:r>
              <a:rPr lang="en-US" sz="2400" dirty="0">
                <a:ea typeface="+mn-lt"/>
                <a:cs typeface="+mn-lt"/>
              </a:rPr>
              <a:t>Monthly, drop-in sessions at rotating campuses (with online options).</a:t>
            </a:r>
            <a:endParaRPr lang="en-US" sz="2400" dirty="0">
              <a:ea typeface="Calibri"/>
              <a:cs typeface="Calibri"/>
            </a:endParaRPr>
          </a:p>
          <a:p>
            <a:pPr marL="571500" indent="-342900">
              <a:lnSpc>
                <a:spcPct val="100000"/>
              </a:lnSpc>
              <a:spcBef>
                <a:spcPts val="100"/>
              </a:spcBef>
            </a:pPr>
            <a:r>
              <a:rPr lang="en-US" sz="2400" dirty="0">
                <a:ea typeface="+mn-lt"/>
                <a:cs typeface="+mn-lt"/>
              </a:rPr>
              <a:t>Relaxed sessions with tea, pastries, and natural, peer-driven conversations.</a:t>
            </a:r>
            <a:endParaRPr lang="en-US" sz="2400" dirty="0">
              <a:ea typeface="Calibri"/>
              <a:cs typeface="Calibri"/>
            </a:endParaRPr>
          </a:p>
          <a:p>
            <a:pPr marL="571500" indent="-342900">
              <a:lnSpc>
                <a:spcPct val="100000"/>
              </a:lnSpc>
              <a:spcBef>
                <a:spcPts val="100"/>
              </a:spcBef>
            </a:pPr>
            <a:r>
              <a:rPr lang="en-US" sz="2400" dirty="0">
                <a:ea typeface="+mn-lt"/>
                <a:cs typeface="+mn-lt"/>
              </a:rPr>
              <a:t>Flexible timing – join or leave as needed.</a:t>
            </a:r>
            <a:endParaRPr lang="en-US" sz="2400" dirty="0">
              <a:ea typeface="Calibri"/>
              <a:cs typeface="Calibri"/>
            </a:endParaRPr>
          </a:p>
          <a:p>
            <a:pPr marL="0" indent="0">
              <a:lnSpc>
                <a:spcPct val="100000"/>
              </a:lnSpc>
              <a:spcBef>
                <a:spcPts val="100"/>
              </a:spcBef>
              <a:buFont typeface="Arial" panose="020B0604020202020204" pitchFamily="34" charset="0"/>
              <a:buNone/>
            </a:pPr>
            <a:endParaRPr lang="en-US" sz="2400" b="1">
              <a:ea typeface="+mn-lt"/>
              <a:cs typeface="+mn-lt"/>
            </a:endParaRPr>
          </a:p>
          <a:p>
            <a:pPr marL="0" indent="0">
              <a:lnSpc>
                <a:spcPct val="100000"/>
              </a:lnSpc>
              <a:spcBef>
                <a:spcPts val="100"/>
              </a:spcBef>
              <a:buFont typeface="Arial" panose="020B0604020202020204" pitchFamily="34" charset="0"/>
              <a:buNone/>
            </a:pPr>
            <a:r>
              <a:rPr lang="en-US" sz="2400" b="1" dirty="0">
                <a:ea typeface="+mn-lt"/>
                <a:cs typeface="+mn-lt"/>
              </a:rPr>
              <a:t>Impact:</a:t>
            </a:r>
            <a:endParaRPr lang="en-US" sz="2400" dirty="0">
              <a:ea typeface="Calibri" panose="020F0502020204030204"/>
              <a:cs typeface="Calibri" panose="020F0502020204030204"/>
            </a:endParaRPr>
          </a:p>
          <a:p>
            <a:pPr marL="571500" indent="-342900">
              <a:lnSpc>
                <a:spcPct val="100000"/>
              </a:lnSpc>
              <a:spcBef>
                <a:spcPts val="100"/>
              </a:spcBef>
            </a:pPr>
            <a:r>
              <a:rPr lang="en-US" sz="2400" dirty="0">
                <a:ea typeface="+mn-lt"/>
                <a:cs typeface="+mn-lt"/>
              </a:rPr>
              <a:t>Tutors have discovered new technologies in a supportive, informal setting.</a:t>
            </a:r>
            <a:endParaRPr lang="en-US" sz="2400" dirty="0">
              <a:ea typeface="Calibri"/>
              <a:cs typeface="Calibri"/>
            </a:endParaRPr>
          </a:p>
          <a:p>
            <a:pPr marL="571500" indent="-342900">
              <a:lnSpc>
                <a:spcPct val="100000"/>
              </a:lnSpc>
              <a:spcBef>
                <a:spcPts val="100"/>
              </a:spcBef>
            </a:pPr>
            <a:r>
              <a:rPr lang="en-US" sz="2400" dirty="0">
                <a:ea typeface="+mn-lt"/>
                <a:cs typeface="+mn-lt"/>
              </a:rPr>
              <a:t>Fostering a more connected Technology Enhanced Learning (TEL) community.</a:t>
            </a:r>
            <a:endParaRPr lang="en-US" sz="2400" dirty="0">
              <a:ea typeface="Calibri"/>
              <a:cs typeface="Calibri"/>
            </a:endParaRPr>
          </a:p>
          <a:p>
            <a:endParaRPr lang="en-US" sz="2200">
              <a:ea typeface="Calibri"/>
              <a:cs typeface="Calibri"/>
            </a:endParaRPr>
          </a:p>
        </p:txBody>
      </p:sp>
      <p:sp>
        <p:nvSpPr>
          <p:cNvPr id="4" name="TextBox 3" descr="TEL Café Poster - Link">
            <a:extLst>
              <a:ext uri="{FF2B5EF4-FFF2-40B4-BE49-F238E27FC236}">
                <a16:creationId xmlns:a16="http://schemas.microsoft.com/office/drawing/2014/main" id="{AAF33C51-7B86-9F8F-7D15-E2826AF24D10}"/>
              </a:ext>
            </a:extLst>
          </p:cNvPr>
          <p:cNvSpPr txBox="1"/>
          <p:nvPr/>
        </p:nvSpPr>
        <p:spPr>
          <a:xfrm>
            <a:off x="9582968" y="1259601"/>
            <a:ext cx="2267856" cy="461665"/>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ea typeface="Calibri"/>
                <a:cs typeface="Calibri"/>
                <a:hlinkClick r:id="rId2"/>
              </a:rPr>
              <a:t>TEL Café Poster</a:t>
            </a:r>
            <a:endParaRPr lang="en-US" sz="2400">
              <a:ea typeface="Calibri"/>
              <a:cs typeface="Calibri"/>
            </a:endParaRPr>
          </a:p>
        </p:txBody>
      </p:sp>
    </p:spTree>
    <p:extLst>
      <p:ext uri="{BB962C8B-B14F-4D97-AF65-F5344CB8AC3E}">
        <p14:creationId xmlns:p14="http://schemas.microsoft.com/office/powerpoint/2010/main" val="10028512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50C4ED-F41F-D3B4-AA1C-8391A21478A9}"/>
              </a:ext>
            </a:extLst>
          </p:cNvPr>
          <p:cNvSpPr>
            <a:spLocks noGrp="1"/>
          </p:cNvSpPr>
          <p:nvPr>
            <p:ph type="title"/>
          </p:nvPr>
        </p:nvSpPr>
        <p:spPr>
          <a:xfrm>
            <a:off x="838200" y="183696"/>
            <a:ext cx="10515600" cy="708706"/>
          </a:xfrm>
        </p:spPr>
        <p:txBody>
          <a:bodyPr>
            <a:norm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3600">
                <a:latin typeface="Calibri Light"/>
                <a:ea typeface="Calibri Light"/>
                <a:cs typeface="Calibri Light"/>
              </a:rPr>
              <a:t>TEL Café - Assistive Technology</a:t>
            </a:r>
          </a:p>
        </p:txBody>
      </p:sp>
      <p:sp>
        <p:nvSpPr>
          <p:cNvPr id="5" name="Content Placeholder 2">
            <a:extLst>
              <a:ext uri="{FF2B5EF4-FFF2-40B4-BE49-F238E27FC236}">
                <a16:creationId xmlns:a16="http://schemas.microsoft.com/office/drawing/2014/main" id="{1C629EBD-5393-AF95-4A1C-069DA1674894}"/>
              </a:ext>
            </a:extLst>
          </p:cNvPr>
          <p:cNvSpPr txBox="1">
            <a:spLocks/>
          </p:cNvSpPr>
          <p:nvPr/>
        </p:nvSpPr>
        <p:spPr>
          <a:xfrm>
            <a:off x="96254" y="981982"/>
            <a:ext cx="6305978"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spcAft>
                <a:spcPts val="200"/>
              </a:spcAft>
              <a:buFont typeface="Arial" panose="020B0604020202020204" pitchFamily="34" charset="0"/>
              <a:buNone/>
            </a:pPr>
            <a:r>
              <a:rPr lang="en-US" sz="2400" b="1" dirty="0">
                <a:ea typeface="+mn-lt"/>
                <a:cs typeface="+mn-lt"/>
              </a:rPr>
              <a:t>Who was Involved?</a:t>
            </a:r>
            <a:endParaRPr lang="en-US" sz="2400" dirty="0">
              <a:ea typeface="Calibri" panose="020F0502020204030204"/>
              <a:cs typeface="Calibri" panose="020F0502020204030204"/>
            </a:endParaRPr>
          </a:p>
          <a:p>
            <a:pPr indent="0">
              <a:spcAft>
                <a:spcPts val="200"/>
              </a:spcAft>
              <a:buFont typeface="Arial" panose="020B0604020202020204" pitchFamily="34" charset="0"/>
              <a:buNone/>
            </a:pPr>
            <a:r>
              <a:rPr lang="en-US" sz="2400" dirty="0">
                <a:ea typeface="+mn-lt"/>
                <a:cs typeface="+mn-lt"/>
              </a:rPr>
              <a:t>A collaboration between:</a:t>
            </a:r>
            <a:endParaRPr lang="en-US" sz="2400" dirty="0">
              <a:ea typeface="Calibri" panose="020F0502020204030204"/>
              <a:cs typeface="Calibri" panose="020F0502020204030204"/>
            </a:endParaRPr>
          </a:p>
          <a:p>
            <a:pPr indent="0">
              <a:lnSpc>
                <a:spcPct val="120000"/>
              </a:lnSpc>
              <a:spcAft>
                <a:spcPts val="200"/>
              </a:spcAft>
              <a:buFont typeface="Arial"/>
              <a:buChar char="•"/>
            </a:pPr>
            <a:r>
              <a:rPr lang="en-US" sz="2400" b="1" dirty="0">
                <a:ea typeface="+mn-lt"/>
                <a:cs typeface="+mn-lt"/>
              </a:rPr>
              <a:t>TEL Support Service</a:t>
            </a:r>
            <a:r>
              <a:rPr lang="en-US" sz="2400" dirty="0">
                <a:ea typeface="+mn-lt"/>
                <a:cs typeface="+mn-lt"/>
              </a:rPr>
              <a:t> – (tutor facing) Supporting staff use of educational technology </a:t>
            </a:r>
            <a:endParaRPr lang="en-US" sz="2400" dirty="0">
              <a:ea typeface="Calibri" panose="020F0502020204030204"/>
              <a:cs typeface="Calibri" panose="020F0502020204030204"/>
            </a:endParaRPr>
          </a:p>
          <a:p>
            <a:pPr indent="0">
              <a:lnSpc>
                <a:spcPct val="110000"/>
              </a:lnSpc>
              <a:spcAft>
                <a:spcPts val="200"/>
              </a:spcAft>
              <a:buFont typeface="Arial"/>
              <a:buChar char="•"/>
            </a:pPr>
            <a:r>
              <a:rPr lang="en-US" sz="2400" b="1" dirty="0">
                <a:ea typeface="+mn-lt"/>
                <a:cs typeface="+mn-lt"/>
              </a:rPr>
              <a:t>The Learning Hubs and our Active Inclusion Support Service (AISS)</a:t>
            </a:r>
            <a:r>
              <a:rPr lang="en-US" sz="2400" dirty="0">
                <a:ea typeface="+mn-lt"/>
                <a:cs typeface="+mn-lt"/>
              </a:rPr>
              <a:t> </a:t>
            </a:r>
            <a:r>
              <a:rPr lang="en-US" sz="2400" i="1" dirty="0">
                <a:ea typeface="+mn-lt"/>
                <a:cs typeface="+mn-lt"/>
              </a:rPr>
              <a:t>(learner-facing)</a:t>
            </a:r>
            <a:r>
              <a:rPr lang="en-US" sz="2400" dirty="0">
                <a:ea typeface="+mn-lt"/>
                <a:cs typeface="+mn-lt"/>
              </a:rPr>
              <a:t> </a:t>
            </a:r>
          </a:p>
          <a:p>
            <a:pPr indent="0">
              <a:lnSpc>
                <a:spcPct val="110000"/>
              </a:lnSpc>
              <a:spcAft>
                <a:spcPts val="200"/>
              </a:spcAft>
              <a:buNone/>
            </a:pPr>
            <a:r>
              <a:rPr lang="en-US" sz="2400" dirty="0">
                <a:ea typeface="+mn-lt"/>
                <a:cs typeface="+mn-lt"/>
              </a:rPr>
              <a:t>Focus on learner support, promoting equity &amp; diversity and improving the learning experience for all learners</a:t>
            </a:r>
            <a:endParaRPr lang="en-US" dirty="0">
              <a:ea typeface="Calibri" panose="020F0502020204030204"/>
              <a:cs typeface="Calibri" panose="020F0502020204030204"/>
            </a:endParaRPr>
          </a:p>
          <a:p>
            <a:pPr indent="0">
              <a:lnSpc>
                <a:spcPct val="110000"/>
              </a:lnSpc>
              <a:spcAft>
                <a:spcPts val="200"/>
              </a:spcAft>
              <a:buFont typeface="Arial" panose="020B0604020202020204" pitchFamily="34" charset="0"/>
              <a:buNone/>
            </a:pPr>
            <a:br>
              <a:rPr lang="en-US" sz="2400" b="1" dirty="0">
                <a:ea typeface="+mn-lt"/>
                <a:cs typeface="+mn-lt"/>
              </a:rPr>
            </a:br>
            <a:endParaRPr lang="en-US" sz="2400">
              <a:ea typeface="Calibri" panose="020F0502020204030204"/>
              <a:cs typeface="Calibri" panose="020F0502020204030204"/>
            </a:endParaRPr>
          </a:p>
          <a:p>
            <a:pPr>
              <a:buFont typeface="Arial" panose="020B0604020202020204" pitchFamily="34" charset="0"/>
              <a:buNone/>
            </a:pPr>
            <a:endParaRPr lang="en-US" sz="2400" b="1">
              <a:ea typeface="Calibri"/>
              <a:cs typeface="Calibri"/>
            </a:endParaRPr>
          </a:p>
        </p:txBody>
      </p:sp>
      <p:pic>
        <p:nvPicPr>
          <p:cNvPr id="4" name="Picture 3" descr="A Mindmap diagram of Support Services showing that the Learning Hubbs are a collaborative project of the Active Inclusion Support Service and the TEL Support Service">
            <a:extLst>
              <a:ext uri="{FF2B5EF4-FFF2-40B4-BE49-F238E27FC236}">
                <a16:creationId xmlns:a16="http://schemas.microsoft.com/office/drawing/2014/main" id="{80F95FF7-227E-6FF4-41D2-49F79D3EB9CB}"/>
              </a:ext>
            </a:extLst>
          </p:cNvPr>
          <p:cNvPicPr>
            <a:picLocks noChangeAspect="1"/>
          </p:cNvPicPr>
          <p:nvPr/>
        </p:nvPicPr>
        <p:blipFill>
          <a:blip r:embed="rId2"/>
          <a:stretch>
            <a:fillRect/>
          </a:stretch>
        </p:blipFill>
        <p:spPr>
          <a:xfrm>
            <a:off x="6503069" y="1718009"/>
            <a:ext cx="5562600" cy="3181350"/>
          </a:xfrm>
          <a:prstGeom prst="rect">
            <a:avLst/>
          </a:prstGeom>
        </p:spPr>
      </p:pic>
    </p:spTree>
    <p:extLst>
      <p:ext uri="{BB962C8B-B14F-4D97-AF65-F5344CB8AC3E}">
        <p14:creationId xmlns:p14="http://schemas.microsoft.com/office/powerpoint/2010/main" val="593423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6F14818-4D68-516A-D5B5-1B5A83BB9C82}"/>
              </a:ext>
            </a:extLst>
          </p:cNvPr>
          <p:cNvSpPr>
            <a:spLocks noGrp="1"/>
          </p:cNvSpPr>
          <p:nvPr>
            <p:ph sz="half" idx="10"/>
          </p:nvPr>
        </p:nvSpPr>
        <p:spPr/>
        <p:txBody>
          <a:bodyPr vert="horz" lIns="91440" tIns="45720" rIns="91440" bIns="45720" rtlCol="0" anchor="t">
            <a:normAutofit/>
          </a:bodyPr>
          <a:lstStyle/>
          <a:p>
            <a:r>
              <a:rPr lang="en-US" sz="2800">
                <a:ea typeface="Calibri"/>
                <a:cs typeface="Calibri"/>
              </a:rPr>
              <a:t>To promote the appropriate and effective use of assistive technology by sharing knowledge and experiences of AT potential and use</a:t>
            </a:r>
          </a:p>
          <a:p>
            <a:pPr marL="457200" lvl="1" indent="0">
              <a:buNone/>
            </a:pPr>
            <a:r>
              <a:rPr lang="en-US" sz="2000" dirty="0">
                <a:ea typeface="Calibri"/>
                <a:cs typeface="Calibri"/>
              </a:rPr>
              <a:t>'</a:t>
            </a:r>
            <a:r>
              <a:rPr lang="en-US" sz="2000" dirty="0">
                <a:solidFill>
                  <a:srgbClr val="323130"/>
                </a:solidFill>
                <a:latin typeface="Segoe UI"/>
                <a:ea typeface="Calibri"/>
                <a:cs typeface="Segoe UI"/>
              </a:rPr>
              <a:t>approach is not 'technology-led' but instead we believe that the use of technology in teaching should be approached critically. We promote reflective practice and the </a:t>
            </a:r>
            <a:r>
              <a:rPr lang="en-US" sz="2000">
                <a:solidFill>
                  <a:srgbClr val="323130"/>
                </a:solidFill>
                <a:latin typeface="Segoe UI"/>
                <a:ea typeface="Calibri"/>
                <a:cs typeface="Segoe UI"/>
              </a:rPr>
              <a:t>contextualised</a:t>
            </a:r>
            <a:r>
              <a:rPr lang="en-US" sz="2000" dirty="0">
                <a:solidFill>
                  <a:srgbClr val="323130"/>
                </a:solidFill>
                <a:latin typeface="Segoe UI"/>
                <a:ea typeface="Calibri"/>
                <a:cs typeface="Segoe UI"/>
              </a:rPr>
              <a:t> evaluation of technologies'</a:t>
            </a:r>
            <a:endParaRPr lang="en-US" sz="2000" dirty="0">
              <a:ea typeface="Calibri"/>
              <a:cs typeface="Calibri"/>
            </a:endParaRPr>
          </a:p>
          <a:p>
            <a:r>
              <a:rPr lang="en-US" sz="2800">
                <a:ea typeface="Calibri"/>
                <a:cs typeface="Calibri"/>
              </a:rPr>
              <a:t>Critical now as AI is transforming the AT landscape </a:t>
            </a:r>
          </a:p>
          <a:p>
            <a:r>
              <a:rPr lang="en-US" sz="2800">
                <a:ea typeface="Calibri"/>
                <a:cs typeface="Calibri"/>
              </a:rPr>
              <a:t>Part of an ongoing collaborative process focused on the strategic promotion and use of AT and the inclusive use of technology.</a:t>
            </a:r>
          </a:p>
        </p:txBody>
      </p:sp>
      <p:sp>
        <p:nvSpPr>
          <p:cNvPr id="3" name="Title 2">
            <a:extLst>
              <a:ext uri="{FF2B5EF4-FFF2-40B4-BE49-F238E27FC236}">
                <a16:creationId xmlns:a16="http://schemas.microsoft.com/office/drawing/2014/main" id="{0915F31D-A778-7538-4FEB-67D4A120D7CD}"/>
              </a:ext>
            </a:extLst>
          </p:cNvPr>
          <p:cNvSpPr>
            <a:spLocks noGrp="1"/>
          </p:cNvSpPr>
          <p:nvPr>
            <p:ph type="title"/>
          </p:nvPr>
        </p:nvSpPr>
        <p:spPr/>
        <p:txBody>
          <a:bodyPr/>
          <a:lstStyle/>
          <a:p>
            <a:r>
              <a:rPr lang="en-US">
                <a:ea typeface="Calibri Light"/>
                <a:cs typeface="Calibri Light"/>
              </a:rPr>
              <a:t>Why Collaborate on Assistive Technology? </a:t>
            </a:r>
            <a:endParaRPr lang="en-US"/>
          </a:p>
        </p:txBody>
      </p:sp>
    </p:spTree>
    <p:extLst>
      <p:ext uri="{BB962C8B-B14F-4D97-AF65-F5344CB8AC3E}">
        <p14:creationId xmlns:p14="http://schemas.microsoft.com/office/powerpoint/2010/main" val="3739676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AFA"/>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1"/>
            <a:ext cx="12192000" cy="1679263"/>
            <a:chOff x="0" y="0"/>
            <a:chExt cx="6812038" cy="938255"/>
          </a:xfrm>
          <a:solidFill>
            <a:srgbClr val="009999"/>
          </a:solidFill>
        </p:grpSpPr>
        <p:sp>
          <p:nvSpPr>
            <p:cNvPr id="3" name="Freeform 3"/>
            <p:cNvSpPr/>
            <p:nvPr/>
          </p:nvSpPr>
          <p:spPr>
            <a:xfrm>
              <a:off x="0" y="0"/>
              <a:ext cx="6812038" cy="938255"/>
            </a:xfrm>
            <a:custGeom>
              <a:avLst/>
              <a:gdLst/>
              <a:ahLst/>
              <a:cxnLst/>
              <a:rect l="l" t="t" r="r" b="b"/>
              <a:pathLst>
                <a:path w="6812038" h="938255">
                  <a:moveTo>
                    <a:pt x="0" y="0"/>
                  </a:moveTo>
                  <a:lnTo>
                    <a:pt x="6812038" y="0"/>
                  </a:lnTo>
                  <a:lnTo>
                    <a:pt x="6812038" y="938255"/>
                  </a:lnTo>
                  <a:lnTo>
                    <a:pt x="0" y="938255"/>
                  </a:lnTo>
                  <a:close/>
                </a:path>
              </a:pathLst>
            </a:custGeom>
            <a:grpFill/>
          </p:spPr>
          <p:txBody>
            <a:bodyPr/>
            <a:lstStyle/>
            <a:p>
              <a:endParaRPr lang="en-IE"/>
            </a:p>
          </p:txBody>
        </p:sp>
        <p:sp>
          <p:nvSpPr>
            <p:cNvPr id="4" name="TextBox 4"/>
            <p:cNvSpPr txBox="1"/>
            <p:nvPr/>
          </p:nvSpPr>
          <p:spPr>
            <a:xfrm>
              <a:off x="0" y="-38100"/>
              <a:ext cx="6812038" cy="976355"/>
            </a:xfrm>
            <a:prstGeom prst="rect">
              <a:avLst/>
            </a:prstGeom>
            <a:grpFill/>
          </p:spPr>
          <p:txBody>
            <a:bodyPr lIns="32584" tIns="32584" rIns="32584" bIns="32584" rtlCol="0" anchor="ct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257"/>
                </a:lnSpc>
              </a:pPr>
              <a:endParaRPr sz="800"/>
            </a:p>
          </p:txBody>
        </p:sp>
      </p:grpSp>
      <p:sp>
        <p:nvSpPr>
          <p:cNvPr id="5" name="Freeform 5" descr="A speech bubble"/>
          <p:cNvSpPr/>
          <p:nvPr/>
        </p:nvSpPr>
        <p:spPr>
          <a:xfrm flipH="1">
            <a:off x="10136959" y="0"/>
            <a:ext cx="2192193" cy="1797598"/>
          </a:xfrm>
          <a:custGeom>
            <a:avLst/>
            <a:gdLst/>
            <a:ahLst/>
            <a:cxnLst/>
            <a:rect l="l" t="t" r="r" b="b"/>
            <a:pathLst>
              <a:path w="3288289" h="2696397">
                <a:moveTo>
                  <a:pt x="3288289" y="0"/>
                </a:moveTo>
                <a:lnTo>
                  <a:pt x="0" y="0"/>
                </a:lnTo>
                <a:lnTo>
                  <a:pt x="0" y="2696397"/>
                </a:lnTo>
                <a:lnTo>
                  <a:pt x="3288289" y="2696397"/>
                </a:lnTo>
                <a:lnTo>
                  <a:pt x="3288289"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E"/>
          </a:p>
        </p:txBody>
      </p:sp>
      <p:sp>
        <p:nvSpPr>
          <p:cNvPr id="6" name="Freeform 6" descr="A computer mouse clicking"/>
          <p:cNvSpPr/>
          <p:nvPr/>
        </p:nvSpPr>
        <p:spPr>
          <a:xfrm>
            <a:off x="11431099" y="898799"/>
            <a:ext cx="620707" cy="620707"/>
          </a:xfrm>
          <a:custGeom>
            <a:avLst/>
            <a:gdLst/>
            <a:ahLst/>
            <a:cxnLst/>
            <a:rect l="l" t="t" r="r" b="b"/>
            <a:pathLst>
              <a:path w="931060" h="931060">
                <a:moveTo>
                  <a:pt x="0" y="0"/>
                </a:moveTo>
                <a:lnTo>
                  <a:pt x="931061" y="0"/>
                </a:lnTo>
                <a:lnTo>
                  <a:pt x="931061" y="931060"/>
                </a:lnTo>
                <a:lnTo>
                  <a:pt x="0" y="931060"/>
                </a:lnTo>
                <a:lnTo>
                  <a:pt x="0" y="0"/>
                </a:lnTo>
                <a:close/>
              </a:path>
            </a:pathLst>
          </a:custGeom>
          <a:blipFill>
            <a:blip r:embed="rId4"/>
            <a:stretch>
              <a:fillRect/>
            </a:stretch>
          </a:blipFill>
        </p:spPr>
        <p:txBody>
          <a:bodyPr/>
          <a:lstStyle/>
          <a:p>
            <a:endParaRPr lang="en-IE"/>
          </a:p>
        </p:txBody>
      </p:sp>
      <p:sp>
        <p:nvSpPr>
          <p:cNvPr id="7" name="Freeform 7" descr="Accessibility Icon">
            <a:hlinkClick r:id="rId5" tooltip="https://www.canva.com/design/DAGl76tRvIg/4FPpdJZneYwslmDnjIZyDA/view"/>
          </p:cNvPr>
          <p:cNvSpPr/>
          <p:nvPr/>
        </p:nvSpPr>
        <p:spPr>
          <a:xfrm>
            <a:off x="1259649" y="4731835"/>
            <a:ext cx="935384" cy="883429"/>
          </a:xfrm>
          <a:custGeom>
            <a:avLst/>
            <a:gdLst/>
            <a:ahLst/>
            <a:cxnLst/>
            <a:rect l="l" t="t" r="r" b="b"/>
            <a:pathLst>
              <a:path w="1636870" h="1636870">
                <a:moveTo>
                  <a:pt x="0" y="0"/>
                </a:moveTo>
                <a:lnTo>
                  <a:pt x="1636870" y="0"/>
                </a:lnTo>
                <a:lnTo>
                  <a:pt x="1636870" y="1636870"/>
                </a:lnTo>
                <a:lnTo>
                  <a:pt x="0" y="16368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IE"/>
          </a:p>
        </p:txBody>
      </p:sp>
      <p:sp>
        <p:nvSpPr>
          <p:cNvPr id="8" name="Freeform 8" descr="PowerPoint Icon">
            <a:hlinkClick r:id="rId8" tooltip="https://www.canva.com/design/DAGRwFNKzEY/ZdGWLK5yUdkK5asWQ98Rzg/view?utm_content=DAGRwFNKzEY&amp;utm_campaign=designshare&amp;utm_medium=link2&amp;utm_source=uniquelinks&amp;utlId=h4d0bbc8317"/>
          </p:cNvPr>
          <p:cNvSpPr/>
          <p:nvPr/>
        </p:nvSpPr>
        <p:spPr>
          <a:xfrm>
            <a:off x="6188842" y="1799072"/>
            <a:ext cx="775442" cy="722131"/>
          </a:xfrm>
          <a:custGeom>
            <a:avLst/>
            <a:gdLst/>
            <a:ahLst/>
            <a:cxnLst/>
            <a:rect l="l" t="t" r="r" b="b"/>
            <a:pathLst>
              <a:path w="1163163" h="1083196">
                <a:moveTo>
                  <a:pt x="0" y="0"/>
                </a:moveTo>
                <a:lnTo>
                  <a:pt x="1163163" y="0"/>
                </a:lnTo>
                <a:lnTo>
                  <a:pt x="1163163" y="1083196"/>
                </a:lnTo>
                <a:lnTo>
                  <a:pt x="0" y="1083196"/>
                </a:lnTo>
                <a:lnTo>
                  <a:pt x="0" y="0"/>
                </a:lnTo>
                <a:close/>
              </a:path>
            </a:pathLst>
          </a:custGeom>
          <a:blipFill>
            <a:blip r:embed="rId9"/>
            <a:stretch>
              <a:fillRect/>
            </a:stretch>
          </a:blipFill>
        </p:spPr>
        <p:txBody>
          <a:bodyPr/>
          <a:lstStyle/>
          <a:p>
            <a:endParaRPr lang="en-IE"/>
          </a:p>
        </p:txBody>
      </p:sp>
      <p:sp>
        <p:nvSpPr>
          <p:cNvPr id="9" name="Freeform 9" descr="Microsoft Immersive Reader Icon">
            <a:hlinkClick r:id="rId10" tooltip="https://cdn-dynmedia-1.microsoft.com/is/content/microsoftcorp/microsoft/final/en-us/microsoft-product-and-services/microsoft-education/downloadables/Microsoft-Immersive-Reader-Quick-Guide.pdf"/>
          </p:cNvPr>
          <p:cNvSpPr/>
          <p:nvPr/>
        </p:nvSpPr>
        <p:spPr>
          <a:xfrm>
            <a:off x="7382462" y="1802457"/>
            <a:ext cx="1494539" cy="784633"/>
          </a:xfrm>
          <a:custGeom>
            <a:avLst/>
            <a:gdLst/>
            <a:ahLst/>
            <a:cxnLst/>
            <a:rect l="l" t="t" r="r" b="b"/>
            <a:pathLst>
              <a:path w="2241809" h="1176950">
                <a:moveTo>
                  <a:pt x="0" y="0"/>
                </a:moveTo>
                <a:lnTo>
                  <a:pt x="2241810" y="0"/>
                </a:lnTo>
                <a:lnTo>
                  <a:pt x="2241810" y="1176950"/>
                </a:lnTo>
                <a:lnTo>
                  <a:pt x="0" y="1176950"/>
                </a:lnTo>
                <a:lnTo>
                  <a:pt x="0" y="0"/>
                </a:lnTo>
                <a:close/>
              </a:path>
            </a:pathLst>
          </a:custGeom>
          <a:blipFill>
            <a:blip r:embed="rId11"/>
            <a:stretch>
              <a:fillRect/>
            </a:stretch>
          </a:blipFill>
        </p:spPr>
        <p:txBody>
          <a:bodyPr/>
          <a:lstStyle/>
          <a:p>
            <a:endParaRPr lang="en-IE"/>
          </a:p>
        </p:txBody>
      </p:sp>
      <p:sp>
        <p:nvSpPr>
          <p:cNvPr id="10" name="Freeform 10" descr="Microsoft Dictate Icon">
            <a:hlinkClick r:id="rId12" tooltip="https://cdn-dynmedia-1.microsoft.com/is/content/microsoftcorp/microsoft/final/en-us/microsoft-product-and-services/microsoft-education/downloadables/Microsoft-Speech-to-Text-Quick-Guide.pdf"/>
          </p:cNvPr>
          <p:cNvSpPr/>
          <p:nvPr/>
        </p:nvSpPr>
        <p:spPr>
          <a:xfrm>
            <a:off x="6072437" y="2025686"/>
            <a:ext cx="2550095" cy="1441437"/>
          </a:xfrm>
          <a:custGeom>
            <a:avLst/>
            <a:gdLst/>
            <a:ahLst/>
            <a:cxnLst/>
            <a:rect l="l" t="t" r="r" b="b"/>
            <a:pathLst>
              <a:path w="3825142" h="2162155">
                <a:moveTo>
                  <a:pt x="0" y="0"/>
                </a:moveTo>
                <a:lnTo>
                  <a:pt x="3825141" y="0"/>
                </a:lnTo>
                <a:lnTo>
                  <a:pt x="3825141" y="2162155"/>
                </a:lnTo>
                <a:lnTo>
                  <a:pt x="0" y="2162155"/>
                </a:lnTo>
                <a:lnTo>
                  <a:pt x="0" y="0"/>
                </a:lnTo>
                <a:close/>
              </a:path>
            </a:pathLst>
          </a:custGeom>
          <a:blipFill>
            <a:blip r:embed="rId13"/>
            <a:stretch>
              <a:fillRect r="-488"/>
            </a:stretch>
          </a:blipFill>
        </p:spPr>
        <p:txBody>
          <a:bodyPr/>
          <a:lstStyle/>
          <a:p>
            <a:endParaRPr lang="en-IE"/>
          </a:p>
        </p:txBody>
      </p:sp>
      <p:sp>
        <p:nvSpPr>
          <p:cNvPr id="11" name="Freeform 11" descr="Google Lens Icon"/>
          <p:cNvSpPr/>
          <p:nvPr/>
        </p:nvSpPr>
        <p:spPr>
          <a:xfrm>
            <a:off x="564159" y="1913663"/>
            <a:ext cx="790558" cy="807876"/>
          </a:xfrm>
          <a:custGeom>
            <a:avLst/>
            <a:gdLst/>
            <a:ahLst/>
            <a:cxnLst/>
            <a:rect l="l" t="t" r="r" b="b"/>
            <a:pathLst>
              <a:path w="1562506" h="1562506">
                <a:moveTo>
                  <a:pt x="0" y="0"/>
                </a:moveTo>
                <a:lnTo>
                  <a:pt x="1562506" y="0"/>
                </a:lnTo>
                <a:lnTo>
                  <a:pt x="1562506" y="1562505"/>
                </a:lnTo>
                <a:lnTo>
                  <a:pt x="0" y="1562505"/>
                </a:lnTo>
                <a:lnTo>
                  <a:pt x="0" y="0"/>
                </a:lnTo>
                <a:close/>
              </a:path>
            </a:pathLst>
          </a:custGeom>
          <a:blipFill>
            <a:blip r:embed="rId14"/>
            <a:stretch>
              <a:fillRect/>
            </a:stretch>
          </a:blipFill>
        </p:spPr>
        <p:txBody>
          <a:bodyPr/>
          <a:lstStyle/>
          <a:p>
            <a:endParaRPr lang="en-IE"/>
          </a:p>
        </p:txBody>
      </p:sp>
      <p:grpSp>
        <p:nvGrpSpPr>
          <p:cNvPr id="12" name="Group 12" descr="Reader Pen and Headset with mic"/>
          <p:cNvGrpSpPr/>
          <p:nvPr/>
        </p:nvGrpSpPr>
        <p:grpSpPr>
          <a:xfrm>
            <a:off x="3272729" y="4509327"/>
            <a:ext cx="1674519" cy="1156991"/>
            <a:chOff x="0" y="0"/>
            <a:chExt cx="3349038" cy="2313983"/>
          </a:xfrm>
        </p:grpSpPr>
        <p:sp>
          <p:nvSpPr>
            <p:cNvPr id="13" name="Freeform 13" descr="Reader Pen"/>
            <p:cNvSpPr/>
            <p:nvPr/>
          </p:nvSpPr>
          <p:spPr>
            <a:xfrm>
              <a:off x="0" y="0"/>
              <a:ext cx="2171105" cy="2171105"/>
            </a:xfrm>
            <a:custGeom>
              <a:avLst/>
              <a:gdLst/>
              <a:ahLst/>
              <a:cxnLst/>
              <a:rect l="l" t="t" r="r" b="b"/>
              <a:pathLst>
                <a:path w="2171105" h="2171105">
                  <a:moveTo>
                    <a:pt x="0" y="0"/>
                  </a:moveTo>
                  <a:lnTo>
                    <a:pt x="2171105" y="0"/>
                  </a:lnTo>
                  <a:lnTo>
                    <a:pt x="2171105" y="2171105"/>
                  </a:lnTo>
                  <a:lnTo>
                    <a:pt x="0" y="2171105"/>
                  </a:lnTo>
                  <a:lnTo>
                    <a:pt x="0" y="0"/>
                  </a:lnTo>
                  <a:close/>
                </a:path>
              </a:pathLst>
            </a:custGeom>
            <a:blipFill>
              <a:blip r:embed="rId15"/>
              <a:stretch>
                <a:fillRect/>
              </a:stretch>
            </a:blipFill>
          </p:spPr>
          <p:txBody>
            <a:bodyPr/>
            <a:lstStyle/>
            <a:p>
              <a:endParaRPr lang="en-IE"/>
            </a:p>
          </p:txBody>
        </p:sp>
        <p:sp>
          <p:nvSpPr>
            <p:cNvPr id="14" name="Freeform 14" descr="Headset with Mic"/>
            <p:cNvSpPr/>
            <p:nvPr/>
          </p:nvSpPr>
          <p:spPr>
            <a:xfrm>
              <a:off x="1245780" y="142879"/>
              <a:ext cx="2103258" cy="2171105"/>
            </a:xfrm>
            <a:custGeom>
              <a:avLst/>
              <a:gdLst/>
              <a:ahLst/>
              <a:cxnLst/>
              <a:rect l="l" t="t" r="r" b="b"/>
              <a:pathLst>
                <a:path w="2103258" h="2171105">
                  <a:moveTo>
                    <a:pt x="0" y="0"/>
                  </a:moveTo>
                  <a:lnTo>
                    <a:pt x="2103258" y="0"/>
                  </a:lnTo>
                  <a:lnTo>
                    <a:pt x="2103258" y="2171104"/>
                  </a:lnTo>
                  <a:lnTo>
                    <a:pt x="0" y="2171104"/>
                  </a:lnTo>
                  <a:lnTo>
                    <a:pt x="0" y="0"/>
                  </a:lnTo>
                  <a:close/>
                </a:path>
              </a:pathLst>
            </a:custGeom>
            <a:blipFill>
              <a:blip r:embed="rId16"/>
              <a:stretch>
                <a:fillRect/>
              </a:stretch>
            </a:blipFill>
          </p:spPr>
          <p:txBody>
            <a:bodyPr/>
            <a:lstStyle/>
            <a:p>
              <a:endParaRPr lang="en-IE"/>
            </a:p>
          </p:txBody>
        </p:sp>
      </p:grpSp>
      <p:sp>
        <p:nvSpPr>
          <p:cNvPr id="15" name="Freeform 15" descr="two people sitting at a table with microphones and coffee cups">
            <a:hlinkClick r:id="rId17" tooltip="https://notebooklm.google.com/notebook/40b29ee7-b7c5-4f9e-8c65-2a84755fe82f"/>
          </p:cNvPr>
          <p:cNvSpPr/>
          <p:nvPr/>
        </p:nvSpPr>
        <p:spPr>
          <a:xfrm>
            <a:off x="5815679" y="4792604"/>
            <a:ext cx="2182739" cy="1028616"/>
          </a:xfrm>
          <a:custGeom>
            <a:avLst/>
            <a:gdLst/>
            <a:ahLst/>
            <a:cxnLst/>
            <a:rect l="l" t="t" r="r" b="b"/>
            <a:pathLst>
              <a:path w="3274109" h="1542924">
                <a:moveTo>
                  <a:pt x="0" y="0"/>
                </a:moveTo>
                <a:lnTo>
                  <a:pt x="3274109" y="0"/>
                </a:lnTo>
                <a:lnTo>
                  <a:pt x="3274109" y="1542924"/>
                </a:lnTo>
                <a:lnTo>
                  <a:pt x="0" y="154292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IE"/>
          </a:p>
        </p:txBody>
      </p:sp>
      <p:sp>
        <p:nvSpPr>
          <p:cNvPr id="16" name="Freeform 16" descr="a black and white drawing of a keyboard with the word alt written on it">
            <a:hlinkClick r:id="rId20" tooltip="https://youtube.com/shorts/HBiTPoST2FM?si=G7ZE6-f-CE1tykEE"/>
          </p:cNvPr>
          <p:cNvSpPr/>
          <p:nvPr/>
        </p:nvSpPr>
        <p:spPr>
          <a:xfrm>
            <a:off x="8795878" y="4741769"/>
            <a:ext cx="1220599" cy="1045138"/>
          </a:xfrm>
          <a:custGeom>
            <a:avLst/>
            <a:gdLst/>
            <a:ahLst/>
            <a:cxnLst/>
            <a:rect l="l" t="t" r="r" b="b"/>
            <a:pathLst>
              <a:path w="1830899" h="1567707">
                <a:moveTo>
                  <a:pt x="0" y="0"/>
                </a:moveTo>
                <a:lnTo>
                  <a:pt x="1830899" y="0"/>
                </a:lnTo>
                <a:lnTo>
                  <a:pt x="1830899" y="1567707"/>
                </a:lnTo>
                <a:lnTo>
                  <a:pt x="0" y="1567707"/>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IE"/>
          </a:p>
        </p:txBody>
      </p:sp>
      <p:sp>
        <p:nvSpPr>
          <p:cNvPr id="17" name="Freeform 17" descr="Brickfield Labs Logo">
            <a:hlinkClick r:id="rId23" tooltip="https://brickfield-starter-toolkit.eu.helpdocsite.com/teacher"/>
          </p:cNvPr>
          <p:cNvSpPr/>
          <p:nvPr/>
        </p:nvSpPr>
        <p:spPr>
          <a:xfrm>
            <a:off x="9295179" y="2466450"/>
            <a:ext cx="1916735" cy="439597"/>
          </a:xfrm>
          <a:custGeom>
            <a:avLst/>
            <a:gdLst/>
            <a:ahLst/>
            <a:cxnLst/>
            <a:rect l="l" t="t" r="r" b="b"/>
            <a:pathLst>
              <a:path w="2875103" h="659395">
                <a:moveTo>
                  <a:pt x="0" y="0"/>
                </a:moveTo>
                <a:lnTo>
                  <a:pt x="2875103" y="0"/>
                </a:lnTo>
                <a:lnTo>
                  <a:pt x="2875103" y="659395"/>
                </a:lnTo>
                <a:lnTo>
                  <a:pt x="0" y="659395"/>
                </a:lnTo>
                <a:lnTo>
                  <a:pt x="0" y="0"/>
                </a:lnTo>
                <a:close/>
              </a:path>
            </a:pathLst>
          </a:custGeom>
          <a:blipFill>
            <a:blip r:embed="rId24"/>
            <a:stretch>
              <a:fillRect/>
            </a:stretch>
          </a:blipFill>
        </p:spPr>
        <p:txBody>
          <a:bodyPr/>
          <a:lstStyle/>
          <a:p>
            <a:endParaRPr lang="en-IE"/>
          </a:p>
        </p:txBody>
      </p:sp>
      <p:sp>
        <p:nvSpPr>
          <p:cNvPr id="18" name="Freeform 18" descr="see more sign with birds on it">
            <a:hlinkClick r:id="rId25" tooltip="https://comedlcetb.padlet.org/liesegubbins1/assistive-technologies-for-further-education-8umlppmqsztvo5i3"/>
          </p:cNvPr>
          <p:cNvSpPr/>
          <p:nvPr/>
        </p:nvSpPr>
        <p:spPr>
          <a:xfrm rot="20109926">
            <a:off x="10814973" y="5562647"/>
            <a:ext cx="1485113" cy="889558"/>
          </a:xfrm>
          <a:custGeom>
            <a:avLst/>
            <a:gdLst/>
            <a:ahLst/>
            <a:cxnLst/>
            <a:rect l="l" t="t" r="r" b="b"/>
            <a:pathLst>
              <a:path w="2373296" h="1471443">
                <a:moveTo>
                  <a:pt x="0" y="0"/>
                </a:moveTo>
                <a:lnTo>
                  <a:pt x="2373296" y="0"/>
                </a:lnTo>
                <a:lnTo>
                  <a:pt x="2373296" y="1471444"/>
                </a:lnTo>
                <a:lnTo>
                  <a:pt x="0" y="1471444"/>
                </a:lnTo>
                <a:lnTo>
                  <a:pt x="0" y="0"/>
                </a:lnTo>
                <a:close/>
              </a:path>
            </a:pathLst>
          </a:custGeom>
          <a:blipFill>
            <a:blip r:embed="rId26"/>
            <a:stretch>
              <a:fillRect/>
            </a:stretch>
          </a:blipFill>
        </p:spPr>
        <p:txBody>
          <a:bodyPr/>
          <a:lstStyle/>
          <a:p>
            <a:endParaRPr lang="en-IE"/>
          </a:p>
        </p:txBody>
      </p:sp>
      <p:sp>
        <p:nvSpPr>
          <p:cNvPr id="19" name="Freeform 19" descr="a jar of jam on a white background">
            <a:hlinkClick r:id="rId27" tooltip="https://www.jamcard.org"/>
          </p:cNvPr>
          <p:cNvSpPr/>
          <p:nvPr/>
        </p:nvSpPr>
        <p:spPr>
          <a:xfrm>
            <a:off x="3633211" y="1884723"/>
            <a:ext cx="1405908" cy="1163454"/>
          </a:xfrm>
          <a:custGeom>
            <a:avLst/>
            <a:gdLst/>
            <a:ahLst/>
            <a:cxnLst/>
            <a:rect l="l" t="t" r="r" b="b"/>
            <a:pathLst>
              <a:path w="2628407" h="2628407">
                <a:moveTo>
                  <a:pt x="0" y="0"/>
                </a:moveTo>
                <a:lnTo>
                  <a:pt x="2628408" y="0"/>
                </a:lnTo>
                <a:lnTo>
                  <a:pt x="2628408" y="2628407"/>
                </a:lnTo>
                <a:lnTo>
                  <a:pt x="0" y="2628407"/>
                </a:lnTo>
                <a:lnTo>
                  <a:pt x="0" y="0"/>
                </a:lnTo>
                <a:close/>
              </a:path>
            </a:pathLst>
          </a:custGeom>
          <a:blipFill>
            <a:blip r:embed="rId28"/>
            <a:stretch>
              <a:fillRect/>
            </a:stretch>
          </a:blipFill>
        </p:spPr>
        <p:txBody>
          <a:bodyPr/>
          <a:lstStyle/>
          <a:p>
            <a:endParaRPr lang="en-IE"/>
          </a:p>
        </p:txBody>
      </p:sp>
      <p:sp>
        <p:nvSpPr>
          <p:cNvPr id="20" name="Freeform 20" descr="Microsoft Lens Icon">
            <a:hlinkClick r:id="rId29" tooltip="https://cdn-dynmedia-1.microsoft.com/is/content/microsoftcorp/microsoft/final/en-us/microsoft-product-and-services/microsoft-education/downloadables/Microsoft-Office-Lens-Quick-Guide.pdf"/>
          </p:cNvPr>
          <p:cNvSpPr/>
          <p:nvPr/>
        </p:nvSpPr>
        <p:spPr>
          <a:xfrm>
            <a:off x="1434470" y="2194773"/>
            <a:ext cx="834306" cy="697734"/>
          </a:xfrm>
          <a:custGeom>
            <a:avLst/>
            <a:gdLst/>
            <a:ahLst/>
            <a:cxnLst/>
            <a:rect l="l" t="t" r="r" b="b"/>
            <a:pathLst>
              <a:path w="1654106" h="1345340">
                <a:moveTo>
                  <a:pt x="0" y="0"/>
                </a:moveTo>
                <a:lnTo>
                  <a:pt x="1654106" y="0"/>
                </a:lnTo>
                <a:lnTo>
                  <a:pt x="1654106" y="1345339"/>
                </a:lnTo>
                <a:lnTo>
                  <a:pt x="0" y="1345339"/>
                </a:lnTo>
                <a:lnTo>
                  <a:pt x="0" y="0"/>
                </a:lnTo>
                <a:close/>
              </a:path>
            </a:pathLst>
          </a:custGeom>
          <a:blipFill>
            <a:blip r:embed="rId30"/>
            <a:stretch>
              <a:fillRect/>
            </a:stretch>
          </a:blipFill>
        </p:spPr>
        <p:txBody>
          <a:bodyPr/>
          <a:lstStyle/>
          <a:p>
            <a:endParaRPr lang="en-IE"/>
          </a:p>
        </p:txBody>
      </p:sp>
      <p:sp>
        <p:nvSpPr>
          <p:cNvPr id="21" name="Freeform 21" descr="Canva Logo"/>
          <p:cNvSpPr/>
          <p:nvPr/>
        </p:nvSpPr>
        <p:spPr>
          <a:xfrm>
            <a:off x="687612" y="4350345"/>
            <a:ext cx="475163" cy="449185"/>
          </a:xfrm>
          <a:custGeom>
            <a:avLst/>
            <a:gdLst/>
            <a:ahLst/>
            <a:cxnLst/>
            <a:rect l="l" t="t" r="r" b="b"/>
            <a:pathLst>
              <a:path w="829641" h="829641">
                <a:moveTo>
                  <a:pt x="0" y="0"/>
                </a:moveTo>
                <a:lnTo>
                  <a:pt x="829641" y="0"/>
                </a:lnTo>
                <a:lnTo>
                  <a:pt x="829641" y="829641"/>
                </a:lnTo>
                <a:lnTo>
                  <a:pt x="0" y="829641"/>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IE"/>
          </a:p>
        </p:txBody>
      </p:sp>
      <p:sp>
        <p:nvSpPr>
          <p:cNvPr id="22" name="Freeform 22" descr="Microsoft Edge Icon"/>
          <p:cNvSpPr/>
          <p:nvPr/>
        </p:nvSpPr>
        <p:spPr>
          <a:xfrm>
            <a:off x="587362" y="5277711"/>
            <a:ext cx="468230" cy="462679"/>
          </a:xfrm>
          <a:custGeom>
            <a:avLst/>
            <a:gdLst/>
            <a:ahLst/>
            <a:cxnLst/>
            <a:rect l="l" t="t" r="r" b="b"/>
            <a:pathLst>
              <a:path w="819242" h="862870">
                <a:moveTo>
                  <a:pt x="0" y="0"/>
                </a:moveTo>
                <a:lnTo>
                  <a:pt x="819242" y="0"/>
                </a:lnTo>
                <a:lnTo>
                  <a:pt x="819242" y="862870"/>
                </a:lnTo>
                <a:lnTo>
                  <a:pt x="0" y="862870"/>
                </a:lnTo>
                <a:lnTo>
                  <a:pt x="0" y="0"/>
                </a:lnTo>
                <a:close/>
              </a:path>
            </a:pathLst>
          </a:custGeom>
          <a:blipFill>
            <a:blip r:embed="rId33"/>
            <a:stretch>
              <a:fillRect/>
            </a:stretch>
          </a:blipFill>
        </p:spPr>
        <p:txBody>
          <a:bodyPr/>
          <a:lstStyle/>
          <a:p>
            <a:endParaRPr lang="en-IE"/>
          </a:p>
        </p:txBody>
      </p:sp>
      <p:sp>
        <p:nvSpPr>
          <p:cNvPr id="23" name="Freeform 23" descr="Reach Deck Icon"/>
          <p:cNvSpPr/>
          <p:nvPr/>
        </p:nvSpPr>
        <p:spPr>
          <a:xfrm>
            <a:off x="2061575" y="4379440"/>
            <a:ext cx="486489" cy="420090"/>
          </a:xfrm>
          <a:custGeom>
            <a:avLst/>
            <a:gdLst/>
            <a:ahLst/>
            <a:cxnLst/>
            <a:rect l="l" t="t" r="r" b="b"/>
            <a:pathLst>
              <a:path w="846630" h="773010">
                <a:moveTo>
                  <a:pt x="0" y="0"/>
                </a:moveTo>
                <a:lnTo>
                  <a:pt x="846631" y="0"/>
                </a:lnTo>
                <a:lnTo>
                  <a:pt x="846631" y="773010"/>
                </a:lnTo>
                <a:lnTo>
                  <a:pt x="0" y="773010"/>
                </a:lnTo>
                <a:lnTo>
                  <a:pt x="0" y="0"/>
                </a:lnTo>
                <a:close/>
              </a:path>
            </a:pathLst>
          </a:custGeom>
          <a:blipFill>
            <a:blip r:embed="rId34"/>
            <a:stretch>
              <a:fillRect/>
            </a:stretch>
          </a:blipFill>
        </p:spPr>
        <p:txBody>
          <a:bodyPr/>
          <a:lstStyle/>
          <a:p>
            <a:endParaRPr lang="en-IE"/>
          </a:p>
        </p:txBody>
      </p:sp>
      <p:grpSp>
        <p:nvGrpSpPr>
          <p:cNvPr id="24" name="Group 24">
            <a:extLst>
              <a:ext uri="{C183D7F6-B498-43B3-948B-1728B52AA6E4}">
                <adec:decorative xmlns:adec="http://schemas.microsoft.com/office/drawing/2017/decorative" val="1"/>
              </a:ext>
            </a:extLst>
          </p:cNvPr>
          <p:cNvGrpSpPr/>
          <p:nvPr/>
        </p:nvGrpSpPr>
        <p:grpSpPr>
          <a:xfrm>
            <a:off x="6411651" y="3351167"/>
            <a:ext cx="1935885" cy="651753"/>
            <a:chOff x="0" y="-38100"/>
            <a:chExt cx="3871769" cy="1303508"/>
          </a:xfrm>
        </p:grpSpPr>
        <p:sp>
          <p:nvSpPr>
            <p:cNvPr id="25" name="TextBox 25"/>
            <p:cNvSpPr txBox="1"/>
            <p:nvPr/>
          </p:nvSpPr>
          <p:spPr>
            <a:xfrm>
              <a:off x="0" y="-38100"/>
              <a:ext cx="3871769" cy="615555"/>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213"/>
                </a:lnSpc>
              </a:pPr>
              <a:r>
                <a:rPr lang="en-US" sz="1100" b="1" spc="88">
                  <a:solidFill>
                    <a:srgbClr val="000000"/>
                  </a:solidFill>
                  <a:latin typeface="Calibri"/>
                  <a:ea typeface="Calibri"/>
                  <a:cs typeface="Calibri"/>
                  <a:sym typeface="Public Sans Bold"/>
                </a:rPr>
                <a:t>MICROSOFT ACCESSIBILITY FEATURES </a:t>
              </a:r>
            </a:p>
          </p:txBody>
        </p:sp>
        <p:sp>
          <p:nvSpPr>
            <p:cNvPr id="26" name="TextBox 26"/>
            <p:cNvSpPr txBox="1"/>
            <p:nvPr/>
          </p:nvSpPr>
          <p:spPr>
            <a:xfrm>
              <a:off x="0" y="649853"/>
              <a:ext cx="3871769" cy="615555"/>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1213"/>
                </a:lnSpc>
                <a:spcBef>
                  <a:spcPct val="0"/>
                </a:spcBef>
              </a:pPr>
              <a:r>
                <a:rPr lang="en-US" sz="1100" spc="17">
                  <a:solidFill>
                    <a:srgbClr val="000000"/>
                  </a:solidFill>
                  <a:latin typeface="Calibri"/>
                  <a:ea typeface="Calibri"/>
                  <a:cs typeface="Calibri"/>
                  <a:sym typeface="Public Sans"/>
                </a:rPr>
                <a:t>Speech to text and assistive reader tools</a:t>
              </a:r>
            </a:p>
          </p:txBody>
        </p:sp>
      </p:grpSp>
      <p:sp>
        <p:nvSpPr>
          <p:cNvPr id="27" name="TextBox 27"/>
          <p:cNvSpPr txBox="1">
            <a:spLocks noGrp="1"/>
          </p:cNvSpPr>
          <p:nvPr>
            <p:ph type="title" idx="4294967295"/>
          </p:nvPr>
        </p:nvSpPr>
        <p:spPr>
          <a:xfrm>
            <a:off x="2196667" y="572493"/>
            <a:ext cx="8373648" cy="53367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marR="0" lvl="0" indent="0" algn="ctr" defTabSz="609539" rtl="0" eaLnBrk="1" fontAlgn="auto" latinLnBrk="0" hangingPunct="1">
              <a:lnSpc>
                <a:spcPts val="3975"/>
              </a:lnSpc>
              <a:spcBef>
                <a:spcPts val="0"/>
              </a:spcBef>
              <a:spcAft>
                <a:spcPts val="0"/>
              </a:spcAft>
              <a:buClrTx/>
              <a:buSzTx/>
              <a:buFontTx/>
              <a:buNone/>
              <a:tabLst/>
              <a:defRPr/>
            </a:pPr>
            <a:r>
              <a:rPr kumimoji="0" lang="en-US" sz="4400" b="1" i="0" u="none" strike="noStrike" kern="1200" cap="none" spc="0" normalizeH="0" baseline="0" noProof="0">
                <a:ln>
                  <a:noFill/>
                </a:ln>
                <a:solidFill>
                  <a:srgbClr val="FFFFFF"/>
                </a:solidFill>
                <a:effectLst/>
                <a:uLnTx/>
                <a:uFillTx/>
                <a:latin typeface="Calibri"/>
                <a:ea typeface="Public Sans Bold"/>
                <a:cs typeface="Public Sans Bold"/>
                <a:sym typeface="Public Sans Bold"/>
              </a:rPr>
              <a:t>ASSISTIVE TECHNOLOGY</a:t>
            </a:r>
            <a:endParaRPr kumimoji="0" lang="en-US" sz="4400" b="1" i="0" u="none" strike="noStrike" kern="1200" cap="none" spc="0" normalizeH="0" baseline="0" noProof="0">
              <a:ln>
                <a:noFill/>
              </a:ln>
              <a:solidFill>
                <a:srgbClr val="FFFFFF"/>
              </a:solidFill>
              <a:effectLst/>
              <a:uLnTx/>
              <a:uFillTx/>
              <a:latin typeface="Calibri"/>
              <a:ea typeface="Public Sans Bold"/>
              <a:cs typeface="Public Sans Bold"/>
            </a:endParaRPr>
          </a:p>
        </p:txBody>
      </p:sp>
      <p:sp>
        <p:nvSpPr>
          <p:cNvPr id="28" name="TextBox 28"/>
          <p:cNvSpPr txBox="1"/>
          <p:nvPr/>
        </p:nvSpPr>
        <p:spPr>
          <a:xfrm>
            <a:off x="10307037" y="305449"/>
            <a:ext cx="1744769" cy="654025"/>
          </a:xfrm>
          <a:prstGeom prst="rect">
            <a:avLst/>
          </a:prstGeom>
        </p:spPr>
        <p:txBody>
          <a:bodyPr wrap="square"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675"/>
              </a:lnSpc>
              <a:spcBef>
                <a:spcPct val="0"/>
              </a:spcBef>
            </a:pPr>
            <a:r>
              <a:rPr lang="en-US" sz="1600" b="1" spc="23">
                <a:solidFill>
                  <a:srgbClr val="000000"/>
                </a:solidFill>
                <a:latin typeface="Calibri"/>
                <a:ea typeface="Public Sans Bold"/>
                <a:cs typeface="Public Sans Bold"/>
                <a:sym typeface="Public Sans Bold"/>
              </a:rPr>
              <a:t>Click on image icons to access further resources</a:t>
            </a:r>
            <a:endParaRPr lang="en-US" sz="1600" b="1" spc="23">
              <a:solidFill>
                <a:srgbClr val="000000"/>
              </a:solidFill>
              <a:latin typeface="Calibri"/>
              <a:ea typeface="Public Sans Bold"/>
              <a:cs typeface="Public Sans Bold"/>
            </a:endParaRPr>
          </a:p>
        </p:txBody>
      </p:sp>
      <p:grpSp>
        <p:nvGrpSpPr>
          <p:cNvPr id="29" name="Group 29">
            <a:extLst>
              <a:ext uri="{C183D7F6-B498-43B3-948B-1728B52AA6E4}">
                <adec:decorative xmlns:adec="http://schemas.microsoft.com/office/drawing/2017/decorative" val="1"/>
              </a:ext>
            </a:extLst>
          </p:cNvPr>
          <p:cNvGrpSpPr/>
          <p:nvPr/>
        </p:nvGrpSpPr>
        <p:grpSpPr>
          <a:xfrm>
            <a:off x="590626" y="5930770"/>
            <a:ext cx="2181206" cy="527063"/>
            <a:chOff x="0" y="-38100"/>
            <a:chExt cx="4362412" cy="1054129"/>
          </a:xfrm>
        </p:grpSpPr>
        <p:sp>
          <p:nvSpPr>
            <p:cNvPr id="30" name="TextBox 30"/>
            <p:cNvSpPr txBox="1"/>
            <p:nvPr/>
          </p:nvSpPr>
          <p:spPr>
            <a:xfrm>
              <a:off x="0" y="-38100"/>
              <a:ext cx="4362412" cy="307777"/>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213"/>
                </a:lnSpc>
              </a:pPr>
              <a:r>
                <a:rPr lang="en-US" sz="1100" b="1" spc="88">
                  <a:solidFill>
                    <a:srgbClr val="000000"/>
                  </a:solidFill>
                  <a:latin typeface="Calibri"/>
                  <a:ea typeface="Calibri"/>
                  <a:cs typeface="Calibri"/>
                  <a:sym typeface="Public Sans Bold"/>
                </a:rPr>
                <a:t>ACCESSIBILITY ICONS</a:t>
              </a:r>
            </a:p>
          </p:txBody>
        </p:sp>
        <p:sp>
          <p:nvSpPr>
            <p:cNvPr id="31" name="TextBox 31"/>
            <p:cNvSpPr txBox="1"/>
            <p:nvPr/>
          </p:nvSpPr>
          <p:spPr>
            <a:xfrm>
              <a:off x="0" y="400473"/>
              <a:ext cx="4362412" cy="615556"/>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1213"/>
                </a:lnSpc>
                <a:spcBef>
                  <a:spcPct val="0"/>
                </a:spcBef>
              </a:pPr>
              <a:r>
                <a:rPr lang="en-US" sz="1100" spc="17">
                  <a:solidFill>
                    <a:srgbClr val="000000"/>
                  </a:solidFill>
                  <a:latin typeface="Calibri"/>
                  <a:ea typeface="Calibri"/>
                  <a:cs typeface="Calibri"/>
                  <a:sym typeface="Public Sans"/>
                </a:rPr>
                <a:t>Adjust accessibility settings on websites</a:t>
              </a:r>
            </a:p>
          </p:txBody>
        </p:sp>
      </p:grpSp>
      <p:grpSp>
        <p:nvGrpSpPr>
          <p:cNvPr id="32" name="Group 32">
            <a:extLst>
              <a:ext uri="{C183D7F6-B498-43B3-948B-1728B52AA6E4}">
                <adec:decorative xmlns:adec="http://schemas.microsoft.com/office/drawing/2017/decorative" val="1"/>
              </a:ext>
            </a:extLst>
          </p:cNvPr>
          <p:cNvGrpSpPr/>
          <p:nvPr/>
        </p:nvGrpSpPr>
        <p:grpSpPr>
          <a:xfrm>
            <a:off x="3245561" y="3226041"/>
            <a:ext cx="2181206" cy="988752"/>
            <a:chOff x="0" y="-38100"/>
            <a:chExt cx="4362412" cy="1977505"/>
          </a:xfrm>
        </p:grpSpPr>
        <p:sp>
          <p:nvSpPr>
            <p:cNvPr id="33" name="TextBox 33"/>
            <p:cNvSpPr txBox="1"/>
            <p:nvPr/>
          </p:nvSpPr>
          <p:spPr>
            <a:xfrm>
              <a:off x="0" y="-38100"/>
              <a:ext cx="4362412" cy="307776"/>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213"/>
                </a:lnSpc>
              </a:pPr>
              <a:r>
                <a:rPr lang="en-US" sz="1100" b="1" spc="88">
                  <a:solidFill>
                    <a:srgbClr val="000000"/>
                  </a:solidFill>
                  <a:latin typeface="Calibri"/>
                  <a:ea typeface="Calibri"/>
                  <a:cs typeface="Calibri"/>
                  <a:sym typeface="Public Sans Bold"/>
                </a:rPr>
                <a:t>JAM CARD</a:t>
              </a:r>
            </a:p>
          </p:txBody>
        </p:sp>
        <p:sp>
          <p:nvSpPr>
            <p:cNvPr id="34" name="TextBox 34"/>
            <p:cNvSpPr txBox="1"/>
            <p:nvPr/>
          </p:nvSpPr>
          <p:spPr>
            <a:xfrm>
              <a:off x="0" y="400522"/>
              <a:ext cx="4362412" cy="1538883"/>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1213"/>
                </a:lnSpc>
                <a:spcBef>
                  <a:spcPct val="0"/>
                </a:spcBef>
              </a:pPr>
              <a:r>
                <a:rPr lang="en-US" sz="1100" spc="17">
                  <a:solidFill>
                    <a:srgbClr val="000000"/>
                  </a:solidFill>
                  <a:latin typeface="Calibri"/>
                  <a:ea typeface="Calibri"/>
                  <a:cs typeface="Calibri"/>
                  <a:sym typeface="Public Sans"/>
                </a:rPr>
                <a:t>JAM Card allows people with a hidden disability like autism or communication barrier tell others they need ‘Just A Minute’ discreetly and easily. </a:t>
              </a:r>
            </a:p>
          </p:txBody>
        </p:sp>
      </p:grpSp>
      <p:grpSp>
        <p:nvGrpSpPr>
          <p:cNvPr id="35" name="Group 35">
            <a:extLst>
              <a:ext uri="{C183D7F6-B498-43B3-948B-1728B52AA6E4}">
                <adec:decorative xmlns:adec="http://schemas.microsoft.com/office/drawing/2017/decorative" val="1"/>
              </a:ext>
            </a:extLst>
          </p:cNvPr>
          <p:cNvGrpSpPr/>
          <p:nvPr/>
        </p:nvGrpSpPr>
        <p:grpSpPr>
          <a:xfrm>
            <a:off x="436441" y="3242413"/>
            <a:ext cx="2181206" cy="373174"/>
            <a:chOff x="0" y="-38100"/>
            <a:chExt cx="4362412" cy="746350"/>
          </a:xfrm>
        </p:grpSpPr>
        <p:sp>
          <p:nvSpPr>
            <p:cNvPr id="36" name="TextBox 36"/>
            <p:cNvSpPr txBox="1"/>
            <p:nvPr/>
          </p:nvSpPr>
          <p:spPr>
            <a:xfrm>
              <a:off x="0" y="-38100"/>
              <a:ext cx="4362412" cy="307776"/>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213"/>
                </a:lnSpc>
              </a:pPr>
              <a:r>
                <a:rPr lang="en-US" sz="1100" b="1" spc="88">
                  <a:solidFill>
                    <a:srgbClr val="000000"/>
                  </a:solidFill>
                  <a:latin typeface="Calibri"/>
                  <a:ea typeface="Calibri"/>
                  <a:cs typeface="Calibri"/>
                  <a:sym typeface="Public Sans Bold"/>
                </a:rPr>
                <a:t>GOOGLE &amp; MS LENS</a:t>
              </a:r>
              <a:endParaRPr lang="en-US" sz="1100" b="1" spc="88">
                <a:solidFill>
                  <a:srgbClr val="000000"/>
                </a:solidFill>
                <a:latin typeface="Calibri"/>
                <a:ea typeface="Calibri"/>
                <a:cs typeface="Calibri"/>
              </a:endParaRPr>
            </a:p>
          </p:txBody>
        </p:sp>
        <p:sp>
          <p:nvSpPr>
            <p:cNvPr id="37" name="TextBox 37"/>
            <p:cNvSpPr txBox="1"/>
            <p:nvPr/>
          </p:nvSpPr>
          <p:spPr>
            <a:xfrm>
              <a:off x="0" y="400473"/>
              <a:ext cx="4362412" cy="307777"/>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1213"/>
                </a:lnSpc>
                <a:spcBef>
                  <a:spcPct val="0"/>
                </a:spcBef>
              </a:pPr>
              <a:r>
                <a:rPr lang="en-US" sz="1100" spc="17">
                  <a:solidFill>
                    <a:srgbClr val="000000"/>
                  </a:solidFill>
                  <a:latin typeface="Calibri"/>
                  <a:ea typeface="Calibri"/>
                  <a:cs typeface="Calibri"/>
                  <a:sym typeface="Public Sans"/>
                </a:rPr>
                <a:t>Image &amp; text recognition tools</a:t>
              </a:r>
            </a:p>
          </p:txBody>
        </p:sp>
      </p:grpSp>
      <p:grpSp>
        <p:nvGrpSpPr>
          <p:cNvPr id="38" name="Group 38">
            <a:extLst>
              <a:ext uri="{C183D7F6-B498-43B3-948B-1728B52AA6E4}">
                <adec:decorative xmlns:adec="http://schemas.microsoft.com/office/drawing/2017/decorative" val="1"/>
              </a:ext>
            </a:extLst>
          </p:cNvPr>
          <p:cNvGrpSpPr/>
          <p:nvPr/>
        </p:nvGrpSpPr>
        <p:grpSpPr>
          <a:xfrm>
            <a:off x="3247401" y="6012588"/>
            <a:ext cx="2181206" cy="373131"/>
            <a:chOff x="0" y="-38100"/>
            <a:chExt cx="4362412" cy="746262"/>
          </a:xfrm>
        </p:grpSpPr>
        <p:sp>
          <p:nvSpPr>
            <p:cNvPr id="39" name="TextBox 39"/>
            <p:cNvSpPr txBox="1"/>
            <p:nvPr/>
          </p:nvSpPr>
          <p:spPr>
            <a:xfrm>
              <a:off x="0" y="-38100"/>
              <a:ext cx="4362412" cy="307776"/>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213"/>
                </a:lnSpc>
              </a:pPr>
              <a:r>
                <a:rPr lang="en-US" sz="1100" b="1" spc="88">
                  <a:solidFill>
                    <a:srgbClr val="000000"/>
                  </a:solidFill>
                  <a:latin typeface="Calibri"/>
                  <a:ea typeface="Calibri"/>
                  <a:cs typeface="Calibri"/>
                  <a:sym typeface="Public Sans Bold"/>
                </a:rPr>
                <a:t>HARDWARE</a:t>
              </a:r>
            </a:p>
          </p:txBody>
        </p:sp>
        <p:sp>
          <p:nvSpPr>
            <p:cNvPr id="40" name="TextBox 40"/>
            <p:cNvSpPr txBox="1"/>
            <p:nvPr/>
          </p:nvSpPr>
          <p:spPr>
            <a:xfrm>
              <a:off x="0" y="400386"/>
              <a:ext cx="4362412" cy="307776"/>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1213"/>
                </a:lnSpc>
                <a:spcBef>
                  <a:spcPct val="0"/>
                </a:spcBef>
              </a:pPr>
              <a:r>
                <a:rPr lang="en-US" sz="1100" spc="17">
                  <a:solidFill>
                    <a:srgbClr val="000000"/>
                  </a:solidFill>
                  <a:latin typeface="Calibri"/>
                  <a:ea typeface="Calibri"/>
                  <a:cs typeface="Calibri"/>
                  <a:sym typeface="Public Sans"/>
                </a:rPr>
                <a:t>Reader pens, Headset, etc.</a:t>
              </a:r>
            </a:p>
          </p:txBody>
        </p:sp>
      </p:grpSp>
      <p:grpSp>
        <p:nvGrpSpPr>
          <p:cNvPr id="41" name="Group 41">
            <a:extLst>
              <a:ext uri="{C183D7F6-B498-43B3-948B-1728B52AA6E4}">
                <adec:decorative xmlns:adec="http://schemas.microsoft.com/office/drawing/2017/decorative" val="1"/>
              </a:ext>
            </a:extLst>
          </p:cNvPr>
          <p:cNvGrpSpPr/>
          <p:nvPr/>
        </p:nvGrpSpPr>
        <p:grpSpPr>
          <a:xfrm>
            <a:off x="6102099" y="6002306"/>
            <a:ext cx="1606801" cy="486921"/>
            <a:chOff x="0" y="-28574"/>
            <a:chExt cx="3213602" cy="973842"/>
          </a:xfrm>
        </p:grpSpPr>
        <p:sp>
          <p:nvSpPr>
            <p:cNvPr id="42" name="TextBox 42"/>
            <p:cNvSpPr txBox="1"/>
            <p:nvPr/>
          </p:nvSpPr>
          <p:spPr>
            <a:xfrm>
              <a:off x="0" y="-28574"/>
              <a:ext cx="3213602" cy="286104"/>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119"/>
                </a:lnSpc>
              </a:pPr>
              <a:r>
                <a:rPr lang="en-US" sz="1100" b="1" spc="81">
                  <a:solidFill>
                    <a:srgbClr val="000000"/>
                  </a:solidFill>
                  <a:latin typeface="Calibri"/>
                  <a:ea typeface="Calibri"/>
                  <a:cs typeface="Calibri"/>
                  <a:sym typeface="Public Sans Bold"/>
                </a:rPr>
                <a:t>NOTEBOOK LM</a:t>
              </a:r>
            </a:p>
          </p:txBody>
        </p:sp>
        <p:sp>
          <p:nvSpPr>
            <p:cNvPr id="43" name="TextBox 43"/>
            <p:cNvSpPr txBox="1"/>
            <p:nvPr/>
          </p:nvSpPr>
          <p:spPr>
            <a:xfrm>
              <a:off x="0" y="329714"/>
              <a:ext cx="3213602" cy="615554"/>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1213"/>
                </a:lnSpc>
                <a:spcBef>
                  <a:spcPct val="0"/>
                </a:spcBef>
              </a:pPr>
              <a:r>
                <a:rPr lang="en-US" sz="1100" spc="17">
                  <a:solidFill>
                    <a:srgbClr val="000000"/>
                  </a:solidFill>
                  <a:latin typeface="Calibri"/>
                  <a:ea typeface="Calibri"/>
                  <a:cs typeface="Calibri"/>
                  <a:sym typeface="Public Sans"/>
                </a:rPr>
                <a:t>Make AI generated Podcasts</a:t>
              </a:r>
            </a:p>
          </p:txBody>
        </p:sp>
      </p:grpSp>
      <p:grpSp>
        <p:nvGrpSpPr>
          <p:cNvPr id="44" name="Group 44">
            <a:extLst>
              <a:ext uri="{C183D7F6-B498-43B3-948B-1728B52AA6E4}">
                <adec:decorative xmlns:adec="http://schemas.microsoft.com/office/drawing/2017/decorative" val="1"/>
              </a:ext>
            </a:extLst>
          </p:cNvPr>
          <p:cNvGrpSpPr/>
          <p:nvPr/>
        </p:nvGrpSpPr>
        <p:grpSpPr>
          <a:xfrm>
            <a:off x="8646073" y="6002340"/>
            <a:ext cx="1606801" cy="486887"/>
            <a:chOff x="0" y="-28574"/>
            <a:chExt cx="3213602" cy="973774"/>
          </a:xfrm>
        </p:grpSpPr>
        <p:sp>
          <p:nvSpPr>
            <p:cNvPr id="45" name="TextBox 45"/>
            <p:cNvSpPr txBox="1"/>
            <p:nvPr/>
          </p:nvSpPr>
          <p:spPr>
            <a:xfrm>
              <a:off x="0" y="-28574"/>
              <a:ext cx="3213602" cy="286104"/>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120"/>
                </a:lnSpc>
              </a:pPr>
              <a:r>
                <a:rPr lang="en-US" sz="1100" b="1" spc="81">
                  <a:solidFill>
                    <a:srgbClr val="000000"/>
                  </a:solidFill>
                  <a:latin typeface="Calibri"/>
                  <a:ea typeface="Calibri"/>
                  <a:cs typeface="Calibri"/>
                  <a:sym typeface="Public Sans Bold"/>
                </a:rPr>
                <a:t>ALT TEXT GENERATION</a:t>
              </a:r>
            </a:p>
          </p:txBody>
        </p:sp>
        <p:sp>
          <p:nvSpPr>
            <p:cNvPr id="46" name="TextBox 46"/>
            <p:cNvSpPr txBox="1"/>
            <p:nvPr/>
          </p:nvSpPr>
          <p:spPr>
            <a:xfrm>
              <a:off x="0" y="329646"/>
              <a:ext cx="3213602" cy="615554"/>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1213"/>
                </a:lnSpc>
                <a:spcBef>
                  <a:spcPct val="0"/>
                </a:spcBef>
              </a:pPr>
              <a:r>
                <a:rPr lang="en-US" sz="1100" spc="17">
                  <a:solidFill>
                    <a:srgbClr val="000000"/>
                  </a:solidFill>
                  <a:latin typeface="Calibri"/>
                  <a:ea typeface="Calibri"/>
                  <a:cs typeface="Calibri"/>
                  <a:sym typeface="Public Sans"/>
                </a:rPr>
                <a:t>Generate alt text for images</a:t>
              </a:r>
            </a:p>
          </p:txBody>
        </p:sp>
      </p:grpSp>
      <p:grpSp>
        <p:nvGrpSpPr>
          <p:cNvPr id="47" name="Group 47">
            <a:extLst>
              <a:ext uri="{C183D7F6-B498-43B3-948B-1728B52AA6E4}">
                <adec:decorative xmlns:adec="http://schemas.microsoft.com/office/drawing/2017/decorative" val="1"/>
              </a:ext>
            </a:extLst>
          </p:cNvPr>
          <p:cNvGrpSpPr/>
          <p:nvPr/>
        </p:nvGrpSpPr>
        <p:grpSpPr>
          <a:xfrm>
            <a:off x="9503636" y="3362144"/>
            <a:ext cx="1606801" cy="486887"/>
            <a:chOff x="0" y="-28574"/>
            <a:chExt cx="3213602" cy="973774"/>
          </a:xfrm>
        </p:grpSpPr>
        <p:sp>
          <p:nvSpPr>
            <p:cNvPr id="48" name="TextBox 48"/>
            <p:cNvSpPr txBox="1"/>
            <p:nvPr/>
          </p:nvSpPr>
          <p:spPr>
            <a:xfrm>
              <a:off x="0" y="-28574"/>
              <a:ext cx="3213602" cy="286104"/>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algn="ctr">
                <a:lnSpc>
                  <a:spcPts val="1120"/>
                </a:lnSpc>
              </a:pPr>
              <a:r>
                <a:rPr lang="en-US" sz="1100" b="1" spc="81">
                  <a:solidFill>
                    <a:srgbClr val="000000"/>
                  </a:solidFill>
                  <a:latin typeface="Calibri"/>
                  <a:ea typeface="Calibri"/>
                  <a:cs typeface="Calibri"/>
                  <a:sym typeface="Public Sans Bold"/>
                </a:rPr>
                <a:t>BRICKFIELD</a:t>
              </a:r>
            </a:p>
          </p:txBody>
        </p:sp>
        <p:sp>
          <p:nvSpPr>
            <p:cNvPr id="49" name="TextBox 49"/>
            <p:cNvSpPr txBox="1"/>
            <p:nvPr/>
          </p:nvSpPr>
          <p:spPr>
            <a:xfrm>
              <a:off x="0" y="329646"/>
              <a:ext cx="3213602" cy="615554"/>
            </a:xfrm>
            <a:prstGeom prst="rect">
              <a:avLst/>
            </a:prstGeom>
          </p:spPr>
          <p:txBody>
            <a:bodyPr lIns="0" tIns="0" rIns="0" bIns="0" rtlCol="0" anchor="t">
              <a:spAutoFit/>
            </a:bodyPr>
            <a:ls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a:lstStyle>
            <a:p>
              <a:pPr marL="0" lvl="0" indent="0" algn="ctr">
                <a:lnSpc>
                  <a:spcPts val="1213"/>
                </a:lnSpc>
                <a:spcBef>
                  <a:spcPct val="0"/>
                </a:spcBef>
              </a:pPr>
              <a:r>
                <a:rPr lang="en-US" sz="1100" spc="17">
                  <a:solidFill>
                    <a:srgbClr val="000000"/>
                  </a:solidFill>
                  <a:latin typeface="Calibri"/>
                  <a:ea typeface="Calibri"/>
                  <a:cs typeface="Calibri"/>
                  <a:sym typeface="Public Sans"/>
                </a:rPr>
                <a:t>Accessibility adjustments in Moodle</a:t>
              </a:r>
            </a:p>
          </p:txBody>
        </p:sp>
      </p:grpSp>
      <p:grpSp>
        <p:nvGrpSpPr>
          <p:cNvPr id="50" name="Group 50">
            <a:extLst>
              <a:ext uri="{C183D7F6-B498-43B3-948B-1728B52AA6E4}">
                <adec:decorative xmlns:adec="http://schemas.microsoft.com/office/drawing/2017/decorative" val="1"/>
              </a:ext>
            </a:extLst>
          </p:cNvPr>
          <p:cNvGrpSpPr/>
          <p:nvPr/>
        </p:nvGrpSpPr>
        <p:grpSpPr>
          <a:xfrm>
            <a:off x="137785" y="128112"/>
            <a:ext cx="2658695" cy="1373121"/>
            <a:chOff x="0" y="0"/>
            <a:chExt cx="5317389" cy="2746243"/>
          </a:xfrm>
        </p:grpSpPr>
        <p:sp>
          <p:nvSpPr>
            <p:cNvPr id="51" name="Freeform 51"/>
            <p:cNvSpPr/>
            <p:nvPr/>
          </p:nvSpPr>
          <p:spPr>
            <a:xfrm>
              <a:off x="0" y="1103446"/>
              <a:ext cx="5317389" cy="1642797"/>
            </a:xfrm>
            <a:custGeom>
              <a:avLst/>
              <a:gdLst/>
              <a:ahLst/>
              <a:cxnLst/>
              <a:rect l="l" t="t" r="r" b="b"/>
              <a:pathLst>
                <a:path w="5317389" h="1642797">
                  <a:moveTo>
                    <a:pt x="0" y="0"/>
                  </a:moveTo>
                  <a:lnTo>
                    <a:pt x="5317389" y="0"/>
                  </a:lnTo>
                  <a:lnTo>
                    <a:pt x="5317389" y="1642797"/>
                  </a:lnTo>
                  <a:lnTo>
                    <a:pt x="0" y="1642797"/>
                  </a:lnTo>
                  <a:lnTo>
                    <a:pt x="0" y="0"/>
                  </a:lnTo>
                  <a:close/>
                </a:path>
              </a:pathLst>
            </a:custGeom>
            <a:blipFill>
              <a:blip r:embed="rId35"/>
              <a:stretch>
                <a:fillRect l="-908" r="-908"/>
              </a:stretch>
            </a:blipFill>
          </p:spPr>
          <p:txBody>
            <a:bodyPr/>
            <a:lstStyle/>
            <a:p>
              <a:endParaRPr lang="en-IE"/>
            </a:p>
          </p:txBody>
        </p:sp>
        <p:sp>
          <p:nvSpPr>
            <p:cNvPr id="52" name="Freeform 52"/>
            <p:cNvSpPr/>
            <p:nvPr/>
          </p:nvSpPr>
          <p:spPr>
            <a:xfrm>
              <a:off x="189591" y="0"/>
              <a:ext cx="4057102" cy="1681853"/>
            </a:xfrm>
            <a:custGeom>
              <a:avLst/>
              <a:gdLst/>
              <a:ahLst/>
              <a:cxnLst/>
              <a:rect l="l" t="t" r="r" b="b"/>
              <a:pathLst>
                <a:path w="4057102" h="1681853">
                  <a:moveTo>
                    <a:pt x="0" y="0"/>
                  </a:moveTo>
                  <a:lnTo>
                    <a:pt x="4057102" y="0"/>
                  </a:lnTo>
                  <a:lnTo>
                    <a:pt x="4057102" y="1681853"/>
                  </a:lnTo>
                  <a:lnTo>
                    <a:pt x="0" y="1681853"/>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IE"/>
            </a:p>
          </p:txBody>
        </p:sp>
      </p:grpSp>
      <p:sp>
        <p:nvSpPr>
          <p:cNvPr id="53" name="Freeform 53" descr="Meta Glasses">
            <a:hlinkClick r:id="rId38" tooltip="https://www.youtube.com/watch?v=AB29sUxKfH8"/>
          </p:cNvPr>
          <p:cNvSpPr/>
          <p:nvPr/>
        </p:nvSpPr>
        <p:spPr>
          <a:xfrm>
            <a:off x="2807837" y="5181886"/>
            <a:ext cx="1997116" cy="1006879"/>
          </a:xfrm>
          <a:custGeom>
            <a:avLst/>
            <a:gdLst/>
            <a:ahLst/>
            <a:cxnLst/>
            <a:rect l="l" t="t" r="r" b="b"/>
            <a:pathLst>
              <a:path w="2995674" h="1510319">
                <a:moveTo>
                  <a:pt x="0" y="0"/>
                </a:moveTo>
                <a:lnTo>
                  <a:pt x="2995674" y="0"/>
                </a:lnTo>
                <a:lnTo>
                  <a:pt x="2995674" y="1510320"/>
                </a:lnTo>
                <a:lnTo>
                  <a:pt x="0" y="1510320"/>
                </a:lnTo>
                <a:lnTo>
                  <a:pt x="0" y="0"/>
                </a:lnTo>
                <a:close/>
              </a:path>
            </a:pathLst>
          </a:custGeom>
          <a:blipFill>
            <a:blip r:embed="rId39"/>
            <a:stretch>
              <a:fillRect/>
            </a:stretch>
          </a:blipFill>
        </p:spPr>
        <p:txBody>
          <a:bodyPr/>
          <a:lstStyle/>
          <a:p>
            <a:endParaRPr lang="en-IE"/>
          </a:p>
        </p:txBody>
      </p:sp>
    </p:spTree>
    <p:extLst>
      <p:ext uri="{BB962C8B-B14F-4D97-AF65-F5344CB8AC3E}">
        <p14:creationId xmlns:p14="http://schemas.microsoft.com/office/powerpoint/2010/main" val="3778174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50C4ED-F41F-D3B4-AA1C-8391A21478A9}"/>
              </a:ext>
            </a:extLst>
          </p:cNvPr>
          <p:cNvSpPr>
            <a:spLocks noGrp="1"/>
          </p:cNvSpPr>
          <p:nvPr>
            <p:ph type="title"/>
          </p:nvPr>
        </p:nvSpPr>
        <p:spPr>
          <a:xfrm>
            <a:off x="738809" y="207755"/>
            <a:ext cx="10515600" cy="1325563"/>
          </a:xfrm>
        </p:spPr>
        <p:txBody>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sz="3600">
                <a:latin typeface="Calibri Light"/>
                <a:ea typeface="Calibri Light"/>
                <a:cs typeface="Calibri Light"/>
              </a:rPr>
              <a:t>Learning Support Use Case – </a:t>
            </a:r>
            <a:r>
              <a:rPr lang="en-US" sz="3600" err="1">
                <a:latin typeface="Calibri Light"/>
                <a:ea typeface="Calibri Light"/>
                <a:cs typeface="Calibri Light"/>
              </a:rPr>
              <a:t>NotebookLM</a:t>
            </a:r>
            <a:endParaRPr lang="en-US" sz="3600">
              <a:latin typeface="Calibri Light"/>
              <a:ea typeface="Calibri Light"/>
              <a:cs typeface="Calibri Light"/>
            </a:endParaRPr>
          </a:p>
          <a:p>
            <a:endParaRPr lang="en-US">
              <a:ea typeface="Calibri"/>
              <a:cs typeface="Calibri"/>
            </a:endParaRPr>
          </a:p>
        </p:txBody>
      </p:sp>
      <p:pic>
        <p:nvPicPr>
          <p:cNvPr id="5" name="Gather Video closed captions.mp4" descr="Video of Learning Support use case of NotebookLM">
            <a:hlinkClick r:id="" action="ppaction://media"/>
            <a:extLst>
              <a:ext uri="{FF2B5EF4-FFF2-40B4-BE49-F238E27FC236}">
                <a16:creationId xmlns:a16="http://schemas.microsoft.com/office/drawing/2014/main" id="{CCF90E7C-8453-D3AE-E968-D85A386F5F6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96546" y="1298712"/>
            <a:ext cx="7608406" cy="4268858"/>
          </a:xfrm>
          <a:prstGeom prst="rect">
            <a:avLst/>
          </a:prstGeom>
        </p:spPr>
      </p:pic>
    </p:spTree>
    <p:extLst>
      <p:ext uri="{BB962C8B-B14F-4D97-AF65-F5344CB8AC3E}">
        <p14:creationId xmlns:p14="http://schemas.microsoft.com/office/powerpoint/2010/main" val="101034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3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p:cTn id="12"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85DE37-4F36-4093-969C-54527837C42D}"/>
              </a:ext>
            </a:extLst>
          </p:cNvPr>
          <p:cNvSpPr>
            <a:spLocks noGrp="1"/>
          </p:cNvSpPr>
          <p:nvPr>
            <p:ph type="title"/>
          </p:nvPr>
        </p:nvSpPr>
        <p:spPr>
          <a:xfrm>
            <a:off x="838200" y="277139"/>
            <a:ext cx="10515600" cy="707886"/>
          </a:xfrm>
        </p:spPr>
        <p:txBody>
          <a:bodyPr/>
          <a:lstStyle/>
          <a:p>
            <a:r>
              <a:rPr lang="en-IE"/>
              <a:t>Feedback</a:t>
            </a:r>
          </a:p>
        </p:txBody>
      </p:sp>
      <p:sp>
        <p:nvSpPr>
          <p:cNvPr id="5" name="TextBox 4">
            <a:extLst>
              <a:ext uri="{FF2B5EF4-FFF2-40B4-BE49-F238E27FC236}">
                <a16:creationId xmlns:a16="http://schemas.microsoft.com/office/drawing/2014/main" id="{D77D944B-6122-4F90-9209-76BA480B8C76}"/>
              </a:ext>
            </a:extLst>
          </p:cNvPr>
          <p:cNvSpPr txBox="1"/>
          <p:nvPr/>
        </p:nvSpPr>
        <p:spPr>
          <a:xfrm>
            <a:off x="838199" y="1189462"/>
            <a:ext cx="10613995" cy="707886"/>
          </a:xfrm>
          <a:prstGeom prst="rect">
            <a:avLst/>
          </a:prstGeom>
          <a:noFill/>
          <a:ln w="19050">
            <a:solidFill>
              <a:srgbClr val="0070C0"/>
            </a:solidFill>
          </a:ln>
        </p:spPr>
        <p:txBody>
          <a:bodyPr wrap="square" rtlCol="0">
            <a:spAutoFit/>
          </a:bodyPr>
          <a:lstStyle/>
          <a:p>
            <a:r>
              <a:rPr lang="en-IE" sz="2000"/>
              <a:t>“The informality of the session makes it more relaxing and easier to participate. The ability to come and go to parts of the session makes it very welcoming and the content is very interesting.”</a:t>
            </a:r>
          </a:p>
        </p:txBody>
      </p:sp>
      <p:sp>
        <p:nvSpPr>
          <p:cNvPr id="10" name="TextBox 9">
            <a:extLst>
              <a:ext uri="{FF2B5EF4-FFF2-40B4-BE49-F238E27FC236}">
                <a16:creationId xmlns:a16="http://schemas.microsoft.com/office/drawing/2014/main" id="{6A6BB527-93CC-4AFF-B48E-993CDE3F1076}"/>
              </a:ext>
            </a:extLst>
          </p:cNvPr>
          <p:cNvSpPr txBox="1"/>
          <p:nvPr/>
        </p:nvSpPr>
        <p:spPr>
          <a:xfrm>
            <a:off x="838198" y="2211099"/>
            <a:ext cx="10613995" cy="707886"/>
          </a:xfrm>
          <a:prstGeom prst="rect">
            <a:avLst/>
          </a:prstGeom>
          <a:noFill/>
          <a:ln w="19050">
            <a:solidFill>
              <a:srgbClr val="92D050"/>
            </a:solidFill>
          </a:ln>
        </p:spPr>
        <p:txBody>
          <a:bodyPr wrap="square" rtlCol="0">
            <a:spAutoFit/>
          </a:bodyPr>
          <a:lstStyle/>
          <a:p>
            <a:r>
              <a:rPr lang="en-IE" sz="2000"/>
              <a:t>“I enjoyed that they were light-hearted, short and not too detailed that it gave you a taste for the subject but wasn't overwhelming.”</a:t>
            </a:r>
          </a:p>
        </p:txBody>
      </p:sp>
      <p:sp>
        <p:nvSpPr>
          <p:cNvPr id="11" name="TextBox 10">
            <a:extLst>
              <a:ext uri="{FF2B5EF4-FFF2-40B4-BE49-F238E27FC236}">
                <a16:creationId xmlns:a16="http://schemas.microsoft.com/office/drawing/2014/main" id="{22EE30F3-DC0D-413D-8CDA-D1BB79D56B20}"/>
              </a:ext>
            </a:extLst>
          </p:cNvPr>
          <p:cNvSpPr txBox="1"/>
          <p:nvPr/>
        </p:nvSpPr>
        <p:spPr>
          <a:xfrm>
            <a:off x="838198" y="3232736"/>
            <a:ext cx="10613995" cy="400110"/>
          </a:xfrm>
          <a:prstGeom prst="rect">
            <a:avLst/>
          </a:prstGeom>
          <a:noFill/>
          <a:ln w="19050">
            <a:solidFill>
              <a:srgbClr val="7030A0"/>
            </a:solidFill>
          </a:ln>
        </p:spPr>
        <p:txBody>
          <a:bodyPr wrap="square" rtlCol="0">
            <a:spAutoFit/>
          </a:bodyPr>
          <a:lstStyle/>
          <a:p>
            <a:r>
              <a:rPr lang="en-IE" sz="2000"/>
              <a:t>“I now feel more confident applying new learning to my practice”</a:t>
            </a:r>
          </a:p>
        </p:txBody>
      </p:sp>
      <p:sp>
        <p:nvSpPr>
          <p:cNvPr id="12" name="TextBox 11">
            <a:extLst>
              <a:ext uri="{FF2B5EF4-FFF2-40B4-BE49-F238E27FC236}">
                <a16:creationId xmlns:a16="http://schemas.microsoft.com/office/drawing/2014/main" id="{C8F3C41F-E73C-4FD8-916D-A1C9B7D763D5}"/>
              </a:ext>
            </a:extLst>
          </p:cNvPr>
          <p:cNvSpPr txBox="1"/>
          <p:nvPr/>
        </p:nvSpPr>
        <p:spPr>
          <a:xfrm>
            <a:off x="838197" y="3935119"/>
            <a:ext cx="10613995" cy="707886"/>
          </a:xfrm>
          <a:prstGeom prst="rect">
            <a:avLst/>
          </a:prstGeom>
          <a:noFill/>
          <a:ln w="19050">
            <a:solidFill>
              <a:schemeClr val="accent2">
                <a:lumMod val="75000"/>
              </a:schemeClr>
            </a:solidFill>
          </a:ln>
        </p:spPr>
        <p:txBody>
          <a:bodyPr wrap="square" rtlCol="0">
            <a:spAutoFit/>
          </a:bodyPr>
          <a:lstStyle/>
          <a:p>
            <a:r>
              <a:rPr lang="en-IE" sz="2000"/>
              <a:t>“Introducing </a:t>
            </a:r>
            <a:r>
              <a:rPr lang="en-IE" sz="2000" err="1"/>
              <a:t>NotebookLM</a:t>
            </a:r>
            <a:r>
              <a:rPr lang="en-IE" sz="2000"/>
              <a:t> and AI-generated podcasts to my class has been a great addition to the course”</a:t>
            </a:r>
          </a:p>
        </p:txBody>
      </p:sp>
      <p:sp>
        <p:nvSpPr>
          <p:cNvPr id="13" name="TextBox 12">
            <a:extLst>
              <a:ext uri="{FF2B5EF4-FFF2-40B4-BE49-F238E27FC236}">
                <a16:creationId xmlns:a16="http://schemas.microsoft.com/office/drawing/2014/main" id="{227EEA16-CCB8-4ECD-B66C-3DEC31CB0B88}"/>
              </a:ext>
            </a:extLst>
          </p:cNvPr>
          <p:cNvSpPr txBox="1"/>
          <p:nvPr/>
        </p:nvSpPr>
        <p:spPr>
          <a:xfrm>
            <a:off x="838200" y="4945279"/>
            <a:ext cx="10613992" cy="707886"/>
          </a:xfrm>
          <a:prstGeom prst="rect">
            <a:avLst/>
          </a:prstGeom>
          <a:noFill/>
          <a:ln w="19050">
            <a:solidFill>
              <a:schemeClr val="accent4">
                <a:lumMod val="60000"/>
                <a:lumOff val="40000"/>
              </a:schemeClr>
            </a:solidFill>
          </a:ln>
        </p:spPr>
        <p:txBody>
          <a:bodyPr wrap="square" rtlCol="0">
            <a:spAutoFit/>
          </a:bodyPr>
          <a:lstStyle/>
          <a:p>
            <a:r>
              <a:rPr lang="en-IE" sz="2000"/>
              <a:t>“The informal friendly approach of delivery. Not a formal all-day event. Could stay for as long as was needed. No pressure”</a:t>
            </a:r>
          </a:p>
        </p:txBody>
      </p:sp>
    </p:spTree>
    <p:extLst>
      <p:ext uri="{BB962C8B-B14F-4D97-AF65-F5344CB8AC3E}">
        <p14:creationId xmlns:p14="http://schemas.microsoft.com/office/powerpoint/2010/main" val="1033290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A406741-ECA3-13B3-EDCD-82CF8100909F}"/>
              </a:ext>
            </a:extLst>
          </p:cNvPr>
          <p:cNvSpPr>
            <a:spLocks noGrp="1"/>
          </p:cNvSpPr>
          <p:nvPr>
            <p:ph sz="half" idx="10"/>
          </p:nvPr>
        </p:nvSpPr>
        <p:spPr>
          <a:xfrm>
            <a:off x="546101" y="2166021"/>
            <a:ext cx="10972800" cy="3941033"/>
          </a:xfrm>
        </p:spPr>
        <p:txBody>
          <a:bodyPr vert="horz" lIns="91440" tIns="45720" rIns="91440" bIns="45720" rtlCol="0" anchor="t">
            <a:normAutofit/>
          </a:bodyPr>
          <a:lstStyle/>
          <a:p>
            <a:pPr marL="457200" lvl="1" indent="0">
              <a:buNone/>
            </a:pPr>
            <a:r>
              <a:rPr lang="en-US">
                <a:ea typeface="Calibri"/>
                <a:cs typeface="Calibri"/>
              </a:rPr>
              <a:t>Brendan Ryan – TEL Officer, Limerick &amp; Clare ETB</a:t>
            </a:r>
          </a:p>
          <a:p>
            <a:pPr marL="457200" lvl="1" indent="0">
              <a:buNone/>
            </a:pPr>
            <a:r>
              <a:rPr lang="en-US">
                <a:ea typeface="Calibri"/>
                <a:cs typeface="Calibri"/>
                <a:hlinkClick r:id="rId2"/>
              </a:rPr>
              <a:t>Brendan.ryan@lcetb.ie</a:t>
            </a:r>
            <a:endParaRPr lang="en-US">
              <a:ea typeface="Calibri"/>
              <a:cs typeface="Calibri"/>
            </a:endParaRPr>
          </a:p>
          <a:p>
            <a:pPr marL="457200" lvl="1" indent="0">
              <a:buNone/>
            </a:pPr>
            <a:endParaRPr lang="en-US">
              <a:ea typeface="Calibri"/>
              <a:cs typeface="Calibri"/>
            </a:endParaRPr>
          </a:p>
          <a:p>
            <a:pPr marL="457200" lvl="1" indent="0">
              <a:buNone/>
            </a:pPr>
            <a:r>
              <a:rPr lang="en-US">
                <a:ea typeface="Calibri"/>
                <a:cs typeface="Calibri"/>
              </a:rPr>
              <a:t>Liese Gubbins – TEL Support Worker, Limerick &amp; Clare ETB</a:t>
            </a:r>
          </a:p>
          <a:p>
            <a:pPr marL="457200" lvl="1" indent="0">
              <a:buNone/>
            </a:pPr>
            <a:r>
              <a:rPr lang="en-US">
                <a:ea typeface="Calibri"/>
                <a:cs typeface="Calibri"/>
                <a:hlinkClick r:id="rId3"/>
              </a:rPr>
              <a:t>Liese.gubbins@lcetb.ie</a:t>
            </a:r>
            <a:r>
              <a:rPr lang="en-US">
                <a:ea typeface="Calibri"/>
                <a:cs typeface="Calibri"/>
              </a:rPr>
              <a:t> </a:t>
            </a:r>
          </a:p>
        </p:txBody>
      </p:sp>
      <p:sp>
        <p:nvSpPr>
          <p:cNvPr id="3" name="Title 2">
            <a:extLst>
              <a:ext uri="{FF2B5EF4-FFF2-40B4-BE49-F238E27FC236}">
                <a16:creationId xmlns:a16="http://schemas.microsoft.com/office/drawing/2014/main" id="{7CF7DF60-953C-B0C2-A84B-A27B7AE1115F}"/>
              </a:ext>
            </a:extLst>
          </p:cNvPr>
          <p:cNvSpPr>
            <a:spLocks noGrp="1"/>
          </p:cNvSpPr>
          <p:nvPr>
            <p:ph type="title"/>
          </p:nvPr>
        </p:nvSpPr>
        <p:spPr/>
        <p:txBody>
          <a:bodyPr>
            <a:normAutofit/>
          </a:bodyPr>
          <a:lstStyle/>
          <a:p>
            <a:r>
              <a:rPr lang="en-US" sz="3600">
                <a:ea typeface="Calibri Light"/>
                <a:cs typeface="Calibri Light"/>
              </a:rPr>
              <a:t>Contact Information</a:t>
            </a:r>
          </a:p>
        </p:txBody>
      </p:sp>
    </p:spTree>
    <p:extLst>
      <p:ext uri="{BB962C8B-B14F-4D97-AF65-F5344CB8AC3E}">
        <p14:creationId xmlns:p14="http://schemas.microsoft.com/office/powerpoint/2010/main" val="267445453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316e479-0dd5-4804-90b2-b021d65978fe">
      <Terms xmlns="http://schemas.microsoft.com/office/infopath/2007/PartnerControls"/>
    </lcf76f155ced4ddcb4097134ff3c332f>
    <TaxCatchAll xmlns="4ce5584e-5f0e-4fd3-a3b6-c328330b3f2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A18236C5C5AA44EA07659CC33D883B7" ma:contentTypeVersion="15" ma:contentTypeDescription="Create a new document." ma:contentTypeScope="" ma:versionID="507af255be8802cbc86d2f77b2a8882a">
  <xsd:schema xmlns:xsd="http://www.w3.org/2001/XMLSchema" xmlns:xs="http://www.w3.org/2001/XMLSchema" xmlns:p="http://schemas.microsoft.com/office/2006/metadata/properties" xmlns:ns2="1316e479-0dd5-4804-90b2-b021d65978fe" xmlns:ns3="4ce5584e-5f0e-4fd3-a3b6-c328330b3f2d" targetNamespace="http://schemas.microsoft.com/office/2006/metadata/properties" ma:root="true" ma:fieldsID="f47282a7f470c1ed81c66e747b09ab15" ns2:_="" ns3:_="">
    <xsd:import namespace="1316e479-0dd5-4804-90b2-b021d65978fe"/>
    <xsd:import namespace="4ce5584e-5f0e-4fd3-a3b6-c328330b3f2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16e479-0dd5-4804-90b2-b021d65978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18109bd-626c-4cb5-b457-7c830300b9d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ce5584e-5f0e-4fd3-a3b6-c328330b3f2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47cb71a9-d6a4-4de9-8779-cae39dc6d9da}" ma:internalName="TaxCatchAll" ma:showField="CatchAllData" ma:web="4ce5584e-5f0e-4fd3-a3b6-c328330b3f2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8859695-F5E1-46FF-8F04-E6260B56E20D}">
  <ds:schemaRefs>
    <ds:schemaRef ds:uri="http://schemas.microsoft.com/office/2006/metadata/properties"/>
    <ds:schemaRef ds:uri="http://schemas.microsoft.com/office/infopath/2007/PartnerControls"/>
    <ds:schemaRef ds:uri="1316e479-0dd5-4804-90b2-b021d65978fe"/>
    <ds:schemaRef ds:uri="4ce5584e-5f0e-4fd3-a3b6-c328330b3f2d"/>
  </ds:schemaRefs>
</ds:datastoreItem>
</file>

<file path=customXml/itemProps2.xml><?xml version="1.0" encoding="utf-8"?>
<ds:datastoreItem xmlns:ds="http://schemas.openxmlformats.org/officeDocument/2006/customXml" ds:itemID="{C3AFB479-C913-43CF-B25D-0358005CDF1B}">
  <ds:schemaRefs>
    <ds:schemaRef ds:uri="http://schemas.microsoft.com/sharepoint/v3/contenttype/forms"/>
  </ds:schemaRefs>
</ds:datastoreItem>
</file>

<file path=customXml/itemProps3.xml><?xml version="1.0" encoding="utf-8"?>
<ds:datastoreItem xmlns:ds="http://schemas.openxmlformats.org/officeDocument/2006/customXml" ds:itemID="{772F3717-A2A5-4980-BFFF-B1C36F8231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16e479-0dd5-4804-90b2-b021d65978fe"/>
    <ds:schemaRef ds:uri="4ce5584e-5f0e-4fd3-a3b6-c328330b3f2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TotalTime>
  <Words>531</Words>
  <Application>Microsoft Office PowerPoint</Application>
  <PresentationFormat>Widescreen</PresentationFormat>
  <Paragraphs>71</Paragraphs>
  <Slides>9</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Courier New</vt:lpstr>
      <vt:lpstr>Segoe UI</vt:lpstr>
      <vt:lpstr>Office Theme</vt:lpstr>
      <vt:lpstr>Assistive Technology Cafés:  Culture change with coffee &amp; cakes </vt:lpstr>
      <vt:lpstr>Table of Contents </vt:lpstr>
      <vt:lpstr>TEL Café Overview</vt:lpstr>
      <vt:lpstr>TEL Café - Assistive Technology</vt:lpstr>
      <vt:lpstr>Why Collaborate on Assistive Technology? </vt:lpstr>
      <vt:lpstr>ASSISTIVE TECHNOLOGY</vt:lpstr>
      <vt:lpstr>Learning Support Use Case – NotebookLM </vt:lpstr>
      <vt:lpstr>Feedback</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Assistive Technology Cafés:  Culture change with coffee &amp; cakes </dc:title>
  <dc:creator/>
  <cp:lastModifiedBy>Danielle O'Rourke</cp:lastModifiedBy>
  <cp:revision>33</cp:revision>
  <dcterms:created xsi:type="dcterms:W3CDTF">2025-05-16T08:53:39Z</dcterms:created>
  <dcterms:modified xsi:type="dcterms:W3CDTF">2025-05-22T07:57:02Z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0x0101007A18236C5C5AA44EA07659CC33D883B7</vt:lpwstr>
  </property>
  <property fmtid="{D5CDD505-2E9C-101B-9397-08002B2CF9AE}" pid="3" name="MediaServiceImageTags">
    <vt:lpwstr/>
  </property>
</Properties>
</file>