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5"/>
  </p:notesMasterIdLst>
  <p:sldIdLst>
    <p:sldId id="256" r:id="rId5"/>
    <p:sldId id="257" r:id="rId6"/>
    <p:sldId id="258" r:id="rId7"/>
    <p:sldId id="263" r:id="rId8"/>
    <p:sldId id="262" r:id="rId9"/>
    <p:sldId id="259" r:id="rId10"/>
    <p:sldId id="260" r:id="rId11"/>
    <p:sldId id="264" r:id="rId12"/>
    <p:sldId id="265" r:id="rId13"/>
    <p:sldId id="267" r:id="rId14"/>
  </p:sldIdLst>
  <p:sldSz cx="14630400" cy="8229600"/>
  <p:notesSz cx="8229600" cy="14630400"/>
  <p:embeddedFontLst>
    <p:embeddedFont>
      <p:font typeface="Nunito" pitchFamily="2" charset="0"/>
      <p:regular r:id="rId16"/>
      <p:bold r:id="rId17"/>
    </p:embeddedFont>
    <p:embeddedFont>
      <p:font typeface="Nunito Black" pitchFamily="2" charset="0"/>
      <p:bold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D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O'Rourke" userId="f36a576b-c06f-4e27-b341-dcf4bf9c1f2f" providerId="ADAL" clId="{5EC64C31-2FD4-434D-9A05-E644665E98D6}"/>
    <pc:docChg chg="undo custSel modSld">
      <pc:chgData name="Danielle O'Rourke" userId="f36a576b-c06f-4e27-b341-dcf4bf9c1f2f" providerId="ADAL" clId="{5EC64C31-2FD4-434D-9A05-E644665E98D6}" dt="2025-05-26T17:33:28.036" v="11" actId="962"/>
      <pc:docMkLst>
        <pc:docMk/>
      </pc:docMkLst>
      <pc:sldChg chg="modSp mod">
        <pc:chgData name="Danielle O'Rourke" userId="f36a576b-c06f-4e27-b341-dcf4bf9c1f2f" providerId="ADAL" clId="{5EC64C31-2FD4-434D-9A05-E644665E98D6}" dt="2025-05-26T17:32:37.283" v="4"/>
        <pc:sldMkLst>
          <pc:docMk/>
          <pc:sldMk cId="0" sldId="260"/>
        </pc:sldMkLst>
        <pc:spChg chg="ord">
          <ac:chgData name="Danielle O'Rourke" userId="f36a576b-c06f-4e27-b341-dcf4bf9c1f2f" providerId="ADAL" clId="{5EC64C31-2FD4-434D-9A05-E644665E98D6}" dt="2025-05-26T17:32:26.960" v="2"/>
          <ac:spMkLst>
            <pc:docMk/>
            <pc:sldMk cId="0" sldId="260"/>
            <ac:spMk id="4" creationId="{00000000-0000-0000-0000-000000000000}"/>
          </ac:spMkLst>
        </pc:spChg>
        <pc:spChg chg="ord">
          <ac:chgData name="Danielle O'Rourke" userId="f36a576b-c06f-4e27-b341-dcf4bf9c1f2f" providerId="ADAL" clId="{5EC64C31-2FD4-434D-9A05-E644665E98D6}" dt="2025-05-26T17:32:29.815" v="3"/>
          <ac:spMkLst>
            <pc:docMk/>
            <pc:sldMk cId="0" sldId="260"/>
            <ac:spMk id="12" creationId="{00000000-0000-0000-0000-000000000000}"/>
          </ac:spMkLst>
        </pc:spChg>
        <pc:picChg chg="mod">
          <ac:chgData name="Danielle O'Rourke" userId="f36a576b-c06f-4e27-b341-dcf4bf9c1f2f" providerId="ADAL" clId="{5EC64C31-2FD4-434D-9A05-E644665E98D6}" dt="2025-05-26T17:32:23.079" v="1" actId="962"/>
          <ac:picMkLst>
            <pc:docMk/>
            <pc:sldMk cId="0" sldId="260"/>
            <ac:picMk id="6" creationId="{65C34198-F4C6-C783-8B58-24158C8AF12D}"/>
          </ac:picMkLst>
        </pc:picChg>
        <pc:picChg chg="ord">
          <ac:chgData name="Danielle O'Rourke" userId="f36a576b-c06f-4e27-b341-dcf4bf9c1f2f" providerId="ADAL" clId="{5EC64C31-2FD4-434D-9A05-E644665E98D6}" dt="2025-05-26T17:32:37.283" v="4"/>
          <ac:picMkLst>
            <pc:docMk/>
            <pc:sldMk cId="0" sldId="260"/>
            <ac:picMk id="13" creationId="{C77BF504-C9ED-39C5-CADF-FE2F2359CBC7}"/>
          </ac:picMkLst>
        </pc:picChg>
      </pc:sldChg>
      <pc:sldChg chg="modSp mod">
        <pc:chgData name="Danielle O'Rourke" userId="f36a576b-c06f-4e27-b341-dcf4bf9c1f2f" providerId="ADAL" clId="{5EC64C31-2FD4-434D-9A05-E644665E98D6}" dt="2025-05-26T17:32:18.321" v="0" actId="962"/>
        <pc:sldMkLst>
          <pc:docMk/>
          <pc:sldMk cId="1293322366" sldId="262"/>
        </pc:sldMkLst>
        <pc:picChg chg="mod">
          <ac:chgData name="Danielle O'Rourke" userId="f36a576b-c06f-4e27-b341-dcf4bf9c1f2f" providerId="ADAL" clId="{5EC64C31-2FD4-434D-9A05-E644665E98D6}" dt="2025-05-26T17:32:18.321" v="0" actId="962"/>
          <ac:picMkLst>
            <pc:docMk/>
            <pc:sldMk cId="1293322366" sldId="262"/>
            <ac:picMk id="3" creationId="{F0A9E946-B29E-690F-5F98-4337DD5D3E07}"/>
          </ac:picMkLst>
        </pc:picChg>
      </pc:sldChg>
      <pc:sldChg chg="addSp delSp modSp mod">
        <pc:chgData name="Danielle O'Rourke" userId="f36a576b-c06f-4e27-b341-dcf4bf9c1f2f" providerId="ADAL" clId="{5EC64C31-2FD4-434D-9A05-E644665E98D6}" dt="2025-05-26T17:32:59.173" v="8" actId="962"/>
        <pc:sldMkLst>
          <pc:docMk/>
          <pc:sldMk cId="487090328" sldId="264"/>
        </pc:sldMkLst>
        <pc:spChg chg="add del">
          <ac:chgData name="Danielle O'Rourke" userId="f36a576b-c06f-4e27-b341-dcf4bf9c1f2f" providerId="ADAL" clId="{5EC64C31-2FD4-434D-9A05-E644665E98D6}" dt="2025-05-26T17:32:54.667" v="6" actId="478"/>
          <ac:spMkLst>
            <pc:docMk/>
            <pc:sldMk cId="487090328" sldId="264"/>
            <ac:spMk id="5" creationId="{17DBF295-F2AA-878E-B5EA-379B999135D8}"/>
          </ac:spMkLst>
        </pc:spChg>
        <pc:picChg chg="mod">
          <ac:chgData name="Danielle O'Rourke" userId="f36a576b-c06f-4e27-b341-dcf4bf9c1f2f" providerId="ADAL" clId="{5EC64C31-2FD4-434D-9A05-E644665E98D6}" dt="2025-05-26T17:32:59.173" v="8" actId="962"/>
          <ac:picMkLst>
            <pc:docMk/>
            <pc:sldMk cId="487090328" sldId="264"/>
            <ac:picMk id="2" creationId="{94B6F8D5-05C6-C2AD-6DC9-DBBFFE7BCA3E}"/>
          </ac:picMkLst>
        </pc:picChg>
        <pc:picChg chg="mod">
          <ac:chgData name="Danielle O'Rourke" userId="f36a576b-c06f-4e27-b341-dcf4bf9c1f2f" providerId="ADAL" clId="{5EC64C31-2FD4-434D-9A05-E644665E98D6}" dt="2025-05-26T17:32:57.245" v="7" actId="962"/>
          <ac:picMkLst>
            <pc:docMk/>
            <pc:sldMk cId="487090328" sldId="264"/>
            <ac:picMk id="3" creationId="{BDECB308-C061-EE33-6A5F-1DDD2DD36924}"/>
          </ac:picMkLst>
        </pc:picChg>
      </pc:sldChg>
      <pc:sldChg chg="modSp mod">
        <pc:chgData name="Danielle O'Rourke" userId="f36a576b-c06f-4e27-b341-dcf4bf9c1f2f" providerId="ADAL" clId="{5EC64C31-2FD4-434D-9A05-E644665E98D6}" dt="2025-05-26T17:33:06.339" v="10" actId="962"/>
        <pc:sldMkLst>
          <pc:docMk/>
          <pc:sldMk cId="2865872513" sldId="265"/>
        </pc:sldMkLst>
        <pc:picChg chg="mod">
          <ac:chgData name="Danielle O'Rourke" userId="f36a576b-c06f-4e27-b341-dcf4bf9c1f2f" providerId="ADAL" clId="{5EC64C31-2FD4-434D-9A05-E644665E98D6}" dt="2025-05-26T17:33:05.203" v="9" actId="962"/>
          <ac:picMkLst>
            <pc:docMk/>
            <pc:sldMk cId="2865872513" sldId="265"/>
            <ac:picMk id="3" creationId="{EDB09BD4-9E51-ABB2-5F2B-953724B17167}"/>
          </ac:picMkLst>
        </pc:picChg>
        <pc:picChg chg="mod">
          <ac:chgData name="Danielle O'Rourke" userId="f36a576b-c06f-4e27-b341-dcf4bf9c1f2f" providerId="ADAL" clId="{5EC64C31-2FD4-434D-9A05-E644665E98D6}" dt="2025-05-26T17:33:06.339" v="10" actId="962"/>
          <ac:picMkLst>
            <pc:docMk/>
            <pc:sldMk cId="2865872513" sldId="265"/>
            <ac:picMk id="6" creationId="{467718A3-482C-7046-ED44-EAC343881D10}"/>
          </ac:picMkLst>
        </pc:picChg>
      </pc:sldChg>
      <pc:sldChg chg="modSp mod">
        <pc:chgData name="Danielle O'Rourke" userId="f36a576b-c06f-4e27-b341-dcf4bf9c1f2f" providerId="ADAL" clId="{5EC64C31-2FD4-434D-9A05-E644665E98D6}" dt="2025-05-26T17:33:28.036" v="11" actId="962"/>
        <pc:sldMkLst>
          <pc:docMk/>
          <pc:sldMk cId="1069042257" sldId="267"/>
        </pc:sldMkLst>
        <pc:picChg chg="mod">
          <ac:chgData name="Danielle O'Rourke" userId="f36a576b-c06f-4e27-b341-dcf4bf9c1f2f" providerId="ADAL" clId="{5EC64C31-2FD4-434D-9A05-E644665E98D6}" dt="2025-05-26T17:33:28.036" v="11" actId="962"/>
          <ac:picMkLst>
            <pc:docMk/>
            <pc:sldMk cId="1069042257" sldId="267"/>
            <ac:picMk id="9" creationId="{0CE16733-8214-C7CF-83EA-C93873D59B9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368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999C-1E3B-D7DC-90F3-C5E16BE8E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0621B-DAA5-D51B-DAD4-29F0886DD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8C714-6EAA-ED94-9850-9564F45A10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92AF1D-ECA2-9163-A5B8-594B3CF90A34}"/>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88114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1784-844F-2BCF-8C46-78ABFE2B4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37E0F-A674-FA89-CB46-041CF1A0C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2891F-B183-8B01-4FDD-5DC43DE2D2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910BFD-046C-539D-E097-A2C44A0C1A5C}"/>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76565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08190-7BB3-ABCD-3DFE-35A487CF2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D518A-17AA-7E35-979E-74FD2F9CD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D6BF6-D2A9-E892-A633-CF4F6FCE3A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4D98AC-BED2-5B29-2F3D-D1EF40BB3027}"/>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84346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78CB0-7993-24A0-FA2E-2181359AE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DEC11-FE1C-2D69-9799-D1664D3F5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067C5-AAB5-C2A8-0D2D-3C6FD43ECC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047545-67DB-BCBE-46F8-6D206CBD22D6}"/>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10075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2EA95-D7F9-69DD-4465-51D46EEE7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97089-4824-053B-A192-9D9273871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B5D46-0C69-4BF2-28D2-BCB28A7979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56BB2A-C375-9794-FD4A-E1523ACCBD68}"/>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462750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a:spLocks noGrp="1"/>
          </p:cNvSpPr>
          <p:nvPr>
            <p:ph type="title" idx="4294967295"/>
          </p:nvPr>
        </p:nvSpPr>
        <p:spPr>
          <a:xfrm>
            <a:off x="864037" y="3913703"/>
            <a:ext cx="12902327" cy="21293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8350"/>
              </a:lnSpc>
              <a:spcBef>
                <a:spcPts val="0"/>
              </a:spcBef>
              <a:spcAft>
                <a:spcPts val="0"/>
              </a:spcAft>
              <a:buClrTx/>
              <a:buSzTx/>
              <a:buFontTx/>
              <a:buNone/>
              <a:tabLst/>
              <a:defRPr/>
            </a:pPr>
            <a:r>
              <a:rPr kumimoji="0" lang="en-US" sz="6700" b="1" i="0" u="none" strike="noStrike" kern="1200" cap="none" spc="0" normalizeH="0" baseline="0" noProof="0">
                <a:ln>
                  <a:noFill/>
                </a:ln>
                <a:solidFill>
                  <a:srgbClr val="123D59"/>
                </a:solidFill>
                <a:effectLst/>
                <a:uLnTx/>
                <a:uFillTx/>
                <a:latin typeface="Nunito Black" pitchFamily="2" charset="0"/>
                <a:ea typeface="Calibri" panose="020F0502020204030204" pitchFamily="34" charset="0"/>
                <a:cs typeface="Calibri" panose="020F0502020204030204" pitchFamily="34" charset="0"/>
              </a:rPr>
              <a:t>DAT Day at National Learning Network, Park House</a:t>
            </a:r>
            <a:endParaRPr kumimoji="0" lang="en-US" sz="6700" b="0" i="0" u="none" strike="noStrike" kern="1200" cap="none" spc="0" normalizeH="0" baseline="0" noProof="0">
              <a:ln>
                <a:noFill/>
              </a:ln>
              <a:solidFill>
                <a:schemeClr val="tx1"/>
              </a:solidFill>
              <a:effectLst/>
              <a:uLnTx/>
              <a:uFillTx/>
              <a:latin typeface="Nunito Black" pitchFamily="2" charset="0"/>
              <a:ea typeface="Calibri" panose="020F0502020204030204" pitchFamily="34" charset="0"/>
              <a:cs typeface="Calibri" panose="020F0502020204030204" pitchFamily="34" charset="0"/>
            </a:endParaRPr>
          </a:p>
        </p:txBody>
      </p:sp>
      <p:pic>
        <p:nvPicPr>
          <p:cNvPr id="7" name="Picture 6" descr="Purple text on a white background: National Learning Network, Think Possible">
            <a:extLst>
              <a:ext uri="{FF2B5EF4-FFF2-40B4-BE49-F238E27FC236}">
                <a16:creationId xmlns:a16="http://schemas.microsoft.com/office/drawing/2014/main" id="{D4739FD5-4B5D-41BA-9B04-AF3E69B7800D}"/>
              </a:ext>
            </a:extLst>
          </p:cNvPr>
          <p:cNvPicPr>
            <a:picLocks noChangeAspect="1"/>
          </p:cNvPicPr>
          <p:nvPr/>
        </p:nvPicPr>
        <p:blipFill>
          <a:blip r:embed="rId3"/>
          <a:stretch>
            <a:fillRect/>
          </a:stretch>
        </p:blipFill>
        <p:spPr>
          <a:xfrm>
            <a:off x="334212" y="577175"/>
            <a:ext cx="6420746" cy="1486107"/>
          </a:xfrm>
          <a:prstGeom prst="rect">
            <a:avLst/>
          </a:prstGeom>
        </p:spPr>
      </p:pic>
      <p:pic>
        <p:nvPicPr>
          <p:cNvPr id="8" name="Picture 7" descr="A logo with different symbols to represent the 6 functional groups of digital and assistive technology and the text DAT Central ">
            <a:extLst>
              <a:ext uri="{FF2B5EF4-FFF2-40B4-BE49-F238E27FC236}">
                <a16:creationId xmlns:a16="http://schemas.microsoft.com/office/drawing/2014/main" id="{69584C9E-6ABD-4940-AD6D-02743C9C1EE5}"/>
              </a:ext>
            </a:extLst>
          </p:cNvPr>
          <p:cNvPicPr>
            <a:picLocks noChangeAspect="1"/>
          </p:cNvPicPr>
          <p:nvPr/>
        </p:nvPicPr>
        <p:blipFill>
          <a:blip r:embed="rId4"/>
          <a:stretch>
            <a:fillRect/>
          </a:stretch>
        </p:blipFill>
        <p:spPr>
          <a:xfrm>
            <a:off x="10072803" y="436231"/>
            <a:ext cx="3505504" cy="1767993"/>
          </a:xfrm>
          <a:prstGeom prst="rect">
            <a:avLst/>
          </a:prstGeom>
        </p:spPr>
      </p:pic>
      <p:sp>
        <p:nvSpPr>
          <p:cNvPr id="6" name="Rectangle 5">
            <a:extLst>
              <a:ext uri="{FF2B5EF4-FFF2-40B4-BE49-F238E27FC236}">
                <a16:creationId xmlns:a16="http://schemas.microsoft.com/office/drawing/2014/main" id="{5FECC73F-9EA0-BFA0-F54B-8037A1AA052F}"/>
              </a:ext>
              <a:ext uri="{C183D7F6-B498-43B3-948B-1728B52AA6E4}">
                <adec:decorative xmlns:adec="http://schemas.microsoft.com/office/drawing/2017/decorative" val="1"/>
              </a:ext>
            </a:extLst>
          </p:cNvPr>
          <p:cNvSpPr/>
          <p:nvPr/>
        </p:nvSpPr>
        <p:spPr>
          <a:xfrm>
            <a:off x="12573000" y="7630886"/>
            <a:ext cx="1970314"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FD11-CB27-4E4E-EBB0-164CCFBAC4B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8646F56-2E60-DD2B-FA94-AE96233E2AAF}"/>
              </a:ext>
            </a:extLst>
          </p:cNvPr>
          <p:cNvSpPr>
            <a:spLocks noGrp="1"/>
          </p:cNvSpPr>
          <p:nvPr>
            <p:ph type="title" idx="4294967295"/>
          </p:nvPr>
        </p:nvSpPr>
        <p:spPr>
          <a:xfrm>
            <a:off x="837724" y="671274"/>
            <a:ext cx="5983724" cy="74795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700" b="1" i="0" u="none" strike="noStrike" kern="1200" cap="none" spc="0" normalizeH="0" baseline="0" noProof="0">
                <a:ln>
                  <a:noFill/>
                </a:ln>
                <a:solidFill>
                  <a:srgbClr val="123D59"/>
                </a:solidFill>
                <a:effectLst/>
                <a:uLnTx/>
                <a:uFillTx/>
                <a:latin typeface="Nunito Black" pitchFamily="2" charset="0"/>
                <a:ea typeface="Calibri" panose="020F0502020204030204" pitchFamily="34" charset="0"/>
                <a:cs typeface="Calibri" panose="020F0502020204030204" pitchFamily="34" charset="0"/>
              </a:rPr>
              <a:t>Conclusion</a:t>
            </a:r>
            <a:endParaRPr kumimoji="0" lang="en-US" sz="4700" b="0" i="0" u="none" strike="noStrike" kern="1200" cap="none" spc="0" normalizeH="0" baseline="0" noProof="0">
              <a:ln>
                <a:noFill/>
              </a:ln>
              <a:solidFill>
                <a:schemeClr val="tx1"/>
              </a:solidFill>
              <a:effectLst/>
              <a:uLnTx/>
              <a:uFillTx/>
              <a:latin typeface="Nunito Black" pitchFamily="2" charset="0"/>
              <a:ea typeface="Calibri" panose="020F0502020204030204" pitchFamily="34" charset="0"/>
              <a:cs typeface="Calibri" panose="020F0502020204030204" pitchFamily="34" charset="0"/>
            </a:endParaRPr>
          </a:p>
        </p:txBody>
      </p:sp>
      <p:sp>
        <p:nvSpPr>
          <p:cNvPr id="3" name="Text 1">
            <a:extLst>
              <a:ext uri="{FF2B5EF4-FFF2-40B4-BE49-F238E27FC236}">
                <a16:creationId xmlns:a16="http://schemas.microsoft.com/office/drawing/2014/main" id="{CA617AA5-432E-D7FD-3F49-D83072D0FF17}"/>
              </a:ext>
            </a:extLst>
          </p:cNvPr>
          <p:cNvSpPr/>
          <p:nvPr/>
        </p:nvSpPr>
        <p:spPr>
          <a:xfrm>
            <a:off x="837724" y="1897856"/>
            <a:ext cx="12367855" cy="478631"/>
          </a:xfrm>
          <a:prstGeom prst="rect">
            <a:avLst/>
          </a:prstGeom>
          <a:noFill/>
          <a:ln/>
        </p:spPr>
        <p:txBody>
          <a:bodyPr wrap="none" lIns="0" tIns="0" rIns="0" bIns="0" rtlCol="0" anchor="t"/>
          <a:lstStyle/>
          <a:p>
            <a:pPr marL="0" indent="0" algn="l">
              <a:lnSpc>
                <a:spcPts val="3750"/>
              </a:lnSpc>
              <a:buNone/>
            </a:pPr>
            <a:r>
              <a:rPr lang="en-US" sz="2350">
                <a:solidFill>
                  <a:srgbClr val="123D59"/>
                </a:solidFill>
                <a:latin typeface="Nunito" pitchFamily="2" charset="0"/>
                <a:ea typeface="Calibri" panose="020F0502020204030204" pitchFamily="34" charset="0"/>
                <a:cs typeface="Calibri" panose="020F0502020204030204" pitchFamily="34" charset="0"/>
              </a:rPr>
              <a:t>Mainstream and assistive technologies can be used to:</a:t>
            </a:r>
            <a:endParaRPr lang="en-US" sz="2350">
              <a:latin typeface="Nunito" pitchFamily="2" charset="0"/>
              <a:ea typeface="Calibri" panose="020F0502020204030204" pitchFamily="34" charset="0"/>
              <a:cs typeface="Calibri" panose="020F0502020204030204" pitchFamily="34" charset="0"/>
            </a:endParaRPr>
          </a:p>
        </p:txBody>
      </p:sp>
      <p:sp>
        <p:nvSpPr>
          <p:cNvPr id="4" name="Shape 2">
            <a:extLst>
              <a:ext uri="{FF2B5EF4-FFF2-40B4-BE49-F238E27FC236}">
                <a16:creationId xmlns:a16="http://schemas.microsoft.com/office/drawing/2014/main" id="{8A64C8E6-2B79-A2F1-1461-CE176CE140A5}"/>
              </a:ext>
              <a:ext uri="{C183D7F6-B498-43B3-948B-1728B52AA6E4}">
                <adec:decorative xmlns:adec="http://schemas.microsoft.com/office/drawing/2017/decorative" val="1"/>
              </a:ext>
            </a:extLst>
          </p:cNvPr>
          <p:cNvSpPr/>
          <p:nvPr/>
        </p:nvSpPr>
        <p:spPr>
          <a:xfrm>
            <a:off x="837724" y="2645688"/>
            <a:ext cx="3963114" cy="1469112"/>
          </a:xfrm>
          <a:prstGeom prst="roundRect">
            <a:avLst>
              <a:gd name="adj" fmla="val 5685"/>
            </a:avLst>
          </a:prstGeom>
          <a:solidFill>
            <a:srgbClr val="F4D7F3"/>
          </a:solidFill>
          <a:ln w="7620">
            <a:solidFill>
              <a:srgbClr val="DABDD9"/>
            </a:solidFill>
            <a:prstDash val="solid"/>
          </a:ln>
        </p:spPr>
        <p:txBody>
          <a:bodyPr/>
          <a:lstStyle/>
          <a:p>
            <a:endParaRPr lang="en-GB"/>
          </a:p>
        </p:txBody>
      </p:sp>
      <p:sp>
        <p:nvSpPr>
          <p:cNvPr id="5" name="Text 3">
            <a:extLst>
              <a:ext uri="{FF2B5EF4-FFF2-40B4-BE49-F238E27FC236}">
                <a16:creationId xmlns:a16="http://schemas.microsoft.com/office/drawing/2014/main" id="{9B4439D6-4B22-FF63-DBD1-D0BA0EE73161}"/>
              </a:ext>
            </a:extLst>
          </p:cNvPr>
          <p:cNvSpPr/>
          <p:nvPr/>
        </p:nvSpPr>
        <p:spPr>
          <a:xfrm>
            <a:off x="1276112" y="2892623"/>
            <a:ext cx="3086338" cy="373975"/>
          </a:xfrm>
          <a:prstGeom prst="rect">
            <a:avLst/>
          </a:prstGeom>
          <a:noFill/>
          <a:ln/>
        </p:spPr>
        <p:txBody>
          <a:bodyPr wrap="none" lIns="0" tIns="0" rIns="0" bIns="0" rtlCol="0" anchor="t"/>
          <a:lstStyle/>
          <a:p>
            <a:pPr marL="0" indent="0" algn="ctr">
              <a:lnSpc>
                <a:spcPts val="2900"/>
              </a:lnSpc>
              <a:buNone/>
            </a:pPr>
            <a:r>
              <a:rPr lang="en-US" sz="2350" b="1">
                <a:solidFill>
                  <a:srgbClr val="123D59"/>
                </a:solidFill>
                <a:latin typeface="Nunito Black" pitchFamily="2" charset="0"/>
                <a:ea typeface="Nunito Bold" pitchFamily="34" charset="-122"/>
                <a:cs typeface="Nunito Bold" pitchFamily="34" charset="-120"/>
              </a:rPr>
              <a:t>Reduce barriers</a:t>
            </a:r>
            <a:endParaRPr lang="en-US" sz="2350">
              <a:latin typeface="Nunito Black" pitchFamily="2" charset="0"/>
            </a:endParaRPr>
          </a:p>
        </p:txBody>
      </p:sp>
      <p:sp>
        <p:nvSpPr>
          <p:cNvPr id="7" name="Shape 5">
            <a:extLst>
              <a:ext uri="{FF2B5EF4-FFF2-40B4-BE49-F238E27FC236}">
                <a16:creationId xmlns:a16="http://schemas.microsoft.com/office/drawing/2014/main" id="{70627BD0-49D8-7456-C483-F96F657F26FB}"/>
              </a:ext>
              <a:ext uri="{C183D7F6-B498-43B3-948B-1728B52AA6E4}">
                <adec:decorative xmlns:adec="http://schemas.microsoft.com/office/drawing/2017/decorative" val="1"/>
              </a:ext>
            </a:extLst>
          </p:cNvPr>
          <p:cNvSpPr/>
          <p:nvPr/>
        </p:nvSpPr>
        <p:spPr>
          <a:xfrm>
            <a:off x="5040154" y="2645688"/>
            <a:ext cx="3963114" cy="1469112"/>
          </a:xfrm>
          <a:prstGeom prst="roundRect">
            <a:avLst>
              <a:gd name="adj" fmla="val 5685"/>
            </a:avLst>
          </a:prstGeom>
          <a:solidFill>
            <a:srgbClr val="F4D7F3"/>
          </a:solidFill>
          <a:ln w="7620">
            <a:solidFill>
              <a:srgbClr val="DABDD9"/>
            </a:solidFill>
            <a:prstDash val="solid"/>
          </a:ln>
        </p:spPr>
        <p:txBody>
          <a:bodyPr/>
          <a:lstStyle/>
          <a:p>
            <a:endParaRPr lang="en-GB"/>
          </a:p>
        </p:txBody>
      </p:sp>
      <p:sp>
        <p:nvSpPr>
          <p:cNvPr id="8" name="Text 6">
            <a:extLst>
              <a:ext uri="{FF2B5EF4-FFF2-40B4-BE49-F238E27FC236}">
                <a16:creationId xmlns:a16="http://schemas.microsoft.com/office/drawing/2014/main" id="{D73665DC-4D0C-7D93-ACB5-8A1631BB99DD}"/>
              </a:ext>
            </a:extLst>
          </p:cNvPr>
          <p:cNvSpPr/>
          <p:nvPr/>
        </p:nvSpPr>
        <p:spPr>
          <a:xfrm>
            <a:off x="5287089" y="2892623"/>
            <a:ext cx="2991803" cy="373975"/>
          </a:xfrm>
          <a:prstGeom prst="rect">
            <a:avLst/>
          </a:prstGeom>
          <a:noFill/>
          <a:ln/>
        </p:spPr>
        <p:txBody>
          <a:bodyPr wrap="none" lIns="0" tIns="0" rIns="0" bIns="0" rtlCol="0" anchor="t"/>
          <a:lstStyle/>
          <a:p>
            <a:pPr marL="0" indent="0" algn="ctr">
              <a:lnSpc>
                <a:spcPts val="2900"/>
              </a:lnSpc>
              <a:buNone/>
            </a:pPr>
            <a:r>
              <a:rPr lang="en-US" sz="2350" b="1">
                <a:solidFill>
                  <a:srgbClr val="123D59"/>
                </a:solidFill>
                <a:latin typeface="Nunito Black" panose="020F0502020204030204" pitchFamily="2" charset="0"/>
                <a:ea typeface="Nunito Bold" pitchFamily="34" charset="-122"/>
                <a:cs typeface="Nunito Bold" pitchFamily="34" charset="-120"/>
              </a:rPr>
              <a:t>Foster independence</a:t>
            </a:r>
            <a:endParaRPr lang="en-US" sz="2350">
              <a:latin typeface="Nunito Black" panose="020F0502020204030204" pitchFamily="2" charset="0"/>
            </a:endParaRPr>
          </a:p>
        </p:txBody>
      </p:sp>
      <p:sp>
        <p:nvSpPr>
          <p:cNvPr id="10" name="Shape 8">
            <a:extLst>
              <a:ext uri="{FF2B5EF4-FFF2-40B4-BE49-F238E27FC236}">
                <a16:creationId xmlns:a16="http://schemas.microsoft.com/office/drawing/2014/main" id="{C31CCD23-A64B-C2C2-9802-55F70DB662F1}"/>
              </a:ext>
              <a:ext uri="{C183D7F6-B498-43B3-948B-1728B52AA6E4}">
                <adec:decorative xmlns:adec="http://schemas.microsoft.com/office/drawing/2017/decorative" val="1"/>
              </a:ext>
            </a:extLst>
          </p:cNvPr>
          <p:cNvSpPr/>
          <p:nvPr/>
        </p:nvSpPr>
        <p:spPr>
          <a:xfrm>
            <a:off x="9242584" y="2662238"/>
            <a:ext cx="3963114" cy="1452562"/>
          </a:xfrm>
          <a:prstGeom prst="roundRect">
            <a:avLst>
              <a:gd name="adj" fmla="val 5685"/>
            </a:avLst>
          </a:prstGeom>
          <a:solidFill>
            <a:srgbClr val="F4D7F3"/>
          </a:solidFill>
          <a:ln w="7620">
            <a:solidFill>
              <a:srgbClr val="DABDD9"/>
            </a:solidFill>
            <a:prstDash val="solid"/>
          </a:ln>
        </p:spPr>
        <p:txBody>
          <a:bodyPr/>
          <a:lstStyle/>
          <a:p>
            <a:endParaRPr lang="en-GB"/>
          </a:p>
        </p:txBody>
      </p:sp>
      <p:sp>
        <p:nvSpPr>
          <p:cNvPr id="11" name="Text 9">
            <a:extLst>
              <a:ext uri="{FF2B5EF4-FFF2-40B4-BE49-F238E27FC236}">
                <a16:creationId xmlns:a16="http://schemas.microsoft.com/office/drawing/2014/main" id="{51170496-990B-5D15-B6CE-2009A0F60D26}"/>
              </a:ext>
            </a:extLst>
          </p:cNvPr>
          <p:cNvSpPr/>
          <p:nvPr/>
        </p:nvSpPr>
        <p:spPr>
          <a:xfrm>
            <a:off x="9489519" y="2892623"/>
            <a:ext cx="3469243" cy="747951"/>
          </a:xfrm>
          <a:prstGeom prst="rect">
            <a:avLst/>
          </a:prstGeom>
          <a:noFill/>
          <a:ln/>
        </p:spPr>
        <p:txBody>
          <a:bodyPr wrap="square" lIns="0" tIns="0" rIns="0" bIns="0" rtlCol="0" anchor="t"/>
          <a:lstStyle/>
          <a:p>
            <a:pPr marL="0" indent="0" algn="l">
              <a:lnSpc>
                <a:spcPts val="2900"/>
              </a:lnSpc>
              <a:buNone/>
            </a:pPr>
            <a:r>
              <a:rPr lang="en-US" sz="2350" b="1">
                <a:solidFill>
                  <a:srgbClr val="123D59"/>
                </a:solidFill>
                <a:latin typeface="Nunito Black" pitchFamily="2" charset="0"/>
                <a:ea typeface="Nunito Bold" pitchFamily="34" charset="-122"/>
                <a:cs typeface="Nunito Bold" pitchFamily="34" charset="-120"/>
              </a:rPr>
              <a:t>Promote inclusion</a:t>
            </a:r>
            <a:endParaRPr lang="en-US" sz="2350">
              <a:latin typeface="Nunito Black" pitchFamily="2" charset="0"/>
            </a:endParaRPr>
          </a:p>
        </p:txBody>
      </p:sp>
      <p:sp>
        <p:nvSpPr>
          <p:cNvPr id="13" name="Text 11">
            <a:extLst>
              <a:ext uri="{FF2B5EF4-FFF2-40B4-BE49-F238E27FC236}">
                <a16:creationId xmlns:a16="http://schemas.microsoft.com/office/drawing/2014/main" id="{2BF04D1F-8F45-23B0-B689-4D677C4BBE61}"/>
              </a:ext>
            </a:extLst>
          </p:cNvPr>
          <p:cNvSpPr/>
          <p:nvPr/>
        </p:nvSpPr>
        <p:spPr>
          <a:xfrm>
            <a:off x="837724" y="4683204"/>
            <a:ext cx="12367855" cy="478631"/>
          </a:xfrm>
          <a:prstGeom prst="rect">
            <a:avLst/>
          </a:prstGeom>
          <a:noFill/>
          <a:ln/>
        </p:spPr>
        <p:txBody>
          <a:bodyPr wrap="none" lIns="0" tIns="0" rIns="0" bIns="0" rtlCol="0" anchor="t"/>
          <a:lstStyle/>
          <a:p>
            <a:pPr marL="0" indent="0" algn="l">
              <a:lnSpc>
                <a:spcPts val="3750"/>
              </a:lnSpc>
              <a:buNone/>
            </a:pPr>
            <a:r>
              <a:rPr lang="en-US" sz="2350">
                <a:solidFill>
                  <a:srgbClr val="123D59"/>
                </a:solidFill>
                <a:latin typeface="Nunito" pitchFamily="2" charset="0"/>
              </a:rPr>
              <a:t>Through multiple means of:</a:t>
            </a:r>
          </a:p>
        </p:txBody>
      </p:sp>
      <p:sp>
        <p:nvSpPr>
          <p:cNvPr id="14" name="Shape 12">
            <a:extLst>
              <a:ext uri="{FF2B5EF4-FFF2-40B4-BE49-F238E27FC236}">
                <a16:creationId xmlns:a16="http://schemas.microsoft.com/office/drawing/2014/main" id="{0D91F3AE-B688-F3C1-7104-9F04DDC58D42}"/>
              </a:ext>
              <a:ext uri="{C183D7F6-B498-43B3-948B-1728B52AA6E4}">
                <adec:decorative xmlns:adec="http://schemas.microsoft.com/office/drawing/2017/decorative" val="1"/>
              </a:ext>
            </a:extLst>
          </p:cNvPr>
          <p:cNvSpPr/>
          <p:nvPr/>
        </p:nvSpPr>
        <p:spPr>
          <a:xfrm>
            <a:off x="837724" y="5431036"/>
            <a:ext cx="3963114" cy="1394341"/>
          </a:xfrm>
          <a:prstGeom prst="roundRect">
            <a:avLst>
              <a:gd name="adj" fmla="val 7210"/>
            </a:avLst>
          </a:prstGeom>
          <a:solidFill>
            <a:srgbClr val="F4D7F3"/>
          </a:solidFill>
          <a:ln w="7620">
            <a:solidFill>
              <a:srgbClr val="DABDD9"/>
            </a:solidFill>
            <a:prstDash val="solid"/>
          </a:ln>
        </p:spPr>
        <p:txBody>
          <a:bodyPr/>
          <a:lstStyle/>
          <a:p>
            <a:endParaRPr lang="en-GB"/>
          </a:p>
        </p:txBody>
      </p:sp>
      <p:sp>
        <p:nvSpPr>
          <p:cNvPr id="15" name="Text 13">
            <a:extLst>
              <a:ext uri="{FF2B5EF4-FFF2-40B4-BE49-F238E27FC236}">
                <a16:creationId xmlns:a16="http://schemas.microsoft.com/office/drawing/2014/main" id="{885F5B6E-D993-BFC5-6727-F9BBF74C59B9}"/>
              </a:ext>
            </a:extLst>
          </p:cNvPr>
          <p:cNvSpPr/>
          <p:nvPr/>
        </p:nvSpPr>
        <p:spPr>
          <a:xfrm>
            <a:off x="1323380" y="5677972"/>
            <a:ext cx="2991803" cy="373975"/>
          </a:xfrm>
          <a:prstGeom prst="rect">
            <a:avLst/>
          </a:prstGeom>
          <a:noFill/>
          <a:ln/>
        </p:spPr>
        <p:txBody>
          <a:bodyPr wrap="none" lIns="0" tIns="0" rIns="0" bIns="0" rtlCol="0" anchor="t"/>
          <a:lstStyle/>
          <a:p>
            <a:pPr marL="0" indent="0" algn="ctr">
              <a:lnSpc>
                <a:spcPts val="2900"/>
              </a:lnSpc>
              <a:buNone/>
            </a:pPr>
            <a:r>
              <a:rPr lang="en-US" sz="2350" b="1">
                <a:solidFill>
                  <a:srgbClr val="123D59"/>
                </a:solidFill>
                <a:latin typeface="Nunito Black" pitchFamily="2" charset="0"/>
                <a:ea typeface="Nunito Bold" pitchFamily="34" charset="-122"/>
                <a:cs typeface="Nunito Bold" pitchFamily="34" charset="-120"/>
              </a:rPr>
              <a:t>Engagement</a:t>
            </a:r>
            <a:endParaRPr lang="en-US" sz="2350">
              <a:latin typeface="Nunito Black" pitchFamily="2" charset="0"/>
            </a:endParaRPr>
          </a:p>
        </p:txBody>
      </p:sp>
      <p:sp>
        <p:nvSpPr>
          <p:cNvPr id="16" name="Shape 14">
            <a:extLst>
              <a:ext uri="{FF2B5EF4-FFF2-40B4-BE49-F238E27FC236}">
                <a16:creationId xmlns:a16="http://schemas.microsoft.com/office/drawing/2014/main" id="{5172F592-13A7-D4CE-58C7-17C0FF61C58B}"/>
              </a:ext>
              <a:ext uri="{C183D7F6-B498-43B3-948B-1728B52AA6E4}">
                <adec:decorative xmlns:adec="http://schemas.microsoft.com/office/drawing/2017/decorative" val="1"/>
              </a:ext>
            </a:extLst>
          </p:cNvPr>
          <p:cNvSpPr/>
          <p:nvPr/>
        </p:nvSpPr>
        <p:spPr>
          <a:xfrm>
            <a:off x="5040154" y="5431036"/>
            <a:ext cx="3963114" cy="1394341"/>
          </a:xfrm>
          <a:prstGeom prst="roundRect">
            <a:avLst>
              <a:gd name="adj" fmla="val 7210"/>
            </a:avLst>
          </a:prstGeom>
          <a:solidFill>
            <a:srgbClr val="F4D7F3"/>
          </a:solidFill>
          <a:ln w="7620">
            <a:solidFill>
              <a:srgbClr val="DABDD9"/>
            </a:solidFill>
            <a:prstDash val="solid"/>
          </a:ln>
        </p:spPr>
        <p:txBody>
          <a:bodyPr/>
          <a:lstStyle/>
          <a:p>
            <a:endParaRPr lang="en-GB"/>
          </a:p>
        </p:txBody>
      </p:sp>
      <p:sp>
        <p:nvSpPr>
          <p:cNvPr id="17" name="Text 15">
            <a:extLst>
              <a:ext uri="{FF2B5EF4-FFF2-40B4-BE49-F238E27FC236}">
                <a16:creationId xmlns:a16="http://schemas.microsoft.com/office/drawing/2014/main" id="{8A4D9B31-7CE9-3DAA-2677-9D946E089EB6}"/>
              </a:ext>
            </a:extLst>
          </p:cNvPr>
          <p:cNvSpPr/>
          <p:nvPr/>
        </p:nvSpPr>
        <p:spPr>
          <a:xfrm>
            <a:off x="5287089" y="5677972"/>
            <a:ext cx="2991803" cy="373975"/>
          </a:xfrm>
          <a:prstGeom prst="rect">
            <a:avLst/>
          </a:prstGeom>
          <a:noFill/>
          <a:ln/>
        </p:spPr>
        <p:txBody>
          <a:bodyPr wrap="none" lIns="0" tIns="0" rIns="0" bIns="0" rtlCol="0" anchor="t"/>
          <a:lstStyle/>
          <a:p>
            <a:pPr marL="0" indent="0" algn="ctr">
              <a:lnSpc>
                <a:spcPts val="2900"/>
              </a:lnSpc>
              <a:buNone/>
            </a:pPr>
            <a:r>
              <a:rPr lang="en-US" sz="2350" b="1">
                <a:solidFill>
                  <a:srgbClr val="123D59"/>
                </a:solidFill>
                <a:latin typeface="Nunito Black" pitchFamily="2" charset="0"/>
                <a:ea typeface="Nunito Bold" pitchFamily="34" charset="-122"/>
                <a:cs typeface="Nunito Bold" pitchFamily="34" charset="-120"/>
              </a:rPr>
              <a:t>Representation </a:t>
            </a:r>
            <a:endParaRPr lang="en-US" sz="2350">
              <a:latin typeface="Nunito Black" pitchFamily="2" charset="0"/>
            </a:endParaRPr>
          </a:p>
        </p:txBody>
      </p:sp>
      <p:sp>
        <p:nvSpPr>
          <p:cNvPr id="19" name="Shape 17">
            <a:extLst>
              <a:ext uri="{FF2B5EF4-FFF2-40B4-BE49-F238E27FC236}">
                <a16:creationId xmlns:a16="http://schemas.microsoft.com/office/drawing/2014/main" id="{1D6AA590-6B03-024B-AAB3-ECC31C2F7B92}"/>
              </a:ext>
              <a:ext uri="{C183D7F6-B498-43B3-948B-1728B52AA6E4}">
                <adec:decorative xmlns:adec="http://schemas.microsoft.com/office/drawing/2017/decorative" val="1"/>
              </a:ext>
            </a:extLst>
          </p:cNvPr>
          <p:cNvSpPr/>
          <p:nvPr/>
        </p:nvSpPr>
        <p:spPr>
          <a:xfrm>
            <a:off x="9242584" y="5431036"/>
            <a:ext cx="3963114" cy="1394341"/>
          </a:xfrm>
          <a:prstGeom prst="roundRect">
            <a:avLst>
              <a:gd name="adj" fmla="val 7210"/>
            </a:avLst>
          </a:prstGeom>
          <a:solidFill>
            <a:srgbClr val="F4D7F3"/>
          </a:solidFill>
          <a:ln w="7620">
            <a:solidFill>
              <a:srgbClr val="DABDD9"/>
            </a:solidFill>
            <a:prstDash val="solid"/>
          </a:ln>
        </p:spPr>
        <p:txBody>
          <a:bodyPr/>
          <a:lstStyle/>
          <a:p>
            <a:endParaRPr lang="en-GB"/>
          </a:p>
        </p:txBody>
      </p:sp>
      <p:sp>
        <p:nvSpPr>
          <p:cNvPr id="20" name="Text 18">
            <a:extLst>
              <a:ext uri="{FF2B5EF4-FFF2-40B4-BE49-F238E27FC236}">
                <a16:creationId xmlns:a16="http://schemas.microsoft.com/office/drawing/2014/main" id="{CFE771FE-82AB-3A9C-8BD5-B7939EF3F5C3}"/>
              </a:ext>
            </a:extLst>
          </p:cNvPr>
          <p:cNvSpPr/>
          <p:nvPr/>
        </p:nvSpPr>
        <p:spPr>
          <a:xfrm>
            <a:off x="9489519" y="5677972"/>
            <a:ext cx="2991803" cy="373975"/>
          </a:xfrm>
          <a:prstGeom prst="rect">
            <a:avLst/>
          </a:prstGeom>
          <a:noFill/>
          <a:ln/>
        </p:spPr>
        <p:txBody>
          <a:bodyPr wrap="none" lIns="0" tIns="0" rIns="0" bIns="0" rtlCol="0" anchor="t"/>
          <a:lstStyle/>
          <a:p>
            <a:pPr marL="0" indent="0" algn="l">
              <a:lnSpc>
                <a:spcPts val="2900"/>
              </a:lnSpc>
              <a:buNone/>
            </a:pPr>
            <a:r>
              <a:rPr lang="en-US" sz="2350" b="1">
                <a:solidFill>
                  <a:srgbClr val="123D59"/>
                </a:solidFill>
                <a:latin typeface="Nunito Black" pitchFamily="2" charset="0"/>
                <a:ea typeface="Nunito Bold" pitchFamily="34" charset="-122"/>
                <a:cs typeface="Nunito Bold" pitchFamily="34" charset="-120"/>
              </a:rPr>
              <a:t>Action and expression</a:t>
            </a:r>
            <a:endParaRPr lang="en-US" sz="2350">
              <a:latin typeface="Nunito Black" pitchFamily="2" charset="0"/>
            </a:endParaRPr>
          </a:p>
        </p:txBody>
      </p:sp>
      <p:pic>
        <p:nvPicPr>
          <p:cNvPr id="22" name="Picture 21">
            <a:extLst>
              <a:ext uri="{FF2B5EF4-FFF2-40B4-BE49-F238E27FC236}">
                <a16:creationId xmlns:a16="http://schemas.microsoft.com/office/drawing/2014/main" id="{43EE4D06-E0C7-2F2E-DE9B-580AFEEB03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661221" y="7558325"/>
            <a:ext cx="1969179" cy="597460"/>
          </a:xfrm>
          <a:prstGeom prst="rect">
            <a:avLst/>
          </a:prstGeom>
        </p:spPr>
      </p:pic>
      <p:pic>
        <p:nvPicPr>
          <p:cNvPr id="9" name="Picture 8">
            <a:extLst>
              <a:ext uri="{FF2B5EF4-FFF2-40B4-BE49-F238E27FC236}">
                <a16:creationId xmlns:a16="http://schemas.microsoft.com/office/drawing/2014/main" id="{0CE16733-8214-C7CF-83EA-C93873D59B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7758" y="416537"/>
            <a:ext cx="6420746" cy="1486107"/>
          </a:xfrm>
          <a:prstGeom prst="rect">
            <a:avLst/>
          </a:prstGeom>
        </p:spPr>
      </p:pic>
    </p:spTree>
    <p:extLst>
      <p:ext uri="{BB962C8B-B14F-4D97-AF65-F5344CB8AC3E}">
        <p14:creationId xmlns:p14="http://schemas.microsoft.com/office/powerpoint/2010/main" val="106904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837724" y="671274"/>
            <a:ext cx="5983724" cy="74795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700" b="1" i="0" u="none" strike="noStrike" kern="1200" cap="none" spc="0" normalizeH="0" baseline="0" noProof="0">
                <a:ln>
                  <a:noFill/>
                </a:ln>
                <a:solidFill>
                  <a:srgbClr val="123D59"/>
                </a:solidFill>
                <a:effectLst/>
                <a:uLnTx/>
                <a:uFillTx/>
                <a:latin typeface="Nunito Black" pitchFamily="2" charset="0"/>
                <a:ea typeface="Calibri" panose="020F0502020204030204" pitchFamily="34" charset="0"/>
                <a:cs typeface="Calibri" panose="020F0502020204030204" pitchFamily="34" charset="0"/>
              </a:rPr>
              <a:t>Introduction</a:t>
            </a:r>
            <a:endParaRPr kumimoji="0" lang="en-US" sz="4700" b="0" i="0" u="none" strike="noStrike" kern="1200" cap="none" spc="0" normalizeH="0" baseline="0" noProof="0">
              <a:ln>
                <a:noFill/>
              </a:ln>
              <a:solidFill>
                <a:schemeClr val="tx1"/>
              </a:solidFill>
              <a:effectLst/>
              <a:uLnTx/>
              <a:uFillTx/>
              <a:latin typeface="Nunito Black" pitchFamily="2" charset="0"/>
              <a:ea typeface="Calibri" panose="020F0502020204030204" pitchFamily="34" charset="0"/>
              <a:cs typeface="Calibri" panose="020F0502020204030204" pitchFamily="34" charset="0"/>
            </a:endParaRPr>
          </a:p>
        </p:txBody>
      </p:sp>
      <p:pic>
        <p:nvPicPr>
          <p:cNvPr id="9" name="Picture 8" descr="Purple text on a white background: National Learning Network, Think Possible">
            <a:extLst>
              <a:ext uri="{FF2B5EF4-FFF2-40B4-BE49-F238E27FC236}">
                <a16:creationId xmlns:a16="http://schemas.microsoft.com/office/drawing/2014/main" id="{0A089CD1-CAC0-FA7D-6891-50F51EFF44DA}"/>
              </a:ext>
            </a:extLst>
          </p:cNvPr>
          <p:cNvPicPr>
            <a:picLocks noChangeAspect="1"/>
          </p:cNvPicPr>
          <p:nvPr/>
        </p:nvPicPr>
        <p:blipFill>
          <a:blip r:embed="rId3"/>
          <a:stretch>
            <a:fillRect/>
          </a:stretch>
        </p:blipFill>
        <p:spPr>
          <a:xfrm>
            <a:off x="8007758" y="416537"/>
            <a:ext cx="6420746" cy="1486107"/>
          </a:xfrm>
          <a:prstGeom prst="rect">
            <a:avLst/>
          </a:prstGeom>
        </p:spPr>
      </p:pic>
      <p:sp>
        <p:nvSpPr>
          <p:cNvPr id="3" name="Text 1"/>
          <p:cNvSpPr/>
          <p:nvPr/>
        </p:nvSpPr>
        <p:spPr>
          <a:xfrm>
            <a:off x="837724" y="1897856"/>
            <a:ext cx="12367855" cy="478631"/>
          </a:xfrm>
          <a:prstGeom prst="rect">
            <a:avLst/>
          </a:prstGeom>
          <a:noFill/>
          <a:ln/>
        </p:spPr>
        <p:txBody>
          <a:bodyPr wrap="none" lIns="0" tIns="0" rIns="0" bIns="0" rtlCol="0" anchor="t"/>
          <a:lstStyle/>
          <a:p>
            <a:pPr marL="0" indent="0" algn="l">
              <a:lnSpc>
                <a:spcPts val="3750"/>
              </a:lnSpc>
              <a:buNone/>
            </a:pPr>
            <a:r>
              <a:rPr lang="en-US" sz="2350">
                <a:solidFill>
                  <a:srgbClr val="123D59"/>
                </a:solidFill>
                <a:latin typeface="Nunito" pitchFamily="2" charset="0"/>
                <a:ea typeface="Calibri" panose="020F0502020204030204" pitchFamily="34" charset="0"/>
                <a:cs typeface="Calibri" panose="020F0502020204030204" pitchFamily="34" charset="0"/>
              </a:rPr>
              <a:t>National Learning Network: Education and Training Division of Rehab Group</a:t>
            </a:r>
            <a:endParaRPr lang="en-US" sz="2350">
              <a:latin typeface="Nunito" pitchFamily="2" charset="0"/>
              <a:ea typeface="Calibri" panose="020F0502020204030204" pitchFamily="34" charset="0"/>
              <a:cs typeface="Calibri" panose="020F0502020204030204" pitchFamily="34" charset="0"/>
            </a:endParaRPr>
          </a:p>
        </p:txBody>
      </p:sp>
      <p:sp>
        <p:nvSpPr>
          <p:cNvPr id="4" name="Shape 2">
            <a:extLst>
              <a:ext uri="{C183D7F6-B498-43B3-948B-1728B52AA6E4}">
                <adec:decorative xmlns:adec="http://schemas.microsoft.com/office/drawing/2017/decorative" val="1"/>
              </a:ext>
            </a:extLst>
          </p:cNvPr>
          <p:cNvSpPr/>
          <p:nvPr/>
        </p:nvSpPr>
        <p:spPr>
          <a:xfrm>
            <a:off x="837724" y="2645688"/>
            <a:ext cx="3963114" cy="1469112"/>
          </a:xfrm>
          <a:prstGeom prst="roundRect">
            <a:avLst>
              <a:gd name="adj" fmla="val 5685"/>
            </a:avLst>
          </a:prstGeom>
          <a:solidFill>
            <a:srgbClr val="F4D7F3"/>
          </a:solidFill>
          <a:ln w="7620">
            <a:solidFill>
              <a:srgbClr val="DABDD9"/>
            </a:solidFill>
            <a:prstDash val="solid"/>
          </a:ln>
        </p:spPr>
        <p:txBody>
          <a:bodyPr/>
          <a:lstStyle/>
          <a:p>
            <a:endParaRPr lang="en-GB"/>
          </a:p>
        </p:txBody>
      </p:sp>
      <p:sp>
        <p:nvSpPr>
          <p:cNvPr id="5" name="Text 3"/>
          <p:cNvSpPr/>
          <p:nvPr/>
        </p:nvSpPr>
        <p:spPr>
          <a:xfrm>
            <a:off x="1276112" y="2892623"/>
            <a:ext cx="3086338" cy="373975"/>
          </a:xfrm>
          <a:prstGeom prst="rect">
            <a:avLst/>
          </a:prstGeom>
          <a:noFill/>
          <a:ln/>
        </p:spPr>
        <p:txBody>
          <a:bodyPr wrap="none" lIns="0" tIns="0" rIns="0" bIns="0" rtlCol="0" anchor="t"/>
          <a:lstStyle/>
          <a:p>
            <a:pPr marL="0" indent="0" algn="ctr">
              <a:lnSpc>
                <a:spcPts val="2900"/>
              </a:lnSpc>
              <a:buNone/>
            </a:pPr>
            <a:r>
              <a:rPr lang="en-US" sz="2350" b="1">
                <a:solidFill>
                  <a:srgbClr val="123D59"/>
                </a:solidFill>
                <a:latin typeface="Nunito Black" pitchFamily="2" charset="0"/>
                <a:ea typeface="Nunito Bold" pitchFamily="34" charset="-122"/>
                <a:cs typeface="Nunito Bold" pitchFamily="34" charset="-120"/>
              </a:rPr>
              <a:t>54 centres nationwide</a:t>
            </a:r>
            <a:endParaRPr lang="en-US" sz="2350">
              <a:latin typeface="Nunito Black" pitchFamily="2" charset="0"/>
            </a:endParaRPr>
          </a:p>
        </p:txBody>
      </p:sp>
      <p:sp>
        <p:nvSpPr>
          <p:cNvPr id="7" name="Shape 5">
            <a:extLst>
              <a:ext uri="{C183D7F6-B498-43B3-948B-1728B52AA6E4}">
                <adec:decorative xmlns:adec="http://schemas.microsoft.com/office/drawing/2017/decorative" val="1"/>
              </a:ext>
            </a:extLst>
          </p:cNvPr>
          <p:cNvSpPr/>
          <p:nvPr/>
        </p:nvSpPr>
        <p:spPr>
          <a:xfrm>
            <a:off x="5040154" y="2645688"/>
            <a:ext cx="3963114" cy="1469112"/>
          </a:xfrm>
          <a:prstGeom prst="roundRect">
            <a:avLst>
              <a:gd name="adj" fmla="val 5685"/>
            </a:avLst>
          </a:prstGeom>
          <a:solidFill>
            <a:srgbClr val="F4D7F3"/>
          </a:solidFill>
          <a:ln w="7620">
            <a:solidFill>
              <a:srgbClr val="DABDD9"/>
            </a:solidFill>
            <a:prstDash val="solid"/>
          </a:ln>
        </p:spPr>
        <p:txBody>
          <a:bodyPr/>
          <a:lstStyle/>
          <a:p>
            <a:endParaRPr lang="en-GB"/>
          </a:p>
        </p:txBody>
      </p:sp>
      <p:sp>
        <p:nvSpPr>
          <p:cNvPr id="8" name="Text 6"/>
          <p:cNvSpPr/>
          <p:nvPr/>
        </p:nvSpPr>
        <p:spPr>
          <a:xfrm>
            <a:off x="5287089" y="2892623"/>
            <a:ext cx="2991803" cy="373975"/>
          </a:xfrm>
          <a:prstGeom prst="rect">
            <a:avLst/>
          </a:prstGeom>
          <a:noFill/>
          <a:ln/>
        </p:spPr>
        <p:txBody>
          <a:bodyPr wrap="none" lIns="0" tIns="0" rIns="0" bIns="0" rtlCol="0" anchor="t"/>
          <a:lstStyle/>
          <a:p>
            <a:pPr marL="0" indent="0" algn="l">
              <a:lnSpc>
                <a:spcPts val="2900"/>
              </a:lnSpc>
              <a:buNone/>
            </a:pPr>
            <a:r>
              <a:rPr lang="en-US" sz="2350" b="1">
                <a:solidFill>
                  <a:srgbClr val="123D59"/>
                </a:solidFill>
                <a:latin typeface="Nunito Black" panose="020F0502020204030204" pitchFamily="2" charset="0"/>
                <a:ea typeface="Nunito Bold" pitchFamily="34" charset="-122"/>
                <a:cs typeface="Nunito Bold" pitchFamily="34" charset="-120"/>
              </a:rPr>
              <a:t>Diverse student body</a:t>
            </a:r>
            <a:endParaRPr lang="en-US" sz="2350">
              <a:latin typeface="Nunito Black" panose="020F0502020204030204" pitchFamily="2" charset="0"/>
            </a:endParaRPr>
          </a:p>
        </p:txBody>
      </p:sp>
      <p:sp>
        <p:nvSpPr>
          <p:cNvPr id="10" name="Shape 8">
            <a:extLst>
              <a:ext uri="{C183D7F6-B498-43B3-948B-1728B52AA6E4}">
                <adec:decorative xmlns:adec="http://schemas.microsoft.com/office/drawing/2017/decorative" val="1"/>
              </a:ext>
            </a:extLst>
          </p:cNvPr>
          <p:cNvSpPr/>
          <p:nvPr/>
        </p:nvSpPr>
        <p:spPr>
          <a:xfrm>
            <a:off x="9242584" y="2662238"/>
            <a:ext cx="3963114" cy="1452562"/>
          </a:xfrm>
          <a:prstGeom prst="roundRect">
            <a:avLst>
              <a:gd name="adj" fmla="val 5685"/>
            </a:avLst>
          </a:prstGeom>
          <a:solidFill>
            <a:srgbClr val="F4D7F3"/>
          </a:solidFill>
          <a:ln w="7620">
            <a:solidFill>
              <a:srgbClr val="DABDD9"/>
            </a:solidFill>
            <a:prstDash val="solid"/>
          </a:ln>
        </p:spPr>
        <p:txBody>
          <a:bodyPr/>
          <a:lstStyle/>
          <a:p>
            <a:endParaRPr lang="en-GB"/>
          </a:p>
        </p:txBody>
      </p:sp>
      <p:sp>
        <p:nvSpPr>
          <p:cNvPr id="11" name="Text 9"/>
          <p:cNvSpPr/>
          <p:nvPr/>
        </p:nvSpPr>
        <p:spPr>
          <a:xfrm>
            <a:off x="9489519" y="2892623"/>
            <a:ext cx="3469243" cy="747951"/>
          </a:xfrm>
          <a:prstGeom prst="rect">
            <a:avLst/>
          </a:prstGeom>
          <a:noFill/>
          <a:ln/>
        </p:spPr>
        <p:txBody>
          <a:bodyPr wrap="square" lIns="0" tIns="0" rIns="0" bIns="0" rtlCol="0" anchor="t"/>
          <a:lstStyle/>
          <a:p>
            <a:pPr marL="0" indent="0" algn="l">
              <a:lnSpc>
                <a:spcPts val="2900"/>
              </a:lnSpc>
              <a:buNone/>
            </a:pPr>
            <a:r>
              <a:rPr lang="en-US" sz="2350" b="1">
                <a:solidFill>
                  <a:srgbClr val="123D59"/>
                </a:solidFill>
                <a:latin typeface="Nunito Black" pitchFamily="2" charset="0"/>
                <a:ea typeface="Nunito Bold" pitchFamily="34" charset="-122"/>
                <a:cs typeface="Nunito Bold" pitchFamily="34" charset="-120"/>
              </a:rPr>
              <a:t>Culture of inclusivity and mutual respect</a:t>
            </a:r>
            <a:endParaRPr lang="en-US" sz="2350">
              <a:latin typeface="Nunito Black" pitchFamily="2" charset="0"/>
            </a:endParaRPr>
          </a:p>
        </p:txBody>
      </p:sp>
      <p:sp>
        <p:nvSpPr>
          <p:cNvPr id="13" name="Text 11"/>
          <p:cNvSpPr/>
          <p:nvPr/>
        </p:nvSpPr>
        <p:spPr>
          <a:xfrm>
            <a:off x="837724" y="4683204"/>
            <a:ext cx="12367855" cy="478631"/>
          </a:xfrm>
          <a:prstGeom prst="rect">
            <a:avLst/>
          </a:prstGeom>
          <a:noFill/>
          <a:ln/>
        </p:spPr>
        <p:txBody>
          <a:bodyPr wrap="none" lIns="0" tIns="0" rIns="0" bIns="0" rtlCol="0" anchor="t"/>
          <a:lstStyle/>
          <a:p>
            <a:pPr marL="0" indent="0" algn="l">
              <a:lnSpc>
                <a:spcPts val="3750"/>
              </a:lnSpc>
              <a:buNone/>
            </a:pPr>
            <a:r>
              <a:rPr lang="en-US" sz="2350">
                <a:solidFill>
                  <a:srgbClr val="123D59"/>
                </a:solidFill>
                <a:latin typeface="Nunito" pitchFamily="2" charset="0"/>
                <a:ea typeface="Nunito" pitchFamily="34" charset="-122"/>
                <a:cs typeface="Nunito" pitchFamily="34" charset="-120"/>
              </a:rPr>
              <a:t>DAT Central: Rehab Group's Digital and Assistive Technology Service </a:t>
            </a:r>
            <a:endParaRPr lang="en-US" sz="2350">
              <a:latin typeface="Nunito" pitchFamily="2" charset="0"/>
            </a:endParaRPr>
          </a:p>
        </p:txBody>
      </p:sp>
      <p:sp>
        <p:nvSpPr>
          <p:cNvPr id="14" name="Shape 12">
            <a:extLst>
              <a:ext uri="{C183D7F6-B498-43B3-948B-1728B52AA6E4}">
                <adec:decorative xmlns:adec="http://schemas.microsoft.com/office/drawing/2017/decorative" val="1"/>
              </a:ext>
            </a:extLst>
          </p:cNvPr>
          <p:cNvSpPr/>
          <p:nvPr/>
        </p:nvSpPr>
        <p:spPr>
          <a:xfrm>
            <a:off x="837724" y="5431036"/>
            <a:ext cx="3963114" cy="1394341"/>
          </a:xfrm>
          <a:prstGeom prst="roundRect">
            <a:avLst>
              <a:gd name="adj" fmla="val 7210"/>
            </a:avLst>
          </a:prstGeom>
          <a:solidFill>
            <a:srgbClr val="F4D7F3"/>
          </a:solidFill>
          <a:ln w="7620">
            <a:solidFill>
              <a:srgbClr val="DABDD9"/>
            </a:solidFill>
            <a:prstDash val="solid"/>
          </a:ln>
        </p:spPr>
        <p:txBody>
          <a:bodyPr/>
          <a:lstStyle/>
          <a:p>
            <a:endParaRPr lang="en-GB"/>
          </a:p>
        </p:txBody>
      </p:sp>
      <p:sp>
        <p:nvSpPr>
          <p:cNvPr id="15" name="Text 13"/>
          <p:cNvSpPr/>
          <p:nvPr/>
        </p:nvSpPr>
        <p:spPr>
          <a:xfrm>
            <a:off x="1323380" y="5677972"/>
            <a:ext cx="2991803" cy="373975"/>
          </a:xfrm>
          <a:prstGeom prst="rect">
            <a:avLst/>
          </a:prstGeom>
          <a:noFill/>
          <a:ln/>
        </p:spPr>
        <p:txBody>
          <a:bodyPr wrap="none" lIns="0" tIns="0" rIns="0" bIns="0" rtlCol="0" anchor="t"/>
          <a:lstStyle/>
          <a:p>
            <a:pPr marL="0" indent="0" algn="ctr">
              <a:lnSpc>
                <a:spcPts val="2900"/>
              </a:lnSpc>
              <a:buNone/>
            </a:pPr>
            <a:r>
              <a:rPr lang="en-US" sz="2350" b="1">
                <a:solidFill>
                  <a:srgbClr val="123D59"/>
                </a:solidFill>
                <a:latin typeface="Nunito Black" pitchFamily="2" charset="0"/>
                <a:ea typeface="Nunito Bold" pitchFamily="34" charset="-122"/>
                <a:cs typeface="Nunito Bold" pitchFamily="34" charset="-120"/>
              </a:rPr>
              <a:t>Enables access to AT</a:t>
            </a:r>
            <a:endParaRPr lang="en-US" sz="2350">
              <a:latin typeface="Nunito Black" pitchFamily="2" charset="0"/>
            </a:endParaRPr>
          </a:p>
        </p:txBody>
      </p:sp>
      <p:sp>
        <p:nvSpPr>
          <p:cNvPr id="16" name="Shape 14">
            <a:extLst>
              <a:ext uri="{C183D7F6-B498-43B3-948B-1728B52AA6E4}">
                <adec:decorative xmlns:adec="http://schemas.microsoft.com/office/drawing/2017/decorative" val="1"/>
              </a:ext>
            </a:extLst>
          </p:cNvPr>
          <p:cNvSpPr/>
          <p:nvPr/>
        </p:nvSpPr>
        <p:spPr>
          <a:xfrm>
            <a:off x="5040154" y="5431036"/>
            <a:ext cx="3963114" cy="1394341"/>
          </a:xfrm>
          <a:prstGeom prst="roundRect">
            <a:avLst>
              <a:gd name="adj" fmla="val 7210"/>
            </a:avLst>
          </a:prstGeom>
          <a:solidFill>
            <a:srgbClr val="F4D7F3"/>
          </a:solidFill>
          <a:ln w="7620">
            <a:solidFill>
              <a:srgbClr val="DABDD9"/>
            </a:solidFill>
            <a:prstDash val="solid"/>
          </a:ln>
        </p:spPr>
        <p:txBody>
          <a:bodyPr/>
          <a:lstStyle/>
          <a:p>
            <a:endParaRPr lang="en-GB"/>
          </a:p>
        </p:txBody>
      </p:sp>
      <p:sp>
        <p:nvSpPr>
          <p:cNvPr id="17" name="Text 15"/>
          <p:cNvSpPr/>
          <p:nvPr/>
        </p:nvSpPr>
        <p:spPr>
          <a:xfrm>
            <a:off x="5287089" y="5677972"/>
            <a:ext cx="2991803" cy="373975"/>
          </a:xfrm>
          <a:prstGeom prst="rect">
            <a:avLst/>
          </a:prstGeom>
          <a:noFill/>
          <a:ln/>
        </p:spPr>
        <p:txBody>
          <a:bodyPr wrap="none" lIns="0" tIns="0" rIns="0" bIns="0" rtlCol="0" anchor="t"/>
          <a:lstStyle/>
          <a:p>
            <a:pPr marL="0" indent="0" algn="l">
              <a:lnSpc>
                <a:spcPts val="2900"/>
              </a:lnSpc>
              <a:buNone/>
            </a:pPr>
            <a:r>
              <a:rPr lang="en-US" sz="2350" b="1">
                <a:solidFill>
                  <a:srgbClr val="123D59"/>
                </a:solidFill>
                <a:latin typeface="Nunito Black" pitchFamily="2" charset="0"/>
                <a:ea typeface="Nunito Bold" pitchFamily="34" charset="-122"/>
                <a:cs typeface="Nunito Bold" pitchFamily="34" charset="-120"/>
              </a:rPr>
              <a:t>3 categories of AT</a:t>
            </a:r>
            <a:endParaRPr lang="en-US" sz="2350">
              <a:latin typeface="Nunito Black" pitchFamily="2" charset="0"/>
            </a:endParaRPr>
          </a:p>
        </p:txBody>
      </p:sp>
      <p:sp>
        <p:nvSpPr>
          <p:cNvPr id="19" name="Shape 17">
            <a:extLst>
              <a:ext uri="{C183D7F6-B498-43B3-948B-1728B52AA6E4}">
                <adec:decorative xmlns:adec="http://schemas.microsoft.com/office/drawing/2017/decorative" val="1"/>
              </a:ext>
            </a:extLst>
          </p:cNvPr>
          <p:cNvSpPr/>
          <p:nvPr/>
        </p:nvSpPr>
        <p:spPr>
          <a:xfrm>
            <a:off x="9242584" y="5431036"/>
            <a:ext cx="3963114" cy="1394341"/>
          </a:xfrm>
          <a:prstGeom prst="roundRect">
            <a:avLst>
              <a:gd name="adj" fmla="val 7210"/>
            </a:avLst>
          </a:prstGeom>
          <a:solidFill>
            <a:srgbClr val="F4D7F3"/>
          </a:solidFill>
          <a:ln w="7620">
            <a:solidFill>
              <a:srgbClr val="DABDD9"/>
            </a:solidFill>
            <a:prstDash val="solid"/>
          </a:ln>
        </p:spPr>
        <p:txBody>
          <a:bodyPr/>
          <a:lstStyle/>
          <a:p>
            <a:endParaRPr lang="en-GB"/>
          </a:p>
        </p:txBody>
      </p:sp>
      <p:sp>
        <p:nvSpPr>
          <p:cNvPr id="20" name="Text 18"/>
          <p:cNvSpPr/>
          <p:nvPr/>
        </p:nvSpPr>
        <p:spPr>
          <a:xfrm>
            <a:off x="9489519" y="5677972"/>
            <a:ext cx="2991803" cy="373975"/>
          </a:xfrm>
          <a:prstGeom prst="rect">
            <a:avLst/>
          </a:prstGeom>
          <a:noFill/>
          <a:ln/>
        </p:spPr>
        <p:txBody>
          <a:bodyPr wrap="none" lIns="0" tIns="0" rIns="0" bIns="0" rtlCol="0" anchor="t"/>
          <a:lstStyle/>
          <a:p>
            <a:pPr marL="0" indent="0" algn="l">
              <a:lnSpc>
                <a:spcPts val="2900"/>
              </a:lnSpc>
              <a:buNone/>
            </a:pPr>
            <a:r>
              <a:rPr lang="en-US" sz="2350" b="1">
                <a:solidFill>
                  <a:srgbClr val="123D59"/>
                </a:solidFill>
                <a:latin typeface="Nunito Black" pitchFamily="2" charset="0"/>
                <a:ea typeface="Nunito Bold" pitchFamily="34" charset="-122"/>
                <a:cs typeface="Nunito Bold" pitchFamily="34" charset="-120"/>
              </a:rPr>
              <a:t>6 functional areas</a:t>
            </a:r>
            <a:endParaRPr lang="en-US" sz="2350">
              <a:latin typeface="Nunito Black" pitchFamily="2" charset="0"/>
            </a:endParaRPr>
          </a:p>
        </p:txBody>
      </p:sp>
      <p:pic>
        <p:nvPicPr>
          <p:cNvPr id="22" name="Picture 21">
            <a:extLst>
              <a:ext uri="{FF2B5EF4-FFF2-40B4-BE49-F238E27FC236}">
                <a16:creationId xmlns:a16="http://schemas.microsoft.com/office/drawing/2014/main" id="{3457048A-1DF9-7D17-EB52-18C7CC8455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661221" y="7558325"/>
            <a:ext cx="1969179" cy="5974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4" name="Text 1"/>
          <p:cNvSpPr>
            <a:spLocks noGrp="1"/>
          </p:cNvSpPr>
          <p:nvPr>
            <p:ph type="title" idx="4294967295"/>
          </p:nvPr>
        </p:nvSpPr>
        <p:spPr>
          <a:xfrm>
            <a:off x="864036" y="1028700"/>
            <a:ext cx="6451163" cy="917266"/>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050"/>
              </a:lnSpc>
              <a:spcBef>
                <a:spcPts val="0"/>
              </a:spcBef>
              <a:spcAft>
                <a:spcPts val="0"/>
              </a:spcAft>
              <a:buClrTx/>
              <a:buSzTx/>
              <a:buFontTx/>
              <a:buNone/>
              <a:tabLst/>
              <a:defRPr/>
            </a:pPr>
            <a:r>
              <a:rPr lang="en-US" sz="4850" b="1">
                <a:solidFill>
                  <a:srgbClr val="123D59"/>
                </a:solidFill>
                <a:latin typeface="Nunito Black"/>
                <a:ea typeface="Nunito Bold" pitchFamily="34" charset="-122"/>
                <a:cs typeface="Nunito Bold" pitchFamily="34" charset="-120"/>
              </a:rPr>
              <a:t>09:00</a:t>
            </a:r>
            <a:r>
              <a:rPr kumimoji="0" lang="en-US" sz="4850" b="1" i="0" u="none" strike="noStrike" kern="1200" cap="none" spc="0" normalizeH="0" baseline="0" noProof="0">
                <a:ln>
                  <a:noFill/>
                </a:ln>
                <a:solidFill>
                  <a:srgbClr val="123D59"/>
                </a:solidFill>
                <a:effectLst/>
                <a:uLnTx/>
                <a:uFillTx/>
                <a:latin typeface="Nunito Black"/>
                <a:ea typeface="Nunito Bold" pitchFamily="34" charset="-122"/>
                <a:cs typeface="Nunito Bold" pitchFamily="34" charset="-120"/>
              </a:rPr>
              <a:t> Morning Coffee</a:t>
            </a:r>
            <a:endParaRPr kumimoji="0" lang="en-US" sz="4850" b="0" i="0" u="none" strike="noStrike" kern="1200" cap="none" spc="0" normalizeH="0" baseline="0" noProof="0">
              <a:ln>
                <a:noFill/>
              </a:ln>
              <a:solidFill>
                <a:schemeClr val="tx1"/>
              </a:solidFill>
              <a:effectLst/>
              <a:uLnTx/>
              <a:uFillTx/>
              <a:latin typeface="Nunito Black"/>
              <a:ea typeface="+mn-ea"/>
              <a:cs typeface="+mn-cs"/>
            </a:endParaRPr>
          </a:p>
        </p:txBody>
      </p:sp>
      <p:sp>
        <p:nvSpPr>
          <p:cNvPr id="8" name="Text 5"/>
          <p:cNvSpPr/>
          <p:nvPr/>
        </p:nvSpPr>
        <p:spPr>
          <a:xfrm>
            <a:off x="864037" y="1945966"/>
            <a:ext cx="6595977" cy="3346829"/>
          </a:xfrm>
          <a:prstGeom prst="rect">
            <a:avLst/>
          </a:prstGeom>
          <a:noFill/>
          <a:ln/>
        </p:spPr>
        <p:txBody>
          <a:bodyPr wrap="square" lIns="0" tIns="0" rIns="0" bIns="0" rtlCol="0" anchor="t"/>
          <a:lstStyle/>
          <a:p>
            <a:pPr marL="0" indent="0" algn="l">
              <a:lnSpc>
                <a:spcPts val="3100"/>
              </a:lnSpc>
              <a:buNone/>
            </a:pPr>
            <a:r>
              <a:rPr lang="en-US" sz="1900" b="1">
                <a:solidFill>
                  <a:srgbClr val="123D59"/>
                </a:solidFill>
                <a:latin typeface="Nunito" pitchFamily="2" charset="0"/>
                <a:ea typeface="Nunito" pitchFamily="34" charset="-122"/>
                <a:cs typeface="Nunito" pitchFamily="34" charset="-120"/>
              </a:rPr>
              <a:t>Tilt-to-pour kettle </a:t>
            </a:r>
          </a:p>
          <a:p>
            <a:pPr marL="0" indent="0" algn="l">
              <a:lnSpc>
                <a:spcPts val="3100"/>
              </a:lnSpc>
              <a:buNone/>
            </a:pPr>
            <a:endParaRPr lang="en-US" sz="1900" b="1">
              <a:solidFill>
                <a:srgbClr val="123D59"/>
              </a:solidFill>
              <a:latin typeface="Nunito" pitchFamily="2" charset="0"/>
              <a:ea typeface="Nunito" pitchFamily="34" charset="-122"/>
              <a:cs typeface="Nunito" pitchFamily="34" charset="-120"/>
            </a:endParaRPr>
          </a:p>
          <a:p>
            <a:pPr marL="0" indent="0" algn="l">
              <a:lnSpc>
                <a:spcPts val="3100"/>
              </a:lnSpc>
              <a:buNone/>
            </a:pPr>
            <a:r>
              <a:rPr lang="en-US" sz="1900">
                <a:solidFill>
                  <a:srgbClr val="123D59"/>
                </a:solidFill>
                <a:latin typeface="Nunito" pitchFamily="2" charset="0"/>
                <a:ea typeface="Nunito" pitchFamily="34" charset="-122"/>
                <a:cs typeface="Nunito" pitchFamily="34" charset="-120"/>
              </a:rPr>
              <a:t>James is blind and for safety reasons, often asked other students to make his morning coffee. </a:t>
            </a:r>
          </a:p>
          <a:p>
            <a:pPr marL="0" indent="0" algn="l">
              <a:lnSpc>
                <a:spcPts val="3100"/>
              </a:lnSpc>
              <a:buNone/>
            </a:pPr>
            <a:r>
              <a:rPr lang="en-US" sz="1900">
                <a:solidFill>
                  <a:srgbClr val="123D59"/>
                </a:solidFill>
                <a:latin typeface="Nunito" pitchFamily="2" charset="0"/>
                <a:ea typeface="Nunito" pitchFamily="34" charset="-122"/>
                <a:cs typeface="Nunito" pitchFamily="34" charset="-120"/>
              </a:rPr>
              <a:t>His goal was to have the same morning experience as others. </a:t>
            </a:r>
            <a:endParaRPr lang="en-US" sz="1900">
              <a:latin typeface="Nunito" pitchFamily="2" charset="0"/>
            </a:endParaRPr>
          </a:p>
        </p:txBody>
      </p:sp>
      <p:pic>
        <p:nvPicPr>
          <p:cNvPr id="6" name="Picture 5" descr="Image of a hand pour hot water into a cup by tilting a kettle in a cradle.">
            <a:extLst>
              <a:ext uri="{FF2B5EF4-FFF2-40B4-BE49-F238E27FC236}">
                <a16:creationId xmlns:a16="http://schemas.microsoft.com/office/drawing/2014/main" id="{CB60C15A-C04D-663C-3555-93C038C3BA56}"/>
              </a:ext>
            </a:extLst>
          </p:cNvPr>
          <p:cNvPicPr>
            <a:picLocks noChangeAspect="1"/>
          </p:cNvPicPr>
          <p:nvPr/>
        </p:nvPicPr>
        <p:blipFill>
          <a:blip r:embed="rId3"/>
          <a:stretch>
            <a:fillRect/>
          </a:stretch>
        </p:blipFill>
        <p:spPr>
          <a:xfrm>
            <a:off x="8501743" y="2517733"/>
            <a:ext cx="6004197" cy="5616234"/>
          </a:xfrm>
          <a:prstGeom prst="rect">
            <a:avLst/>
          </a:prstGeom>
        </p:spPr>
      </p:pic>
      <p:pic>
        <p:nvPicPr>
          <p:cNvPr id="3" name="Picture 2" descr="Purple text on a white background: National Learning Network, Think Possible">
            <a:extLst>
              <a:ext uri="{FF2B5EF4-FFF2-40B4-BE49-F238E27FC236}">
                <a16:creationId xmlns:a16="http://schemas.microsoft.com/office/drawing/2014/main" id="{3CBCB603-69DA-FE5F-05F3-E81B5B4EB9D5}"/>
              </a:ext>
            </a:extLst>
          </p:cNvPr>
          <p:cNvPicPr>
            <a:picLocks noChangeAspect="1"/>
          </p:cNvPicPr>
          <p:nvPr/>
        </p:nvPicPr>
        <p:blipFill>
          <a:blip r:embed="rId4"/>
          <a:stretch>
            <a:fillRect/>
          </a:stretch>
        </p:blipFill>
        <p:spPr>
          <a:xfrm>
            <a:off x="8007758" y="416537"/>
            <a:ext cx="6420746" cy="148610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3F8BF-BE5B-87A3-8307-A42839023D56}"/>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D6890929-745D-1ACA-1BAF-541DB7C78C78}"/>
              </a:ext>
            </a:extLst>
          </p:cNvPr>
          <p:cNvSpPr>
            <a:spLocks noGrp="1"/>
          </p:cNvSpPr>
          <p:nvPr>
            <p:ph type="title" idx="4294967295"/>
          </p:nvPr>
        </p:nvSpPr>
        <p:spPr>
          <a:xfrm>
            <a:off x="864037" y="1028700"/>
            <a:ext cx="6172200" cy="77152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050"/>
              </a:lnSpc>
              <a:spcBef>
                <a:spcPts val="0"/>
              </a:spcBef>
              <a:spcAft>
                <a:spcPts val="0"/>
              </a:spcAft>
              <a:buClrTx/>
              <a:buSzTx/>
              <a:buFontTx/>
              <a:buNone/>
              <a:tabLst/>
              <a:defRPr/>
            </a:pPr>
            <a:r>
              <a:rPr kumimoji="0" lang="en-US" sz="4850" b="1" i="0" u="none" strike="noStrike" kern="1200" cap="none" spc="0" normalizeH="0" baseline="0" noProof="0">
                <a:ln>
                  <a:noFill/>
                </a:ln>
                <a:solidFill>
                  <a:srgbClr val="123D59"/>
                </a:solidFill>
                <a:effectLst/>
                <a:uLnTx/>
                <a:uFillTx/>
                <a:latin typeface="Nunito Black" pitchFamily="2" charset="0"/>
                <a:ea typeface="Nunito Bold" pitchFamily="34" charset="-122"/>
                <a:cs typeface="Nunito Bold" pitchFamily="34" charset="-120"/>
              </a:rPr>
              <a:t>10:00 Retail Skills</a:t>
            </a:r>
            <a:endParaRPr kumimoji="0" lang="en-US" sz="4850" b="0" i="0" u="none" strike="noStrike" kern="1200" cap="none" spc="0" normalizeH="0" baseline="0" noProof="0">
              <a:ln>
                <a:noFill/>
              </a:ln>
              <a:solidFill>
                <a:schemeClr val="tx1"/>
              </a:solidFill>
              <a:effectLst/>
              <a:uLnTx/>
              <a:uFillTx/>
              <a:latin typeface="Nunito Black" pitchFamily="2" charset="0"/>
              <a:ea typeface="+mn-ea"/>
              <a:cs typeface="+mn-cs"/>
            </a:endParaRPr>
          </a:p>
        </p:txBody>
      </p:sp>
      <p:sp>
        <p:nvSpPr>
          <p:cNvPr id="8" name="Text 5">
            <a:extLst>
              <a:ext uri="{FF2B5EF4-FFF2-40B4-BE49-F238E27FC236}">
                <a16:creationId xmlns:a16="http://schemas.microsoft.com/office/drawing/2014/main" id="{D88DC4B8-15B1-15B4-CDF2-3339A83F5203}"/>
              </a:ext>
            </a:extLst>
          </p:cNvPr>
          <p:cNvSpPr/>
          <p:nvPr/>
        </p:nvSpPr>
        <p:spPr>
          <a:xfrm>
            <a:off x="864037" y="2248427"/>
            <a:ext cx="6781034" cy="2889629"/>
          </a:xfrm>
          <a:prstGeom prst="rect">
            <a:avLst/>
          </a:prstGeom>
          <a:noFill/>
          <a:ln/>
        </p:spPr>
        <p:txBody>
          <a:bodyPr wrap="square" lIns="0" tIns="0" rIns="0" bIns="0" rtlCol="0" anchor="t"/>
          <a:lstStyle/>
          <a:p>
            <a:pPr>
              <a:lnSpc>
                <a:spcPts val="3100"/>
              </a:lnSpc>
            </a:pPr>
            <a:r>
              <a:rPr lang="en-US" sz="1900" b="1">
                <a:solidFill>
                  <a:srgbClr val="123D59"/>
                </a:solidFill>
                <a:latin typeface="Nunito" pitchFamily="2" charset="0"/>
                <a:ea typeface="Nunito" pitchFamily="34" charset="-122"/>
                <a:cs typeface="Nunito" pitchFamily="34" charset="-120"/>
              </a:rPr>
              <a:t>Microsoft Accessibility Suite</a:t>
            </a:r>
          </a:p>
          <a:p>
            <a:pPr>
              <a:lnSpc>
                <a:spcPts val="3100"/>
              </a:lnSpc>
            </a:pPr>
            <a:endParaRPr lang="en-US" sz="1900" b="1">
              <a:solidFill>
                <a:srgbClr val="123D59"/>
              </a:solidFill>
              <a:latin typeface="Nunito" pitchFamily="2" charset="0"/>
              <a:ea typeface="Nunito" pitchFamily="34" charset="-122"/>
              <a:cs typeface="Nunito" pitchFamily="34" charset="-120"/>
            </a:endParaRPr>
          </a:p>
          <a:p>
            <a:pPr>
              <a:lnSpc>
                <a:spcPts val="3100"/>
              </a:lnSpc>
            </a:pPr>
            <a:r>
              <a:rPr lang="en-US" sz="1900">
                <a:solidFill>
                  <a:srgbClr val="123D59"/>
                </a:solidFill>
                <a:latin typeface="Nunito" pitchFamily="2" charset="0"/>
                <a:ea typeface="Nunito" pitchFamily="34" charset="-122"/>
                <a:cs typeface="Nunito" pitchFamily="34" charset="-120"/>
              </a:rPr>
              <a:t>Laura is a student on the Retail Skills course. 
</a:t>
            </a:r>
            <a:r>
              <a:rPr lang="en-US" sz="2000">
                <a:solidFill>
                  <a:srgbClr val="123D59"/>
                </a:solidFill>
                <a:latin typeface="Nunito" pitchFamily="2" charset="0"/>
                <a:ea typeface="Nunito" pitchFamily="34" charset="-122"/>
                <a:cs typeface="Nunito" pitchFamily="34" charset="-120"/>
              </a:rPr>
              <a:t>Laura doesn’t write by hand and wanted to increase her typing speed while completing work.</a:t>
            </a:r>
          </a:p>
          <a:p>
            <a:pPr>
              <a:lnSpc>
                <a:spcPts val="3100"/>
              </a:lnSpc>
            </a:pPr>
            <a:endParaRPr lang="en-US" sz="2000">
              <a:solidFill>
                <a:srgbClr val="123D59"/>
              </a:solidFill>
              <a:latin typeface="Nunito" pitchFamily="2" charset="0"/>
              <a:ea typeface="Nunito" pitchFamily="34" charset="-122"/>
              <a:cs typeface="Nunito" pitchFamily="34" charset="-120"/>
            </a:endParaRPr>
          </a:p>
        </p:txBody>
      </p:sp>
      <p:pic>
        <p:nvPicPr>
          <p:cNvPr id="11" name="Picture 10" descr="A woman wearing headphones and using a computer with a speech bubble above her head&#10;">
            <a:extLst>
              <a:ext uri="{FF2B5EF4-FFF2-40B4-BE49-F238E27FC236}">
                <a16:creationId xmlns:a16="http://schemas.microsoft.com/office/drawing/2014/main" id="{C1603EA0-342D-2613-3C2F-64738C0BD4D9}"/>
              </a:ext>
            </a:extLst>
          </p:cNvPr>
          <p:cNvPicPr>
            <a:picLocks noChangeAspect="1"/>
          </p:cNvPicPr>
          <p:nvPr/>
        </p:nvPicPr>
        <p:blipFill>
          <a:blip r:embed="rId3"/>
          <a:stretch>
            <a:fillRect/>
          </a:stretch>
        </p:blipFill>
        <p:spPr>
          <a:xfrm>
            <a:off x="8815252" y="2417528"/>
            <a:ext cx="5815148" cy="5812072"/>
          </a:xfrm>
          <a:prstGeom prst="rect">
            <a:avLst/>
          </a:prstGeom>
        </p:spPr>
      </p:pic>
      <p:pic>
        <p:nvPicPr>
          <p:cNvPr id="3" name="Picture 2" descr="Purple text on a white background: National Learning Network, Think Possible">
            <a:extLst>
              <a:ext uri="{FF2B5EF4-FFF2-40B4-BE49-F238E27FC236}">
                <a16:creationId xmlns:a16="http://schemas.microsoft.com/office/drawing/2014/main" id="{B333FC4B-DFAE-3E07-F459-86143BF5C900}"/>
              </a:ext>
            </a:extLst>
          </p:cNvPr>
          <p:cNvPicPr>
            <a:picLocks noChangeAspect="1"/>
          </p:cNvPicPr>
          <p:nvPr/>
        </p:nvPicPr>
        <p:blipFill>
          <a:blip r:embed="rId4"/>
          <a:stretch>
            <a:fillRect/>
          </a:stretch>
        </p:blipFill>
        <p:spPr>
          <a:xfrm>
            <a:off x="8007758" y="416537"/>
            <a:ext cx="6420746" cy="1486107"/>
          </a:xfrm>
          <a:prstGeom prst="rect">
            <a:avLst/>
          </a:prstGeom>
        </p:spPr>
      </p:pic>
    </p:spTree>
    <p:extLst>
      <p:ext uri="{BB962C8B-B14F-4D97-AF65-F5344CB8AC3E}">
        <p14:creationId xmlns:p14="http://schemas.microsoft.com/office/powerpoint/2010/main" val="2817222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D7D2A-FD52-B499-195C-9E93BC143691}"/>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EDF6628F-975D-6B34-74AA-1B619D72C793}"/>
              </a:ext>
            </a:extLst>
          </p:cNvPr>
          <p:cNvSpPr>
            <a:spLocks noGrp="1"/>
          </p:cNvSpPr>
          <p:nvPr>
            <p:ph type="title" idx="4294967295"/>
          </p:nvPr>
        </p:nvSpPr>
        <p:spPr>
          <a:xfrm>
            <a:off x="864037" y="1028700"/>
            <a:ext cx="6172200" cy="77152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050"/>
              </a:lnSpc>
              <a:spcBef>
                <a:spcPts val="0"/>
              </a:spcBef>
              <a:spcAft>
                <a:spcPts val="0"/>
              </a:spcAft>
              <a:buClrTx/>
              <a:buSzTx/>
              <a:buFontTx/>
              <a:buNone/>
              <a:tabLst/>
              <a:defRPr/>
            </a:pPr>
            <a:r>
              <a:rPr kumimoji="0" lang="en-US" sz="4850" b="1" i="0" u="none" strike="noStrike" kern="1200" cap="none" spc="0" normalizeH="0" baseline="0" noProof="0">
                <a:ln>
                  <a:noFill/>
                </a:ln>
                <a:solidFill>
                  <a:srgbClr val="123D59"/>
                </a:solidFill>
                <a:effectLst/>
                <a:uLnTx/>
                <a:uFillTx/>
                <a:latin typeface="Nunito Black" pitchFamily="2" charset="0"/>
                <a:ea typeface="Nunito Bold" pitchFamily="34" charset="-122"/>
                <a:cs typeface="Nunito Bold" pitchFamily="34" charset="-120"/>
              </a:rPr>
              <a:t>11:00 Sensory Break</a:t>
            </a:r>
            <a:endParaRPr kumimoji="0" lang="en-US" sz="4850" b="0" i="0" u="none" strike="noStrike" kern="1200" cap="none" spc="0" normalizeH="0" baseline="0" noProof="0">
              <a:ln>
                <a:noFill/>
              </a:ln>
              <a:solidFill>
                <a:schemeClr val="tx1"/>
              </a:solidFill>
              <a:effectLst/>
              <a:uLnTx/>
              <a:uFillTx/>
              <a:latin typeface="Nunito Black" pitchFamily="2" charset="0"/>
              <a:ea typeface="+mn-ea"/>
              <a:cs typeface="+mn-cs"/>
            </a:endParaRPr>
          </a:p>
        </p:txBody>
      </p:sp>
      <p:sp>
        <p:nvSpPr>
          <p:cNvPr id="12" name="Text 9">
            <a:extLst>
              <a:ext uri="{FF2B5EF4-FFF2-40B4-BE49-F238E27FC236}">
                <a16:creationId xmlns:a16="http://schemas.microsoft.com/office/drawing/2014/main" id="{6CEDD8B3-0703-D411-6D71-98C774948D1A}"/>
              </a:ext>
            </a:extLst>
          </p:cNvPr>
          <p:cNvSpPr/>
          <p:nvPr/>
        </p:nvSpPr>
        <p:spPr>
          <a:xfrm>
            <a:off x="802243" y="2368032"/>
            <a:ext cx="6719786" cy="3564681"/>
          </a:xfrm>
          <a:prstGeom prst="rect">
            <a:avLst/>
          </a:prstGeom>
          <a:noFill/>
          <a:ln/>
        </p:spPr>
        <p:txBody>
          <a:bodyPr wrap="square" lIns="0" tIns="0" rIns="0" bIns="0" rtlCol="0" anchor="t"/>
          <a:lstStyle/>
          <a:p>
            <a:pPr marL="0" indent="0" algn="l">
              <a:lnSpc>
                <a:spcPts val="3100"/>
              </a:lnSpc>
              <a:buNone/>
            </a:pPr>
            <a:r>
              <a:rPr lang="en-US" sz="1900" b="1">
                <a:solidFill>
                  <a:srgbClr val="123D59"/>
                </a:solidFill>
                <a:latin typeface="Nunito" pitchFamily="2" charset="0"/>
                <a:ea typeface="Nunito" pitchFamily="34" charset="-122"/>
                <a:cs typeface="Nunito" pitchFamily="34" charset="-120"/>
              </a:rPr>
              <a:t>Cubbie Sensory Pod</a:t>
            </a:r>
          </a:p>
          <a:p>
            <a:pPr marL="0" indent="0" algn="l">
              <a:lnSpc>
                <a:spcPts val="3100"/>
              </a:lnSpc>
              <a:buNone/>
            </a:pPr>
            <a:endParaRPr lang="en-US" sz="1900" b="1">
              <a:solidFill>
                <a:srgbClr val="123D59"/>
              </a:solidFill>
              <a:latin typeface="Nunito" pitchFamily="2" charset="0"/>
              <a:ea typeface="Nunito" pitchFamily="34" charset="-122"/>
              <a:cs typeface="Nunito" pitchFamily="34" charset="-120"/>
            </a:endParaRPr>
          </a:p>
          <a:p>
            <a:pPr>
              <a:lnSpc>
                <a:spcPts val="3100"/>
              </a:lnSpc>
            </a:pPr>
            <a:r>
              <a:rPr lang="en-US" sz="1900">
                <a:solidFill>
                  <a:srgbClr val="123D59"/>
                </a:solidFill>
                <a:latin typeface="Nunito"/>
                <a:ea typeface="Nunito" pitchFamily="34" charset="-122"/>
                <a:cs typeface="Nunito" pitchFamily="34" charset="-120"/>
              </a:rPr>
              <a:t>Luke has anxiety who often feels overwhelmed after a busy morning navigating unreliable public transport.</a:t>
            </a:r>
          </a:p>
        </p:txBody>
      </p:sp>
      <p:pic>
        <p:nvPicPr>
          <p:cNvPr id="6" name="Picture 5" descr="A blue and orange Cubbie sensory pod with a picture of the sun and clouds on it's side and the door open">
            <a:extLst>
              <a:ext uri="{FF2B5EF4-FFF2-40B4-BE49-F238E27FC236}">
                <a16:creationId xmlns:a16="http://schemas.microsoft.com/office/drawing/2014/main" id="{2BEEA341-F84A-2386-8DCD-825D206BE313}"/>
              </a:ext>
            </a:extLst>
          </p:cNvPr>
          <p:cNvPicPr>
            <a:picLocks noChangeAspect="1"/>
          </p:cNvPicPr>
          <p:nvPr/>
        </p:nvPicPr>
        <p:blipFill>
          <a:blip r:embed="rId3"/>
          <a:stretch>
            <a:fillRect/>
          </a:stretch>
        </p:blipFill>
        <p:spPr>
          <a:xfrm>
            <a:off x="7800564" y="326570"/>
            <a:ext cx="6814506" cy="7813103"/>
          </a:xfrm>
          <a:prstGeom prst="rect">
            <a:avLst/>
          </a:prstGeom>
        </p:spPr>
      </p:pic>
      <p:pic>
        <p:nvPicPr>
          <p:cNvPr id="3" name="Picture 2">
            <a:extLst>
              <a:ext uri="{FF2B5EF4-FFF2-40B4-BE49-F238E27FC236}">
                <a16:creationId xmlns:a16="http://schemas.microsoft.com/office/drawing/2014/main" id="{F0A9E946-B29E-690F-5F98-4337DD5D3E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1642" y="5764979"/>
            <a:ext cx="6420746" cy="1486107"/>
          </a:xfrm>
          <a:prstGeom prst="rect">
            <a:avLst/>
          </a:prstGeom>
        </p:spPr>
      </p:pic>
    </p:spTree>
    <p:extLst>
      <p:ext uri="{BB962C8B-B14F-4D97-AF65-F5344CB8AC3E}">
        <p14:creationId xmlns:p14="http://schemas.microsoft.com/office/powerpoint/2010/main" val="129332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4" name="Text 1"/>
          <p:cNvSpPr>
            <a:spLocks noGrp="1"/>
          </p:cNvSpPr>
          <p:nvPr>
            <p:ph type="title" idx="4294967295"/>
          </p:nvPr>
        </p:nvSpPr>
        <p:spPr>
          <a:xfrm>
            <a:off x="838438" y="659606"/>
            <a:ext cx="7210540" cy="8265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850"/>
              </a:lnSpc>
              <a:spcBef>
                <a:spcPts val="0"/>
              </a:spcBef>
              <a:spcAft>
                <a:spcPts val="0"/>
              </a:spcAft>
              <a:buClrTx/>
              <a:buSzTx/>
              <a:buFontTx/>
              <a:buNone/>
              <a:tabLst/>
              <a:defRPr/>
            </a:pPr>
            <a:r>
              <a:rPr kumimoji="0" lang="en-US" sz="4700" b="1" i="0" u="none" strike="noStrike" kern="1200" cap="none" spc="0" normalizeH="0" baseline="0" noProof="0">
                <a:ln>
                  <a:noFill/>
                </a:ln>
                <a:solidFill>
                  <a:srgbClr val="123D59"/>
                </a:solidFill>
                <a:effectLst/>
                <a:uLnTx/>
                <a:uFillTx/>
                <a:latin typeface="Nunito Black" pitchFamily="2" charset="0"/>
                <a:ea typeface="Nunito Bold" pitchFamily="34" charset="-122"/>
                <a:cs typeface="Nunito Bold" pitchFamily="34" charset="-120"/>
              </a:rPr>
              <a:t>11:30 Horticulture</a:t>
            </a:r>
            <a:endParaRPr kumimoji="0" lang="en-US" sz="4700" b="0" i="0" u="none" strike="noStrike" kern="1200" cap="none" spc="0" normalizeH="0" baseline="0" noProof="0">
              <a:ln>
                <a:noFill/>
              </a:ln>
              <a:solidFill>
                <a:schemeClr val="tx1"/>
              </a:solidFill>
              <a:effectLst/>
              <a:uLnTx/>
              <a:uFillTx/>
              <a:latin typeface="Nunito Black" pitchFamily="2" charset="0"/>
              <a:ea typeface="+mn-ea"/>
              <a:cs typeface="+mn-cs"/>
            </a:endParaRPr>
          </a:p>
        </p:txBody>
      </p:sp>
      <p:sp>
        <p:nvSpPr>
          <p:cNvPr id="12" name="Text 9"/>
          <p:cNvSpPr/>
          <p:nvPr/>
        </p:nvSpPr>
        <p:spPr>
          <a:xfrm>
            <a:off x="838438" y="1616754"/>
            <a:ext cx="6688574" cy="3266253"/>
          </a:xfrm>
          <a:prstGeom prst="rect">
            <a:avLst/>
          </a:prstGeom>
          <a:noFill/>
          <a:ln/>
        </p:spPr>
        <p:txBody>
          <a:bodyPr wrap="square" lIns="0" tIns="0" rIns="0" bIns="0" rtlCol="0" anchor="t"/>
          <a:lstStyle/>
          <a:p>
            <a:pPr marL="0" indent="0" algn="l">
              <a:lnSpc>
                <a:spcPts val="3000"/>
              </a:lnSpc>
              <a:buNone/>
            </a:pPr>
            <a:r>
              <a:rPr lang="en-US" sz="1850" b="1">
                <a:solidFill>
                  <a:srgbClr val="123D59"/>
                </a:solidFill>
                <a:latin typeface="Nunito" pitchFamily="2" charset="0"/>
                <a:ea typeface="Nunito" pitchFamily="34" charset="-122"/>
                <a:cs typeface="Nunito" pitchFamily="34" charset="-120"/>
              </a:rPr>
              <a:t>C-Pen</a:t>
            </a:r>
          </a:p>
          <a:p>
            <a:pPr marL="0" indent="0" algn="l">
              <a:lnSpc>
                <a:spcPts val="3000"/>
              </a:lnSpc>
              <a:buNone/>
            </a:pPr>
            <a:endParaRPr lang="en-US" sz="1850" b="1">
              <a:solidFill>
                <a:srgbClr val="123D59"/>
              </a:solidFill>
              <a:latin typeface="Nunito" pitchFamily="2" charset="0"/>
              <a:ea typeface="Nunito" pitchFamily="34" charset="-122"/>
              <a:cs typeface="Nunito" pitchFamily="34" charset="-120"/>
            </a:endParaRPr>
          </a:p>
          <a:p>
            <a:pPr marL="0" indent="0" algn="l">
              <a:lnSpc>
                <a:spcPts val="3000"/>
              </a:lnSpc>
              <a:buNone/>
            </a:pPr>
            <a:r>
              <a:rPr lang="en-US" sz="1850">
                <a:solidFill>
                  <a:srgbClr val="123D59"/>
                </a:solidFill>
                <a:latin typeface="Nunito" pitchFamily="2" charset="0"/>
                <a:ea typeface="Nunito" pitchFamily="34" charset="-122"/>
                <a:cs typeface="Nunito" pitchFamily="34" charset="-120"/>
              </a:rPr>
              <a:t>Emma is a student with Dyslexia who was finding it difficult to read, interpret and complete assignments independently. </a:t>
            </a:r>
          </a:p>
          <a:p>
            <a:pPr marL="0" indent="0" algn="l">
              <a:lnSpc>
                <a:spcPts val="3000"/>
              </a:lnSpc>
              <a:buNone/>
            </a:pPr>
            <a:r>
              <a:rPr lang="en-US" sz="1850">
                <a:solidFill>
                  <a:srgbClr val="123D59"/>
                </a:solidFill>
                <a:latin typeface="Nunito" pitchFamily="2" charset="0"/>
                <a:ea typeface="Nunito" pitchFamily="34" charset="-122"/>
                <a:cs typeface="Nunito" pitchFamily="34" charset="-120"/>
              </a:rPr>
              <a:t>She expressed an interest in Assistive Technology that would enable her to understand exam questions without the additional support from an instructor. </a:t>
            </a:r>
            <a:endParaRPr lang="en-US" sz="1850">
              <a:latin typeface="Nunito" pitchFamily="2" charset="0"/>
            </a:endParaRPr>
          </a:p>
        </p:txBody>
      </p:sp>
      <p:pic>
        <p:nvPicPr>
          <p:cNvPr id="6" name="Picture 5" descr="A hand holding a reader pen scanning a sentence on a page">
            <a:extLst>
              <a:ext uri="{FF2B5EF4-FFF2-40B4-BE49-F238E27FC236}">
                <a16:creationId xmlns:a16="http://schemas.microsoft.com/office/drawing/2014/main" id="{F8DF584E-8066-00B2-7D3E-CBE0B3EFABC0}"/>
              </a:ext>
            </a:extLst>
          </p:cNvPr>
          <p:cNvPicPr>
            <a:picLocks noChangeAspect="1"/>
          </p:cNvPicPr>
          <p:nvPr/>
        </p:nvPicPr>
        <p:blipFill>
          <a:blip r:embed="rId3"/>
          <a:stretch>
            <a:fillRect/>
          </a:stretch>
        </p:blipFill>
        <p:spPr>
          <a:xfrm>
            <a:off x="8156199" y="3119252"/>
            <a:ext cx="6564512" cy="5110348"/>
          </a:xfrm>
          <a:prstGeom prst="rect">
            <a:avLst/>
          </a:prstGeom>
        </p:spPr>
      </p:pic>
      <p:pic>
        <p:nvPicPr>
          <p:cNvPr id="3" name="Picture 2" descr="Purple text on a white background: National Learning Network, Think Possible">
            <a:extLst>
              <a:ext uri="{FF2B5EF4-FFF2-40B4-BE49-F238E27FC236}">
                <a16:creationId xmlns:a16="http://schemas.microsoft.com/office/drawing/2014/main" id="{BDE2818E-6B84-5054-6AB3-B8ACAB234D8B}"/>
              </a:ext>
            </a:extLst>
          </p:cNvPr>
          <p:cNvPicPr>
            <a:picLocks noChangeAspect="1"/>
          </p:cNvPicPr>
          <p:nvPr/>
        </p:nvPicPr>
        <p:blipFill>
          <a:blip r:embed="rId4"/>
          <a:stretch>
            <a:fillRect/>
          </a:stretch>
        </p:blipFill>
        <p:spPr>
          <a:xfrm>
            <a:off x="8007758" y="416537"/>
            <a:ext cx="6420746" cy="14861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4" name="Text 1"/>
          <p:cNvSpPr>
            <a:spLocks noGrp="1"/>
          </p:cNvSpPr>
          <p:nvPr>
            <p:ph type="title" idx="4294967295"/>
          </p:nvPr>
        </p:nvSpPr>
        <p:spPr>
          <a:xfrm>
            <a:off x="6214513" y="1909289"/>
            <a:ext cx="6172200" cy="77152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050"/>
              </a:lnSpc>
              <a:spcBef>
                <a:spcPts val="0"/>
              </a:spcBef>
              <a:spcAft>
                <a:spcPts val="0"/>
              </a:spcAft>
              <a:buClrTx/>
              <a:buSzTx/>
              <a:buFontTx/>
              <a:buNone/>
              <a:tabLst/>
              <a:defRPr/>
            </a:pPr>
            <a:r>
              <a:rPr kumimoji="0" lang="en-US" sz="4850" b="1" i="0" u="none" strike="noStrike" kern="1200" cap="none" spc="0" normalizeH="0" baseline="0" noProof="0">
                <a:ln>
                  <a:noFill/>
                </a:ln>
                <a:solidFill>
                  <a:srgbClr val="123D59"/>
                </a:solidFill>
                <a:effectLst/>
                <a:uLnTx/>
                <a:uFillTx/>
                <a:latin typeface="Nunito Black" pitchFamily="2" charset="0"/>
                <a:ea typeface="Nunito Bold" pitchFamily="34" charset="-122"/>
                <a:cs typeface="Nunito Bold" pitchFamily="34" charset="-120"/>
              </a:rPr>
              <a:t>12:30 Lunchtime</a:t>
            </a:r>
            <a:endParaRPr kumimoji="0" lang="en-US" sz="4850" b="0" i="0" u="none" strike="noStrike" kern="1200" cap="none" spc="0" normalizeH="0" baseline="0" noProof="0">
              <a:ln>
                <a:noFill/>
              </a:ln>
              <a:solidFill>
                <a:schemeClr val="tx1"/>
              </a:solidFill>
              <a:effectLst/>
              <a:uLnTx/>
              <a:uFillTx/>
              <a:latin typeface="Nunito Black" pitchFamily="2" charset="0"/>
              <a:ea typeface="+mn-ea"/>
              <a:cs typeface="+mn-cs"/>
            </a:endParaRPr>
          </a:p>
        </p:txBody>
      </p:sp>
      <p:pic>
        <p:nvPicPr>
          <p:cNvPr id="13" name="Picture 12" descr="A screen shot of a text-to-speech phone app called Speech Assistant ">
            <a:extLst>
              <a:ext uri="{FF2B5EF4-FFF2-40B4-BE49-F238E27FC236}">
                <a16:creationId xmlns:a16="http://schemas.microsoft.com/office/drawing/2014/main" id="{C77BF504-C9ED-39C5-CADF-FE2F2359CBC7}"/>
              </a:ext>
            </a:extLst>
          </p:cNvPr>
          <p:cNvPicPr>
            <a:picLocks noChangeAspect="1"/>
          </p:cNvPicPr>
          <p:nvPr/>
        </p:nvPicPr>
        <p:blipFill>
          <a:blip r:embed="rId3"/>
          <a:stretch>
            <a:fillRect/>
          </a:stretch>
        </p:blipFill>
        <p:spPr>
          <a:xfrm>
            <a:off x="522286" y="-16671"/>
            <a:ext cx="4800600" cy="8229600"/>
          </a:xfrm>
          <a:prstGeom prst="rect">
            <a:avLst/>
          </a:prstGeom>
        </p:spPr>
      </p:pic>
      <p:sp>
        <p:nvSpPr>
          <p:cNvPr id="12" name="Text 9"/>
          <p:cNvSpPr/>
          <p:nvPr/>
        </p:nvSpPr>
        <p:spPr>
          <a:xfrm>
            <a:off x="6347640" y="3039797"/>
            <a:ext cx="6640285" cy="4413563"/>
          </a:xfrm>
          <a:prstGeom prst="rect">
            <a:avLst/>
          </a:prstGeom>
          <a:noFill/>
          <a:ln/>
        </p:spPr>
        <p:txBody>
          <a:bodyPr wrap="square" lIns="0" tIns="0" rIns="0" bIns="0" rtlCol="0" anchor="t"/>
          <a:lstStyle/>
          <a:p>
            <a:pPr>
              <a:lnSpc>
                <a:spcPts val="3100"/>
              </a:lnSpc>
            </a:pPr>
            <a:r>
              <a:rPr lang="en-US" sz="1900">
                <a:solidFill>
                  <a:srgbClr val="123D59"/>
                </a:solidFill>
                <a:latin typeface="Nunito" pitchFamily="34" charset="0"/>
                <a:ea typeface="Nunito" pitchFamily="34" charset="-122"/>
                <a:cs typeface="Nunito" pitchFamily="34" charset="-120"/>
              </a:rPr>
              <a:t>Joe does use his voice to communicate but is not always fully understood by people who don’t know him very well.</a:t>
            </a:r>
          </a:p>
          <a:p>
            <a:pPr>
              <a:lnSpc>
                <a:spcPts val="3100"/>
              </a:lnSpc>
            </a:pPr>
            <a:r>
              <a:rPr lang="en-US" sz="1900">
                <a:solidFill>
                  <a:srgbClr val="123D59"/>
                </a:solidFill>
                <a:latin typeface="Nunito" pitchFamily="34" charset="0"/>
                <a:ea typeface="Nunito" pitchFamily="34" charset="-122"/>
                <a:cs typeface="Nunito" pitchFamily="34" charset="-120"/>
              </a:rPr>
              <a:t>He expressed an interest in something that would support him, like at lunchtime in a busy canteen. </a:t>
            </a:r>
          </a:p>
          <a:p>
            <a:pPr marL="0" indent="0" algn="l">
              <a:lnSpc>
                <a:spcPts val="3100"/>
              </a:lnSpc>
              <a:buNone/>
            </a:pPr>
            <a:endParaRPr lang="en-US" sz="1900"/>
          </a:p>
        </p:txBody>
      </p:sp>
      <p:pic>
        <p:nvPicPr>
          <p:cNvPr id="7" name="Picture 6">
            <a:extLst>
              <a:ext uri="{FF2B5EF4-FFF2-40B4-BE49-F238E27FC236}">
                <a16:creationId xmlns:a16="http://schemas.microsoft.com/office/drawing/2014/main" id="{CA6372D1-46C8-090C-BF9C-4D733DF9A8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661221" y="7615469"/>
            <a:ext cx="1969179" cy="597460"/>
          </a:xfrm>
          <a:prstGeom prst="rect">
            <a:avLst/>
          </a:prstGeom>
        </p:spPr>
      </p:pic>
      <p:pic>
        <p:nvPicPr>
          <p:cNvPr id="6" name="Picture 5">
            <a:extLst>
              <a:ext uri="{FF2B5EF4-FFF2-40B4-BE49-F238E27FC236}">
                <a16:creationId xmlns:a16="http://schemas.microsoft.com/office/drawing/2014/main" id="{65C34198-F4C6-C783-8B58-24158C8AF12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5272" y="428894"/>
            <a:ext cx="6420746" cy="148610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8A3E4-33A9-6CC3-7DBF-372503868A06}"/>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2BF82E28-9BA7-64C2-69F2-6699BBD05751}"/>
              </a:ext>
            </a:extLst>
          </p:cNvPr>
          <p:cNvSpPr>
            <a:spLocks noGrp="1"/>
          </p:cNvSpPr>
          <p:nvPr>
            <p:ph type="title" idx="4294967295"/>
          </p:nvPr>
        </p:nvSpPr>
        <p:spPr>
          <a:xfrm>
            <a:off x="7701321" y="2899470"/>
            <a:ext cx="6172200" cy="77152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050"/>
              </a:lnSpc>
              <a:spcBef>
                <a:spcPts val="0"/>
              </a:spcBef>
              <a:spcAft>
                <a:spcPts val="0"/>
              </a:spcAft>
              <a:buClrTx/>
              <a:buSzTx/>
              <a:buFontTx/>
              <a:buNone/>
              <a:tabLst/>
              <a:defRPr/>
            </a:pPr>
            <a:r>
              <a:rPr kumimoji="0" lang="en-US" sz="4850" b="1" i="0" u="none" strike="noStrike" kern="1200" cap="none" spc="0" normalizeH="0" baseline="0" noProof="0">
                <a:ln>
                  <a:noFill/>
                </a:ln>
                <a:solidFill>
                  <a:srgbClr val="123D59"/>
                </a:solidFill>
                <a:effectLst/>
                <a:uLnTx/>
                <a:uFillTx/>
                <a:latin typeface="Nunito Black" pitchFamily="2" charset="0"/>
                <a:ea typeface="Nunito Bold" pitchFamily="34" charset="-122"/>
                <a:cs typeface="Nunito Bold" pitchFamily="34" charset="-120"/>
              </a:rPr>
              <a:t>13:30 Artlink</a:t>
            </a:r>
            <a:endParaRPr kumimoji="0" lang="en-US" sz="4850" b="0" i="0" u="none" strike="noStrike" kern="1200" cap="none" spc="0" normalizeH="0" baseline="0" noProof="0">
              <a:ln>
                <a:noFill/>
              </a:ln>
              <a:solidFill>
                <a:schemeClr val="tx1"/>
              </a:solidFill>
              <a:effectLst/>
              <a:uLnTx/>
              <a:uFillTx/>
              <a:latin typeface="Nunito Black" pitchFamily="2" charset="0"/>
              <a:ea typeface="+mn-ea"/>
              <a:cs typeface="+mn-cs"/>
            </a:endParaRPr>
          </a:p>
        </p:txBody>
      </p:sp>
      <p:sp>
        <p:nvSpPr>
          <p:cNvPr id="14" name="TextBox 13">
            <a:extLst>
              <a:ext uri="{FF2B5EF4-FFF2-40B4-BE49-F238E27FC236}">
                <a16:creationId xmlns:a16="http://schemas.microsoft.com/office/drawing/2014/main" id="{034BB168-3A24-907A-0065-8164DF30FFE9}"/>
              </a:ext>
            </a:extLst>
          </p:cNvPr>
          <p:cNvSpPr txBox="1"/>
          <p:nvPr/>
        </p:nvSpPr>
        <p:spPr>
          <a:xfrm>
            <a:off x="7315200" y="4114800"/>
            <a:ext cx="7315200" cy="1652375"/>
          </a:xfrm>
          <a:prstGeom prst="rect">
            <a:avLst/>
          </a:prstGeom>
          <a:noFill/>
        </p:spPr>
        <p:txBody>
          <a:bodyPr wrap="square">
            <a:spAutoFit/>
          </a:bodyPr>
          <a:lstStyle/>
          <a:p>
            <a:pPr marL="0" indent="0" algn="l">
              <a:lnSpc>
                <a:spcPts val="3100"/>
              </a:lnSpc>
              <a:buNone/>
            </a:pPr>
            <a:r>
              <a:rPr lang="en-US">
                <a:solidFill>
                  <a:srgbClr val="123D59"/>
                </a:solidFill>
                <a:latin typeface="Nunito" pitchFamily="2" charset="0"/>
              </a:rPr>
              <a:t>Alex is a student on the Artlink course in Park House. </a:t>
            </a:r>
          </a:p>
          <a:p>
            <a:pPr marL="0" indent="0" algn="l">
              <a:lnSpc>
                <a:spcPts val="3100"/>
              </a:lnSpc>
              <a:buNone/>
            </a:pPr>
            <a:r>
              <a:rPr lang="en-US">
                <a:solidFill>
                  <a:srgbClr val="123D59"/>
                </a:solidFill>
                <a:latin typeface="Nunito" pitchFamily="2" charset="0"/>
              </a:rPr>
              <a:t>He often finds the classroom environment overwhelming and distracting. He asked if there were any supports available that could help him to self-regulate while in class.</a:t>
            </a:r>
          </a:p>
        </p:txBody>
      </p:sp>
      <p:sp>
        <p:nvSpPr>
          <p:cNvPr id="5" name="Rectangle 4">
            <a:extLst>
              <a:ext uri="{FF2B5EF4-FFF2-40B4-BE49-F238E27FC236}">
                <a16:creationId xmlns:a16="http://schemas.microsoft.com/office/drawing/2014/main" id="{17DBF295-F2AA-878E-B5EA-379B999135D8}"/>
              </a:ext>
              <a:ext uri="{C183D7F6-B498-43B3-948B-1728B52AA6E4}">
                <adec:decorative xmlns:adec="http://schemas.microsoft.com/office/drawing/2017/decorative" val="1"/>
              </a:ext>
            </a:extLst>
          </p:cNvPr>
          <p:cNvSpPr/>
          <p:nvPr/>
        </p:nvSpPr>
        <p:spPr>
          <a:xfrm>
            <a:off x="12573000" y="7630886"/>
            <a:ext cx="1970314"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BDECB308-C061-EE33-6A5F-1DDD2DD369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7758" y="416537"/>
            <a:ext cx="6420746" cy="1486107"/>
          </a:xfrm>
          <a:prstGeom prst="rect">
            <a:avLst/>
          </a:prstGeom>
        </p:spPr>
      </p:pic>
      <p:pic>
        <p:nvPicPr>
          <p:cNvPr id="2" name="Picture 1">
            <a:extLst>
              <a:ext uri="{FF2B5EF4-FFF2-40B4-BE49-F238E27FC236}">
                <a16:creationId xmlns:a16="http://schemas.microsoft.com/office/drawing/2014/main" id="{94B6F8D5-05C6-C2AD-6DC9-DBBFFE7BCA3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0067" y="1253231"/>
            <a:ext cx="8015267" cy="5343511"/>
          </a:xfrm>
          <a:prstGeom prst="rect">
            <a:avLst/>
          </a:prstGeom>
        </p:spPr>
      </p:pic>
    </p:spTree>
    <p:extLst>
      <p:ext uri="{BB962C8B-B14F-4D97-AF65-F5344CB8AC3E}">
        <p14:creationId xmlns:p14="http://schemas.microsoft.com/office/powerpoint/2010/main" val="48709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F2889-77F8-1D8F-7E36-39E4E4FD5B21}"/>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A4C061BB-1C69-A471-403B-4BB7EE93510F}"/>
              </a:ext>
            </a:extLst>
          </p:cNvPr>
          <p:cNvSpPr>
            <a:spLocks noGrp="1"/>
          </p:cNvSpPr>
          <p:nvPr>
            <p:ph type="title" idx="4294967295"/>
          </p:nvPr>
        </p:nvSpPr>
        <p:spPr>
          <a:xfrm>
            <a:off x="6489333" y="2487398"/>
            <a:ext cx="6172200" cy="77152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050"/>
              </a:lnSpc>
              <a:spcBef>
                <a:spcPts val="0"/>
              </a:spcBef>
              <a:spcAft>
                <a:spcPts val="0"/>
              </a:spcAft>
              <a:buClrTx/>
              <a:buSzTx/>
              <a:buFontTx/>
              <a:buNone/>
              <a:tabLst/>
              <a:defRPr/>
            </a:pPr>
            <a:r>
              <a:rPr kumimoji="0" lang="en-US" sz="4850" b="1" i="0" u="none" strike="noStrike" kern="1200" cap="none" spc="0" normalizeH="0" baseline="0" noProof="0">
                <a:ln>
                  <a:noFill/>
                </a:ln>
                <a:solidFill>
                  <a:srgbClr val="123D59"/>
                </a:solidFill>
                <a:effectLst/>
                <a:uLnTx/>
                <a:uFillTx/>
                <a:latin typeface="Nunito Black" pitchFamily="2" charset="0"/>
                <a:ea typeface="Nunito Bold" pitchFamily="34" charset="-122"/>
                <a:cs typeface="Nunito Bold" pitchFamily="34" charset="-120"/>
              </a:rPr>
              <a:t>14:30 Home</a:t>
            </a:r>
            <a:endParaRPr kumimoji="0" lang="en-US" sz="4850" b="0" i="0" u="none" strike="noStrike" kern="1200" cap="none" spc="0" normalizeH="0" baseline="0" noProof="0">
              <a:ln>
                <a:noFill/>
              </a:ln>
              <a:solidFill>
                <a:schemeClr val="tx1"/>
              </a:solidFill>
              <a:effectLst/>
              <a:uLnTx/>
              <a:uFillTx/>
              <a:latin typeface="Nunito Black" pitchFamily="2" charset="0"/>
              <a:ea typeface="+mn-ea"/>
              <a:cs typeface="+mn-cs"/>
            </a:endParaRPr>
          </a:p>
        </p:txBody>
      </p:sp>
      <p:sp>
        <p:nvSpPr>
          <p:cNvPr id="7" name="TextBox 6">
            <a:extLst>
              <a:ext uri="{FF2B5EF4-FFF2-40B4-BE49-F238E27FC236}">
                <a16:creationId xmlns:a16="http://schemas.microsoft.com/office/drawing/2014/main" id="{038E984F-7D45-E2EE-A571-8E5368BAA27D}"/>
              </a:ext>
            </a:extLst>
          </p:cNvPr>
          <p:cNvSpPr txBox="1"/>
          <p:nvPr/>
        </p:nvSpPr>
        <p:spPr>
          <a:xfrm>
            <a:off x="6485404" y="3674878"/>
            <a:ext cx="7315200" cy="1990930"/>
          </a:xfrm>
          <a:prstGeom prst="rect">
            <a:avLst/>
          </a:prstGeom>
          <a:noFill/>
        </p:spPr>
        <p:txBody>
          <a:bodyPr wrap="square">
            <a:spAutoFit/>
          </a:bodyPr>
          <a:lstStyle/>
          <a:p>
            <a:pPr>
              <a:lnSpc>
                <a:spcPts val="3000"/>
              </a:lnSpc>
            </a:pPr>
            <a:r>
              <a:rPr lang="en-GB" sz="1850">
                <a:solidFill>
                  <a:srgbClr val="123D59"/>
                </a:solidFill>
                <a:latin typeface="Nunito" pitchFamily="2" charset="0"/>
              </a:rPr>
              <a:t>James, the student we met for his morning coffee, also wanted to be able to able to tell the time without having to ask someone else. He received a talking watch and can now keep track of the time throughout the day and make sure he gets his bus at the end of the day. This piece of AT also encouraged James’ independence. </a:t>
            </a:r>
          </a:p>
        </p:txBody>
      </p:sp>
      <p:sp>
        <p:nvSpPr>
          <p:cNvPr id="8" name="Rectangle 7">
            <a:extLst>
              <a:ext uri="{FF2B5EF4-FFF2-40B4-BE49-F238E27FC236}">
                <a16:creationId xmlns:a16="http://schemas.microsoft.com/office/drawing/2014/main" id="{DD31767A-61DF-7CA9-5A0B-ADEF49230647}"/>
              </a:ext>
              <a:ext uri="{C183D7F6-B498-43B3-948B-1728B52AA6E4}">
                <adec:decorative xmlns:adec="http://schemas.microsoft.com/office/drawing/2017/decorative" val="1"/>
              </a:ext>
            </a:extLst>
          </p:cNvPr>
          <p:cNvSpPr/>
          <p:nvPr/>
        </p:nvSpPr>
        <p:spPr>
          <a:xfrm>
            <a:off x="12573000" y="7630886"/>
            <a:ext cx="1970314"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EDB09BD4-9E51-ABB2-5F2B-953724B171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7758" y="416537"/>
            <a:ext cx="6420746" cy="1486107"/>
          </a:xfrm>
          <a:prstGeom prst="rect">
            <a:avLst/>
          </a:prstGeom>
        </p:spPr>
      </p:pic>
      <p:pic>
        <p:nvPicPr>
          <p:cNvPr id="6" name="Picture 5">
            <a:extLst>
              <a:ext uri="{FF2B5EF4-FFF2-40B4-BE49-F238E27FC236}">
                <a16:creationId xmlns:a16="http://schemas.microsoft.com/office/drawing/2014/main" id="{467718A3-482C-7046-ED44-EAC343881D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3285" y="715011"/>
            <a:ext cx="6284490" cy="6915875"/>
          </a:xfrm>
          <a:prstGeom prst="rect">
            <a:avLst/>
          </a:prstGeom>
        </p:spPr>
      </p:pic>
    </p:spTree>
    <p:extLst>
      <p:ext uri="{BB962C8B-B14F-4D97-AF65-F5344CB8AC3E}">
        <p14:creationId xmlns:p14="http://schemas.microsoft.com/office/powerpoint/2010/main" val="2865872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16e479-0dd5-4804-90b2-b021d65978fe">
      <Terms xmlns="http://schemas.microsoft.com/office/infopath/2007/PartnerControls"/>
    </lcf76f155ced4ddcb4097134ff3c332f>
    <TaxCatchAll xmlns="4ce5584e-5f0e-4fd3-a3b6-c328330b3f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18236C5C5AA44EA07659CC33D883B7" ma:contentTypeVersion="15" ma:contentTypeDescription="Create a new document." ma:contentTypeScope="" ma:versionID="507af255be8802cbc86d2f77b2a8882a">
  <xsd:schema xmlns:xsd="http://www.w3.org/2001/XMLSchema" xmlns:xs="http://www.w3.org/2001/XMLSchema" xmlns:p="http://schemas.microsoft.com/office/2006/metadata/properties" xmlns:ns2="1316e479-0dd5-4804-90b2-b021d65978fe" xmlns:ns3="4ce5584e-5f0e-4fd3-a3b6-c328330b3f2d" targetNamespace="http://schemas.microsoft.com/office/2006/metadata/properties" ma:root="true" ma:fieldsID="f47282a7f470c1ed81c66e747b09ab15" ns2:_="" ns3:_="">
    <xsd:import namespace="1316e479-0dd5-4804-90b2-b021d65978fe"/>
    <xsd:import namespace="4ce5584e-5f0e-4fd3-a3b6-c328330b3f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6e479-0dd5-4804-90b2-b021d6597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e5584e-5f0e-4fd3-a3b6-c328330b3f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7cb71a9-d6a4-4de9-8779-cae39dc6d9da}" ma:internalName="TaxCatchAll" ma:showField="CatchAllData" ma:web="4ce5584e-5f0e-4fd3-a3b6-c328330b3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051FD3-47FE-43D8-94C1-6E4C929E3B15}">
  <ds:schemaRefs>
    <ds:schemaRef ds:uri="127e6097-bdde-4a84-93c3-6576b5e93edc"/>
    <ds:schemaRef ds:uri="e7cf7f8b-6567-46ad-9c8f-bb8b69bfa9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316e479-0dd5-4804-90b2-b021d65978fe"/>
    <ds:schemaRef ds:uri="4ce5584e-5f0e-4fd3-a3b6-c328330b3f2d"/>
  </ds:schemaRefs>
</ds:datastoreItem>
</file>

<file path=customXml/itemProps2.xml><?xml version="1.0" encoding="utf-8"?>
<ds:datastoreItem xmlns:ds="http://schemas.openxmlformats.org/officeDocument/2006/customXml" ds:itemID="{F59F3623-EE7F-4652-B379-A833D5503C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6e479-0dd5-4804-90b2-b021d65978fe"/>
    <ds:schemaRef ds:uri="4ce5584e-5f0e-4fd3-a3b6-c328330b3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821D53-3D67-4796-9ACA-1230784E28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382</Words>
  <Application>Microsoft Office PowerPoint</Application>
  <PresentationFormat>Custom</PresentationFormat>
  <Paragraphs>55</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Nunito</vt:lpstr>
      <vt:lpstr>Arial</vt:lpstr>
      <vt:lpstr>Nunito Black</vt:lpstr>
      <vt:lpstr>Office Theme</vt:lpstr>
      <vt:lpstr>DAT Day at National Learning Network, Park House</vt:lpstr>
      <vt:lpstr>Introduction</vt:lpstr>
      <vt:lpstr>09:00 Morning Coffee</vt:lpstr>
      <vt:lpstr>10:00 Retail Skills</vt:lpstr>
      <vt:lpstr>11:00 Sensory Break</vt:lpstr>
      <vt:lpstr>11:30 Horticulture</vt:lpstr>
      <vt:lpstr>12:30 Lunchtime</vt:lpstr>
      <vt:lpstr>13:30 Artlink</vt:lpstr>
      <vt:lpstr>14:30 Home</vt:lpstr>
      <vt:lpstr>Conclusion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Danielle O'Rourke</cp:lastModifiedBy>
  <cp:revision>2</cp:revision>
  <dcterms:created xsi:type="dcterms:W3CDTF">2025-05-17T12:38:16Z</dcterms:created>
  <dcterms:modified xsi:type="dcterms:W3CDTF">2025-05-26T17:33:31Z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0x0101007A18236C5C5AA44EA07659CC33D883B7</vt:lpwstr>
  </property>
  <property fmtid="{D5CDD505-2E9C-101B-9397-08002B2CF9AE}" pid="3" name="MediaServiceImageTags">
    <vt:lpwstr/>
  </property>
</Properties>
</file>