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O'Rourke" userId="f36a576b-c06f-4e27-b341-dcf4bf9c1f2f" providerId="ADAL" clId="{85769EFC-D4EC-415D-BFE3-7F1D3F48D7E0}"/>
    <pc:docChg chg="modSld">
      <pc:chgData name="Danielle O'Rourke" userId="f36a576b-c06f-4e27-b341-dcf4bf9c1f2f" providerId="ADAL" clId="{85769EFC-D4EC-415D-BFE3-7F1D3F48D7E0}" dt="2025-05-22T07:55:13.611" v="6" actId="962"/>
      <pc:docMkLst>
        <pc:docMk/>
      </pc:docMkLst>
      <pc:sldChg chg="modSp mod">
        <pc:chgData name="Danielle O'Rourke" userId="f36a576b-c06f-4e27-b341-dcf4bf9c1f2f" providerId="ADAL" clId="{85769EFC-D4EC-415D-BFE3-7F1D3F48D7E0}" dt="2025-05-22T07:55:08.575" v="1" actId="962"/>
        <pc:sldMkLst>
          <pc:docMk/>
          <pc:sldMk cId="0" sldId="256"/>
        </pc:sldMkLst>
        <pc:picChg chg="mod">
          <ac:chgData name="Danielle O'Rourke" userId="f36a576b-c06f-4e27-b341-dcf4bf9c1f2f" providerId="ADAL" clId="{85769EFC-D4EC-415D-BFE3-7F1D3F48D7E0}" dt="2025-05-22T07:55:08.575" v="1" actId="962"/>
          <ac:picMkLst>
            <pc:docMk/>
            <pc:sldMk cId="0" sldId="256"/>
            <ac:picMk id="5" creationId="{4BD72A8E-A1E7-D073-6EDA-2BADA79BAB26}"/>
          </ac:picMkLst>
        </pc:picChg>
      </pc:sldChg>
      <pc:sldChg chg="modSp mod">
        <pc:chgData name="Danielle O'Rourke" userId="f36a576b-c06f-4e27-b341-dcf4bf9c1f2f" providerId="ADAL" clId="{85769EFC-D4EC-415D-BFE3-7F1D3F48D7E0}" dt="2025-05-22T07:55:09.976" v="2" actId="962"/>
        <pc:sldMkLst>
          <pc:docMk/>
          <pc:sldMk cId="0" sldId="257"/>
        </pc:sldMkLst>
        <pc:picChg chg="mod">
          <ac:chgData name="Danielle O'Rourke" userId="f36a576b-c06f-4e27-b341-dcf4bf9c1f2f" providerId="ADAL" clId="{85769EFC-D4EC-415D-BFE3-7F1D3F48D7E0}" dt="2025-05-22T07:55:09.976" v="2" actId="962"/>
          <ac:picMkLst>
            <pc:docMk/>
            <pc:sldMk cId="0" sldId="257"/>
            <ac:picMk id="4" creationId="{A1E4CD3B-4B26-1FC4-519D-88AB7F9BC48C}"/>
          </ac:picMkLst>
        </pc:picChg>
      </pc:sldChg>
      <pc:sldChg chg="modSp mod">
        <pc:chgData name="Danielle O'Rourke" userId="f36a576b-c06f-4e27-b341-dcf4bf9c1f2f" providerId="ADAL" clId="{85769EFC-D4EC-415D-BFE3-7F1D3F48D7E0}" dt="2025-05-22T07:55:10.800" v="3" actId="962"/>
        <pc:sldMkLst>
          <pc:docMk/>
          <pc:sldMk cId="0" sldId="258"/>
        </pc:sldMkLst>
        <pc:picChg chg="mod">
          <ac:chgData name="Danielle O'Rourke" userId="f36a576b-c06f-4e27-b341-dcf4bf9c1f2f" providerId="ADAL" clId="{85769EFC-D4EC-415D-BFE3-7F1D3F48D7E0}" dt="2025-05-22T07:55:10.800" v="3" actId="962"/>
          <ac:picMkLst>
            <pc:docMk/>
            <pc:sldMk cId="0" sldId="258"/>
            <ac:picMk id="4" creationId="{ACACF4CA-43FC-ED8C-B32B-F098EAA52E78}"/>
          </ac:picMkLst>
        </pc:picChg>
      </pc:sldChg>
      <pc:sldChg chg="modSp mod">
        <pc:chgData name="Danielle O'Rourke" userId="f36a576b-c06f-4e27-b341-dcf4bf9c1f2f" providerId="ADAL" clId="{85769EFC-D4EC-415D-BFE3-7F1D3F48D7E0}" dt="2025-05-22T07:55:11.614" v="4" actId="962"/>
        <pc:sldMkLst>
          <pc:docMk/>
          <pc:sldMk cId="0" sldId="259"/>
        </pc:sldMkLst>
        <pc:picChg chg="mod">
          <ac:chgData name="Danielle O'Rourke" userId="f36a576b-c06f-4e27-b341-dcf4bf9c1f2f" providerId="ADAL" clId="{85769EFC-D4EC-415D-BFE3-7F1D3F48D7E0}" dt="2025-05-22T07:55:11.614" v="4" actId="962"/>
          <ac:picMkLst>
            <pc:docMk/>
            <pc:sldMk cId="0" sldId="259"/>
            <ac:picMk id="4" creationId="{C3BF3BF9-C1DE-491B-15B8-A05A788A0C6C}"/>
          </ac:picMkLst>
        </pc:picChg>
      </pc:sldChg>
      <pc:sldChg chg="modSp mod">
        <pc:chgData name="Danielle O'Rourke" userId="f36a576b-c06f-4e27-b341-dcf4bf9c1f2f" providerId="ADAL" clId="{85769EFC-D4EC-415D-BFE3-7F1D3F48D7E0}" dt="2025-05-22T07:55:12.521" v="5" actId="962"/>
        <pc:sldMkLst>
          <pc:docMk/>
          <pc:sldMk cId="0" sldId="260"/>
        </pc:sldMkLst>
        <pc:picChg chg="mod">
          <ac:chgData name="Danielle O'Rourke" userId="f36a576b-c06f-4e27-b341-dcf4bf9c1f2f" providerId="ADAL" clId="{85769EFC-D4EC-415D-BFE3-7F1D3F48D7E0}" dt="2025-05-22T07:55:12.521" v="5" actId="962"/>
          <ac:picMkLst>
            <pc:docMk/>
            <pc:sldMk cId="0" sldId="260"/>
            <ac:picMk id="4" creationId="{D005BCE1-26AD-CF14-6A40-9879E84FAC04}"/>
          </ac:picMkLst>
        </pc:picChg>
      </pc:sldChg>
      <pc:sldChg chg="modSp mod">
        <pc:chgData name="Danielle O'Rourke" userId="f36a576b-c06f-4e27-b341-dcf4bf9c1f2f" providerId="ADAL" clId="{85769EFC-D4EC-415D-BFE3-7F1D3F48D7E0}" dt="2025-05-22T07:55:13.611" v="6" actId="962"/>
        <pc:sldMkLst>
          <pc:docMk/>
          <pc:sldMk cId="0" sldId="262"/>
        </pc:sldMkLst>
        <pc:picChg chg="mod">
          <ac:chgData name="Danielle O'Rourke" userId="f36a576b-c06f-4e27-b341-dcf4bf9c1f2f" providerId="ADAL" clId="{85769EFC-D4EC-415D-BFE3-7F1D3F48D7E0}" dt="2025-05-22T07:55:13.611" v="6" actId="962"/>
          <ac:picMkLst>
            <pc:docMk/>
            <pc:sldMk cId="0" sldId="262"/>
            <ac:picMk id="8" creationId="{004E8629-1C0E-1582-786A-3597CF6EE08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44F7DE-263B-9329-8D42-B4161FFB4901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29EEEC-8775-64BE-F65B-2CEC621DABB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76DD7CA5-7D02-4AE8-8216-C15DAAA06C21}" type="datetime1">
              <a:rPr lang="en-IE"/>
              <a:pPr lvl="0"/>
              <a:t>22/05/2025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CC0236D-A7E2-6F5E-A1F1-D3200D290F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FED1E74-9C18-9CDD-BE8B-D18FDA2EA27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81EED-0453-20D1-D93C-0C732821D5AF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C4D7D-A4C4-0535-074A-1DA4775521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A5D5BD61-78B5-4804-86DC-4261F79FB3D3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4142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A6F576-E616-03BB-10DF-387C7016A3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74F4DB-2FB6-EF5A-6FC8-5CD7EF3885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/>
              <a:t>Title: Accessible Formats: Challenges and Opportunities</a:t>
            </a: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3E689-7890-F9F7-DE44-9F2245082E11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B3B077A-2B15-4A33-AC67-899F75C0EF18}" type="slidenum">
              <a:t>1</a:t>
            </a:fld>
            <a:endParaRPr lang="en-IE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284DB0-2A40-06DB-209C-C503A9DB4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45CC5-5327-8640-DE18-3D476CCE50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/>
              <a:t>Mission: to advocate, support and advise on all aspects of accessible formats</a:t>
            </a:r>
          </a:p>
          <a:p>
            <a:pPr lvl="0"/>
            <a:r>
              <a:rPr lang="en-US"/>
              <a:t>Background: Founded in 2011. Originally an umbrella group for Braille producers- but has expanded since.</a:t>
            </a:r>
          </a:p>
          <a:p>
            <a:pPr lvl="0"/>
            <a:r>
              <a:rPr lang="en-US"/>
              <a:t>Founding Members: Library Access Services at Vision Ireland, Reading Services at Childvision, Arbour Hill Braille Production Service.</a:t>
            </a: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A519B-389E-7275-B18E-D9A9C484EE81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3244CA-1544-4307-90D6-18F6CBA01F07}" type="slidenum">
              <a:t>2</a:t>
            </a:fld>
            <a:endParaRPr lang="en-IE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C54D6C-9543-BB41-D7BA-01B9BC945A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F31DDF-0514-C106-BC23-38834CB8D7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>
                <a:latin typeface="Aptos" pitchFamily="34"/>
              </a:rPr>
              <a:t>Our Work to date:</a:t>
            </a:r>
          </a:p>
          <a:p>
            <a:pPr lvl="0"/>
            <a:r>
              <a:rPr lang="en-US">
                <a:latin typeface="Aptos" pitchFamily="34"/>
              </a:rPr>
              <a:t>Successfully introduced the new Unified English Braille (UEB code in Ireland. </a:t>
            </a:r>
          </a:p>
          <a:p>
            <a:pPr lvl="0"/>
            <a:r>
              <a:rPr lang="en-US">
                <a:latin typeface="Aptos" pitchFamily="34"/>
              </a:rPr>
              <a:t>Completely updated the Irish Braille Code ( UIB).</a:t>
            </a:r>
          </a:p>
          <a:p>
            <a:pPr lvl="0"/>
            <a:r>
              <a:rPr lang="en-US">
                <a:latin typeface="Aptos" pitchFamily="34"/>
              </a:rPr>
              <a:t>Developed Guidelines for teaching of STEM subjects with Braille.</a:t>
            </a:r>
          </a:p>
          <a:p>
            <a:pPr lvl="0"/>
            <a:r>
              <a:rPr lang="en-US">
                <a:latin typeface="Aptos" pitchFamily="34"/>
              </a:rPr>
              <a:t>Continuous engagement with the community to inform and support on alternative formats and accessibility.</a:t>
            </a:r>
          </a:p>
          <a:p>
            <a:pPr lvl="0"/>
            <a:r>
              <a:rPr lang="en-US">
                <a:latin typeface="Aptos" pitchFamily="34"/>
              </a:rPr>
              <a:t>Recently joined as Associate Members of the Disability Federation of Ireland.</a:t>
            </a:r>
          </a:p>
          <a:p>
            <a:pPr lvl="0"/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43FAF-A356-628A-C23D-8E507D9499B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313C8DF-9BBC-477E-A91F-2D5B9B9D4074}" type="slidenum">
              <a:t>3</a:t>
            </a:fld>
            <a:endParaRPr lang="en-IE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7ED2B7-7454-5806-4A66-0A4AA3F3F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97F2F0-0322-02E0-F7D0-CCE37398C0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>
                <a:latin typeface="Aptos" pitchFamily="34"/>
              </a:rPr>
              <a:t>Who Uses Accessible Formats?</a:t>
            </a:r>
          </a:p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en-US" sz="2000" b="1">
                <a:latin typeface="Aptos" pitchFamily="34"/>
              </a:rPr>
              <a:t>Anyone who finds accessing regular print difficult: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People who are Blind or Vision Impaired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People with reading difficulties such as Dyslexia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People with a physical disability that stops them from accessing print</a:t>
            </a:r>
          </a:p>
          <a:p>
            <a:pPr lvl="0"/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6F9A7-DF67-D0AD-0DEC-41DAB57D9D6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6BC1128-4963-46F7-A98A-01D60B28C3B8}" type="slidenum">
              <a:t>4</a:t>
            </a:fld>
            <a:endParaRPr lang="en-IE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2A8EEB-443E-18C5-B14C-B631114A74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0907AF-6C33-9CDF-565D-1AD8FA90C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/>
              <a:t>Challenges and Opportunities in accessible Production</a:t>
            </a:r>
          </a:p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en-US" sz="2000" b="1">
                <a:latin typeface="Aptos" pitchFamily="34"/>
              </a:rPr>
              <a:t>Challenges: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Time and costs.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Inequity in digital format creation. Accessibility varies depending on Assistive Technology.</a:t>
            </a:r>
          </a:p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en-US" sz="2000" b="1">
                <a:latin typeface="Aptos" pitchFamily="34"/>
              </a:rPr>
              <a:t>Opportunities: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Creating Accessible Content is the right thing to do!</a:t>
            </a:r>
          </a:p>
          <a:p>
            <a:pPr marL="228600" lvl="0" indent="-228600">
              <a:lnSpc>
                <a:spcPct val="110000"/>
              </a:lnSpc>
              <a:spcBef>
                <a:spcPts val="1000"/>
              </a:spcBef>
              <a:buSzPct val="100000"/>
              <a:buFont typeface="Courier New" pitchFamily="49"/>
              <a:buChar char="o"/>
            </a:pPr>
            <a:r>
              <a:rPr lang="en-US" sz="2000">
                <a:latin typeface="Aptos" pitchFamily="34"/>
              </a:rPr>
              <a:t>European Accessibility Act  2025.  Setting accessibility standards in Europe.</a:t>
            </a:r>
          </a:p>
          <a:p>
            <a:pPr lvl="0"/>
            <a:endParaRPr lang="en-US"/>
          </a:p>
          <a:p>
            <a:pPr lvl="0"/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A83EA-4EAC-4D39-3704-6AE4896D3518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E8284C-9F85-42AE-8437-6C5A0B1562CC}" type="slidenum">
              <a:t>5</a:t>
            </a:fld>
            <a:endParaRPr lang="en-IE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9875B-F1CD-A72F-0924-38D660019CD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4088" y="889820"/>
            <a:ext cx="9989573" cy="3598602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44382A-CC43-F5F8-24AF-DBEA5EE5300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04088" y="4488423"/>
            <a:ext cx="6991776" cy="1302773"/>
          </a:xfrm>
        </p:spPr>
        <p:txBody>
          <a:bodyPr anchor="b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F2FF2-5A84-0D87-0B46-1148C7224B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3E60F7-7C99-4503-8440-A0A857207DA1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BB4A-659E-030E-4E41-FA37A7BC40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8F457-246C-76AE-33AD-122F058A36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8A93A2-13C3-414D-AEF3-B134452700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2963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10A22-2994-401C-26CB-ACF3B46BBF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96CB3-7551-D3ED-427F-BA2C4FF0140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DBBD8-47E3-FB73-A697-D931671F63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1CAFBA-66AF-4BC5-A553-F78E6070DC3E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6988B-EA8A-CA03-FDE7-F741C62A8B7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31330-B63F-3E70-7AA6-1D86005CC2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7B9D8C-F923-4D24-9A1F-6541A042B2E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8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1BD4E0-98ED-A9B0-0D46-2DDFE486A6E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9242325" y="997976"/>
            <a:ext cx="2349038" cy="4984952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E1DDF-B4DD-B52E-80DB-16E0C356309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768928" y="997976"/>
            <a:ext cx="8473397" cy="4984952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C6ED-7F9D-4281-1066-48683F9B7A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D87D21-401C-4237-9EA9-9D3406A40168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E5FE6-0043-C2F9-800D-4E46FED2036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7602A-056B-3810-11D9-9FF7CED34A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0F5B53-8183-4247-9EE9-5BF69A59F9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2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3654-D755-FAE3-7A96-CD88517BCF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F6F5F-E229-B7B6-4865-4034621EDF1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F5B2E-596E-5E82-CB65-23CB08F555A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CEBD0-0922-4655-A35D-431D57D4BD86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3B465-DB2E-7C5A-F40E-B873F834CB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D17E0-B7C8-9F86-A0B6-B7FD3F161A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4E36BE-414B-4A9D-9025-8F578AE365A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5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FB19-52C3-5AC1-CD89-27C053FC9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5380" y="1709735"/>
            <a:ext cx="10632067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8A53D-3992-3353-DDFE-6E40B89DC2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5380" y="4589465"/>
            <a:ext cx="10632067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0B36F-822F-5174-EB54-A4E46A6E9A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C2F1EE-F142-49C1-AF97-EEEA1AB9A904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0B24-F7A2-C0FF-176F-094E5562E1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99B55-C969-51C3-784A-7EF13DAEAE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007AC5-68DC-45C3-8166-4CD80107D65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8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973B-5060-962E-83C2-E525123524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D3A98-9D4F-D65F-52BC-CBAF0ACD37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4088" y="2221991"/>
            <a:ext cx="5212080" cy="373989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B94FC-9773-EA84-5AB8-16D1B925CF0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81344" y="2221991"/>
            <a:ext cx="5212080" cy="373989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0D2E9-A074-CF26-E573-80CB15F296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0E2FA3-3E45-47EA-BD5F-D741714DA4FA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F4A5D-B504-ADE9-4732-B157FBC3A7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0E102-E5F6-01E6-A08F-95123A168C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3285C9-9C49-416B-88CB-5B75B89841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4276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B9A9F-501C-05DA-7E50-DEA2851AD9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4088" y="929149"/>
            <a:ext cx="10689336" cy="7984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D2B15-C108-BA9C-74E3-120E2F1B0E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4088" y="1756534"/>
            <a:ext cx="5212080" cy="657225"/>
          </a:xfrm>
        </p:spPr>
        <p:txBody>
          <a:bodyPr anchor="b"/>
          <a:lstStyle>
            <a:lvl1pPr marL="0" indent="0">
              <a:buNone/>
              <a:defRPr sz="1600" b="1">
                <a:latin typeface="Univers Condensed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8D1FAF-1F8D-E6CB-AE5E-D4B13E3C9B0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704088" y="2442700"/>
            <a:ext cx="5212080" cy="35191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4FD59-B5B5-C8C4-BE07-903B4C0CC30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81344" y="1756534"/>
            <a:ext cx="5212080" cy="657225"/>
          </a:xfrm>
        </p:spPr>
        <p:txBody>
          <a:bodyPr anchor="b"/>
          <a:lstStyle>
            <a:lvl1pPr marL="0" indent="0">
              <a:buNone/>
              <a:defRPr sz="1600" b="1">
                <a:latin typeface="Univers Condensed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584105-9414-AB0E-0CD9-5198899BC33B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81344" y="2442700"/>
            <a:ext cx="5212080" cy="35191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70C18C-21A6-DCC3-EB2D-8895B80AA7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637069-5DE8-478E-B727-8880FDCF1FA0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31EC41-104B-83AC-2BAD-058C90338A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F081B2-D282-089E-2EEF-7CC858B858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41691A-59F2-4286-8DD6-6585F817AD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9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636DC-6C1B-EC2E-9864-90E600C4A6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4748C-32D8-0B6B-66A4-5DB8586841C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6018E1-80D6-4DB6-AB54-19A2F939C070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0EE83-910E-00CE-2F31-EA9D32E072A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F3A2F-884C-E461-D3D6-B374229204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08A967-6A67-4971-9124-22887C53F8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4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81D0A-5A1B-3D0C-3530-DA49CC5F78A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DA61D9-A241-4B0D-BB92-776C333BF161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B3B853-ACE2-F7F4-F19B-4AB960D0128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DA417-D929-B031-B244-63C5B9D968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EE89B3-60F0-4CC2-AFDE-67065B785F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1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256C9-83E2-FD27-123D-BE732D554F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4088" y="1069848"/>
            <a:ext cx="4093595" cy="1316736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2EC42-BCCA-A066-75B8-84744E5E71E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1069848"/>
            <a:ext cx="6172200" cy="4791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99C96-B236-8C57-1EDE-DEE8B817C7B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04088" y="2551176"/>
            <a:ext cx="4093595" cy="331927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3C194-3A98-A2B8-C6A8-817FD13A28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C2045E-A862-4409-A261-F6B0D0A0ABE3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41961-AEE9-B806-4280-B5720AC7F9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58250-EF37-75AF-1B91-C43BA02B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985C9F-D940-4656-B940-8B8982F7F3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F8A9-CD8C-36AE-FBD9-C5D6151544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4088" y="1066803"/>
            <a:ext cx="4103434" cy="1317522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3D8488-197F-20AA-45A8-209C0039737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1066803"/>
            <a:ext cx="6172200" cy="4794254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F61F5-6CD4-2E54-77D8-379736D520C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04088" y="2552703"/>
            <a:ext cx="4103434" cy="3316291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61D47-B964-44D4-3D1F-ECB88CA84C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72AE22-51CC-4ADB-82E8-CCFC6759A723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D8137-261B-FFD1-3836-5B2BC3FF165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82232-2EB6-399F-3338-EE25C2068C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52A726-6235-4532-ABC2-5A8CDADBA8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7142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D7520-E425-4E01-0F10-FA05F056CE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631" y="914400"/>
            <a:ext cx="10691265" cy="130759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86DAA-84C9-FAAC-3241-8F1944D971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0631" y="2221991"/>
            <a:ext cx="10691265" cy="37398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7222D-CA56-3F51-7275-AA8840AEC8C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69448" y="6356351"/>
            <a:ext cx="254956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000000"/>
                </a:solidFill>
                <a:uFillTx/>
                <a:latin typeface="Univers Condensed"/>
              </a:defRPr>
            </a:lvl1pPr>
          </a:lstStyle>
          <a:p>
            <a:pPr lvl="0"/>
            <a:fld id="{A5F53C27-52A6-4C63-8FB7-77C8D07743F8}" type="datetime1">
              <a:rPr lang="en-US"/>
              <a:pPr lvl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9A43A-43ED-FE4E-366F-1FC9464532B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704088" y="6356351"/>
            <a:ext cx="453973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000000"/>
                </a:solidFill>
                <a:uFillTx/>
                <a:latin typeface="Univers Condensed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B201E-CEF7-D9E4-55AB-03BB4663B56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919014" y="6356351"/>
            <a:ext cx="67235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sto MT"/>
              </a:defRPr>
            </a:lvl1pPr>
          </a:lstStyle>
          <a:p>
            <a:pPr lvl="0"/>
            <a:fld id="{27237140-8726-4F28-BFE6-ECA52FC36BBB}" type="slidenum"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FC0F12-4C28-7980-4A18-EC28C0C78DE6}"/>
              </a:ext>
            </a:extLst>
          </p:cNvPr>
          <p:cNvCxnSpPr/>
          <p:nvPr/>
        </p:nvCxnSpPr>
        <p:spPr>
          <a:xfrm>
            <a:off x="800100" y="723903"/>
            <a:ext cx="10591796" cy="0"/>
          </a:xfrm>
          <a:prstGeom prst="straightConnector1">
            <a:avLst/>
          </a:prstGeom>
          <a:noFill/>
          <a:ln w="44448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4F6D5E9-DF16-6C33-5232-9F66213E89C7}"/>
              </a:ext>
            </a:extLst>
          </p:cNvPr>
          <p:cNvCxnSpPr/>
          <p:nvPr/>
        </p:nvCxnSpPr>
        <p:spPr>
          <a:xfrm>
            <a:off x="800100" y="6142783"/>
            <a:ext cx="10591796" cy="0"/>
          </a:xfrm>
          <a:prstGeom prst="straightConnector1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0" i="0" u="none" strike="noStrike" kern="1200" cap="all" spc="30" baseline="0">
          <a:solidFill>
            <a:srgbClr val="000000"/>
          </a:solidFill>
          <a:uFillTx/>
          <a:latin typeface="Univers Condensed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sto MT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sto MT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600" b="0" i="0" u="none" strike="noStrike" kern="1200" cap="none" spc="0" baseline="0">
          <a:solidFill>
            <a:srgbClr val="000000"/>
          </a:solidFill>
          <a:uFillTx/>
          <a:latin typeface="Calisto MT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400" b="0" i="0" u="none" strike="noStrike" kern="1200" cap="none" spc="0" baseline="0">
          <a:solidFill>
            <a:srgbClr val="000000"/>
          </a:solidFill>
          <a:uFillTx/>
          <a:latin typeface="Calisto MT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400" b="0" i="0" u="none" strike="noStrike" kern="1200" cap="none" spc="0" baseline="0">
          <a:solidFill>
            <a:srgbClr val="000000"/>
          </a:solidFill>
          <a:uFillTx/>
          <a:latin typeface="Calisto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baf.ie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6FE42F93-C750-4543-C625-9317EA29A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sto M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0363C8E-F4B0-6485-1C63-392F67B5C6F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99166" y="1361441"/>
            <a:ext cx="3469745" cy="2067558"/>
          </a:xfrm>
        </p:spPr>
        <p:txBody>
          <a:bodyPr anchor="b"/>
          <a:lstStyle/>
          <a:p>
            <a:pPr lvl="0">
              <a:lnSpc>
                <a:spcPct val="90000"/>
              </a:lnSpc>
            </a:pPr>
            <a:r>
              <a:rPr lang="en-US" sz="3200">
                <a:latin typeface="Aptos Black" pitchFamily="34"/>
              </a:rPr>
              <a:t>Accessible</a:t>
            </a:r>
            <a:r>
              <a:rPr lang="en-US" sz="3200"/>
              <a:t> </a:t>
            </a:r>
            <a:r>
              <a:rPr lang="en-US" sz="3200">
                <a:latin typeface="Aptos Black" pitchFamily="34"/>
              </a:rPr>
              <a:t>Formats</a:t>
            </a:r>
            <a:br>
              <a:rPr lang="en-US" sz="3200"/>
            </a:br>
            <a:br>
              <a:rPr lang="en-US" sz="3200"/>
            </a:br>
            <a:r>
              <a:rPr lang="en-US" sz="2400" cap="none">
                <a:latin typeface="Aptos" pitchFamily="34"/>
              </a:rPr>
              <a:t>Challenges</a:t>
            </a:r>
            <a:br>
              <a:rPr lang="en-US" sz="2400" cap="none">
                <a:latin typeface="Aptos" pitchFamily="34"/>
              </a:rPr>
            </a:br>
            <a:r>
              <a:rPr lang="en-US" sz="2400" cap="none">
                <a:latin typeface="Aptos" pitchFamily="34"/>
              </a:rPr>
              <a:t>and Opportunities</a:t>
            </a:r>
            <a:endParaRPr lang="en-IE" sz="2400" cap="none">
              <a:latin typeface="Aptos" pitchFamily="34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263B358-C1D8-EA2E-C2DD-9BF54E9AE8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399166" y="4971528"/>
            <a:ext cx="3060697" cy="926351"/>
          </a:xfrm>
        </p:spPr>
        <p:txBody>
          <a:bodyPr anchor="t"/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>
                <a:solidFill>
                  <a:srgbClr val="002060"/>
                </a:solidFill>
                <a:latin typeface="Abadi" pitchFamily="34"/>
              </a:rPr>
              <a:t>Stuart Lawler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>
                <a:solidFill>
                  <a:srgbClr val="002060"/>
                </a:solidFill>
                <a:latin typeface="Abadi" pitchFamily="34"/>
              </a:rPr>
              <a:t>Executive Director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>
                <a:solidFill>
                  <a:srgbClr val="002060"/>
                </a:solidFill>
                <a:latin typeface="Abadi" pitchFamily="34"/>
              </a:rPr>
              <a:t>INBAF</a:t>
            </a:r>
          </a:p>
        </p:txBody>
      </p:sp>
      <p:pic>
        <p:nvPicPr>
          <p:cNvPr id="5" name="Picture 3" descr="Logo reads Irish National Braille &amp; Alternative Formats Authority">
            <a:extLst>
              <a:ext uri="{FF2B5EF4-FFF2-40B4-BE49-F238E27FC236}">
                <a16:creationId xmlns:a16="http://schemas.microsoft.com/office/drawing/2014/main" id="{4BD72A8E-A1E7-D073-6EDA-2BADA79BA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259" y="1886471"/>
            <a:ext cx="7478914" cy="30850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24">
            <a:extLst>
              <a:ext uri="{FF2B5EF4-FFF2-40B4-BE49-F238E27FC236}">
                <a16:creationId xmlns:a16="http://schemas.microsoft.com/office/drawing/2014/main" id="{12B899BA-C807-6DA6-A79F-997974BBB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 flipV="1">
            <a:off x="8182956" y="662940"/>
            <a:ext cx="0" cy="5532120"/>
          </a:xfrm>
          <a:prstGeom prst="straightConnector1">
            <a:avLst/>
          </a:prstGeom>
          <a:noFill/>
          <a:ln w="44448" cap="flat">
            <a:solidFill>
              <a:srgbClr val="000000"/>
            </a:solidFill>
            <a:prstDash val="solid"/>
            <a:miter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E51E-BE3B-C6A5-BE1A-BC1AE11FB8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631" y="914400"/>
            <a:ext cx="10691265" cy="960120"/>
          </a:xfrm>
        </p:spPr>
        <p:txBody>
          <a:bodyPr/>
          <a:lstStyle/>
          <a:p>
            <a:pPr lvl="0"/>
            <a:r>
              <a:rPr lang="en-US" cap="none">
                <a:solidFill>
                  <a:srgbClr val="7030A0"/>
                </a:solidFill>
                <a:latin typeface="Aptos" pitchFamily="34"/>
              </a:rPr>
              <a:t>Who are INBAF ?</a:t>
            </a:r>
            <a:endParaRPr lang="en-IE" cap="none">
              <a:solidFill>
                <a:srgbClr val="7030A0"/>
              </a:solidFill>
              <a:latin typeface="Aptos" pitchFamily="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963C1-C411-F40F-1CAA-F535359CB0A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0631" y="2066544"/>
            <a:ext cx="6852312" cy="3895344"/>
          </a:xfrm>
        </p:spPr>
        <p:txBody>
          <a:bodyPr/>
          <a:lstStyle/>
          <a:p>
            <a:pPr marL="0" lvl="0" indent="0">
              <a:buNone/>
            </a:pPr>
            <a:r>
              <a:rPr lang="en-US" b="1">
                <a:latin typeface="Aptos" pitchFamily="34"/>
              </a:rPr>
              <a:t>Mission:</a:t>
            </a:r>
            <a:r>
              <a:rPr lang="en-US">
                <a:latin typeface="Aptos" pitchFamily="34"/>
              </a:rPr>
              <a:t> to advocate, support and advise on all aspects of accessible Formats.</a:t>
            </a:r>
          </a:p>
          <a:p>
            <a:pPr marL="0" lvl="0" indent="0">
              <a:buNone/>
            </a:pPr>
            <a:r>
              <a:rPr lang="en-US" b="1">
                <a:latin typeface="Aptos" pitchFamily="34"/>
              </a:rPr>
              <a:t>Background</a:t>
            </a:r>
            <a:r>
              <a:rPr lang="en-US">
                <a:latin typeface="Aptos" pitchFamily="34"/>
              </a:rPr>
              <a:t>: Founded in 2011. Originally an umbrella group for Braille producers - but has expanded since.</a:t>
            </a:r>
          </a:p>
          <a:p>
            <a:pPr marL="0" lvl="0" indent="0">
              <a:buNone/>
            </a:pPr>
            <a:r>
              <a:rPr lang="en-US" b="1">
                <a:latin typeface="Aptos" pitchFamily="34"/>
              </a:rPr>
              <a:t>Founding Members </a:t>
            </a:r>
          </a:p>
          <a:p>
            <a:pPr lvl="0">
              <a:lnSpc>
                <a:spcPct val="100000"/>
              </a:lnSpc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    Library Access Services at Vision Ireland</a:t>
            </a:r>
          </a:p>
          <a:p>
            <a:pPr lvl="0">
              <a:lnSpc>
                <a:spcPct val="100000"/>
              </a:lnSpc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    Reading Services at Childvision </a:t>
            </a:r>
          </a:p>
          <a:p>
            <a:pPr lvl="0">
              <a:lnSpc>
                <a:spcPct val="100000"/>
              </a:lnSpc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    Arbour Hill Braille Production Service</a:t>
            </a:r>
          </a:p>
          <a:p>
            <a:pPr lvl="0"/>
            <a:endParaRPr lang="en-US">
              <a:latin typeface="Aptos" pitchFamily="34"/>
            </a:endParaRPr>
          </a:p>
          <a:p>
            <a:pPr lvl="0"/>
            <a:endParaRPr lang="en-US"/>
          </a:p>
          <a:p>
            <a:pPr lvl="0"/>
            <a:endParaRPr lang="en-IE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1E4CD3B-4B26-1FC4-519D-88AB7F9BC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8127964" y="2390771"/>
            <a:ext cx="2883734" cy="290671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D48AA-1F0E-1616-436F-895020594B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631" y="914400"/>
            <a:ext cx="10691265" cy="960120"/>
          </a:xfrm>
        </p:spPr>
        <p:txBody>
          <a:bodyPr/>
          <a:lstStyle/>
          <a:p>
            <a:pPr lvl="0"/>
            <a:r>
              <a:rPr lang="en-US" cap="none">
                <a:solidFill>
                  <a:srgbClr val="7030A0"/>
                </a:solidFill>
                <a:latin typeface="Aptos" pitchFamily="34"/>
              </a:rPr>
              <a:t>Our Work to Date</a:t>
            </a:r>
            <a:endParaRPr lang="en-IE" cap="none">
              <a:solidFill>
                <a:srgbClr val="7030A0"/>
              </a:solidFill>
              <a:latin typeface="Aptos" pitchFamily="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9E8A7-6377-0256-BCAD-A1376D009E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6174" y="2066544"/>
            <a:ext cx="7521790" cy="3895344"/>
          </a:xfrm>
        </p:spPr>
        <p:txBody>
          <a:bodyPr/>
          <a:lstStyle/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Successfully introduced the new Unified English Braille (UEB code in Ireland.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Completely updated the Irish Braille Code ( UIB).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Developed Guidelines for teaching of STEM subjects with Braille.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Continuous engagement with the community to inform and support on alternative formats and accessibility.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Recently joined as Associate Members of the Disability Federation of Ireland.</a:t>
            </a:r>
          </a:p>
          <a:p>
            <a:pPr lvl="0"/>
            <a:endParaRPr lang="en-US"/>
          </a:p>
          <a:p>
            <a:pPr lvl="0"/>
            <a:endParaRPr lang="en-IE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CACF4CA-43FC-ED8C-B32B-F098EAA52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8455630" y="2390771"/>
            <a:ext cx="2835664" cy="290671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1164B-D6EC-7108-B2B4-B03665BD2A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631" y="914400"/>
            <a:ext cx="10691265" cy="960120"/>
          </a:xfrm>
        </p:spPr>
        <p:txBody>
          <a:bodyPr/>
          <a:lstStyle/>
          <a:p>
            <a:pPr lvl="0"/>
            <a:r>
              <a:rPr lang="en-US" cap="none">
                <a:solidFill>
                  <a:srgbClr val="7030A0"/>
                </a:solidFill>
                <a:latin typeface="Aptos" pitchFamily="34"/>
              </a:rPr>
              <a:t>Who Uses Accessible Formats?</a:t>
            </a:r>
            <a:endParaRPr lang="en-IE" cap="none">
              <a:solidFill>
                <a:srgbClr val="7030A0"/>
              </a:solidFill>
              <a:latin typeface="Aptos" pitchFamily="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916B8-545C-2967-CB03-3D78E435195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2902" y="1915677"/>
            <a:ext cx="6935056" cy="3519415"/>
          </a:xfrm>
        </p:spPr>
        <p:txBody>
          <a:bodyPr/>
          <a:lstStyle/>
          <a:p>
            <a:pPr marL="0" lvl="0" indent="0">
              <a:buNone/>
            </a:pPr>
            <a:r>
              <a:rPr lang="en-US" b="1">
                <a:latin typeface="Aptos" pitchFamily="34"/>
              </a:rPr>
              <a:t>Anyone who finds accessing regular print difficult:</a:t>
            </a:r>
          </a:p>
          <a:p>
            <a:pPr marL="0" lvl="0" indent="0">
              <a:buNone/>
            </a:pPr>
            <a:endParaRPr lang="en-US" b="1">
              <a:latin typeface="Aptos" pitchFamily="34"/>
            </a:endParaRP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People who are Blind or Vision Impaired.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People with reading difficulties such as Dyslexia.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People with a physical disability that stops them from accessing print.</a:t>
            </a:r>
          </a:p>
          <a:p>
            <a:pPr lvl="0">
              <a:buFont typeface="Courier New" pitchFamily="49"/>
              <a:buChar char="o"/>
            </a:pPr>
            <a:endParaRPr lang="en-US">
              <a:latin typeface="Aptos" pitchFamily="34"/>
            </a:endParaRPr>
          </a:p>
          <a:p>
            <a:pPr marL="0" lvl="0" indent="0">
              <a:buNone/>
            </a:pPr>
            <a:endParaRPr lang="en-US"/>
          </a:p>
          <a:p>
            <a:pPr lvl="0"/>
            <a:endParaRPr lang="en-IE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C3BF3BF9-C1DE-491B-15B8-A05A788A0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8127964" y="2445251"/>
            <a:ext cx="2951838" cy="298984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A8F0-624F-233D-60F4-6468FBEABB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631" y="914400"/>
            <a:ext cx="11011469" cy="1147864"/>
          </a:xfrm>
        </p:spPr>
        <p:txBody>
          <a:bodyPr/>
          <a:lstStyle/>
          <a:p>
            <a:pPr lvl="0"/>
            <a:r>
              <a:rPr lang="en-US" sz="3600" cap="none">
                <a:solidFill>
                  <a:srgbClr val="7030A0"/>
                </a:solidFill>
                <a:latin typeface="Aptos" pitchFamily="34"/>
              </a:rPr>
              <a:t>Challenges and Opportunities in Accessible Production</a:t>
            </a:r>
            <a:endParaRPr lang="en-IE" sz="3600" cap="none">
              <a:solidFill>
                <a:srgbClr val="7030A0"/>
              </a:solidFill>
              <a:latin typeface="Aptos" pitchFamily="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F66CC-0DA2-2370-EB37-F55F159C90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0631" y="2247092"/>
            <a:ext cx="6947318" cy="3696507"/>
          </a:xfrm>
        </p:spPr>
        <p:txBody>
          <a:bodyPr/>
          <a:lstStyle/>
          <a:p>
            <a:pPr marL="0" lvl="0" indent="0">
              <a:buNone/>
            </a:pPr>
            <a:r>
              <a:rPr lang="en-US" b="1">
                <a:latin typeface="Aptos" pitchFamily="34"/>
              </a:rPr>
              <a:t>Challenges: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Time and costs.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Inequity in digital format creation. Accessibility varies depending on Assistive Technology.</a:t>
            </a:r>
          </a:p>
          <a:p>
            <a:pPr marL="0" lvl="0" indent="0">
              <a:buNone/>
            </a:pPr>
            <a:r>
              <a:rPr lang="en-US" b="1">
                <a:latin typeface="Aptos" pitchFamily="34"/>
              </a:rPr>
              <a:t>Opportunities: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Creating Accessible Content is the right thing to do!</a:t>
            </a:r>
          </a:p>
          <a:p>
            <a:pPr lvl="0">
              <a:buFont typeface="Courier New" pitchFamily="49"/>
              <a:buChar char="o"/>
            </a:pPr>
            <a:r>
              <a:rPr lang="en-US">
                <a:latin typeface="Aptos" pitchFamily="34"/>
              </a:rPr>
              <a:t>European Accessibility Act  2025.  Setting accessibility standards in Europe.</a:t>
            </a:r>
          </a:p>
          <a:p>
            <a:pPr lvl="0">
              <a:buFont typeface="Courier New" pitchFamily="49"/>
              <a:buChar char="o"/>
            </a:pPr>
            <a:endParaRPr lang="en-US">
              <a:latin typeface="Aptos" pitchFamily="34"/>
            </a:endParaRPr>
          </a:p>
          <a:p>
            <a:pPr marL="0" lvl="0" indent="0">
              <a:buNone/>
            </a:pPr>
            <a:endParaRPr lang="en-US"/>
          </a:p>
          <a:p>
            <a:pPr lvl="0"/>
            <a:endParaRPr lang="en-IE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005BCE1-26AD-CF14-6A40-9879E84FA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8127964" y="2445251"/>
            <a:ext cx="2951838" cy="298984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5">
            <a:extLst>
              <a:ext uri="{FF2B5EF4-FFF2-40B4-BE49-F238E27FC236}">
                <a16:creationId xmlns:a16="http://schemas.microsoft.com/office/drawing/2014/main" id="{82811B1A-183F-7504-432D-525A12813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>
            <a:off x="800100" y="723903"/>
            <a:ext cx="10591796" cy="0"/>
          </a:xfrm>
          <a:prstGeom prst="straightConnector1">
            <a:avLst/>
          </a:prstGeom>
          <a:noFill/>
          <a:ln w="44448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50F1B2B2-4347-E7A0-4349-56FAC2CF8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>
            <a:off x="800100" y="6142783"/>
            <a:ext cx="10591796" cy="0"/>
          </a:xfrm>
          <a:prstGeom prst="straightConnector1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</p:cxnSp>
      <p:sp>
        <p:nvSpPr>
          <p:cNvPr id="4" name="Rectangle 19">
            <a:extLst>
              <a:ext uri="{FF2B5EF4-FFF2-40B4-BE49-F238E27FC236}">
                <a16:creationId xmlns:a16="http://schemas.microsoft.com/office/drawing/2014/main" id="{06ECF6F6-7057-DF4C-BD4F-40914B5E7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sto MT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16913B7-4C47-0C21-C792-1838E5EA7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0092" y="909635"/>
            <a:ext cx="6400800" cy="1307592"/>
          </a:xfrm>
        </p:spPr>
        <p:txBody>
          <a:bodyPr anchor="t"/>
          <a:lstStyle/>
          <a:p>
            <a:pPr lvl="0"/>
            <a:r>
              <a:rPr lang="en-US" sz="5400" cap="none">
                <a:solidFill>
                  <a:srgbClr val="7030A0"/>
                </a:solidFill>
                <a:latin typeface="Aptos" pitchFamily="34"/>
              </a:rPr>
              <a:t>Thank You</a:t>
            </a:r>
          </a:p>
        </p:txBody>
      </p:sp>
      <p:cxnSp>
        <p:nvCxnSpPr>
          <p:cNvPr id="6" name="Straight Connector 21">
            <a:extLst>
              <a:ext uri="{FF2B5EF4-FFF2-40B4-BE49-F238E27FC236}">
                <a16:creationId xmlns:a16="http://schemas.microsoft.com/office/drawing/2014/main" id="{FCCC8A78-88A8-1FFA-3CEA-B21954974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>
            <a:off x="804672" y="723903"/>
            <a:ext cx="10588752" cy="0"/>
          </a:xfrm>
          <a:prstGeom prst="straightConnector1">
            <a:avLst/>
          </a:prstGeom>
          <a:noFill/>
          <a:ln w="44448" cap="flat">
            <a:solidFill>
              <a:srgbClr val="000000"/>
            </a:solidFill>
            <a:prstDash val="solid"/>
            <a:miter/>
          </a:ln>
        </p:spPr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538534F-3A69-C370-E26E-06690654BD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976039" y="2353766"/>
            <a:ext cx="6124843" cy="2999067"/>
          </a:xfrm>
        </p:spPr>
        <p:txBody>
          <a:bodyPr/>
          <a:lstStyle/>
          <a:p>
            <a:pPr lvl="0"/>
            <a:endParaRPr lang="en-US" sz="1800" b="1">
              <a:latin typeface="Aptos" pitchFamily="34"/>
            </a:endParaRPr>
          </a:p>
          <a:p>
            <a:pPr lvl="0" algn="ctr"/>
            <a:r>
              <a:rPr lang="en-US" sz="4400">
                <a:solidFill>
                  <a:srgbClr val="7030A0"/>
                </a:solidFill>
                <a:latin typeface="Aptos" pitchFamily="34"/>
              </a:rPr>
              <a:t> </a:t>
            </a:r>
            <a:r>
              <a:rPr lang="en-US" sz="4400">
                <a:solidFill>
                  <a:srgbClr val="7030A0"/>
                </a:solidFill>
                <a:latin typeface="Aptos" pitchFamily="3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www.inbaf.ie</a:t>
            </a:r>
            <a:endParaRPr lang="en-US" sz="4400">
              <a:solidFill>
                <a:srgbClr val="7030A0"/>
              </a:solidFill>
              <a:latin typeface="Aptos" pitchFamily="34"/>
            </a:endParaRPr>
          </a:p>
          <a:p>
            <a:pPr lvl="0" algn="ctr"/>
            <a:r>
              <a:rPr lang="en-US" sz="4400">
                <a:solidFill>
                  <a:srgbClr val="7030A0"/>
                </a:solidFill>
                <a:latin typeface="Aptos" pitchFamily="34"/>
              </a:rPr>
              <a:t>info@inbaf.ie</a:t>
            </a:r>
          </a:p>
          <a:p>
            <a:pPr lvl="0" indent="-228600">
              <a:buChar char="•"/>
            </a:pPr>
            <a:endParaRPr lang="en-US"/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004E8629-1C0E-1582-786A-3597CF6EE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6931" y="2649309"/>
            <a:ext cx="3314965" cy="33569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23">
            <a:extLst>
              <a:ext uri="{FF2B5EF4-FFF2-40B4-BE49-F238E27FC236}">
                <a16:creationId xmlns:a16="http://schemas.microsoft.com/office/drawing/2014/main" id="{7DCA3ED6-835A-9847-F8A0-B4CEB1352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>
            <a:off x="809061" y="6145600"/>
            <a:ext cx="10582835" cy="0"/>
          </a:xfrm>
          <a:prstGeom prst="straightConnector1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18236C5C5AA44EA07659CC33D883B7" ma:contentTypeVersion="15" ma:contentTypeDescription="Create a new document." ma:contentTypeScope="" ma:versionID="507af255be8802cbc86d2f77b2a8882a">
  <xsd:schema xmlns:xsd="http://www.w3.org/2001/XMLSchema" xmlns:xs="http://www.w3.org/2001/XMLSchema" xmlns:p="http://schemas.microsoft.com/office/2006/metadata/properties" xmlns:ns2="1316e479-0dd5-4804-90b2-b021d65978fe" xmlns:ns3="4ce5584e-5f0e-4fd3-a3b6-c328330b3f2d" targetNamespace="http://schemas.microsoft.com/office/2006/metadata/properties" ma:root="true" ma:fieldsID="f47282a7f470c1ed81c66e747b09ab15" ns2:_="" ns3:_="">
    <xsd:import namespace="1316e479-0dd5-4804-90b2-b021d65978fe"/>
    <xsd:import namespace="4ce5584e-5f0e-4fd3-a3b6-c328330b3f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6e479-0dd5-4804-90b2-b021d65978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5584e-5f0e-4fd3-a3b6-c328330b3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7cb71a9-d6a4-4de9-8779-cae39dc6d9da}" ma:internalName="TaxCatchAll" ma:showField="CatchAllData" ma:web="4ce5584e-5f0e-4fd3-a3b6-c328330b3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16e479-0dd5-4804-90b2-b021d65978fe">
      <Terms xmlns="http://schemas.microsoft.com/office/infopath/2007/PartnerControls"/>
    </lcf76f155ced4ddcb4097134ff3c332f>
    <TaxCatchAll xmlns="4ce5584e-5f0e-4fd3-a3b6-c328330b3f2d" xsi:nil="true"/>
  </documentManagement>
</p:properties>
</file>

<file path=customXml/itemProps1.xml><?xml version="1.0" encoding="utf-8"?>
<ds:datastoreItem xmlns:ds="http://schemas.openxmlformats.org/officeDocument/2006/customXml" ds:itemID="{3FFB36C7-C9ED-47B9-8D60-67EF263FF295}"/>
</file>

<file path=customXml/itemProps2.xml><?xml version="1.0" encoding="utf-8"?>
<ds:datastoreItem xmlns:ds="http://schemas.openxmlformats.org/officeDocument/2006/customXml" ds:itemID="{BECD5D79-765E-49D7-8DAF-15F244EC5A61}"/>
</file>

<file path=customXml/itemProps3.xml><?xml version="1.0" encoding="utf-8"?>
<ds:datastoreItem xmlns:ds="http://schemas.openxmlformats.org/officeDocument/2006/customXml" ds:itemID="{387D6A23-3843-4DE9-B0EC-93F5E5B0ACEA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Microsoft Office PowerPoint</Application>
  <PresentationFormat>Widescreen</PresentationFormat>
  <Paragraphs>64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Abadi</vt:lpstr>
      <vt:lpstr>Aptos</vt:lpstr>
      <vt:lpstr>Aptos Black</vt:lpstr>
      <vt:lpstr>Arial</vt:lpstr>
      <vt:lpstr>Calisto MT</vt:lpstr>
      <vt:lpstr>Courier New</vt:lpstr>
      <vt:lpstr>Univers Condensed</vt:lpstr>
      <vt:lpstr>ChronicleVTI</vt:lpstr>
      <vt:lpstr>Accessible Formats  Challenges and Opportunities</vt:lpstr>
      <vt:lpstr>Who are INBAF ?</vt:lpstr>
      <vt:lpstr>Our Work to Date</vt:lpstr>
      <vt:lpstr>Who Uses Accessible Formats?</vt:lpstr>
      <vt:lpstr>Challenges and Opportunities in Accessible Production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Kouzi</dc:creator>
  <cp:lastModifiedBy>Danielle O'Rourke</cp:lastModifiedBy>
  <cp:revision>1</cp:revision>
  <dcterms:created xsi:type="dcterms:W3CDTF">2025-05-15T09:06:54Z</dcterms:created>
  <dcterms:modified xsi:type="dcterms:W3CDTF">2025-05-22T07:55:17Z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0x0101007A18236C5C5AA44EA07659CC33D883B7</vt:lpwstr>
  </property>
</Properties>
</file>