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24"/>
  </p:notesMasterIdLst>
  <p:sldIdLst>
    <p:sldId id="256" r:id="rId5"/>
    <p:sldId id="261" r:id="rId6"/>
    <p:sldId id="257" r:id="rId7"/>
    <p:sldId id="258" r:id="rId8"/>
    <p:sldId id="260" r:id="rId9"/>
    <p:sldId id="259" r:id="rId10"/>
    <p:sldId id="263" r:id="rId11"/>
    <p:sldId id="264" r:id="rId12"/>
    <p:sldId id="265" r:id="rId13"/>
    <p:sldId id="266" r:id="rId14"/>
    <p:sldId id="267" r:id="rId15"/>
    <p:sldId id="268" r:id="rId16"/>
    <p:sldId id="270" r:id="rId17"/>
    <p:sldId id="271" r:id="rId18"/>
    <p:sldId id="269" r:id="rId19"/>
    <p:sldId id="272" r:id="rId20"/>
    <p:sldId id="262" r:id="rId21"/>
    <p:sldId id="274"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3447" autoAdjust="0"/>
  </p:normalViewPr>
  <p:slideViewPr>
    <p:cSldViewPr snapToGrid="0">
      <p:cViewPr varScale="1">
        <p:scale>
          <a:sx n="77" d="100"/>
          <a:sy n="77" d="100"/>
        </p:scale>
        <p:origin x="96" y="110"/>
      </p:cViewPr>
      <p:guideLst/>
    </p:cSldViewPr>
  </p:slideViewPr>
  <p:outlineViewPr>
    <p:cViewPr>
      <p:scale>
        <a:sx n="33" d="100"/>
        <a:sy n="33" d="100"/>
      </p:scale>
      <p:origin x="0" y="-2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Clarke" userId="49a24fcf-a83e-4685-ac20-054a94ac13fe" providerId="ADAL" clId="{C46CF4D8-4AE9-4AA3-8C06-5F9B4FB588E9}"/>
    <pc:docChg chg="undo redo custSel modSld">
      <pc:chgData name="Cara Clarke" userId="49a24fcf-a83e-4685-ac20-054a94ac13fe" providerId="ADAL" clId="{C46CF4D8-4AE9-4AA3-8C06-5F9B4FB588E9}" dt="2026-05-14T10:38:37.554" v="9"/>
      <pc:docMkLst>
        <pc:docMk/>
      </pc:docMkLst>
      <pc:sldChg chg="modSp mod">
        <pc:chgData name="Cara Clarke" userId="49a24fcf-a83e-4685-ac20-054a94ac13fe" providerId="ADAL" clId="{C46CF4D8-4AE9-4AA3-8C06-5F9B4FB588E9}" dt="2026-05-14T10:38:37.554" v="9"/>
        <pc:sldMkLst>
          <pc:docMk/>
          <pc:sldMk cId="1433417779" sldId="259"/>
        </pc:sldMkLst>
        <pc:spChg chg="ord">
          <ac:chgData name="Cara Clarke" userId="49a24fcf-a83e-4685-ac20-054a94ac13fe" providerId="ADAL" clId="{C46CF4D8-4AE9-4AA3-8C06-5F9B4FB588E9}" dt="2026-05-14T10:38:37.554" v="9"/>
          <ac:spMkLst>
            <pc:docMk/>
            <pc:sldMk cId="1433417779" sldId="259"/>
            <ac:spMk id="2" creationId="{ABC28648-9C9F-F924-8F51-A0017468ED02}"/>
          </ac:spMkLst>
        </pc:spChg>
        <pc:spChg chg="ord">
          <ac:chgData name="Cara Clarke" userId="49a24fcf-a83e-4685-ac20-054a94ac13fe" providerId="ADAL" clId="{C46CF4D8-4AE9-4AA3-8C06-5F9B4FB588E9}" dt="2026-05-14T10:38:37.554" v="9"/>
          <ac:spMkLst>
            <pc:docMk/>
            <pc:sldMk cId="1433417779" sldId="259"/>
            <ac:spMk id="3" creationId="{7BFD7EDE-F521-9E79-3E7F-0E7AB3B85CC7}"/>
          </ac:spMkLst>
        </pc:spChg>
        <pc:picChg chg="ord">
          <ac:chgData name="Cara Clarke" userId="49a24fcf-a83e-4685-ac20-054a94ac13fe" providerId="ADAL" clId="{C46CF4D8-4AE9-4AA3-8C06-5F9B4FB588E9}" dt="2026-05-14T10:38:37.554" v="9"/>
          <ac:picMkLst>
            <pc:docMk/>
            <pc:sldMk cId="1433417779" sldId="259"/>
            <ac:picMk id="4" creationId="{DC6E3BF3-B040-A1A2-8F9B-4040A588506E}"/>
          </ac:picMkLst>
        </pc:picChg>
      </pc:sldChg>
      <pc:sldChg chg="modSp mod">
        <pc:chgData name="Cara Clarke" userId="49a24fcf-a83e-4685-ac20-054a94ac13fe" providerId="ADAL" clId="{C46CF4D8-4AE9-4AA3-8C06-5F9B4FB588E9}" dt="2026-05-14T10:38:32.292" v="6"/>
        <pc:sldMkLst>
          <pc:docMk/>
          <pc:sldMk cId="946457778" sldId="263"/>
        </pc:sldMkLst>
        <pc:spChg chg="ord">
          <ac:chgData name="Cara Clarke" userId="49a24fcf-a83e-4685-ac20-054a94ac13fe" providerId="ADAL" clId="{C46CF4D8-4AE9-4AA3-8C06-5F9B4FB588E9}" dt="2026-05-14T10:38:32.292" v="6"/>
          <ac:spMkLst>
            <pc:docMk/>
            <pc:sldMk cId="946457778" sldId="263"/>
            <ac:spMk id="2" creationId="{3A93A55A-F545-4A8E-65AA-DB7CCD6D07CB}"/>
          </ac:spMkLst>
        </pc:spChg>
        <pc:spChg chg="ord">
          <ac:chgData name="Cara Clarke" userId="49a24fcf-a83e-4685-ac20-054a94ac13fe" providerId="ADAL" clId="{C46CF4D8-4AE9-4AA3-8C06-5F9B4FB588E9}" dt="2026-05-14T10:38:32.292" v="6"/>
          <ac:spMkLst>
            <pc:docMk/>
            <pc:sldMk cId="946457778" sldId="263"/>
            <ac:spMk id="3" creationId="{38D96AA6-A587-749A-AB79-0E9893572F44}"/>
          </ac:spMkLst>
        </pc:spChg>
        <pc:picChg chg="ord">
          <ac:chgData name="Cara Clarke" userId="49a24fcf-a83e-4685-ac20-054a94ac13fe" providerId="ADAL" clId="{C46CF4D8-4AE9-4AA3-8C06-5F9B4FB588E9}" dt="2026-05-14T10:38:32.292" v="6"/>
          <ac:picMkLst>
            <pc:docMk/>
            <pc:sldMk cId="946457778" sldId="263"/>
            <ac:picMk id="5" creationId="{F4522A97-5281-DDD0-AC17-90DE6C96F2C1}"/>
          </ac:picMkLst>
        </pc:picChg>
        <pc:picChg chg="ord">
          <ac:chgData name="Cara Clarke" userId="49a24fcf-a83e-4685-ac20-054a94ac13fe" providerId="ADAL" clId="{C46CF4D8-4AE9-4AA3-8C06-5F9B4FB588E9}" dt="2026-05-14T10:38:32.292" v="6"/>
          <ac:picMkLst>
            <pc:docMk/>
            <pc:sldMk cId="946457778" sldId="263"/>
            <ac:picMk id="6" creationId="{6E29BF26-1535-917F-78EB-F2CB02ABE0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B98E4-75DD-41C7-B125-309F0369886B}" type="datetimeFigureOut">
              <a:rPr lang="en-GB" smtClean="0"/>
              <a:t>14/05/2026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F95B1-DBC4-4144-9C57-5B08F3F2A05B}" type="slidenum">
              <a:rPr lang="en-GB" smtClean="0"/>
              <a:t>‹#›</a:t>
            </a:fld>
            <a:endParaRPr lang="en-GB"/>
          </a:p>
        </p:txBody>
      </p:sp>
    </p:spTree>
    <p:extLst>
      <p:ext uri="{BB962C8B-B14F-4D97-AF65-F5344CB8AC3E}">
        <p14:creationId xmlns:p14="http://schemas.microsoft.com/office/powerpoint/2010/main" val="856696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How the AT allocation wors in UCD. </a:t>
            </a:r>
            <a:endParaRPr lang="en-GB" dirty="0"/>
          </a:p>
        </p:txBody>
      </p:sp>
      <p:sp>
        <p:nvSpPr>
          <p:cNvPr id="4" name="Slide Number Placeholder 3"/>
          <p:cNvSpPr>
            <a:spLocks noGrp="1"/>
          </p:cNvSpPr>
          <p:nvPr>
            <p:ph type="sldNum" sz="quarter" idx="5"/>
          </p:nvPr>
        </p:nvSpPr>
        <p:spPr/>
        <p:txBody>
          <a:bodyPr/>
          <a:lstStyle/>
          <a:p>
            <a:fld id="{341F95B1-DBC4-4144-9C57-5B08F3F2A05B}" type="slidenum">
              <a:rPr lang="en-GB" smtClean="0"/>
              <a:t>1</a:t>
            </a:fld>
            <a:endParaRPr lang="en-GB"/>
          </a:p>
        </p:txBody>
      </p:sp>
    </p:spTree>
    <p:extLst>
      <p:ext uri="{BB962C8B-B14F-4D97-AF65-F5344CB8AC3E}">
        <p14:creationId xmlns:p14="http://schemas.microsoft.com/office/powerpoint/2010/main" val="265287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5/14/2026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4439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5/14/2026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8917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5/14/2026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3414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5/14/2026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1873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5/14/2026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9577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5/14/2026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9342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5/14/2026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4837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5/14/2026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7008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5/14/2026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5291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5/14/2026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0177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5/14/2026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3983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5/14/2026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0899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699" r:id="rId4"/>
    <p:sldLayoutId id="2147483700"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cd.ie/gdpr/guidanceresources/datasharing/internationaldatatransfers/" TargetMode="External"/><Relationship Id="rId2" Type="http://schemas.openxmlformats.org/officeDocument/2006/relationships/hyperlink" Target="https://www.dataprivacyframework.gov/list"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cd.ie/gdpr/guidanceresources/ucdshortguidesandtemplat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cd.ie/gdpr/guidanceresources/riskassessmentsdpi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cd.ie/all/t4media/Privacy%20Notice%20for%20Students%20Using%20Grammarly.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cd.ie/all/t4media/Grammarly%20Usage%20Guideline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cd.ie/all/supportswhilestudying/disabilitysupport/assistivetechnology/allyforucdstudent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cd.ie/all/supportswhilestudying/disabilitysupport/assistivetechnology/sensusaccessfileconversion/"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0617FF3-1C5B-B094-D7FE-B836E064036C}"/>
              </a:ext>
            </a:extLst>
          </p:cNvPr>
          <p:cNvSpPr>
            <a:spLocks noGrp="1"/>
          </p:cNvSpPr>
          <p:nvPr>
            <p:ph type="ctrTitle"/>
          </p:nvPr>
        </p:nvSpPr>
        <p:spPr>
          <a:xfrm>
            <a:off x="704088" y="889820"/>
            <a:ext cx="11030712" cy="3598606"/>
          </a:xfrm>
        </p:spPr>
        <p:txBody>
          <a:bodyPr>
            <a:normAutofit/>
          </a:bodyPr>
          <a:lstStyle/>
          <a:p>
            <a:pPr>
              <a:lnSpc>
                <a:spcPct val="90000"/>
              </a:lnSpc>
              <a:spcAft>
                <a:spcPts val="600"/>
              </a:spcAft>
            </a:pPr>
            <a:r>
              <a:rPr lang="en-US" sz="4000" b="1" cap="none" dirty="0">
                <a:latin typeface="Arial" panose="020B0604020202020204" pitchFamily="34" charset="0"/>
                <a:cs typeface="Arial" panose="020B0604020202020204" pitchFamily="34" charset="0"/>
              </a:rPr>
              <a:t>UCD Access and Lifelong Learning</a:t>
            </a:r>
            <a:br>
              <a:rPr lang="en-US" sz="4000" b="1" cap="none" dirty="0">
                <a:latin typeface="Arial" panose="020B0604020202020204" pitchFamily="34" charset="0"/>
                <a:cs typeface="Arial" panose="020B0604020202020204" pitchFamily="34" charset="0"/>
              </a:rPr>
            </a:br>
            <a:r>
              <a:rPr lang="en-US" sz="4000" b="1" cap="none" dirty="0">
                <a:latin typeface="Arial" panose="020B0604020202020204" pitchFamily="34" charset="0"/>
                <a:cs typeface="Arial" panose="020B0604020202020204" pitchFamily="34" charset="0"/>
              </a:rPr>
              <a:t>Disability Support &amp; Assistive Technology</a:t>
            </a:r>
          </a:p>
        </p:txBody>
      </p:sp>
      <p:pic>
        <p:nvPicPr>
          <p:cNvPr id="5" name="Picture 4" descr="UCD Logo">
            <a:extLst>
              <a:ext uri="{FF2B5EF4-FFF2-40B4-BE49-F238E27FC236}">
                <a16:creationId xmlns:a16="http://schemas.microsoft.com/office/drawing/2014/main" id="{8D0D31A3-4AB1-9F3D-0F09-5A6579F2F8CB}"/>
              </a:ext>
            </a:extLst>
          </p:cNvPr>
          <p:cNvPicPr>
            <a:picLocks noChangeAspect="1"/>
          </p:cNvPicPr>
          <p:nvPr/>
        </p:nvPicPr>
        <p:blipFill>
          <a:blip r:embed="rId3"/>
          <a:stretch>
            <a:fillRect/>
          </a:stretch>
        </p:blipFill>
        <p:spPr>
          <a:xfrm>
            <a:off x="7011367" y="2125466"/>
            <a:ext cx="3041648" cy="3041648"/>
          </a:xfrm>
          <a:prstGeom prst="rect">
            <a:avLst/>
          </a:prstGeom>
        </p:spPr>
      </p:pic>
      <p:sp>
        <p:nvSpPr>
          <p:cNvPr id="7" name="TextBox 6">
            <a:extLst>
              <a:ext uri="{FF2B5EF4-FFF2-40B4-BE49-F238E27FC236}">
                <a16:creationId xmlns:a16="http://schemas.microsoft.com/office/drawing/2014/main" id="{8F9D43E1-98A0-05B5-1082-0F1C043F4D7D}"/>
              </a:ext>
            </a:extLst>
          </p:cNvPr>
          <p:cNvSpPr txBox="1"/>
          <p:nvPr/>
        </p:nvSpPr>
        <p:spPr>
          <a:xfrm>
            <a:off x="800100" y="4883150"/>
            <a:ext cx="6813550" cy="1015663"/>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Aundrea Hubble</a:t>
            </a:r>
          </a:p>
          <a:p>
            <a:r>
              <a:rPr lang="en-IE" sz="2000" dirty="0">
                <a:latin typeface="Arial" panose="020B0604020202020204" pitchFamily="34" charset="0"/>
                <a:cs typeface="Arial" panose="020B0604020202020204" pitchFamily="34" charset="0"/>
              </a:rPr>
              <a:t>Assistive Technology Coordinator</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aundrea.hubble@ucd.ie</a:t>
            </a:r>
            <a:endParaRPr lang="en-IE" sz="200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61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E55E-7A40-A5D2-25B6-68E1ABCED6F4}"/>
              </a:ext>
            </a:extLst>
          </p:cNvPr>
          <p:cNvSpPr>
            <a:spLocks noGrp="1"/>
          </p:cNvSpPr>
          <p:nvPr>
            <p:ph type="title"/>
          </p:nvPr>
        </p:nvSpPr>
        <p:spPr/>
        <p:txBody>
          <a:bodyPr>
            <a:normAutofit/>
          </a:bodyPr>
          <a:lstStyle/>
          <a:p>
            <a:r>
              <a:rPr lang="en-IE" sz="3300" cap="none" dirty="0">
                <a:latin typeface="Arial" panose="020B0604020202020204" pitchFamily="34" charset="0"/>
                <a:cs typeface="Arial" panose="020B0604020202020204" pitchFamily="34" charset="0"/>
              </a:rPr>
              <a:t>Transfer Impact Assessment (TIA) </a:t>
            </a:r>
            <a:br>
              <a:rPr lang="en-IE" dirty="0"/>
            </a:br>
            <a:endParaRPr lang="en-GB" dirty="0"/>
          </a:p>
        </p:txBody>
      </p:sp>
      <p:sp>
        <p:nvSpPr>
          <p:cNvPr id="3" name="Content Placeholder 2">
            <a:extLst>
              <a:ext uri="{FF2B5EF4-FFF2-40B4-BE49-F238E27FC236}">
                <a16:creationId xmlns:a16="http://schemas.microsoft.com/office/drawing/2014/main" id="{8586235F-11E9-A08C-1CA6-7C5AEE761458}"/>
              </a:ext>
            </a:extLst>
          </p:cNvPr>
          <p:cNvSpPr>
            <a:spLocks noGrp="1"/>
          </p:cNvSpPr>
          <p:nvPr>
            <p:ph idx="1"/>
          </p:nvPr>
        </p:nvSpPr>
        <p:spPr>
          <a:xfrm>
            <a:off x="700634" y="1807763"/>
            <a:ext cx="10691265" cy="3739896"/>
          </a:xfrm>
        </p:spPr>
        <p:txBody>
          <a:bodyPr/>
          <a:lstStyle/>
          <a:p>
            <a:r>
              <a:rPr lang="en-IE" dirty="0">
                <a:latin typeface="Arial" panose="020B0604020202020204" pitchFamily="34" charset="0"/>
                <a:cs typeface="Arial" panose="020B0604020202020204" pitchFamily="34" charset="0"/>
              </a:rPr>
              <a:t>Under GDPR, personal data cannot leave the EU to another country unless that county has proven to have protections as strong as the EU.</a:t>
            </a:r>
          </a:p>
          <a:p>
            <a:r>
              <a:rPr lang="en-IE"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The EU-U.S. </a:t>
            </a:r>
            <a:r>
              <a:rPr lang="en-IE"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Data Privacy Framework (DPF) </a:t>
            </a:r>
            <a:r>
              <a:rPr lang="en-IE" dirty="0">
                <a:latin typeface="Arial" panose="020B0604020202020204" pitchFamily="34" charset="0"/>
                <a:cs typeface="Arial" panose="020B0604020202020204" pitchFamily="34" charset="0"/>
              </a:rPr>
              <a:t>provides an </a:t>
            </a:r>
            <a:r>
              <a:rPr lang="en-IE" b="1" dirty="0">
                <a:latin typeface="Arial" panose="020B0604020202020204" pitchFamily="34" charset="0"/>
                <a:cs typeface="Arial" panose="020B0604020202020204" pitchFamily="34" charset="0"/>
              </a:rPr>
              <a:t>Adequacy Decision </a:t>
            </a:r>
            <a:r>
              <a:rPr lang="en-IE" dirty="0">
                <a:latin typeface="Arial" panose="020B0604020202020204" pitchFamily="34" charset="0"/>
                <a:cs typeface="Arial" panose="020B0604020202020204" pitchFamily="34" charset="0"/>
              </a:rPr>
              <a:t>meaning the EU considers certified U.S. companies safe. However, if a company is not certified under this framework, there is a legal gap that must be filled.</a:t>
            </a:r>
          </a:p>
          <a:p>
            <a:r>
              <a:rPr lang="en-IE" dirty="0">
                <a:latin typeface="Arial" panose="020B0604020202020204" pitchFamily="34" charset="0"/>
                <a:cs typeface="Arial" panose="020B0604020202020204" pitchFamily="34" charset="0"/>
              </a:rPr>
              <a:t>The TIA is a mandatory risk assessment which must be conducted. In this case, as Grammarly was part of the DPF we concluded the TIA was not necessary. </a:t>
            </a:r>
          </a:p>
          <a:p>
            <a:r>
              <a:rPr lang="en-IE" dirty="0">
                <a:latin typeface="Arial" panose="020B0604020202020204" pitchFamily="34" charset="0"/>
                <a:cs typeface="Arial" panose="020B0604020202020204" pitchFamily="34" charset="0"/>
              </a:rPr>
              <a:t>A key part here was that Grammarly uses end to end encryption. </a:t>
            </a:r>
            <a:endParaRPr lang="en-GB" dirty="0">
              <a:latin typeface="Arial" panose="020B0604020202020204" pitchFamily="34" charset="0"/>
              <a:cs typeface="Arial" panose="020B0604020202020204" pitchFamily="34" charset="0"/>
            </a:endParaRPr>
          </a:p>
          <a:p>
            <a:r>
              <a:rPr lang="en-GB"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Further information on TIA</a:t>
            </a:r>
            <a:endParaRPr lang="en-IE" dirty="0">
              <a:solidFill>
                <a:srgbClr val="0070C0"/>
              </a:solidFill>
              <a:latin typeface="Arial" panose="020B0604020202020204" pitchFamily="34" charset="0"/>
              <a:cs typeface="Arial" panose="020B0604020202020204" pitchFamily="34" charset="0"/>
            </a:endParaRPr>
          </a:p>
        </p:txBody>
      </p:sp>
      <p:pic>
        <p:nvPicPr>
          <p:cNvPr id="4" name="Picture 3" descr="UCD Logo">
            <a:extLst>
              <a:ext uri="{FF2B5EF4-FFF2-40B4-BE49-F238E27FC236}">
                <a16:creationId xmlns:a16="http://schemas.microsoft.com/office/drawing/2014/main" id="{F5A50857-E61B-62B5-866B-A5B625B1B39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122227" y="4486299"/>
            <a:ext cx="1513115" cy="1513115"/>
          </a:xfrm>
          <a:prstGeom prst="rect">
            <a:avLst/>
          </a:prstGeom>
        </p:spPr>
      </p:pic>
    </p:spTree>
    <p:extLst>
      <p:ext uri="{BB962C8B-B14F-4D97-AF65-F5344CB8AC3E}">
        <p14:creationId xmlns:p14="http://schemas.microsoft.com/office/powerpoint/2010/main" val="3401197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4ED3-1969-F53C-0F9B-CD2A0C30F8D0}"/>
              </a:ext>
            </a:extLst>
          </p:cNvPr>
          <p:cNvSpPr>
            <a:spLocks noGrp="1"/>
          </p:cNvSpPr>
          <p:nvPr>
            <p:ph type="title"/>
          </p:nvPr>
        </p:nvSpPr>
        <p:spPr/>
        <p:txBody>
          <a:bodyPr>
            <a:normAutofit/>
          </a:bodyPr>
          <a:lstStyle/>
          <a:p>
            <a:r>
              <a:rPr lang="en-IE" sz="3300" cap="none" dirty="0">
                <a:latin typeface="Arial" panose="020B0604020202020204" pitchFamily="34" charset="0"/>
                <a:cs typeface="Arial" panose="020B0604020202020204" pitchFamily="34" charset="0"/>
              </a:rPr>
              <a:t>Security Cloud Checklist (IT)</a:t>
            </a:r>
            <a:br>
              <a:rPr lang="en-IE" dirty="0"/>
            </a:br>
            <a:endParaRPr lang="en-GB" dirty="0"/>
          </a:p>
        </p:txBody>
      </p:sp>
      <p:sp>
        <p:nvSpPr>
          <p:cNvPr id="3" name="Content Placeholder 2">
            <a:extLst>
              <a:ext uri="{FF2B5EF4-FFF2-40B4-BE49-F238E27FC236}">
                <a16:creationId xmlns:a16="http://schemas.microsoft.com/office/drawing/2014/main" id="{2022156C-2554-8AD8-A8AD-47FBDBF6149B}"/>
              </a:ext>
            </a:extLst>
          </p:cNvPr>
          <p:cNvSpPr>
            <a:spLocks noGrp="1"/>
          </p:cNvSpPr>
          <p:nvPr>
            <p:ph idx="1"/>
          </p:nvPr>
        </p:nvSpPr>
        <p:spPr>
          <a:xfrm>
            <a:off x="700635" y="1917192"/>
            <a:ext cx="10691265" cy="3739896"/>
          </a:xfrm>
        </p:spPr>
        <p:txBody>
          <a:bodyPr/>
          <a:lstStyle/>
          <a:p>
            <a:r>
              <a:rPr lang="en-IE" dirty="0">
                <a:latin typeface="Arial" panose="020B0604020202020204" pitchFamily="34" charset="0"/>
                <a:cs typeface="Arial" panose="020B0604020202020204" pitchFamily="34" charset="0"/>
              </a:rPr>
              <a:t>UCD specific IT Services checklist based on IT and GDPR guidance.</a:t>
            </a:r>
          </a:p>
          <a:p>
            <a:r>
              <a:rPr lang="en-IE" dirty="0">
                <a:latin typeface="Arial" panose="020B0604020202020204" pitchFamily="34" charset="0"/>
                <a:cs typeface="Arial" panose="020B0604020202020204" pitchFamily="34" charset="0"/>
              </a:rPr>
              <a:t>This checklist outlined key security requirements for adopting cloud services, focusing on GDPR compliance, data protection and risk management.</a:t>
            </a:r>
          </a:p>
          <a:p>
            <a:r>
              <a:rPr lang="en-IE" dirty="0">
                <a:latin typeface="Arial" panose="020B0604020202020204" pitchFamily="34" charset="0"/>
                <a:cs typeface="Arial" panose="020B0604020202020204" pitchFamily="34" charset="0"/>
              </a:rPr>
              <a:t>This checklist was sent to Grammarly and reviewed by our IT team where they offered further guidance and recommendations.</a:t>
            </a:r>
          </a:p>
          <a:p>
            <a:r>
              <a:rPr lang="en-IE"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IT Guidance on Cloud Servers and International Data Transfers</a:t>
            </a:r>
            <a:endParaRPr lang="en-GB" dirty="0">
              <a:solidFill>
                <a:srgbClr val="0070C0"/>
              </a:solidFill>
              <a:latin typeface="Arial" panose="020B0604020202020204" pitchFamily="34" charset="0"/>
              <a:cs typeface="Arial" panose="020B0604020202020204" pitchFamily="34" charset="0"/>
            </a:endParaRPr>
          </a:p>
        </p:txBody>
      </p:sp>
      <p:pic>
        <p:nvPicPr>
          <p:cNvPr id="4" name="Picture 3" descr="UCD Logo">
            <a:extLst>
              <a:ext uri="{FF2B5EF4-FFF2-40B4-BE49-F238E27FC236}">
                <a16:creationId xmlns:a16="http://schemas.microsoft.com/office/drawing/2014/main" id="{ED82BE18-86E4-F9B4-9BD6-70F6A00B5CEF}"/>
              </a:ext>
            </a:extLst>
          </p:cNvPr>
          <p:cNvPicPr>
            <a:picLocks noChangeAspect="1"/>
          </p:cNvPicPr>
          <p:nvPr/>
        </p:nvPicPr>
        <p:blipFill>
          <a:blip r:embed="rId3"/>
          <a:stretch>
            <a:fillRect/>
          </a:stretch>
        </p:blipFill>
        <p:spPr>
          <a:xfrm>
            <a:off x="8577944" y="3871832"/>
            <a:ext cx="1872342" cy="1872342"/>
          </a:xfrm>
          <a:prstGeom prst="rect">
            <a:avLst/>
          </a:prstGeom>
        </p:spPr>
      </p:pic>
    </p:spTree>
    <p:extLst>
      <p:ext uri="{BB962C8B-B14F-4D97-AF65-F5344CB8AC3E}">
        <p14:creationId xmlns:p14="http://schemas.microsoft.com/office/powerpoint/2010/main" val="33095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D6E8-50CE-B74C-51E5-BC58F26180CE}"/>
              </a:ext>
            </a:extLst>
          </p:cNvPr>
          <p:cNvSpPr>
            <a:spLocks noGrp="1"/>
          </p:cNvSpPr>
          <p:nvPr>
            <p:ph type="title"/>
          </p:nvPr>
        </p:nvSpPr>
        <p:spPr>
          <a:xfrm>
            <a:off x="700635" y="914400"/>
            <a:ext cx="11153908" cy="1307592"/>
          </a:xfrm>
        </p:spPr>
        <p:txBody>
          <a:bodyPr>
            <a:normAutofit/>
          </a:bodyPr>
          <a:lstStyle/>
          <a:p>
            <a:r>
              <a:rPr lang="en-IE" sz="3000" cap="none" dirty="0">
                <a:latin typeface="Arial" panose="020B0604020202020204" pitchFamily="34" charset="0"/>
                <a:cs typeface="Arial" panose="020B0604020202020204" pitchFamily="34" charset="0"/>
              </a:rPr>
              <a:t>Data Protection Impact Assessment (DPIA)</a:t>
            </a:r>
          </a:p>
        </p:txBody>
      </p:sp>
      <p:sp>
        <p:nvSpPr>
          <p:cNvPr id="3" name="Content Placeholder 2">
            <a:extLst>
              <a:ext uri="{FF2B5EF4-FFF2-40B4-BE49-F238E27FC236}">
                <a16:creationId xmlns:a16="http://schemas.microsoft.com/office/drawing/2014/main" id="{28E082B7-1C6E-07DB-BF2D-1EBAE25363BA}"/>
              </a:ext>
            </a:extLst>
          </p:cNvPr>
          <p:cNvSpPr>
            <a:spLocks noGrp="1"/>
          </p:cNvSpPr>
          <p:nvPr>
            <p:ph idx="1"/>
          </p:nvPr>
        </p:nvSpPr>
        <p:spPr>
          <a:xfrm>
            <a:off x="700635" y="1884535"/>
            <a:ext cx="10691265" cy="3739896"/>
          </a:xfrm>
        </p:spPr>
        <p:txBody>
          <a:bodyPr/>
          <a:lstStyle/>
          <a:p>
            <a:r>
              <a:rPr lang="en-GB" dirty="0">
                <a:latin typeface="Arial" panose="020B0604020202020204" pitchFamily="34" charset="0"/>
                <a:cs typeface="Arial" panose="020B0604020202020204" pitchFamily="34" charset="0"/>
              </a:rPr>
              <a:t>A</a:t>
            </a:r>
            <a:r>
              <a:rPr lang="en-GB" dirty="0">
                <a:solidFill>
                  <a:srgbClr val="0070C0"/>
                </a:solidFill>
                <a:latin typeface="Arial" panose="020B0604020202020204" pitchFamily="34" charset="0"/>
                <a:cs typeface="Arial" panose="020B0604020202020204" pitchFamily="34" charset="0"/>
              </a:rPr>
              <a:t> </a:t>
            </a:r>
            <a:r>
              <a:rPr lang="en-GB"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DPIA</a:t>
            </a:r>
            <a:r>
              <a:rPr lang="en-GB" dirty="0">
                <a:solidFill>
                  <a:srgbClr val="0070C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is a tool designed to identify risks arising out of the processing of personal data. Its objective is to minimise these risks as far, and as early, as possible by introducing risk reducing measures. </a:t>
            </a:r>
          </a:p>
          <a:p>
            <a:r>
              <a:rPr lang="en-GB" dirty="0">
                <a:latin typeface="Arial" panose="020B0604020202020204" pitchFamily="34" charset="0"/>
                <a:cs typeface="Arial" panose="020B0604020202020204" pitchFamily="34" charset="0"/>
              </a:rPr>
              <a:t>This was a document we completed and shared with the Data Protection Office (DPO) for their feedback.</a:t>
            </a:r>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Some key pieces of feedback included the completion of a Privacy Notice, User Guidelines and reviewing Grammarly’s sub processors.</a:t>
            </a:r>
          </a:p>
          <a:p>
            <a:r>
              <a:rPr lang="en-IE" dirty="0">
                <a:latin typeface="Arial" panose="020B0604020202020204" pitchFamily="34" charset="0"/>
                <a:cs typeface="Arial" panose="020B0604020202020204" pitchFamily="34" charset="0"/>
              </a:rPr>
              <a:t>As we were not using the AI feature, this reduced the sub processors </a:t>
            </a:r>
            <a:br>
              <a:rPr lang="en-IE" dirty="0">
                <a:latin typeface="Arial" panose="020B0604020202020204" pitchFamily="34" charset="0"/>
                <a:cs typeface="Arial" panose="020B0604020202020204" pitchFamily="34" charset="0"/>
              </a:rPr>
            </a:br>
            <a:r>
              <a:rPr lang="en-IE" dirty="0">
                <a:latin typeface="Arial" panose="020B0604020202020204" pitchFamily="34" charset="0"/>
                <a:cs typeface="Arial" panose="020B0604020202020204" pitchFamily="34" charset="0"/>
              </a:rPr>
              <a:t>requiring review.</a:t>
            </a:r>
          </a:p>
          <a:p>
            <a:pPr marL="0" indent="0">
              <a:buNone/>
            </a:pPr>
            <a:endParaRPr lang="en-IE" dirty="0">
              <a:latin typeface="Arial" panose="020B0604020202020204" pitchFamily="34" charset="0"/>
              <a:cs typeface="Arial" panose="020B0604020202020204" pitchFamily="34" charset="0"/>
            </a:endParaRPr>
          </a:p>
        </p:txBody>
      </p:sp>
      <p:pic>
        <p:nvPicPr>
          <p:cNvPr id="4" name="Picture 3" descr="UCD Logo">
            <a:extLst>
              <a:ext uri="{FF2B5EF4-FFF2-40B4-BE49-F238E27FC236}">
                <a16:creationId xmlns:a16="http://schemas.microsoft.com/office/drawing/2014/main" id="{2A7FD407-BBB3-87CE-C749-854095EB5663}"/>
              </a:ext>
            </a:extLst>
          </p:cNvPr>
          <p:cNvPicPr>
            <a:picLocks noChangeAspect="1"/>
          </p:cNvPicPr>
          <p:nvPr/>
        </p:nvPicPr>
        <p:blipFill>
          <a:blip r:embed="rId3"/>
          <a:stretch>
            <a:fillRect/>
          </a:stretch>
        </p:blipFill>
        <p:spPr>
          <a:xfrm>
            <a:off x="9241973" y="4339917"/>
            <a:ext cx="1603683" cy="1603683"/>
          </a:xfrm>
          <a:prstGeom prst="rect">
            <a:avLst/>
          </a:prstGeom>
        </p:spPr>
      </p:pic>
    </p:spTree>
    <p:extLst>
      <p:ext uri="{BB962C8B-B14F-4D97-AF65-F5344CB8AC3E}">
        <p14:creationId xmlns:p14="http://schemas.microsoft.com/office/powerpoint/2010/main" val="310519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C543-8EF5-E81B-E8D0-1447466DD184}"/>
              </a:ext>
            </a:extLst>
          </p:cNvPr>
          <p:cNvSpPr>
            <a:spLocks noGrp="1"/>
          </p:cNvSpPr>
          <p:nvPr>
            <p:ph type="title"/>
          </p:nvPr>
        </p:nvSpPr>
        <p:spPr/>
        <p:txBody>
          <a:bodyPr>
            <a:normAutofit/>
          </a:bodyPr>
          <a:lstStyle/>
          <a:p>
            <a:r>
              <a:rPr lang="en-IE" sz="3300" cap="none" dirty="0">
                <a:latin typeface="Arial" panose="020B0604020202020204" pitchFamily="34" charset="0"/>
                <a:cs typeface="Arial" panose="020B0604020202020204" pitchFamily="34" charset="0"/>
              </a:rPr>
              <a:t>Privacy Notice For Students</a:t>
            </a:r>
            <a:br>
              <a:rPr lang="en-IE" dirty="0"/>
            </a:br>
            <a:endParaRPr lang="en-GB" dirty="0"/>
          </a:p>
        </p:txBody>
      </p:sp>
      <p:sp>
        <p:nvSpPr>
          <p:cNvPr id="3" name="Content Placeholder 2">
            <a:extLst>
              <a:ext uri="{FF2B5EF4-FFF2-40B4-BE49-F238E27FC236}">
                <a16:creationId xmlns:a16="http://schemas.microsoft.com/office/drawing/2014/main" id="{3FAF4940-3600-8707-F202-8E84066135BD}"/>
              </a:ext>
            </a:extLst>
          </p:cNvPr>
          <p:cNvSpPr>
            <a:spLocks noGrp="1"/>
          </p:cNvSpPr>
          <p:nvPr>
            <p:ph idx="1"/>
          </p:nvPr>
        </p:nvSpPr>
        <p:spPr>
          <a:xfrm>
            <a:off x="700634" y="1568196"/>
            <a:ext cx="10691265" cy="4197256"/>
          </a:xfrm>
        </p:spPr>
        <p:txBody>
          <a:bodyPr>
            <a:normAutofit fontScale="92500" lnSpcReduction="10000"/>
          </a:bodyPr>
          <a:lstStyle/>
          <a:p>
            <a:pPr marL="0" indent="0">
              <a:buNone/>
            </a:pPr>
            <a:r>
              <a:rPr lang="en-IE" sz="2200" dirty="0">
                <a:latin typeface="Arial" panose="020B0604020202020204" pitchFamily="34" charset="0"/>
                <a:cs typeface="Arial" panose="020B0604020202020204" pitchFamily="34" charset="0"/>
              </a:rPr>
              <a:t>All students must confirm they have read both the privacy notice and user guidelines before being issued with a Grammarly account. </a:t>
            </a:r>
            <a:r>
              <a:rPr lang="en-IE" sz="2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The privacy notice outlines:</a:t>
            </a:r>
            <a:endParaRPr lang="en-IE" sz="2200" dirty="0">
              <a:solidFill>
                <a:srgbClr val="0070C0"/>
              </a:solidFill>
              <a:latin typeface="Arial" panose="020B0604020202020204" pitchFamily="34" charset="0"/>
              <a:cs typeface="Arial" panose="020B0604020202020204" pitchFamily="34" charset="0"/>
            </a:endParaRPr>
          </a:p>
          <a:p>
            <a:r>
              <a:rPr lang="en-IE" sz="2200" dirty="0">
                <a:latin typeface="Arial" panose="020B0604020202020204" pitchFamily="34" charset="0"/>
                <a:cs typeface="Arial" panose="020B0604020202020204" pitchFamily="34" charset="0"/>
              </a:rPr>
              <a:t>Data Controller (UCD) and Data Processor (Grammarly) status.</a:t>
            </a:r>
          </a:p>
          <a:p>
            <a:r>
              <a:rPr lang="en-IE" sz="2200" dirty="0">
                <a:latin typeface="Arial" panose="020B0604020202020204" pitchFamily="34" charset="0"/>
                <a:cs typeface="Arial" panose="020B0604020202020204" pitchFamily="34" charset="0"/>
              </a:rPr>
              <a:t>Types of Data Collected/Processed</a:t>
            </a:r>
          </a:p>
          <a:p>
            <a:r>
              <a:rPr lang="en-IE" sz="2200" dirty="0">
                <a:latin typeface="Arial" panose="020B0604020202020204" pitchFamily="34" charset="0"/>
                <a:cs typeface="Arial" panose="020B0604020202020204" pitchFamily="34" charset="0"/>
              </a:rPr>
              <a:t>Our legal basis for using Grammarly</a:t>
            </a:r>
          </a:p>
          <a:p>
            <a:r>
              <a:rPr lang="en-IE" sz="2200" dirty="0">
                <a:latin typeface="Arial" panose="020B0604020202020204" pitchFamily="34" charset="0"/>
                <a:cs typeface="Arial" panose="020B0604020202020204" pitchFamily="34" charset="0"/>
              </a:rPr>
              <a:t>No AI training of Grammarly’s models/algorithms.</a:t>
            </a:r>
          </a:p>
          <a:p>
            <a:r>
              <a:rPr lang="en-IE" sz="2200" dirty="0">
                <a:latin typeface="Arial" panose="020B0604020202020204" pitchFamily="34" charset="0"/>
                <a:cs typeface="Arial" panose="020B0604020202020204" pitchFamily="34" charset="0"/>
              </a:rPr>
              <a:t>Outlining the international data transfer to the U.S. and where the data is stored.</a:t>
            </a:r>
          </a:p>
          <a:p>
            <a:r>
              <a:rPr lang="en-IE" sz="2200" dirty="0">
                <a:latin typeface="Arial" panose="020B0604020202020204" pitchFamily="34" charset="0"/>
                <a:cs typeface="Arial" panose="020B0604020202020204" pitchFamily="34" charset="0"/>
              </a:rPr>
              <a:t>Retention and deletion</a:t>
            </a:r>
          </a:p>
          <a:p>
            <a:r>
              <a:rPr lang="en-IE" sz="2200" dirty="0">
                <a:latin typeface="Arial" panose="020B0604020202020204" pitchFamily="34" charset="0"/>
                <a:cs typeface="Arial" panose="020B0604020202020204" pitchFamily="34" charset="0"/>
              </a:rPr>
              <a:t>Data protection rights</a:t>
            </a:r>
          </a:p>
          <a:p>
            <a:r>
              <a:rPr lang="en-IE" sz="2200" dirty="0">
                <a:latin typeface="Arial" panose="020B0604020202020204" pitchFamily="34" charset="0"/>
                <a:cs typeface="Arial" panose="020B0604020202020204" pitchFamily="34" charset="0"/>
              </a:rPr>
              <a:t>Contact information for questions/concerns</a:t>
            </a:r>
          </a:p>
          <a:p>
            <a:endParaRPr lang="en-GB" dirty="0"/>
          </a:p>
        </p:txBody>
      </p:sp>
      <p:pic>
        <p:nvPicPr>
          <p:cNvPr id="4" name="Picture 3" descr="UCD Logo">
            <a:extLst>
              <a:ext uri="{FF2B5EF4-FFF2-40B4-BE49-F238E27FC236}">
                <a16:creationId xmlns:a16="http://schemas.microsoft.com/office/drawing/2014/main" id="{4E7B0DB0-BFF3-351C-7AC3-7185925D491A}"/>
              </a:ext>
            </a:extLst>
          </p:cNvPr>
          <p:cNvPicPr>
            <a:picLocks noChangeAspect="1"/>
          </p:cNvPicPr>
          <p:nvPr/>
        </p:nvPicPr>
        <p:blipFill>
          <a:blip r:embed="rId3"/>
          <a:stretch>
            <a:fillRect/>
          </a:stretch>
        </p:blipFill>
        <p:spPr>
          <a:xfrm>
            <a:off x="9887683" y="4339917"/>
            <a:ext cx="1603683" cy="1603683"/>
          </a:xfrm>
          <a:prstGeom prst="rect">
            <a:avLst/>
          </a:prstGeom>
        </p:spPr>
      </p:pic>
    </p:spTree>
    <p:extLst>
      <p:ext uri="{BB962C8B-B14F-4D97-AF65-F5344CB8AC3E}">
        <p14:creationId xmlns:p14="http://schemas.microsoft.com/office/powerpoint/2010/main" val="417809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7E00-0B13-9C86-7DB4-498D53C93460}"/>
              </a:ext>
            </a:extLst>
          </p:cNvPr>
          <p:cNvSpPr>
            <a:spLocks noGrp="1"/>
          </p:cNvSpPr>
          <p:nvPr>
            <p:ph type="title"/>
          </p:nvPr>
        </p:nvSpPr>
        <p:spPr/>
        <p:txBody>
          <a:bodyPr>
            <a:normAutofit/>
          </a:bodyPr>
          <a:lstStyle/>
          <a:p>
            <a:r>
              <a:rPr lang="en-IE" sz="3300" cap="none" dirty="0">
                <a:latin typeface="Arial" panose="020B0604020202020204" pitchFamily="34" charset="0"/>
                <a:cs typeface="Arial" panose="020B0604020202020204" pitchFamily="34" charset="0"/>
              </a:rPr>
              <a:t>User Guidelines For Students</a:t>
            </a:r>
            <a:br>
              <a:rPr lang="en-GB" dirty="0"/>
            </a:br>
            <a:endParaRPr lang="en-GB" dirty="0"/>
          </a:p>
        </p:txBody>
      </p:sp>
      <p:sp>
        <p:nvSpPr>
          <p:cNvPr id="3" name="Content Placeholder 2">
            <a:extLst>
              <a:ext uri="{FF2B5EF4-FFF2-40B4-BE49-F238E27FC236}">
                <a16:creationId xmlns:a16="http://schemas.microsoft.com/office/drawing/2014/main" id="{867E52F2-1026-FB18-A08F-0D926E047647}"/>
              </a:ext>
            </a:extLst>
          </p:cNvPr>
          <p:cNvSpPr>
            <a:spLocks noGrp="1"/>
          </p:cNvSpPr>
          <p:nvPr>
            <p:ph idx="1"/>
          </p:nvPr>
        </p:nvSpPr>
        <p:spPr>
          <a:xfrm>
            <a:off x="700634" y="1788855"/>
            <a:ext cx="10691265" cy="3739896"/>
          </a:xfrm>
        </p:spPr>
        <p:txBody>
          <a:bodyPr>
            <a:normAutofit lnSpcReduction="10000"/>
          </a:bodyPr>
          <a:lstStyle/>
          <a:p>
            <a:pPr marL="0" indent="0">
              <a:buNone/>
            </a:pPr>
            <a:r>
              <a:rPr lang="en-IE"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The user guidelines outline: </a:t>
            </a:r>
            <a:endParaRPr lang="en-IE" dirty="0">
              <a:solidFill>
                <a:srgbClr val="0070C0"/>
              </a:solidFill>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Students must turn off Grammarly when working with sensitive/special categories of personal data. This includes but is not limited to health data, biometrics and genetic data and more.</a:t>
            </a:r>
          </a:p>
          <a:p>
            <a:r>
              <a:rPr lang="en-IE" dirty="0">
                <a:latin typeface="Arial" panose="020B0604020202020204" pitchFamily="34" charset="0"/>
                <a:cs typeface="Arial" panose="020B0604020202020204" pitchFamily="34" charset="0"/>
              </a:rPr>
              <a:t>Laptop/Desktop use only</a:t>
            </a:r>
          </a:p>
          <a:p>
            <a:r>
              <a:rPr lang="en-IE" dirty="0">
                <a:latin typeface="Arial" panose="020B0604020202020204" pitchFamily="34" charset="0"/>
                <a:cs typeface="Arial" panose="020B0604020202020204" pitchFamily="34" charset="0"/>
              </a:rPr>
              <a:t>Avoid using with high risk emails</a:t>
            </a:r>
          </a:p>
          <a:p>
            <a:r>
              <a:rPr lang="en-IE" dirty="0">
                <a:latin typeface="Arial" panose="020B0604020202020204" pitchFamily="34" charset="0"/>
                <a:cs typeface="Arial" panose="020B0604020202020204" pitchFamily="34" charset="0"/>
              </a:rPr>
              <a:t>Use built in alternatives for any sensitive work</a:t>
            </a:r>
          </a:p>
          <a:p>
            <a:r>
              <a:rPr lang="en-IE" dirty="0">
                <a:latin typeface="Arial" panose="020B0604020202020204" pitchFamily="34" charset="0"/>
                <a:cs typeface="Arial" panose="020B0604020202020204" pitchFamily="34" charset="0"/>
              </a:rPr>
              <a:t>Steps for temporarily disconnecting Grammarly</a:t>
            </a:r>
          </a:p>
          <a:p>
            <a:r>
              <a:rPr lang="en-IE" dirty="0">
                <a:latin typeface="Arial" panose="020B0604020202020204" pitchFamily="34" charset="0"/>
                <a:cs typeface="Arial" panose="020B0604020202020204" pitchFamily="34" charset="0"/>
              </a:rPr>
              <a:t>Important note: Not for staff use</a:t>
            </a:r>
          </a:p>
          <a:p>
            <a:pPr marL="0" indent="0">
              <a:buNone/>
            </a:pPr>
            <a:endParaRPr lang="en-IE" dirty="0">
              <a:latin typeface="Arial" panose="020B0604020202020204" pitchFamily="34" charset="0"/>
              <a:cs typeface="Arial" panose="020B0604020202020204" pitchFamily="34" charset="0"/>
            </a:endParaRPr>
          </a:p>
          <a:p>
            <a:pPr marL="0" indent="0">
              <a:buNone/>
            </a:pPr>
            <a:endParaRPr lang="en-IE" dirty="0">
              <a:latin typeface="Arial" panose="020B0604020202020204" pitchFamily="34" charset="0"/>
              <a:cs typeface="Arial" panose="020B0604020202020204" pitchFamily="34" charset="0"/>
            </a:endParaRPr>
          </a:p>
          <a:p>
            <a:endParaRPr lang="en-GB" dirty="0"/>
          </a:p>
        </p:txBody>
      </p:sp>
      <p:pic>
        <p:nvPicPr>
          <p:cNvPr id="4" name="Picture 3" descr="UCD Logo">
            <a:extLst>
              <a:ext uri="{FF2B5EF4-FFF2-40B4-BE49-F238E27FC236}">
                <a16:creationId xmlns:a16="http://schemas.microsoft.com/office/drawing/2014/main" id="{8FC5F529-45A4-AA8E-5027-A5B4E3B59D90}"/>
              </a:ext>
            </a:extLst>
          </p:cNvPr>
          <p:cNvPicPr>
            <a:picLocks noChangeAspect="1"/>
          </p:cNvPicPr>
          <p:nvPr/>
        </p:nvPicPr>
        <p:blipFill>
          <a:blip r:embed="rId3"/>
          <a:stretch>
            <a:fillRect/>
          </a:stretch>
        </p:blipFill>
        <p:spPr>
          <a:xfrm>
            <a:off x="8347640" y="3429000"/>
            <a:ext cx="1603683" cy="1603683"/>
          </a:xfrm>
          <a:prstGeom prst="rect">
            <a:avLst/>
          </a:prstGeom>
        </p:spPr>
      </p:pic>
    </p:spTree>
    <p:extLst>
      <p:ext uri="{BB962C8B-B14F-4D97-AF65-F5344CB8AC3E}">
        <p14:creationId xmlns:p14="http://schemas.microsoft.com/office/powerpoint/2010/main" val="33174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A4EE-54BA-2542-5578-398387E21F3D}"/>
              </a:ext>
            </a:extLst>
          </p:cNvPr>
          <p:cNvSpPr>
            <a:spLocks noGrp="1"/>
          </p:cNvSpPr>
          <p:nvPr>
            <p:ph type="title"/>
          </p:nvPr>
        </p:nvSpPr>
        <p:spPr/>
        <p:txBody>
          <a:bodyPr>
            <a:normAutofit/>
          </a:bodyPr>
          <a:lstStyle/>
          <a:p>
            <a:r>
              <a:rPr lang="en-IE" sz="3300" cap="none" dirty="0">
                <a:latin typeface="Arial" panose="020B0604020202020204" pitchFamily="34" charset="0"/>
                <a:cs typeface="Arial" panose="020B0604020202020204" pitchFamily="34" charset="0"/>
              </a:rPr>
              <a:t>DPA (Data Processing Agreement)</a:t>
            </a:r>
            <a:br>
              <a:rPr lang="en-IE" dirty="0"/>
            </a:br>
            <a:endParaRPr lang="en-GB" dirty="0"/>
          </a:p>
        </p:txBody>
      </p:sp>
      <p:sp>
        <p:nvSpPr>
          <p:cNvPr id="3" name="Content Placeholder 2">
            <a:extLst>
              <a:ext uri="{FF2B5EF4-FFF2-40B4-BE49-F238E27FC236}">
                <a16:creationId xmlns:a16="http://schemas.microsoft.com/office/drawing/2014/main" id="{A667053B-F498-4DF9-E561-705AB9C35696}"/>
              </a:ext>
            </a:extLst>
          </p:cNvPr>
          <p:cNvSpPr>
            <a:spLocks noGrp="1"/>
          </p:cNvSpPr>
          <p:nvPr>
            <p:ph idx="1"/>
          </p:nvPr>
        </p:nvSpPr>
        <p:spPr>
          <a:xfrm>
            <a:off x="700634" y="1775678"/>
            <a:ext cx="10691265" cy="3739896"/>
          </a:xfrm>
        </p:spPr>
        <p:txBody>
          <a:bodyPr/>
          <a:lstStyle/>
          <a:p>
            <a:r>
              <a:rPr lang="en-IE" dirty="0">
                <a:latin typeface="Arial" panose="020B0604020202020204" pitchFamily="34" charset="0"/>
                <a:cs typeface="Arial" panose="020B0604020202020204" pitchFamily="34" charset="0"/>
              </a:rPr>
              <a:t>The contract.</a:t>
            </a:r>
          </a:p>
          <a:p>
            <a:r>
              <a:rPr lang="en-IE" dirty="0">
                <a:latin typeface="Arial" panose="020B0604020202020204" pitchFamily="34" charset="0"/>
                <a:cs typeface="Arial" panose="020B0604020202020204" pitchFamily="34" charset="0"/>
              </a:rPr>
              <a:t>Between Grammarly (</a:t>
            </a:r>
            <a:r>
              <a:rPr lang="en-IE" dirty="0" err="1">
                <a:latin typeface="Arial" panose="020B0604020202020204" pitchFamily="34" charset="0"/>
                <a:cs typeface="Arial" panose="020B0604020202020204" pitchFamily="34" charset="0"/>
              </a:rPr>
              <a:t>SuperHuman</a:t>
            </a:r>
            <a:r>
              <a:rPr lang="en-IE"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and UCD.</a:t>
            </a:r>
          </a:p>
          <a:p>
            <a:r>
              <a:rPr lang="en-GB" dirty="0">
                <a:latin typeface="Arial" panose="020B0604020202020204" pitchFamily="34" charset="0"/>
                <a:cs typeface="Arial" panose="020B0604020202020204" pitchFamily="34" charset="0"/>
              </a:rPr>
              <a:t>Took the longest time to complete of any sections discussed. </a:t>
            </a:r>
          </a:p>
          <a:p>
            <a:r>
              <a:rPr lang="en-GB" dirty="0">
                <a:latin typeface="Arial" panose="020B0604020202020204" pitchFamily="34" charset="0"/>
                <a:cs typeface="Arial" panose="020B0604020202020204" pitchFamily="34" charset="0"/>
              </a:rPr>
              <a:t>A lot of back and forth to ensure legal compliance with EU law and GDPR.</a:t>
            </a:r>
            <a:endParaRPr lang="en-IE" dirty="0">
              <a:latin typeface="Arial" panose="020B0604020202020204" pitchFamily="34" charset="0"/>
              <a:cs typeface="Arial" panose="020B0604020202020204" pitchFamily="34" charset="0"/>
            </a:endParaRPr>
          </a:p>
        </p:txBody>
      </p:sp>
      <p:pic>
        <p:nvPicPr>
          <p:cNvPr id="4" name="Picture 3" descr="UCD Logo">
            <a:extLst>
              <a:ext uri="{FF2B5EF4-FFF2-40B4-BE49-F238E27FC236}">
                <a16:creationId xmlns:a16="http://schemas.microsoft.com/office/drawing/2014/main" id="{A57F7E29-2582-3058-A3B6-F8790E9550EF}"/>
              </a:ext>
            </a:extLst>
          </p:cNvPr>
          <p:cNvPicPr>
            <a:picLocks noChangeAspect="1"/>
          </p:cNvPicPr>
          <p:nvPr/>
        </p:nvPicPr>
        <p:blipFill>
          <a:blip r:embed="rId2"/>
          <a:stretch>
            <a:fillRect/>
          </a:stretch>
        </p:blipFill>
        <p:spPr>
          <a:xfrm>
            <a:off x="9133115" y="4008339"/>
            <a:ext cx="1852351" cy="1852351"/>
          </a:xfrm>
          <a:prstGeom prst="rect">
            <a:avLst/>
          </a:prstGeom>
        </p:spPr>
      </p:pic>
    </p:spTree>
    <p:extLst>
      <p:ext uri="{BB962C8B-B14F-4D97-AF65-F5344CB8AC3E}">
        <p14:creationId xmlns:p14="http://schemas.microsoft.com/office/powerpoint/2010/main" val="220206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7EF3-4E6C-8334-7648-56681F6952E6}"/>
              </a:ext>
            </a:extLst>
          </p:cNvPr>
          <p:cNvSpPr>
            <a:spLocks noGrp="1"/>
          </p:cNvSpPr>
          <p:nvPr>
            <p:ph type="title"/>
          </p:nvPr>
        </p:nvSpPr>
        <p:spPr/>
        <p:txBody>
          <a:bodyPr>
            <a:normAutofit/>
          </a:bodyPr>
          <a:lstStyle/>
          <a:p>
            <a:r>
              <a:rPr lang="en-IE" sz="3000" cap="none" dirty="0">
                <a:latin typeface="Arial" panose="020B0604020202020204" pitchFamily="34" charset="0"/>
                <a:cs typeface="Arial" panose="020B0604020202020204" pitchFamily="34" charset="0"/>
              </a:rPr>
              <a:t>Additional Points</a:t>
            </a:r>
            <a:endParaRPr lang="en-GB" sz="3000" cap="non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D60833C-9A3A-C1B4-48E5-B2C5732FABEB}"/>
              </a:ext>
            </a:extLst>
          </p:cNvPr>
          <p:cNvSpPr>
            <a:spLocks noGrp="1"/>
          </p:cNvSpPr>
          <p:nvPr>
            <p:ph idx="1"/>
          </p:nvPr>
        </p:nvSpPr>
        <p:spPr>
          <a:xfrm>
            <a:off x="700635" y="1481168"/>
            <a:ext cx="10691265" cy="3739896"/>
          </a:xfrm>
        </p:spPr>
        <p:txBody>
          <a:bodyPr>
            <a:normAutofit lnSpcReduction="10000"/>
          </a:bodyPr>
          <a:lstStyle/>
          <a:p>
            <a:r>
              <a:rPr lang="en-IE" dirty="0">
                <a:latin typeface="Arial" panose="020B0604020202020204" pitchFamily="34" charset="0"/>
                <a:cs typeface="Arial" panose="020B0604020202020204" pitchFamily="34" charset="0"/>
              </a:rPr>
              <a:t>In the current political climate, agreements and rules can change at anytime</a:t>
            </a:r>
            <a:r>
              <a:rPr lang="en-GB" dirty="0">
                <a:latin typeface="Arial" panose="020B0604020202020204" pitchFamily="34" charset="0"/>
                <a:cs typeface="Arial" panose="020B0604020202020204" pitchFamily="34" charset="0"/>
              </a:rPr>
              <a:t> and must be monitored.</a:t>
            </a:r>
          </a:p>
          <a:p>
            <a:r>
              <a:rPr lang="en-IE" dirty="0">
                <a:latin typeface="Arial" panose="020B0604020202020204" pitchFamily="34" charset="0"/>
                <a:cs typeface="Arial" panose="020B0604020202020204" pitchFamily="34" charset="0"/>
              </a:rPr>
              <a:t>AI feature, can be turned off to protect academic integrity.</a:t>
            </a:r>
          </a:p>
          <a:p>
            <a:r>
              <a:rPr lang="en-IE" dirty="0">
                <a:latin typeface="Arial" panose="020B0604020202020204" pitchFamily="34" charset="0"/>
                <a:cs typeface="Arial" panose="020B0604020202020204" pitchFamily="34" charset="0"/>
              </a:rPr>
              <a:t>Authorship (currently not active on UCD account as it is related to AI features)</a:t>
            </a:r>
          </a:p>
          <a:p>
            <a:r>
              <a:rPr lang="en-IE" dirty="0">
                <a:latin typeface="Arial" panose="020B0604020202020204" pitchFamily="34" charset="0"/>
                <a:cs typeface="Arial" panose="020B0604020202020204" pitchFamily="34" charset="0"/>
              </a:rPr>
              <a:t>Students have </a:t>
            </a:r>
            <a:r>
              <a:rPr lang="en-IE" i="1" dirty="0">
                <a:latin typeface="Arial" panose="020B0604020202020204" pitchFamily="34" charset="0"/>
                <a:cs typeface="Arial" panose="020B0604020202020204" pitchFamily="34" charset="0"/>
              </a:rPr>
              <a:t>use of proofreading software </a:t>
            </a:r>
            <a:r>
              <a:rPr lang="en-IE" dirty="0">
                <a:latin typeface="Arial" panose="020B0604020202020204" pitchFamily="34" charset="0"/>
                <a:cs typeface="Arial" panose="020B0604020202020204" pitchFamily="34" charset="0"/>
              </a:rPr>
              <a:t>as a support.</a:t>
            </a:r>
          </a:p>
          <a:p>
            <a:r>
              <a:rPr lang="en-IE" dirty="0">
                <a:latin typeface="Arial" panose="020B0604020202020204" pitchFamily="34" charset="0"/>
                <a:cs typeface="Arial" panose="020B0604020202020204" pitchFamily="34" charset="0"/>
              </a:rPr>
              <a:t>Some lecturers request that students put a line at the start of their assignment stating they have used Grammarly, similar to our Spelling and Grammar waiver.</a:t>
            </a:r>
          </a:p>
          <a:p>
            <a:r>
              <a:rPr lang="en-IE" dirty="0">
                <a:latin typeface="Arial" panose="020B0604020202020204" pitchFamily="34" charset="0"/>
                <a:cs typeface="Arial" panose="020B0604020202020204" pitchFamily="34" charset="0"/>
              </a:rPr>
              <a:t>We will be collecting feedback over the summer.</a:t>
            </a:r>
          </a:p>
          <a:p>
            <a:r>
              <a:rPr lang="en-IE" dirty="0">
                <a:latin typeface="Arial" panose="020B0604020202020204" pitchFamily="34" charset="0"/>
                <a:cs typeface="Arial" panose="020B0604020202020204" pitchFamily="34" charset="0"/>
              </a:rPr>
              <a:t>Grammarly has been in place since January 2026</a:t>
            </a:r>
          </a:p>
          <a:p>
            <a:pPr marL="0" indent="0">
              <a:buNone/>
            </a:pPr>
            <a:endParaRPr lang="en-IE" dirty="0">
              <a:latin typeface="Arial" panose="020B0604020202020204" pitchFamily="34" charset="0"/>
              <a:cs typeface="Arial" panose="020B0604020202020204" pitchFamily="34" charset="0"/>
            </a:endParaRPr>
          </a:p>
        </p:txBody>
      </p:sp>
      <p:pic>
        <p:nvPicPr>
          <p:cNvPr id="4" name="Picture 3" descr="UCD Logo">
            <a:extLst>
              <a:ext uri="{FF2B5EF4-FFF2-40B4-BE49-F238E27FC236}">
                <a16:creationId xmlns:a16="http://schemas.microsoft.com/office/drawing/2014/main" id="{42283728-2CA2-22A0-A569-D3D09D3CA9DA}"/>
              </a:ext>
            </a:extLst>
          </p:cNvPr>
          <p:cNvPicPr>
            <a:picLocks noChangeAspect="1"/>
          </p:cNvPicPr>
          <p:nvPr/>
        </p:nvPicPr>
        <p:blipFill>
          <a:blip r:embed="rId2"/>
          <a:stretch>
            <a:fillRect/>
          </a:stretch>
        </p:blipFill>
        <p:spPr>
          <a:xfrm>
            <a:off x="8850087" y="4184149"/>
            <a:ext cx="1765266" cy="1765266"/>
          </a:xfrm>
          <a:prstGeom prst="rect">
            <a:avLst/>
          </a:prstGeom>
        </p:spPr>
      </p:pic>
    </p:spTree>
    <p:extLst>
      <p:ext uri="{BB962C8B-B14F-4D97-AF65-F5344CB8AC3E}">
        <p14:creationId xmlns:p14="http://schemas.microsoft.com/office/powerpoint/2010/main" val="1021788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6E25-DCEB-CC90-0C93-B1DB816CE586}"/>
              </a:ext>
            </a:extLst>
          </p:cNvPr>
          <p:cNvSpPr>
            <a:spLocks noGrp="1"/>
          </p:cNvSpPr>
          <p:nvPr>
            <p:ph type="title"/>
          </p:nvPr>
        </p:nvSpPr>
        <p:spPr/>
        <p:txBody>
          <a:bodyPr>
            <a:normAutofit/>
          </a:bodyPr>
          <a:lstStyle/>
          <a:p>
            <a:r>
              <a:rPr lang="en-IE" sz="3000" cap="none" dirty="0">
                <a:latin typeface="Arial" panose="020B0604020202020204" pitchFamily="34" charset="0"/>
                <a:cs typeface="Arial" panose="020B0604020202020204" pitchFamily="34" charset="0"/>
              </a:rPr>
              <a:t>Future AT Plans For UCD</a:t>
            </a:r>
            <a:endParaRPr lang="en-GB" sz="3000" cap="non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D85E2A-2472-D9BA-8C4B-7787E7854FB0}"/>
              </a:ext>
            </a:extLst>
          </p:cNvPr>
          <p:cNvSpPr>
            <a:spLocks noGrp="1"/>
          </p:cNvSpPr>
          <p:nvPr>
            <p:ph idx="1"/>
          </p:nvPr>
        </p:nvSpPr>
        <p:spPr>
          <a:xfrm>
            <a:off x="514550" y="1734922"/>
            <a:ext cx="6233565" cy="3739896"/>
          </a:xfrm>
        </p:spPr>
        <p:txBody>
          <a:bodyPr>
            <a:normAutofit lnSpcReduction="10000"/>
          </a:bodyPr>
          <a:lstStyle/>
          <a:p>
            <a:r>
              <a:rPr lang="en-IE" dirty="0">
                <a:latin typeface="Arial" panose="020B0604020202020204" pitchFamily="34" charset="0"/>
                <a:cs typeface="Arial" panose="020B0604020202020204" pitchFamily="34" charset="0"/>
              </a:rPr>
              <a:t>Now that I have completed one academic year at UCD, I would like to continue to build the service with accessibility and sustainability in mind. </a:t>
            </a:r>
          </a:p>
          <a:p>
            <a:r>
              <a:rPr lang="en-IE" dirty="0">
                <a:latin typeface="Arial" panose="020B0604020202020204" pitchFamily="34" charset="0"/>
                <a:cs typeface="Arial" panose="020B0604020202020204" pitchFamily="34" charset="0"/>
              </a:rPr>
              <a:t>Currently there is a high demand on the AT service so this approach is key to successfully managing AT going forward.</a:t>
            </a:r>
          </a:p>
          <a:p>
            <a:r>
              <a:rPr lang="en-IE" dirty="0">
                <a:latin typeface="Arial" panose="020B0604020202020204" pitchFamily="34" charset="0"/>
                <a:cs typeface="Arial" panose="020B0604020202020204" pitchFamily="34" charset="0"/>
              </a:rPr>
              <a:t>To explore AT further through the lens of Universal Design.</a:t>
            </a:r>
          </a:p>
          <a:p>
            <a:r>
              <a:rPr lang="en-IE" dirty="0">
                <a:latin typeface="Arial" panose="020B0604020202020204" pitchFamily="34" charset="0"/>
                <a:cs typeface="Arial" panose="020B0604020202020204" pitchFamily="34" charset="0"/>
              </a:rPr>
              <a:t>My goal for this summer is to explore further mainstreaming of software.</a:t>
            </a:r>
            <a:endParaRPr lang="en-GB" dirty="0">
              <a:latin typeface="Arial" panose="020B0604020202020204" pitchFamily="34" charset="0"/>
              <a:cs typeface="Arial" panose="020B0604020202020204" pitchFamily="34" charset="0"/>
            </a:endParaRPr>
          </a:p>
        </p:txBody>
      </p:sp>
      <p:pic>
        <p:nvPicPr>
          <p:cNvPr id="7" name="Picture 6" descr="Universal Design Pyramid with general/mainstream supports at the bottom of the pyramid moving up to the highest point of the pyramid representing specialised individual support. The layers from bottom to top are universal design for the majority of students, students with similar needs, individual accommodation and personal assistant as specialised individual support. ">
            <a:extLst>
              <a:ext uri="{FF2B5EF4-FFF2-40B4-BE49-F238E27FC236}">
                <a16:creationId xmlns:a16="http://schemas.microsoft.com/office/drawing/2014/main" id="{30A69EB9-9B94-13E0-17F5-427D48AAC7D8}"/>
              </a:ext>
            </a:extLst>
          </p:cNvPr>
          <p:cNvPicPr>
            <a:picLocks noChangeAspect="1"/>
          </p:cNvPicPr>
          <p:nvPr/>
        </p:nvPicPr>
        <p:blipFill>
          <a:blip r:embed="rId2"/>
          <a:stretch>
            <a:fillRect/>
          </a:stretch>
        </p:blipFill>
        <p:spPr>
          <a:xfrm>
            <a:off x="6890503" y="2015816"/>
            <a:ext cx="5111040" cy="3089584"/>
          </a:xfrm>
          <a:prstGeom prst="rect">
            <a:avLst/>
          </a:prstGeom>
        </p:spPr>
      </p:pic>
    </p:spTree>
    <p:extLst>
      <p:ext uri="{BB962C8B-B14F-4D97-AF65-F5344CB8AC3E}">
        <p14:creationId xmlns:p14="http://schemas.microsoft.com/office/powerpoint/2010/main" val="145018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FE98-D976-95D6-A851-0EA7913C1F5F}"/>
              </a:ext>
            </a:extLst>
          </p:cNvPr>
          <p:cNvSpPr>
            <a:spLocks noGrp="1"/>
          </p:cNvSpPr>
          <p:nvPr>
            <p:ph type="title"/>
          </p:nvPr>
        </p:nvSpPr>
        <p:spPr/>
        <p:txBody>
          <a:bodyPr>
            <a:normAutofit/>
          </a:bodyPr>
          <a:lstStyle/>
          <a:p>
            <a:r>
              <a:rPr lang="en-IE" sz="3000" cap="none" dirty="0">
                <a:latin typeface="Arial" panose="020B0604020202020204" pitchFamily="34" charset="0"/>
                <a:cs typeface="Arial" panose="020B0604020202020204" pitchFamily="34" charset="0"/>
              </a:rPr>
              <a:t>Access and Lifelong Learning’s Mission and Vision</a:t>
            </a:r>
            <a:endParaRPr lang="en-GB" sz="3000" cap="non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6828FA-4572-CF0A-FE83-21BA6682AFE8}"/>
              </a:ext>
            </a:extLst>
          </p:cNvPr>
          <p:cNvSpPr>
            <a:spLocks noGrp="1"/>
          </p:cNvSpPr>
          <p:nvPr>
            <p:ph idx="1"/>
          </p:nvPr>
        </p:nvSpPr>
        <p:spPr>
          <a:xfrm>
            <a:off x="700635" y="1923169"/>
            <a:ext cx="7636541" cy="3739896"/>
          </a:xfrm>
        </p:spPr>
        <p:txBody>
          <a:bodyPr>
            <a:normAutofit/>
          </a:bodyPr>
          <a:lstStyle/>
          <a:p>
            <a:pPr marL="0" indent="0">
              <a:buNone/>
            </a:pPr>
            <a:r>
              <a:rPr lang="en-GB" b="1" dirty="0">
                <a:latin typeface="Arial" panose="020B0604020202020204" pitchFamily="34" charset="0"/>
                <a:cs typeface="Arial" panose="020B0604020202020204" pitchFamily="34" charset="0"/>
              </a:rPr>
              <a:t>Vision: </a:t>
            </a:r>
            <a:r>
              <a:rPr lang="en-GB" dirty="0">
                <a:latin typeface="Arial" panose="020B0604020202020204" pitchFamily="34" charset="0"/>
                <a:cs typeface="Arial" panose="020B0604020202020204" pitchFamily="34" charset="0"/>
              </a:rPr>
              <a:t>Our vision is that UCD will be a University for All, where all students, regardless of background or circumstances, feel welcome, belong and are valued. In doing so, all students can undertake their studies, participate fully in the life of the University, and realise their academic, professional, career and personal goals.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Mission: </a:t>
            </a:r>
            <a:r>
              <a:rPr lang="en-GB" dirty="0">
                <a:latin typeface="Arial" panose="020B0604020202020204" pitchFamily="34" charset="0"/>
                <a:cs typeface="Arial" panose="020B0604020202020204" pitchFamily="34" charset="0"/>
              </a:rPr>
              <a:t>UCD Access &amp; Lifelong Learning work to enable the University to fully realise its ambition to be a University for All, where access and inclusion is everyone’s business.</a:t>
            </a:r>
          </a:p>
        </p:txBody>
      </p:sp>
      <p:pic>
        <p:nvPicPr>
          <p:cNvPr id="4" name="Picture 3" descr="UCD Logo">
            <a:extLst>
              <a:ext uri="{FF2B5EF4-FFF2-40B4-BE49-F238E27FC236}">
                <a16:creationId xmlns:a16="http://schemas.microsoft.com/office/drawing/2014/main" id="{87D2252D-8660-5C5B-5D87-7C703F3F2FB9}"/>
              </a:ext>
            </a:extLst>
          </p:cNvPr>
          <p:cNvPicPr>
            <a:picLocks noChangeAspect="1"/>
          </p:cNvPicPr>
          <p:nvPr/>
        </p:nvPicPr>
        <p:blipFill>
          <a:blip r:embed="rId2"/>
          <a:stretch>
            <a:fillRect/>
          </a:stretch>
        </p:blipFill>
        <p:spPr>
          <a:xfrm>
            <a:off x="8223904" y="2480778"/>
            <a:ext cx="2624678" cy="2624678"/>
          </a:xfrm>
          <a:prstGeom prst="rect">
            <a:avLst/>
          </a:prstGeom>
        </p:spPr>
      </p:pic>
    </p:spTree>
    <p:extLst>
      <p:ext uri="{BB962C8B-B14F-4D97-AF65-F5344CB8AC3E}">
        <p14:creationId xmlns:p14="http://schemas.microsoft.com/office/powerpoint/2010/main" val="75594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BF3B-2193-EAFD-553C-E4C016E0F8F8}"/>
              </a:ext>
            </a:extLst>
          </p:cNvPr>
          <p:cNvSpPr>
            <a:spLocks noGrp="1"/>
          </p:cNvSpPr>
          <p:nvPr>
            <p:ph type="title"/>
          </p:nvPr>
        </p:nvSpPr>
        <p:spPr/>
        <p:txBody>
          <a:bodyPr/>
          <a:lstStyle/>
          <a:p>
            <a:r>
              <a:rPr lang="en-IE" cap="none" dirty="0">
                <a:latin typeface="Arial" panose="020B0604020202020204" pitchFamily="34" charset="0"/>
                <a:cs typeface="Arial" panose="020B0604020202020204" pitchFamily="34" charset="0"/>
              </a:rPr>
              <a:t>Questions?</a:t>
            </a:r>
            <a:endParaRPr lang="en-GB" cap="non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58E630B-D6CB-443F-8FB4-4E35960AA0A0}"/>
              </a:ext>
            </a:extLst>
          </p:cNvPr>
          <p:cNvSpPr>
            <a:spLocks noGrp="1"/>
          </p:cNvSpPr>
          <p:nvPr>
            <p:ph idx="1"/>
          </p:nvPr>
        </p:nvSpPr>
        <p:spPr>
          <a:xfrm>
            <a:off x="1353778" y="2681298"/>
            <a:ext cx="4121736" cy="1207008"/>
          </a:xfrm>
        </p:spPr>
        <p:txBody>
          <a:bodyPr>
            <a:normAutofit fontScale="70000" lnSpcReduction="20000"/>
          </a:bodyPr>
          <a:lstStyle/>
          <a:p>
            <a:pPr marL="0" indent="0">
              <a:buNone/>
            </a:pPr>
            <a:r>
              <a:rPr lang="en-IE" sz="4100" dirty="0">
                <a:latin typeface="Arial" panose="020B0604020202020204" pitchFamily="34" charset="0"/>
                <a:cs typeface="Arial" panose="020B0604020202020204" pitchFamily="34" charset="0"/>
              </a:rPr>
              <a:t>Aundrea Hubble</a:t>
            </a:r>
          </a:p>
          <a:p>
            <a:pPr marL="0" indent="0">
              <a:buNone/>
            </a:pPr>
            <a:r>
              <a:rPr lang="en-GB" sz="4100" dirty="0">
                <a:latin typeface="Arial" panose="020B0604020202020204" pitchFamily="34" charset="0"/>
                <a:cs typeface="Arial" panose="020B0604020202020204" pitchFamily="34" charset="0"/>
              </a:rPr>
              <a:t>aundrea.hubble@ucd.ie</a:t>
            </a:r>
            <a:endParaRPr lang="en-IE" sz="41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descr="UCD Logo">
            <a:extLst>
              <a:ext uri="{FF2B5EF4-FFF2-40B4-BE49-F238E27FC236}">
                <a16:creationId xmlns:a16="http://schemas.microsoft.com/office/drawing/2014/main" id="{E0625A2D-9B20-243A-FEBD-3358A39B113F}"/>
              </a:ext>
            </a:extLst>
          </p:cNvPr>
          <p:cNvPicPr>
            <a:picLocks noChangeAspect="1"/>
          </p:cNvPicPr>
          <p:nvPr/>
        </p:nvPicPr>
        <p:blipFill>
          <a:blip r:embed="rId2"/>
          <a:stretch>
            <a:fillRect/>
          </a:stretch>
        </p:blipFill>
        <p:spPr>
          <a:xfrm>
            <a:off x="7369631" y="1700604"/>
            <a:ext cx="2647009" cy="2647009"/>
          </a:xfrm>
          <a:prstGeom prst="rect">
            <a:avLst/>
          </a:prstGeom>
        </p:spPr>
      </p:pic>
    </p:spTree>
    <p:extLst>
      <p:ext uri="{BB962C8B-B14F-4D97-AF65-F5344CB8AC3E}">
        <p14:creationId xmlns:p14="http://schemas.microsoft.com/office/powerpoint/2010/main" val="267054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toon image of a road with numbered stops or locations.">
            <a:extLst>
              <a:ext uri="{FF2B5EF4-FFF2-40B4-BE49-F238E27FC236}">
                <a16:creationId xmlns:a16="http://schemas.microsoft.com/office/drawing/2014/main" id="{8C3D2E57-6BB7-F44D-54A8-4D8764059AC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
                    </a14:imgEffect>
                    <a14:imgEffect>
                      <a14:brightnessContrast contrast="-2000"/>
                    </a14:imgEffect>
                  </a14:imgLayer>
                </a14:imgProps>
              </a:ext>
            </a:extLst>
          </a:blip>
          <a:stretch>
            <a:fillRect/>
          </a:stretch>
        </p:blipFill>
        <p:spPr>
          <a:xfrm>
            <a:off x="4288970" y="2057400"/>
            <a:ext cx="6447779" cy="4077272"/>
          </a:xfrm>
          <a:prstGeom prst="rect">
            <a:avLst/>
          </a:prstGeom>
        </p:spPr>
      </p:pic>
      <p:sp>
        <p:nvSpPr>
          <p:cNvPr id="2" name="Title 1">
            <a:extLst>
              <a:ext uri="{FF2B5EF4-FFF2-40B4-BE49-F238E27FC236}">
                <a16:creationId xmlns:a16="http://schemas.microsoft.com/office/drawing/2014/main" id="{7B3FAF2A-BC78-AC2E-21FC-1CE6D9078EB6}"/>
              </a:ext>
            </a:extLst>
          </p:cNvPr>
          <p:cNvSpPr>
            <a:spLocks noGrp="1"/>
          </p:cNvSpPr>
          <p:nvPr>
            <p:ph type="title"/>
          </p:nvPr>
        </p:nvSpPr>
        <p:spPr/>
        <p:txBody>
          <a:bodyPr>
            <a:normAutofit/>
          </a:bodyPr>
          <a:lstStyle/>
          <a:p>
            <a:r>
              <a:rPr lang="en-IE" sz="3000" cap="none" dirty="0">
                <a:latin typeface="Arial" panose="020B0604020202020204" pitchFamily="34" charset="0"/>
                <a:cs typeface="Arial" panose="020B0604020202020204" pitchFamily="34" charset="0"/>
              </a:rPr>
              <a:t>Presentation Overview</a:t>
            </a:r>
            <a:endParaRPr lang="en-GB" sz="3000" cap="non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B11858-0577-BEE0-0A84-4DFB150E4B3D}"/>
              </a:ext>
            </a:extLst>
          </p:cNvPr>
          <p:cNvSpPr>
            <a:spLocks noGrp="1"/>
          </p:cNvSpPr>
          <p:nvPr>
            <p:ph idx="1"/>
          </p:nvPr>
        </p:nvSpPr>
        <p:spPr>
          <a:xfrm>
            <a:off x="994550" y="2635649"/>
            <a:ext cx="10691265" cy="3739896"/>
          </a:xfrm>
        </p:spPr>
        <p:txBody>
          <a:bodyPr/>
          <a:lstStyle/>
          <a:p>
            <a:r>
              <a:rPr lang="en-IE" dirty="0">
                <a:latin typeface="Arial" panose="020B0604020202020204" pitchFamily="34" charset="0"/>
                <a:cs typeface="Arial" panose="020B0604020202020204" pitchFamily="34" charset="0"/>
              </a:rPr>
              <a:t>Brief overview of the AT service at UCD</a:t>
            </a:r>
          </a:p>
          <a:p>
            <a:r>
              <a:rPr lang="en-IE" dirty="0">
                <a:latin typeface="Arial" panose="020B0604020202020204" pitchFamily="34" charset="0"/>
                <a:cs typeface="Arial" panose="020B0604020202020204" pitchFamily="34" charset="0"/>
              </a:rPr>
              <a:t>Grammarly and the GDPR process </a:t>
            </a:r>
          </a:p>
          <a:p>
            <a:r>
              <a:rPr lang="en-IE" dirty="0">
                <a:latin typeface="Arial" panose="020B0604020202020204" pitchFamily="34" charset="0"/>
                <a:cs typeface="Arial" panose="020B0604020202020204" pitchFamily="34" charset="0"/>
              </a:rPr>
              <a:t>Future plans for AT service at UCD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82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73E4-B70E-30E8-6874-A70DA9A246F5}"/>
              </a:ext>
            </a:extLst>
          </p:cNvPr>
          <p:cNvSpPr>
            <a:spLocks noGrp="1"/>
          </p:cNvSpPr>
          <p:nvPr>
            <p:ph type="title"/>
          </p:nvPr>
        </p:nvSpPr>
        <p:spPr/>
        <p:txBody>
          <a:bodyPr>
            <a:normAutofit/>
          </a:bodyPr>
          <a:lstStyle/>
          <a:p>
            <a:r>
              <a:rPr lang="en-IE" sz="3000" cap="none" dirty="0">
                <a:latin typeface="Arial" panose="020B0604020202020204" pitchFamily="34" charset="0"/>
                <a:cs typeface="Arial" panose="020B0604020202020204" pitchFamily="34" charset="0"/>
              </a:rPr>
              <a:t>Background</a:t>
            </a:r>
            <a:r>
              <a:rPr lang="en-IE" sz="3000" dirty="0">
                <a:latin typeface="Arial" panose="020B0604020202020204" pitchFamily="34" charset="0"/>
                <a:cs typeface="Arial" panose="020B0604020202020204" pitchFamily="34" charset="0"/>
              </a:rPr>
              <a:t> </a:t>
            </a:r>
            <a:r>
              <a:rPr lang="en-IE" sz="3000" cap="none" dirty="0">
                <a:latin typeface="Arial" panose="020B0604020202020204" pitchFamily="34" charset="0"/>
                <a:cs typeface="Arial" panose="020B0604020202020204" pitchFamily="34" charset="0"/>
              </a:rPr>
              <a:t>Information</a:t>
            </a:r>
            <a:endParaRPr lang="en-GB" sz="3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C814A5-087C-C813-C52B-8D671259A617}"/>
              </a:ext>
            </a:extLst>
          </p:cNvPr>
          <p:cNvSpPr>
            <a:spLocks noGrp="1"/>
          </p:cNvSpPr>
          <p:nvPr>
            <p:ph idx="1"/>
          </p:nvPr>
        </p:nvSpPr>
        <p:spPr>
          <a:xfrm>
            <a:off x="452985" y="1860042"/>
            <a:ext cx="7865515" cy="3739896"/>
          </a:xfrm>
        </p:spPr>
        <p:txBody>
          <a:bodyPr/>
          <a:lstStyle/>
          <a:p>
            <a:r>
              <a:rPr lang="en-IE" dirty="0">
                <a:latin typeface="Arial" panose="020B0604020202020204" pitchFamily="34" charset="0"/>
                <a:cs typeface="Arial" panose="020B0604020202020204" pitchFamily="34" charset="0"/>
              </a:rPr>
              <a:t>I have been in this role for roughly 1 year which all began with attending AHEAD’s GATHER event last year.</a:t>
            </a:r>
          </a:p>
          <a:p>
            <a:r>
              <a:rPr lang="en-IE" dirty="0">
                <a:latin typeface="Arial" panose="020B0604020202020204" pitchFamily="34" charset="0"/>
                <a:cs typeface="Arial" panose="020B0604020202020204" pitchFamily="34" charset="0"/>
              </a:rPr>
              <a:t>UCD’s Access and Lifelong Learning Disability Support Team has supported over 3700+ students this academic term, increase of approximately 10% from last year.</a:t>
            </a:r>
          </a:p>
          <a:p>
            <a:r>
              <a:rPr lang="en-IE" dirty="0">
                <a:latin typeface="Arial" panose="020B0604020202020204" pitchFamily="34" charset="0"/>
                <a:cs typeface="Arial" panose="020B0604020202020204" pitchFamily="34" charset="0"/>
              </a:rPr>
              <a:t>My role as the assistive technology coordinator falls within the Disability Support Team.</a:t>
            </a:r>
          </a:p>
          <a:p>
            <a:r>
              <a:rPr lang="en-IE" dirty="0">
                <a:latin typeface="Arial" panose="020B0604020202020204" pitchFamily="34" charset="0"/>
                <a:cs typeface="Arial" panose="020B0604020202020204" pitchFamily="34" charset="0"/>
              </a:rPr>
              <a:t>Students must register with the disability service for one-to-one AT support. </a:t>
            </a:r>
          </a:p>
        </p:txBody>
      </p:sp>
      <p:pic>
        <p:nvPicPr>
          <p:cNvPr id="8" name="Picture 7" descr="Image that says UCD Access and Lifelong Learning with large letters in the background spelling ALL">
            <a:extLst>
              <a:ext uri="{FF2B5EF4-FFF2-40B4-BE49-F238E27FC236}">
                <a16:creationId xmlns:a16="http://schemas.microsoft.com/office/drawing/2014/main" id="{6DAB449E-A7BF-3A8F-5C97-B0188B7BC2EE}"/>
              </a:ext>
            </a:extLst>
          </p:cNvPr>
          <p:cNvPicPr>
            <a:picLocks noChangeAspect="1"/>
          </p:cNvPicPr>
          <p:nvPr/>
        </p:nvPicPr>
        <p:blipFill>
          <a:blip r:embed="rId2"/>
          <a:srcRect l="1897" r="-1"/>
          <a:stretch>
            <a:fillRect/>
          </a:stretch>
        </p:blipFill>
        <p:spPr>
          <a:xfrm>
            <a:off x="8427357" y="2104000"/>
            <a:ext cx="2627771" cy="2649999"/>
          </a:xfrm>
          <a:prstGeom prst="rect">
            <a:avLst/>
          </a:prstGeom>
        </p:spPr>
      </p:pic>
    </p:spTree>
    <p:extLst>
      <p:ext uri="{BB962C8B-B14F-4D97-AF65-F5344CB8AC3E}">
        <p14:creationId xmlns:p14="http://schemas.microsoft.com/office/powerpoint/2010/main" val="209032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DDFF-0FA6-2BD1-85B7-94344F454B39}"/>
              </a:ext>
            </a:extLst>
          </p:cNvPr>
          <p:cNvSpPr>
            <a:spLocks noGrp="1"/>
          </p:cNvSpPr>
          <p:nvPr>
            <p:ph type="title"/>
          </p:nvPr>
        </p:nvSpPr>
        <p:spPr>
          <a:xfrm>
            <a:off x="700635" y="914400"/>
            <a:ext cx="11008765" cy="889000"/>
          </a:xfrm>
        </p:spPr>
        <p:txBody>
          <a:bodyPr>
            <a:normAutofit/>
          </a:bodyPr>
          <a:lstStyle/>
          <a:p>
            <a:r>
              <a:rPr lang="en-IE" sz="3000" cap="none" dirty="0">
                <a:latin typeface="Arial" panose="020B0604020202020204" pitchFamily="34" charset="0"/>
                <a:cs typeface="Arial" panose="020B0604020202020204" pitchFamily="34" charset="0"/>
              </a:rPr>
              <a:t>Mainstream AT- Ally</a:t>
            </a:r>
            <a:endParaRPr lang="en-GB" sz="3000" cap="none"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9E2FE4E-D195-8F21-B4F7-A68088F20A1E}"/>
              </a:ext>
            </a:extLst>
          </p:cNvPr>
          <p:cNvSpPr txBox="1"/>
          <p:nvPr/>
        </p:nvSpPr>
        <p:spPr>
          <a:xfrm>
            <a:off x="806450" y="1631950"/>
            <a:ext cx="10541000" cy="1631216"/>
          </a:xfrm>
          <a:prstGeom prst="rect">
            <a:avLst/>
          </a:prstGeom>
          <a:noFill/>
        </p:spPr>
        <p:txBody>
          <a:bodyPr wrap="square" rtlCol="0">
            <a:spAutoFit/>
          </a:bodyPr>
          <a:lstStyle/>
          <a:p>
            <a:pPr marL="285750" indent="-285750">
              <a:buFont typeface="Arial" panose="020B0604020202020204" pitchFamily="34" charset="0"/>
              <a:buChar char="•"/>
            </a:pPr>
            <a:r>
              <a:rPr lang="en-IE" sz="20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Ally in Brightspace</a:t>
            </a:r>
            <a:endParaRPr lang="en-IE" sz="2000" dirty="0">
              <a:solidFill>
                <a:srgbClr val="0070C0"/>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Ally is the accessibility checker tool integrated within Brightspace that helps faculty create and maintain accessible teaching materials. It checks course content for accessibility issues, provides feedback and guidance on how to fix these issues, and offers alternative formats for students to engage with learning materials in ways that best suit their needs.</a:t>
            </a:r>
          </a:p>
        </p:txBody>
      </p:sp>
      <p:pic>
        <p:nvPicPr>
          <p:cNvPr id="6" name="Picture 5" descr="Ally Logo">
            <a:extLst>
              <a:ext uri="{FF2B5EF4-FFF2-40B4-BE49-F238E27FC236}">
                <a16:creationId xmlns:a16="http://schemas.microsoft.com/office/drawing/2014/main" id="{273B467D-3B7E-F994-5B5B-BFF97ECBB6FE}"/>
              </a:ext>
            </a:extLst>
          </p:cNvPr>
          <p:cNvPicPr>
            <a:picLocks noChangeAspect="1"/>
          </p:cNvPicPr>
          <p:nvPr/>
        </p:nvPicPr>
        <p:blipFill>
          <a:blip r:embed="rId3"/>
          <a:stretch>
            <a:fillRect/>
          </a:stretch>
        </p:blipFill>
        <p:spPr>
          <a:xfrm>
            <a:off x="2278380" y="3661237"/>
            <a:ext cx="3565210" cy="1771134"/>
          </a:xfrm>
          <a:prstGeom prst="rect">
            <a:avLst/>
          </a:prstGeom>
        </p:spPr>
      </p:pic>
      <p:pic>
        <p:nvPicPr>
          <p:cNvPr id="3" name="Picture 2" descr="UCD Logo">
            <a:extLst>
              <a:ext uri="{FF2B5EF4-FFF2-40B4-BE49-F238E27FC236}">
                <a16:creationId xmlns:a16="http://schemas.microsoft.com/office/drawing/2014/main" id="{D4FB976E-C017-BFBD-FD8E-135C4FD48393}"/>
              </a:ext>
            </a:extLst>
          </p:cNvPr>
          <p:cNvPicPr>
            <a:picLocks noChangeAspect="1"/>
          </p:cNvPicPr>
          <p:nvPr/>
        </p:nvPicPr>
        <p:blipFill>
          <a:blip r:embed="rId4"/>
          <a:stretch>
            <a:fillRect/>
          </a:stretch>
        </p:blipFill>
        <p:spPr>
          <a:xfrm>
            <a:off x="6629559" y="3429000"/>
            <a:ext cx="2235608" cy="2235608"/>
          </a:xfrm>
          <a:prstGeom prst="rect">
            <a:avLst/>
          </a:prstGeom>
        </p:spPr>
      </p:pic>
    </p:spTree>
    <p:extLst>
      <p:ext uri="{BB962C8B-B14F-4D97-AF65-F5344CB8AC3E}">
        <p14:creationId xmlns:p14="http://schemas.microsoft.com/office/powerpoint/2010/main" val="353721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86B2-687C-8979-3DF5-AEB19CEEF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DDA7D-20DB-6495-35F5-AA4F14ABFB03}"/>
              </a:ext>
            </a:extLst>
          </p:cNvPr>
          <p:cNvSpPr>
            <a:spLocks noGrp="1"/>
          </p:cNvSpPr>
          <p:nvPr>
            <p:ph type="title"/>
          </p:nvPr>
        </p:nvSpPr>
        <p:spPr>
          <a:xfrm>
            <a:off x="700635" y="914400"/>
            <a:ext cx="11008765" cy="889000"/>
          </a:xfrm>
        </p:spPr>
        <p:txBody>
          <a:bodyPr>
            <a:normAutofit/>
          </a:bodyPr>
          <a:lstStyle/>
          <a:p>
            <a:r>
              <a:rPr lang="en-IE" sz="3000" cap="none" dirty="0">
                <a:latin typeface="Arial" panose="020B0604020202020204" pitchFamily="34" charset="0"/>
                <a:cs typeface="Arial" panose="020B0604020202020204" pitchFamily="34" charset="0"/>
              </a:rPr>
              <a:t>Mainstream AT- Sensus Access</a:t>
            </a:r>
            <a:endParaRPr lang="en-GB" sz="3000" cap="none"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CE6631B-A4D9-34B3-3BD7-41CA6EC33FC6}"/>
              </a:ext>
            </a:extLst>
          </p:cNvPr>
          <p:cNvSpPr txBox="1"/>
          <p:nvPr/>
        </p:nvSpPr>
        <p:spPr>
          <a:xfrm>
            <a:off x="806450" y="1631950"/>
            <a:ext cx="10541000" cy="2246769"/>
          </a:xfrm>
          <a:prstGeom prst="rect">
            <a:avLst/>
          </a:prstGeom>
          <a:noFill/>
        </p:spPr>
        <p:txBody>
          <a:bodyPr wrap="square" rtlCol="0">
            <a:spAutoFit/>
          </a:bodyPr>
          <a:lstStyle/>
          <a:p>
            <a:pPr marL="285750" indent="-285750">
              <a:buFont typeface="Arial" panose="020B0604020202020204" pitchFamily="34" charset="0"/>
              <a:buChar char="•"/>
            </a:pPr>
            <a:r>
              <a:rPr lang="en-IE" sz="2000" dirty="0" err="1">
                <a:latin typeface="Arial" panose="020B0604020202020204" pitchFamily="34" charset="0"/>
                <a:cs typeface="Arial" panose="020B0604020202020204" pitchFamily="34" charset="0"/>
              </a:rPr>
              <a:t>SensusAccess</a:t>
            </a:r>
            <a:endParaRPr lang="en-IE" sz="2000" dirty="0">
              <a:latin typeface="Arial" panose="020B0604020202020204" pitchFamily="34" charset="0"/>
              <a:cs typeface="Arial" panose="020B0604020202020204" pitchFamily="34" charset="0"/>
            </a:endParaRPr>
          </a:p>
          <a:p>
            <a:r>
              <a:rPr lang="en-GB" sz="2000" dirty="0" err="1">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SensusAccess</a:t>
            </a:r>
            <a:r>
              <a:rPr lang="en-GB" sz="20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is a file conversion tool </a:t>
            </a:r>
            <a:r>
              <a:rPr lang="en-GB" sz="2000" dirty="0">
                <a:latin typeface="Arial" panose="020B0604020202020204" pitchFamily="34" charset="0"/>
                <a:cs typeface="Arial" panose="020B0604020202020204" pitchFamily="34" charset="0"/>
              </a:rPr>
              <a:t>which uses a simple webform. </a:t>
            </a:r>
            <a:r>
              <a:rPr lang="en-GB" sz="2000" dirty="0" err="1">
                <a:latin typeface="Arial" panose="020B0604020202020204" pitchFamily="34" charset="0"/>
                <a:cs typeface="Arial" panose="020B0604020202020204" pitchFamily="34" charset="0"/>
              </a:rPr>
              <a:t>SensusAccess</a:t>
            </a:r>
            <a:r>
              <a:rPr lang="en-GB" sz="2000" dirty="0">
                <a:latin typeface="Arial" panose="020B0604020202020204" pitchFamily="34" charset="0"/>
                <a:cs typeface="Arial" panose="020B0604020202020204" pitchFamily="34" charset="0"/>
              </a:rPr>
              <a:t> allows the conversion of files into the format which is most accessible and useful to you. This might be lecture notes into an mp3 to listen to on the go, scanned book pages into searchable PDFs to be used with text to speech software, or lecture slides into text to be read and adjusted on an E-Reader. </a:t>
            </a:r>
            <a:r>
              <a:rPr lang="en-GB" sz="2000" dirty="0" err="1">
                <a:latin typeface="Arial" panose="020B0604020202020204" pitchFamily="34" charset="0"/>
                <a:cs typeface="Arial" panose="020B0604020202020204" pitchFamily="34" charset="0"/>
              </a:rPr>
              <a:t>SensusAccess</a:t>
            </a:r>
            <a:r>
              <a:rPr lang="en-GB" sz="2000" dirty="0">
                <a:latin typeface="Arial" panose="020B0604020202020204" pitchFamily="34" charset="0"/>
                <a:cs typeface="Arial" panose="020B0604020202020204" pitchFamily="34" charset="0"/>
              </a:rPr>
              <a:t> supports text in multiple languages and can be a great resource for language learning.</a:t>
            </a:r>
            <a:endParaRPr lang="en-IE" sz="2000" dirty="0">
              <a:latin typeface="Arial" panose="020B0604020202020204" pitchFamily="34" charset="0"/>
              <a:cs typeface="Arial" panose="020B0604020202020204" pitchFamily="34" charset="0"/>
            </a:endParaRPr>
          </a:p>
        </p:txBody>
      </p:sp>
      <p:pic>
        <p:nvPicPr>
          <p:cNvPr id="5" name="Picture 4" descr="Sensus Access logo which says Sensus Access alternate media made easy">
            <a:extLst>
              <a:ext uri="{FF2B5EF4-FFF2-40B4-BE49-F238E27FC236}">
                <a16:creationId xmlns:a16="http://schemas.microsoft.com/office/drawing/2014/main" id="{D502E3D5-B8D9-3433-EEBC-6587E00B37FB}"/>
              </a:ext>
            </a:extLst>
          </p:cNvPr>
          <p:cNvPicPr>
            <a:picLocks noChangeAspect="1"/>
          </p:cNvPicPr>
          <p:nvPr/>
        </p:nvPicPr>
        <p:blipFill>
          <a:blip r:embed="rId3"/>
          <a:stretch/>
        </p:blipFill>
        <p:spPr>
          <a:xfrm>
            <a:off x="3716833" y="3964679"/>
            <a:ext cx="1928048" cy="1978921"/>
          </a:xfrm>
          <a:prstGeom prst="rect">
            <a:avLst/>
          </a:prstGeom>
        </p:spPr>
      </p:pic>
      <p:pic>
        <p:nvPicPr>
          <p:cNvPr id="3" name="Picture 2" descr="UCD Logo">
            <a:extLst>
              <a:ext uri="{FF2B5EF4-FFF2-40B4-BE49-F238E27FC236}">
                <a16:creationId xmlns:a16="http://schemas.microsoft.com/office/drawing/2014/main" id="{FA0AE510-EC72-3355-7161-AFC11D076F16}"/>
              </a:ext>
            </a:extLst>
          </p:cNvPr>
          <p:cNvPicPr>
            <a:picLocks noChangeAspect="1"/>
          </p:cNvPicPr>
          <p:nvPr/>
        </p:nvPicPr>
        <p:blipFill>
          <a:blip r:embed="rId4"/>
          <a:stretch>
            <a:fillRect/>
          </a:stretch>
        </p:blipFill>
        <p:spPr>
          <a:xfrm>
            <a:off x="6076950" y="3964679"/>
            <a:ext cx="1978921" cy="1978921"/>
          </a:xfrm>
          <a:prstGeom prst="rect">
            <a:avLst/>
          </a:prstGeom>
        </p:spPr>
      </p:pic>
    </p:spTree>
    <p:extLst>
      <p:ext uri="{BB962C8B-B14F-4D97-AF65-F5344CB8AC3E}">
        <p14:creationId xmlns:p14="http://schemas.microsoft.com/office/powerpoint/2010/main" val="360892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8648-9C9F-F924-8F51-A0017468ED02}"/>
              </a:ext>
            </a:extLst>
          </p:cNvPr>
          <p:cNvSpPr>
            <a:spLocks noGrp="1"/>
          </p:cNvSpPr>
          <p:nvPr>
            <p:ph type="title"/>
          </p:nvPr>
        </p:nvSpPr>
        <p:spPr>
          <a:xfrm>
            <a:off x="700635" y="914400"/>
            <a:ext cx="11011201" cy="1307592"/>
          </a:xfrm>
        </p:spPr>
        <p:txBody>
          <a:bodyPr>
            <a:normAutofit/>
          </a:bodyPr>
          <a:lstStyle/>
          <a:p>
            <a:r>
              <a:rPr lang="en-IE" sz="3000" cap="none" dirty="0">
                <a:latin typeface="Arial" panose="020B0604020202020204" pitchFamily="34" charset="0"/>
                <a:cs typeface="Arial" panose="020B0604020202020204" pitchFamily="34" charset="0"/>
              </a:rPr>
              <a:t>Mainstream Assistive Technology at UCD</a:t>
            </a:r>
            <a:endParaRPr lang="en-GB" sz="3000" cap="none" dirty="0"/>
          </a:p>
        </p:txBody>
      </p:sp>
      <p:sp>
        <p:nvSpPr>
          <p:cNvPr id="3" name="Content Placeholder 2">
            <a:extLst>
              <a:ext uri="{FF2B5EF4-FFF2-40B4-BE49-F238E27FC236}">
                <a16:creationId xmlns:a16="http://schemas.microsoft.com/office/drawing/2014/main" id="{7BFD7EDE-F521-9E79-3E7F-0E7AB3B85CC7}"/>
              </a:ext>
            </a:extLst>
          </p:cNvPr>
          <p:cNvSpPr>
            <a:spLocks noGrp="1"/>
          </p:cNvSpPr>
          <p:nvPr>
            <p:ph idx="1"/>
          </p:nvPr>
        </p:nvSpPr>
        <p:spPr>
          <a:xfrm>
            <a:off x="700635" y="1907648"/>
            <a:ext cx="10790730" cy="4035952"/>
          </a:xfrm>
        </p:spPr>
        <p:txBody>
          <a:bodyPr>
            <a:normAutofit fontScale="92500" lnSpcReduction="20000"/>
          </a:bodyPr>
          <a:lstStyle/>
          <a:p>
            <a:pPr marL="0" indent="0">
              <a:buNone/>
            </a:pPr>
            <a:r>
              <a:rPr lang="en-IE" b="1" dirty="0">
                <a:latin typeface="Arial" panose="020B0604020202020204" pitchFamily="34" charset="0"/>
                <a:cs typeface="Arial" panose="020B0604020202020204" pitchFamily="34" charset="0"/>
              </a:rPr>
              <a:t>Supporting Students to Leverage Built in Accessibility Features</a:t>
            </a:r>
          </a:p>
          <a:p>
            <a:pPr marL="0" indent="0">
              <a:buNone/>
            </a:pPr>
            <a:r>
              <a:rPr lang="en-IE" dirty="0">
                <a:latin typeface="Arial" panose="020B0604020202020204" pitchFamily="34" charset="0"/>
                <a:cs typeface="Arial" panose="020B0604020202020204" pitchFamily="34" charset="0"/>
              </a:rPr>
              <a:t>It can be challenging to introduce new technology on top of a full student workload. Where possible, I try to leverage built in accessibility features for devices the student is already using.</a:t>
            </a:r>
          </a:p>
          <a:p>
            <a:r>
              <a:rPr lang="en-IE" dirty="0">
                <a:latin typeface="Arial" panose="020B0604020202020204" pitchFamily="34" charset="0"/>
                <a:cs typeface="Arial" panose="020B0604020202020204" pitchFamily="34" charset="0"/>
              </a:rPr>
              <a:t>Built in screen readers (</a:t>
            </a:r>
            <a:r>
              <a:rPr lang="en-IE" dirty="0" err="1">
                <a:latin typeface="Arial" panose="020B0604020202020204" pitchFamily="34" charset="0"/>
                <a:cs typeface="Arial" panose="020B0604020202020204" pitchFamily="34" charset="0"/>
              </a:rPr>
              <a:t>VoiceOver</a:t>
            </a:r>
            <a:r>
              <a:rPr lang="en-IE" dirty="0">
                <a:latin typeface="Arial" panose="020B0604020202020204" pitchFamily="34" charset="0"/>
                <a:cs typeface="Arial" panose="020B0604020202020204" pitchFamily="34" charset="0"/>
              </a:rPr>
              <a:t>, </a:t>
            </a:r>
            <a:r>
              <a:rPr lang="en-IE" dirty="0" err="1">
                <a:latin typeface="Arial" panose="020B0604020202020204" pitchFamily="34" charset="0"/>
                <a:cs typeface="Arial" panose="020B0604020202020204" pitchFamily="34" charset="0"/>
              </a:rPr>
              <a:t>TalkBack</a:t>
            </a:r>
            <a:r>
              <a:rPr lang="en-IE" dirty="0">
                <a:latin typeface="Arial" panose="020B0604020202020204" pitchFamily="34" charset="0"/>
                <a:cs typeface="Arial" panose="020B0604020202020204" pitchFamily="34" charset="0"/>
              </a:rPr>
              <a:t>, Narrator).</a:t>
            </a:r>
          </a:p>
          <a:p>
            <a:r>
              <a:rPr lang="en-IE" dirty="0">
                <a:latin typeface="Arial" panose="020B0604020202020204" pitchFamily="34" charset="0"/>
                <a:cs typeface="Arial" panose="020B0604020202020204" pitchFamily="34" charset="0"/>
              </a:rPr>
              <a:t>Magnification and Zoom</a:t>
            </a:r>
          </a:p>
          <a:p>
            <a:r>
              <a:rPr lang="en-IE" dirty="0">
                <a:latin typeface="Arial" panose="020B0604020202020204" pitchFamily="34" charset="0"/>
                <a:cs typeface="Arial" panose="020B0604020202020204" pitchFamily="34" charset="0"/>
              </a:rPr>
              <a:t>Display Adjustments</a:t>
            </a:r>
          </a:p>
          <a:p>
            <a:r>
              <a:rPr lang="en-IE" dirty="0">
                <a:latin typeface="Arial" panose="020B0604020202020204" pitchFamily="34" charset="0"/>
                <a:cs typeface="Arial" panose="020B0604020202020204" pitchFamily="34" charset="0"/>
              </a:rPr>
              <a:t>Voice Control and Dictation</a:t>
            </a:r>
          </a:p>
          <a:p>
            <a:r>
              <a:rPr lang="en-IE" dirty="0">
                <a:latin typeface="Arial" panose="020B0604020202020204" pitchFamily="34" charset="0"/>
                <a:cs typeface="Arial" panose="020B0604020202020204" pitchFamily="34" charset="0"/>
              </a:rPr>
              <a:t>Focus Modes</a:t>
            </a:r>
          </a:p>
          <a:p>
            <a:r>
              <a:rPr lang="en-IE" dirty="0">
                <a:latin typeface="Arial" panose="020B0604020202020204" pitchFamily="34" charset="0"/>
                <a:cs typeface="Arial" panose="020B0604020202020204" pitchFamily="34" charset="0"/>
              </a:rPr>
              <a:t>Reading Modes (Safari/Edge)</a:t>
            </a:r>
          </a:p>
          <a:p>
            <a:pPr marL="0" indent="0">
              <a:buNone/>
            </a:pPr>
            <a:r>
              <a:rPr lang="en-IE" dirty="0">
                <a:latin typeface="Arial" panose="020B0604020202020204" pitchFamily="34" charset="0"/>
                <a:cs typeface="Arial" panose="020B0604020202020204" pitchFamily="34" charset="0"/>
              </a:rPr>
              <a:t>Other Software: </a:t>
            </a:r>
            <a:r>
              <a:rPr lang="en-IE" dirty="0" err="1">
                <a:latin typeface="Arial" panose="020B0604020202020204" pitchFamily="34" charset="0"/>
                <a:cs typeface="Arial" panose="020B0604020202020204" pitchFamily="34" charset="0"/>
              </a:rPr>
              <a:t>Genio</a:t>
            </a:r>
            <a:r>
              <a:rPr lang="en-IE" dirty="0">
                <a:latin typeface="Arial" panose="020B0604020202020204" pitchFamily="34" charset="0"/>
                <a:cs typeface="Arial" panose="020B0604020202020204" pitchFamily="34" charset="0"/>
              </a:rPr>
              <a:t>, Read &amp; Write, Natural Reader, Grammarly, </a:t>
            </a:r>
            <a:r>
              <a:rPr lang="en-IE" dirty="0" err="1">
                <a:latin typeface="Arial" panose="020B0604020202020204" pitchFamily="34" charset="0"/>
                <a:cs typeface="Arial" panose="020B0604020202020204" pitchFamily="34" charset="0"/>
              </a:rPr>
              <a:t>Equatio</a:t>
            </a:r>
            <a:r>
              <a:rPr lang="en-IE" dirty="0">
                <a:latin typeface="Arial" panose="020B0604020202020204" pitchFamily="34" charset="0"/>
                <a:cs typeface="Arial" panose="020B0604020202020204" pitchFamily="34" charset="0"/>
              </a:rPr>
              <a:t>, Dragon, Fusion, ZoomText, JAWS.</a:t>
            </a:r>
          </a:p>
          <a:p>
            <a:endParaRPr lang="en-IE" dirty="0"/>
          </a:p>
          <a:p>
            <a:pPr marL="0" indent="0">
              <a:buNone/>
            </a:pPr>
            <a:endParaRPr lang="en-IE" dirty="0"/>
          </a:p>
          <a:p>
            <a:endParaRPr lang="en-GB" dirty="0"/>
          </a:p>
        </p:txBody>
      </p:sp>
      <p:pic>
        <p:nvPicPr>
          <p:cNvPr id="4" name="Picture 3" descr="UCD Logo">
            <a:extLst>
              <a:ext uri="{FF2B5EF4-FFF2-40B4-BE49-F238E27FC236}">
                <a16:creationId xmlns:a16="http://schemas.microsoft.com/office/drawing/2014/main" id="{DC6E3BF3-B040-A1A2-8F9B-4040A588506E}"/>
              </a:ext>
            </a:extLst>
          </p:cNvPr>
          <p:cNvPicPr>
            <a:picLocks noChangeAspect="1"/>
          </p:cNvPicPr>
          <p:nvPr/>
        </p:nvPicPr>
        <p:blipFill>
          <a:blip r:embed="rId2"/>
          <a:stretch>
            <a:fillRect/>
          </a:stretch>
        </p:blipFill>
        <p:spPr>
          <a:xfrm>
            <a:off x="8047541" y="3049074"/>
            <a:ext cx="2336218" cy="2336218"/>
          </a:xfrm>
          <a:prstGeom prst="rect">
            <a:avLst/>
          </a:prstGeom>
        </p:spPr>
      </p:pic>
    </p:spTree>
    <p:extLst>
      <p:ext uri="{BB962C8B-B14F-4D97-AF65-F5344CB8AC3E}">
        <p14:creationId xmlns:p14="http://schemas.microsoft.com/office/powerpoint/2010/main" val="143341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CD Logo">
            <a:extLst>
              <a:ext uri="{FF2B5EF4-FFF2-40B4-BE49-F238E27FC236}">
                <a16:creationId xmlns:a16="http://schemas.microsoft.com/office/drawing/2014/main" id="{6E29BF26-1535-917F-78EB-F2CB02ABE0DE}"/>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8000999" y="4450758"/>
            <a:ext cx="1328057" cy="1328057"/>
          </a:xfrm>
          <a:prstGeom prst="rect">
            <a:avLst/>
          </a:prstGeom>
        </p:spPr>
      </p:pic>
      <p:pic>
        <p:nvPicPr>
          <p:cNvPr id="5" name="Picture 4" descr="Grammarly Logo, white G in a green circle.">
            <a:extLst>
              <a:ext uri="{FF2B5EF4-FFF2-40B4-BE49-F238E27FC236}">
                <a16:creationId xmlns:a16="http://schemas.microsoft.com/office/drawing/2014/main" id="{F4522A97-5281-DDD0-AC17-90DE6C96F2C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696449" y="4481915"/>
            <a:ext cx="1328057" cy="1328057"/>
          </a:xfrm>
          <a:prstGeom prst="rect">
            <a:avLst/>
          </a:prstGeom>
        </p:spPr>
      </p:pic>
      <p:sp>
        <p:nvSpPr>
          <p:cNvPr id="2" name="Title 1">
            <a:extLst>
              <a:ext uri="{FF2B5EF4-FFF2-40B4-BE49-F238E27FC236}">
                <a16:creationId xmlns:a16="http://schemas.microsoft.com/office/drawing/2014/main" id="{3A93A55A-F545-4A8E-65AA-DB7CCD6D07CB}"/>
              </a:ext>
              <a:ext uri="{C183D7F6-B498-43B3-948B-1728B52AA6E4}">
                <adec:decorative xmlns:adec="http://schemas.microsoft.com/office/drawing/2017/decorative" val="0"/>
              </a:ext>
            </a:extLst>
          </p:cNvPr>
          <p:cNvSpPr>
            <a:spLocks noGrp="1"/>
          </p:cNvSpPr>
          <p:nvPr>
            <p:ph type="title"/>
          </p:nvPr>
        </p:nvSpPr>
        <p:spPr>
          <a:xfrm>
            <a:off x="700635" y="914400"/>
            <a:ext cx="10691265" cy="707571"/>
          </a:xfrm>
        </p:spPr>
        <p:txBody>
          <a:bodyPr>
            <a:normAutofit/>
          </a:bodyPr>
          <a:lstStyle/>
          <a:p>
            <a:r>
              <a:rPr lang="en-IE" sz="3000" cap="none" dirty="0">
                <a:latin typeface="Arial" panose="020B0604020202020204" pitchFamily="34" charset="0"/>
                <a:cs typeface="Arial" panose="020B0604020202020204" pitchFamily="34" charset="0"/>
              </a:rPr>
              <a:t>Grammarly</a:t>
            </a:r>
            <a:endParaRPr lang="en-GB" sz="3000" cap="non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8D96AA6-A587-749A-AB79-0E9893572F44}"/>
              </a:ext>
            </a:extLst>
          </p:cNvPr>
          <p:cNvSpPr>
            <a:spLocks noGrp="1"/>
          </p:cNvSpPr>
          <p:nvPr>
            <p:ph idx="1"/>
          </p:nvPr>
        </p:nvSpPr>
        <p:spPr>
          <a:xfrm>
            <a:off x="700634" y="1588661"/>
            <a:ext cx="10691265" cy="3739896"/>
          </a:xfrm>
        </p:spPr>
        <p:txBody>
          <a:bodyPr>
            <a:normAutofit lnSpcReduction="10000"/>
          </a:bodyPr>
          <a:lstStyle/>
          <a:p>
            <a:r>
              <a:rPr lang="en-IE" dirty="0">
                <a:latin typeface="Arial" panose="020B0604020202020204" pitchFamily="34" charset="0"/>
                <a:cs typeface="Arial" panose="020B0604020202020204" pitchFamily="34" charset="0"/>
              </a:rPr>
              <a:t>Since starting in this role, Grammarly has been a major topic.</a:t>
            </a:r>
          </a:p>
          <a:p>
            <a:r>
              <a:rPr lang="en-IE" dirty="0">
                <a:latin typeface="Arial" panose="020B0604020202020204" pitchFamily="34" charset="0"/>
                <a:cs typeface="Arial" panose="020B0604020202020204" pitchFamily="34" charset="0"/>
              </a:rPr>
              <a:t>Students were frequently requesting it more than any other AT or software.</a:t>
            </a:r>
          </a:p>
          <a:p>
            <a:r>
              <a:rPr lang="en-IE" dirty="0">
                <a:latin typeface="Arial" panose="020B0604020202020204" pitchFamily="34" charset="0"/>
                <a:cs typeface="Arial" panose="020B0604020202020204" pitchFamily="34" charset="0"/>
              </a:rPr>
              <a:t>When I started this role, UCD did not have an active license with Grammarly.</a:t>
            </a:r>
          </a:p>
          <a:p>
            <a:r>
              <a:rPr lang="en-GB" dirty="0">
                <a:latin typeface="Arial" panose="020B0604020202020204" pitchFamily="34" charset="0"/>
                <a:cs typeface="Arial" panose="020B0604020202020204" pitchFamily="34" charset="0"/>
              </a:rPr>
              <a:t>I began to investigate this further, to understand any GDPR concerns and if it would be possible to get Grammarly for our students.</a:t>
            </a:r>
          </a:p>
          <a:p>
            <a:r>
              <a:rPr lang="en-GB" dirty="0">
                <a:latin typeface="Arial" panose="020B0604020202020204" pitchFamily="34" charset="0"/>
                <a:cs typeface="Arial" panose="020B0604020202020204" pitchFamily="34" charset="0"/>
              </a:rPr>
              <a:t>The following slides will outline the steps taken. </a:t>
            </a:r>
          </a:p>
          <a:p>
            <a:r>
              <a:rPr lang="en-GB" dirty="0">
                <a:latin typeface="Arial" panose="020B0604020202020204" pitchFamily="34" charset="0"/>
                <a:cs typeface="Arial" panose="020B0604020202020204" pitchFamily="34" charset="0"/>
              </a:rPr>
              <a:t>The aim of this presentation is to provide insight, clarity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guidance.</a:t>
            </a:r>
          </a:p>
          <a:p>
            <a:r>
              <a:rPr lang="en-GB" dirty="0">
                <a:latin typeface="Arial" panose="020B0604020202020204" pitchFamily="34" charset="0"/>
                <a:cs typeface="Arial" panose="020B0604020202020204" pitchFamily="34" charset="0"/>
              </a:rPr>
              <a:t>This process took roughly 6 months to complete. </a:t>
            </a:r>
          </a:p>
        </p:txBody>
      </p:sp>
    </p:spTree>
    <p:extLst>
      <p:ext uri="{BB962C8B-B14F-4D97-AF65-F5344CB8AC3E}">
        <p14:creationId xmlns:p14="http://schemas.microsoft.com/office/powerpoint/2010/main" val="94645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3E76-C6BE-695F-5ABE-2D964947B821}"/>
              </a:ext>
            </a:extLst>
          </p:cNvPr>
          <p:cNvSpPr>
            <a:spLocks noGrp="1"/>
          </p:cNvSpPr>
          <p:nvPr>
            <p:ph type="title"/>
          </p:nvPr>
        </p:nvSpPr>
        <p:spPr/>
        <p:txBody>
          <a:bodyPr>
            <a:normAutofit/>
          </a:bodyPr>
          <a:lstStyle/>
          <a:p>
            <a:r>
              <a:rPr lang="en-IE" sz="3000" cap="none" dirty="0">
                <a:latin typeface="Arial" panose="020B0604020202020204" pitchFamily="34" charset="0"/>
                <a:cs typeface="Arial" panose="020B0604020202020204" pitchFamily="34" charset="0"/>
              </a:rPr>
              <a:t>Departments Involved </a:t>
            </a:r>
            <a:endParaRPr lang="en-GB" sz="3000" cap="non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2772F7-C915-0F43-F550-4063BACC818E}"/>
              </a:ext>
            </a:extLst>
          </p:cNvPr>
          <p:cNvSpPr>
            <a:spLocks noGrp="1"/>
          </p:cNvSpPr>
          <p:nvPr>
            <p:ph idx="1"/>
          </p:nvPr>
        </p:nvSpPr>
        <p:spPr>
          <a:xfrm>
            <a:off x="700634" y="1873649"/>
            <a:ext cx="10691265" cy="3739896"/>
          </a:xfrm>
        </p:spPr>
        <p:txBody>
          <a:bodyPr/>
          <a:lstStyle/>
          <a:p>
            <a:pPr marL="0" indent="0">
              <a:buNone/>
            </a:pPr>
            <a:r>
              <a:rPr lang="en-IE" dirty="0">
                <a:latin typeface="Arial" panose="020B0604020202020204" pitchFamily="34" charset="0"/>
                <a:cs typeface="Arial" panose="020B0604020202020204" pitchFamily="34" charset="0"/>
              </a:rPr>
              <a:t>Like any major task, this was a multidisciplinary approach which required the support of many people and departments.</a:t>
            </a:r>
          </a:p>
          <a:p>
            <a:r>
              <a:rPr lang="en-IE" dirty="0">
                <a:latin typeface="Arial" panose="020B0604020202020204" pitchFamily="34" charset="0"/>
                <a:cs typeface="Arial" panose="020B0604020202020204" pitchFamily="34" charset="0"/>
              </a:rPr>
              <a:t>Data Protection Office (DPO)</a:t>
            </a:r>
          </a:p>
          <a:p>
            <a:r>
              <a:rPr lang="en-IE" dirty="0">
                <a:latin typeface="Arial" panose="020B0604020202020204" pitchFamily="34" charset="0"/>
                <a:cs typeface="Arial" panose="020B0604020202020204" pitchFamily="34" charset="0"/>
              </a:rPr>
              <a:t>Legal Advisors </a:t>
            </a:r>
          </a:p>
          <a:p>
            <a:r>
              <a:rPr lang="en-IE" dirty="0">
                <a:latin typeface="Arial" panose="020B0604020202020204" pitchFamily="34" charset="0"/>
                <a:cs typeface="Arial" panose="020B0604020202020204" pitchFamily="34" charset="0"/>
              </a:rPr>
              <a:t>Information Technology (IT)</a:t>
            </a:r>
          </a:p>
          <a:p>
            <a:r>
              <a:rPr lang="en-IE" dirty="0">
                <a:latin typeface="Arial" panose="020B0604020202020204" pitchFamily="34" charset="0"/>
                <a:cs typeface="Arial" panose="020B0604020202020204" pitchFamily="34" charset="0"/>
              </a:rPr>
              <a:t>Procurement Team</a:t>
            </a:r>
          </a:p>
          <a:p>
            <a:r>
              <a:rPr lang="en-IE" dirty="0">
                <a:latin typeface="Arial" panose="020B0604020202020204" pitchFamily="34" charset="0"/>
                <a:cs typeface="Arial" panose="020B0604020202020204" pitchFamily="34" charset="0"/>
              </a:rPr>
              <a:t>Grammarly (legal, tech engineers and management team)</a:t>
            </a:r>
          </a:p>
          <a:p>
            <a:endParaRPr lang="en-IE" dirty="0"/>
          </a:p>
          <a:p>
            <a:endParaRPr lang="en-IE" dirty="0"/>
          </a:p>
          <a:p>
            <a:endParaRPr lang="en-IE" dirty="0"/>
          </a:p>
          <a:p>
            <a:endParaRPr lang="en-GB" dirty="0"/>
          </a:p>
        </p:txBody>
      </p:sp>
      <p:pic>
        <p:nvPicPr>
          <p:cNvPr id="4" name="Picture 3" descr="UCD Logo">
            <a:extLst>
              <a:ext uri="{FF2B5EF4-FFF2-40B4-BE49-F238E27FC236}">
                <a16:creationId xmlns:a16="http://schemas.microsoft.com/office/drawing/2014/main" id="{8DD747CE-A89C-D40E-81CF-389C6675CC26}"/>
              </a:ext>
            </a:extLst>
          </p:cNvPr>
          <p:cNvPicPr>
            <a:picLocks noChangeAspect="1"/>
          </p:cNvPicPr>
          <p:nvPr/>
        </p:nvPicPr>
        <p:blipFill>
          <a:blip r:embed="rId2"/>
          <a:stretch>
            <a:fillRect/>
          </a:stretch>
        </p:blipFill>
        <p:spPr>
          <a:xfrm>
            <a:off x="8607686" y="2921725"/>
            <a:ext cx="1992087" cy="1992087"/>
          </a:xfrm>
          <a:prstGeom prst="rect">
            <a:avLst/>
          </a:prstGeom>
        </p:spPr>
      </p:pic>
    </p:spTree>
    <p:extLst>
      <p:ext uri="{BB962C8B-B14F-4D97-AF65-F5344CB8AC3E}">
        <p14:creationId xmlns:p14="http://schemas.microsoft.com/office/powerpoint/2010/main" val="335533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385578-5705-7FD9-A9C3-9C651DF811B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53599" y="3962400"/>
            <a:ext cx="1892615" cy="1892615"/>
          </a:xfrm>
          <a:prstGeom prst="rect">
            <a:avLst/>
          </a:prstGeom>
        </p:spPr>
      </p:pic>
      <p:sp>
        <p:nvSpPr>
          <p:cNvPr id="2" name="Title 1">
            <a:extLst>
              <a:ext uri="{FF2B5EF4-FFF2-40B4-BE49-F238E27FC236}">
                <a16:creationId xmlns:a16="http://schemas.microsoft.com/office/drawing/2014/main" id="{C26735F5-4AC3-645E-1934-33FB035503E4}"/>
              </a:ext>
            </a:extLst>
          </p:cNvPr>
          <p:cNvSpPr>
            <a:spLocks noGrp="1"/>
          </p:cNvSpPr>
          <p:nvPr>
            <p:ph type="title"/>
          </p:nvPr>
        </p:nvSpPr>
        <p:spPr>
          <a:xfrm>
            <a:off x="700635" y="914400"/>
            <a:ext cx="10691265" cy="835068"/>
          </a:xfrm>
        </p:spPr>
        <p:txBody>
          <a:bodyPr>
            <a:normAutofit/>
          </a:bodyPr>
          <a:lstStyle/>
          <a:p>
            <a:r>
              <a:rPr lang="en-IE" sz="3000" cap="none" dirty="0">
                <a:latin typeface="Arial" panose="020B0604020202020204" pitchFamily="34" charset="0"/>
                <a:cs typeface="Arial" panose="020B0604020202020204" pitchFamily="34" charset="0"/>
              </a:rPr>
              <a:t>Key Documents And Steps</a:t>
            </a:r>
            <a:endParaRPr lang="en-GB" sz="3000" cap="non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69826DF-F362-773F-4903-4416E5C220EE}"/>
              </a:ext>
            </a:extLst>
          </p:cNvPr>
          <p:cNvSpPr>
            <a:spLocks noGrp="1"/>
          </p:cNvSpPr>
          <p:nvPr>
            <p:ph idx="1"/>
          </p:nvPr>
        </p:nvSpPr>
        <p:spPr>
          <a:xfrm>
            <a:off x="700635" y="1777662"/>
            <a:ext cx="10691265" cy="3739896"/>
          </a:xfrm>
        </p:spPr>
        <p:txBody>
          <a:bodyPr/>
          <a:lstStyle/>
          <a:p>
            <a:r>
              <a:rPr lang="en-IE" dirty="0">
                <a:latin typeface="Arial" panose="020B0604020202020204" pitchFamily="34" charset="0"/>
                <a:cs typeface="Arial" panose="020B0604020202020204" pitchFamily="34" charset="0"/>
              </a:rPr>
              <a:t>Transfer Impact Assessment (TIA) </a:t>
            </a:r>
          </a:p>
          <a:p>
            <a:r>
              <a:rPr lang="en-IE" dirty="0">
                <a:latin typeface="Arial" panose="020B0604020202020204" pitchFamily="34" charset="0"/>
                <a:cs typeface="Arial" panose="020B0604020202020204" pitchFamily="34" charset="0"/>
              </a:rPr>
              <a:t>Security Cloud Checklist (IT)</a:t>
            </a:r>
          </a:p>
          <a:p>
            <a:r>
              <a:rPr lang="en-IE" dirty="0">
                <a:latin typeface="Arial" panose="020B0604020202020204" pitchFamily="34" charset="0"/>
                <a:cs typeface="Arial" panose="020B0604020202020204" pitchFamily="34" charset="0"/>
              </a:rPr>
              <a:t>Data Protection Impact Assessment (DPIA, reviewed by DPO)</a:t>
            </a:r>
          </a:p>
          <a:p>
            <a:r>
              <a:rPr lang="en-IE" dirty="0">
                <a:latin typeface="Arial" panose="020B0604020202020204" pitchFamily="34" charset="0"/>
                <a:cs typeface="Arial" panose="020B0604020202020204" pitchFamily="34" charset="0"/>
              </a:rPr>
              <a:t>Privacy Notice (reviewed by DPO)</a:t>
            </a:r>
          </a:p>
          <a:p>
            <a:r>
              <a:rPr lang="en-IE" dirty="0">
                <a:latin typeface="Arial" panose="020B0604020202020204" pitchFamily="34" charset="0"/>
                <a:cs typeface="Arial" panose="020B0604020202020204" pitchFamily="34" charset="0"/>
              </a:rPr>
              <a:t>User Guidelines (reviewed by DPO)</a:t>
            </a:r>
          </a:p>
          <a:p>
            <a:r>
              <a:rPr lang="en-IE" dirty="0">
                <a:latin typeface="Arial" panose="020B0604020202020204" pitchFamily="34" charset="0"/>
                <a:cs typeface="Arial" panose="020B0604020202020204" pitchFamily="34" charset="0"/>
              </a:rPr>
              <a:t>DPA (Data Processing Agreement, between UCD and Grammarly (</a:t>
            </a:r>
            <a:r>
              <a:rPr lang="en-IE" dirty="0" err="1">
                <a:latin typeface="Arial" panose="020B0604020202020204" pitchFamily="34" charset="0"/>
                <a:cs typeface="Arial" panose="020B0604020202020204" pitchFamily="34" charset="0"/>
              </a:rPr>
              <a:t>SuperHuman</a:t>
            </a:r>
            <a:r>
              <a:rPr lang="en-I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1653166"/>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16e479-0dd5-4804-90b2-b021d65978fe">
      <Terms xmlns="http://schemas.microsoft.com/office/infopath/2007/PartnerControls"/>
    </lcf76f155ced4ddcb4097134ff3c332f>
    <TaxCatchAll xmlns="4ce5584e-5f0e-4fd3-a3b6-c328330b3f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18236C5C5AA44EA07659CC33D883B7" ma:contentTypeVersion="15" ma:contentTypeDescription="Create a new document." ma:contentTypeScope="" ma:versionID="841780d47e36cf49c97c7ebb8bad3fa5">
  <xsd:schema xmlns:xsd="http://www.w3.org/2001/XMLSchema" xmlns:xs="http://www.w3.org/2001/XMLSchema" xmlns:p="http://schemas.microsoft.com/office/2006/metadata/properties" xmlns:ns2="1316e479-0dd5-4804-90b2-b021d65978fe" xmlns:ns3="4ce5584e-5f0e-4fd3-a3b6-c328330b3f2d" targetNamespace="http://schemas.microsoft.com/office/2006/metadata/properties" ma:root="true" ma:fieldsID="d5e80a9dc54126306ce8ac9233aa9298" ns2:_="" ns3:_="">
    <xsd:import namespace="1316e479-0dd5-4804-90b2-b021d65978fe"/>
    <xsd:import namespace="4ce5584e-5f0e-4fd3-a3b6-c328330b3f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6e479-0dd5-4804-90b2-b021d659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e5584e-5f0e-4fd3-a3b6-c328330b3f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7cb71a9-d6a4-4de9-8779-cae39dc6d9da}" ma:internalName="TaxCatchAll" ma:showField="CatchAllData" ma:web="4ce5584e-5f0e-4fd3-a3b6-c328330b3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B5AB81-0719-465F-B517-9B60C3B522E6}">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http://purl.org/dc/dcmitype/"/>
    <ds:schemaRef ds:uri="1316e479-0dd5-4804-90b2-b021d65978fe"/>
    <ds:schemaRef ds:uri="http://schemas.microsoft.com/office/infopath/2007/PartnerControls"/>
    <ds:schemaRef ds:uri="4ce5584e-5f0e-4fd3-a3b6-c328330b3f2d"/>
    <ds:schemaRef ds:uri="http://schemas.microsoft.com/office/2006/metadata/properties"/>
  </ds:schemaRefs>
</ds:datastoreItem>
</file>

<file path=customXml/itemProps2.xml><?xml version="1.0" encoding="utf-8"?>
<ds:datastoreItem xmlns:ds="http://schemas.openxmlformats.org/officeDocument/2006/customXml" ds:itemID="{5D665A00-F6FA-4BAF-A1E6-E3A8ECCA4B6B}">
  <ds:schemaRefs>
    <ds:schemaRef ds:uri="http://schemas.microsoft.com/sharepoint/v3/contenttype/forms"/>
  </ds:schemaRefs>
</ds:datastoreItem>
</file>

<file path=customXml/itemProps3.xml><?xml version="1.0" encoding="utf-8"?>
<ds:datastoreItem xmlns:ds="http://schemas.openxmlformats.org/officeDocument/2006/customXml" ds:itemID="{04E2CF03-B938-494B-91D5-738B2231B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6e479-0dd5-4804-90b2-b021d65978fe"/>
    <ds:schemaRef ds:uri="4ce5584e-5f0e-4fd3-a3b6-c328330b3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384</TotalTime>
  <Words>1408</Words>
  <Application>Microsoft Office PowerPoint</Application>
  <PresentationFormat>Widescreen</PresentationFormat>
  <Paragraphs>115</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Calisto MT</vt:lpstr>
      <vt:lpstr>Univers Condensed</vt:lpstr>
      <vt:lpstr>ChronicleVTI</vt:lpstr>
      <vt:lpstr>UCD Access and Lifelong Learning Disability Support &amp; Assistive Technology</vt:lpstr>
      <vt:lpstr>Presentation Overview</vt:lpstr>
      <vt:lpstr>Background Information</vt:lpstr>
      <vt:lpstr>Mainstream AT- Ally</vt:lpstr>
      <vt:lpstr>Mainstream AT- Sensus Access</vt:lpstr>
      <vt:lpstr>Mainstream Assistive Technology at UCD</vt:lpstr>
      <vt:lpstr>Grammarly</vt:lpstr>
      <vt:lpstr>Departments Involved </vt:lpstr>
      <vt:lpstr>Key Documents And Steps</vt:lpstr>
      <vt:lpstr>Transfer Impact Assessment (TIA)  </vt:lpstr>
      <vt:lpstr>Security Cloud Checklist (IT) </vt:lpstr>
      <vt:lpstr>Data Protection Impact Assessment (DPIA)</vt:lpstr>
      <vt:lpstr>Privacy Notice For Students </vt:lpstr>
      <vt:lpstr>User Guidelines For Students </vt:lpstr>
      <vt:lpstr>DPA (Data Processing Agreement) </vt:lpstr>
      <vt:lpstr>Additional Points</vt:lpstr>
      <vt:lpstr>Future AT Plans For UCD</vt:lpstr>
      <vt:lpstr>Access and Lifelong Learning’s Mission and Vision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Aundrea Hubble</dc:creator>
  <cp:lastModifiedBy>Cara Clarke</cp:lastModifiedBy>
  <cp:revision>12</cp:revision>
  <dcterms:created xsi:type="dcterms:W3CDTF">2026-05-11T10:25:07Z</dcterms:created>
  <dcterms:modified xsi:type="dcterms:W3CDTF">2026-05-14T10:38:41Z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0x0101007A18236C5C5AA44EA07659CC33D883B7</vt:lpwstr>
  </property>
  <property fmtid="{D5CDD505-2E9C-101B-9397-08002B2CF9AE}" pid="3" name="MediaServiceImageTags">
    <vt:lpwstr/>
  </property>
</Properties>
</file>