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333" r:id="rId7"/>
    <p:sldId id="258" r:id="rId8"/>
    <p:sldId id="259" r:id="rId9"/>
    <p:sldId id="260" r:id="rId10"/>
    <p:sldId id="261" r:id="rId11"/>
    <p:sldId id="334" r:id="rId12"/>
    <p:sldId id="335" r:id="rId13"/>
    <p:sldId id="332" r:id="rId14"/>
    <p:sldId id="262" r:id="rId15"/>
    <p:sldId id="263"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076C1-3F39-4269-8479-2DB2EA142A00}" v="456" dt="2026-05-17T20:53:55.458"/>
    <p1510:client id="{66F3F7E5-41E2-4607-B821-6C9463B5FABC}" v="34" dt="2026-05-18T09:53:41.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Clarke" userId="49a24fcf-a83e-4685-ac20-054a94ac13fe" providerId="ADAL" clId="{C46CF4D8-4AE9-4AA3-8C06-5F9B4FB588E9}"/>
    <pc:docChg chg="modSld">
      <pc:chgData name="Cara Clarke" userId="49a24fcf-a83e-4685-ac20-054a94ac13fe" providerId="ADAL" clId="{C46CF4D8-4AE9-4AA3-8C06-5F9B4FB588E9}" dt="2026-05-18T09:53:41.233" v="33" actId="1076"/>
      <pc:docMkLst>
        <pc:docMk/>
      </pc:docMkLst>
      <pc:sldChg chg="modSp mod">
        <pc:chgData name="Cara Clarke" userId="49a24fcf-a83e-4685-ac20-054a94ac13fe" providerId="ADAL" clId="{C46CF4D8-4AE9-4AA3-8C06-5F9B4FB588E9}" dt="2026-05-18T09:53:41.233" v="33" actId="1076"/>
        <pc:sldMkLst>
          <pc:docMk/>
          <pc:sldMk cId="0" sldId="332"/>
        </pc:sldMkLst>
        <pc:spChg chg="ord">
          <ac:chgData name="Cara Clarke" userId="49a24fcf-a83e-4685-ac20-054a94ac13fe" providerId="ADAL" clId="{C46CF4D8-4AE9-4AA3-8C06-5F9B4FB588E9}" dt="2026-05-18T09:52:14.854" v="2" actId="13244"/>
          <ac:spMkLst>
            <pc:docMk/>
            <pc:sldMk cId="0" sldId="332"/>
            <ac:spMk id="45" creationId="{C3738E65-912C-86B8-27D5-CC9BAA89EB3E}"/>
          </ac:spMkLst>
        </pc:spChg>
        <pc:spChg chg="mod">
          <ac:chgData name="Cara Clarke" userId="49a24fcf-a83e-4685-ac20-054a94ac13fe" providerId="ADAL" clId="{C46CF4D8-4AE9-4AA3-8C06-5F9B4FB588E9}" dt="2026-05-18T09:53:33.848" v="31" actId="1076"/>
          <ac:spMkLst>
            <pc:docMk/>
            <pc:sldMk cId="0" sldId="332"/>
            <ac:spMk id="91" creationId="{1184FAAF-EA3F-65A4-0C62-87B83A419DD1}"/>
          </ac:spMkLst>
        </pc:spChg>
        <pc:spChg chg="mod">
          <ac:chgData name="Cara Clarke" userId="49a24fcf-a83e-4685-ac20-054a94ac13fe" providerId="ADAL" clId="{C46CF4D8-4AE9-4AA3-8C06-5F9B4FB588E9}" dt="2026-05-18T09:53:38.695" v="32" actId="1076"/>
          <ac:spMkLst>
            <pc:docMk/>
            <pc:sldMk cId="0" sldId="332"/>
            <ac:spMk id="92" creationId="{27A46CCE-2657-E79F-53EA-2119669FCE15}"/>
          </ac:spMkLst>
        </pc:spChg>
        <pc:spChg chg="mod">
          <ac:chgData name="Cara Clarke" userId="49a24fcf-a83e-4685-ac20-054a94ac13fe" providerId="ADAL" clId="{C46CF4D8-4AE9-4AA3-8C06-5F9B4FB588E9}" dt="2026-05-18T09:53:41.233" v="33" actId="1076"/>
          <ac:spMkLst>
            <pc:docMk/>
            <pc:sldMk cId="0" sldId="332"/>
            <ac:spMk id="94" creationId="{450A6F7A-B8F4-5DEA-3CF2-C58A90562F55}"/>
          </ac:spMkLst>
        </pc:spChg>
        <pc:grpChg chg="mod">
          <ac:chgData name="Cara Clarke" userId="49a24fcf-a83e-4685-ac20-054a94ac13fe" providerId="ADAL" clId="{C46CF4D8-4AE9-4AA3-8C06-5F9B4FB588E9}" dt="2026-05-18T09:52:37.041" v="29"/>
          <ac:grpSpMkLst>
            <pc:docMk/>
            <pc:sldMk cId="0" sldId="332"/>
            <ac:grpSpMk id="4" creationId="{5BF58876-9BFC-A91E-9E59-E8A31F8058F5}"/>
          </ac:grpSpMkLst>
        </pc:grpChg>
      </pc:sldChg>
      <pc:sldChg chg="modSp mod">
        <pc:chgData name="Cara Clarke" userId="49a24fcf-a83e-4685-ac20-054a94ac13fe" providerId="ADAL" clId="{C46CF4D8-4AE9-4AA3-8C06-5F9B4FB588E9}" dt="2026-05-18T09:51:09.281" v="1" actId="13244"/>
        <pc:sldMkLst>
          <pc:docMk/>
          <pc:sldMk cId="1256715131" sldId="333"/>
        </pc:sldMkLst>
        <pc:spChg chg="ord">
          <ac:chgData name="Cara Clarke" userId="49a24fcf-a83e-4685-ac20-054a94ac13fe" providerId="ADAL" clId="{C46CF4D8-4AE9-4AA3-8C06-5F9B4FB588E9}" dt="2026-05-18T09:51:09.281" v="1" actId="13244"/>
          <ac:spMkLst>
            <pc:docMk/>
            <pc:sldMk cId="1256715131" sldId="333"/>
            <ac:spMk id="2" creationId="{9D47EAE1-851B-3908-B77E-B00107D38079}"/>
          </ac:spMkLst>
        </pc:spChg>
      </pc:sldChg>
      <pc:sldChg chg="modSp mod">
        <pc:chgData name="Cara Clarke" userId="49a24fcf-a83e-4685-ac20-054a94ac13fe" providerId="ADAL" clId="{C46CF4D8-4AE9-4AA3-8C06-5F9B4FB588E9}" dt="2026-05-18T09:50:53.271" v="0" actId="1076"/>
        <pc:sldMkLst>
          <pc:docMk/>
          <pc:sldMk cId="2724513108" sldId="345"/>
        </pc:sldMkLst>
        <pc:spChg chg="mod">
          <ac:chgData name="Cara Clarke" userId="49a24fcf-a83e-4685-ac20-054a94ac13fe" providerId="ADAL" clId="{C46CF4D8-4AE9-4AA3-8C06-5F9B4FB588E9}" dt="2026-05-18T09:50:53.271" v="0" actId="1076"/>
          <ac:spMkLst>
            <pc:docMk/>
            <pc:sldMk cId="2724513108" sldId="345"/>
            <ac:spMk id="24" creationId="{99AB1187-0510-3870-F338-87F9AA74DA21}"/>
          </ac:spMkLst>
        </pc:spChg>
      </pc:sldChg>
      <pc:sldChg chg="modSp mod">
        <pc:chgData name="Cara Clarke" userId="49a24fcf-a83e-4685-ac20-054a94ac13fe" providerId="ADAL" clId="{C46CF4D8-4AE9-4AA3-8C06-5F9B4FB588E9}" dt="2026-05-18T09:53:16.912" v="30" actId="13244"/>
        <pc:sldMkLst>
          <pc:docMk/>
          <pc:sldMk cId="1034552472" sldId="355"/>
        </pc:sldMkLst>
        <pc:picChg chg="ord">
          <ac:chgData name="Cara Clarke" userId="49a24fcf-a83e-4685-ac20-054a94ac13fe" providerId="ADAL" clId="{C46CF4D8-4AE9-4AA3-8C06-5F9B4FB588E9}" dt="2026-05-18T09:53:16.912" v="30" actId="13244"/>
          <ac:picMkLst>
            <pc:docMk/>
            <pc:sldMk cId="1034552472" sldId="355"/>
            <ac:picMk id="6" creationId="{4EB31319-BE59-5221-5B41-C40CA25AB5A7}"/>
          </ac:picMkLst>
        </pc:picChg>
      </pc:sldChg>
    </pc:docChg>
  </pc:docChgLst>
  <pc:docChgLst>
    <pc:chgData name="Emma.Smith" userId="846c81d3-5740-455b-93fb-bd264443832c" providerId="ADAL" clId="{4F60EAC9-AFB8-4349-A95B-D65DAC52046F}"/>
    <pc:docChg chg="modSld">
      <pc:chgData name="Emma.Smith" userId="846c81d3-5740-455b-93fb-bd264443832c" providerId="ADAL" clId="{4F60EAC9-AFB8-4349-A95B-D65DAC52046F}" dt="2026-05-17T20:53:55.457" v="1515" actId="1076"/>
      <pc:docMkLst>
        <pc:docMk/>
      </pc:docMkLst>
      <pc:sldChg chg="modSp mod">
        <pc:chgData name="Emma.Smith" userId="846c81d3-5740-455b-93fb-bd264443832c" providerId="ADAL" clId="{4F60EAC9-AFB8-4349-A95B-D65DAC52046F}" dt="2026-05-17T20:49:09.147" v="628" actId="962"/>
        <pc:sldMkLst>
          <pc:docMk/>
          <pc:sldMk cId="678282405" sldId="258"/>
        </pc:sldMkLst>
        <pc:picChg chg="mod">
          <ac:chgData name="Emma.Smith" userId="846c81d3-5740-455b-93fb-bd264443832c" providerId="ADAL" clId="{4F60EAC9-AFB8-4349-A95B-D65DAC52046F}" dt="2026-05-17T20:49:09.147" v="628" actId="962"/>
          <ac:picMkLst>
            <pc:docMk/>
            <pc:sldMk cId="678282405" sldId="258"/>
            <ac:picMk id="7" creationId="{847DC690-B040-D18D-7546-72D8D2E7E8FD}"/>
          </ac:picMkLst>
        </pc:picChg>
      </pc:sldChg>
      <pc:sldChg chg="addSp modSp mod">
        <pc:chgData name="Emma.Smith" userId="846c81d3-5740-455b-93fb-bd264443832c" providerId="ADAL" clId="{4F60EAC9-AFB8-4349-A95B-D65DAC52046F}" dt="2026-05-17T20:53:21.654" v="1479" actId="5793"/>
        <pc:sldMkLst>
          <pc:docMk/>
          <pc:sldMk cId="0" sldId="332"/>
        </pc:sldMkLst>
        <pc:spChg chg="mod">
          <ac:chgData name="Emma.Smith" userId="846c81d3-5740-455b-93fb-bd264443832c" providerId="ADAL" clId="{4F60EAC9-AFB8-4349-A95B-D65DAC52046F}" dt="2026-05-17T20:53:21.654" v="1479" actId="5793"/>
          <ac:spMkLst>
            <pc:docMk/>
            <pc:sldMk cId="0" sldId="332"/>
            <ac:spMk id="86" creationId="{C4B4B5E9-2C48-12EA-327B-04C473FB5271}"/>
          </ac:spMkLst>
        </pc:spChg>
        <pc:grpChg chg="mod">
          <ac:chgData name="Emma.Smith" userId="846c81d3-5740-455b-93fb-bd264443832c" providerId="ADAL" clId="{4F60EAC9-AFB8-4349-A95B-D65DAC52046F}" dt="2026-05-17T20:49:33.500" v="629" actId="164"/>
          <ac:grpSpMkLst>
            <pc:docMk/>
            <pc:sldMk cId="0" sldId="332"/>
            <ac:grpSpMk id="2" creationId="{E3E33F37-0069-9583-5D64-854D2B127A42}"/>
          </ac:grpSpMkLst>
        </pc:grpChg>
        <pc:grpChg chg="mod">
          <ac:chgData name="Emma.Smith" userId="846c81d3-5740-455b-93fb-bd264443832c" providerId="ADAL" clId="{4F60EAC9-AFB8-4349-A95B-D65DAC52046F}" dt="2026-05-17T20:49:33.500" v="629" actId="164"/>
          <ac:grpSpMkLst>
            <pc:docMk/>
            <pc:sldMk cId="0" sldId="332"/>
            <ac:grpSpMk id="3" creationId="{F1209D72-DFED-3ED4-DBA2-59E4D02328E4}"/>
          </ac:grpSpMkLst>
        </pc:grpChg>
        <pc:grpChg chg="add mod">
          <ac:chgData name="Emma.Smith" userId="846c81d3-5740-455b-93fb-bd264443832c" providerId="ADAL" clId="{4F60EAC9-AFB8-4349-A95B-D65DAC52046F}" dt="2026-05-17T20:50:10.860" v="1039" actId="962"/>
          <ac:grpSpMkLst>
            <pc:docMk/>
            <pc:sldMk cId="0" sldId="332"/>
            <ac:grpSpMk id="4" creationId="{5BF58876-9BFC-A91E-9E59-E8A31F8058F5}"/>
          </ac:grpSpMkLst>
        </pc:grpChg>
        <pc:grpChg chg="mod">
          <ac:chgData name="Emma.Smith" userId="846c81d3-5740-455b-93fb-bd264443832c" providerId="ADAL" clId="{4F60EAC9-AFB8-4349-A95B-D65DAC52046F}" dt="2026-05-17T20:49:33.500" v="629" actId="164"/>
          <ac:grpSpMkLst>
            <pc:docMk/>
            <pc:sldMk cId="0" sldId="332"/>
            <ac:grpSpMk id="118" creationId="{A0359857-5208-B736-EB5F-5F6C5182EDA7}"/>
          </ac:grpSpMkLst>
        </pc:grpChg>
      </pc:sldChg>
      <pc:sldChg chg="addSp modSp mod">
        <pc:chgData name="Emma.Smith" userId="846c81d3-5740-455b-93fb-bd264443832c" providerId="ADAL" clId="{4F60EAC9-AFB8-4349-A95B-D65DAC52046F}" dt="2026-05-17T20:53:55.457" v="1515" actId="1076"/>
        <pc:sldMkLst>
          <pc:docMk/>
          <pc:sldMk cId="1256715131" sldId="333"/>
        </pc:sldMkLst>
        <pc:spChg chg="add mod">
          <ac:chgData name="Emma.Smith" userId="846c81d3-5740-455b-93fb-bd264443832c" providerId="ADAL" clId="{4F60EAC9-AFB8-4349-A95B-D65DAC52046F}" dt="2026-05-17T20:53:55.457" v="1515" actId="1076"/>
          <ac:spMkLst>
            <pc:docMk/>
            <pc:sldMk cId="1256715131" sldId="333"/>
            <ac:spMk id="2" creationId="{9D47EAE1-851B-3908-B77E-B00107D38079}"/>
          </ac:spMkLst>
        </pc:spChg>
        <pc:picChg chg="mod">
          <ac:chgData name="Emma.Smith" userId="846c81d3-5740-455b-93fb-bd264443832c" providerId="ADAL" clId="{4F60EAC9-AFB8-4349-A95B-D65DAC52046F}" dt="2026-05-17T20:48:40.260" v="401" actId="962"/>
          <ac:picMkLst>
            <pc:docMk/>
            <pc:sldMk cId="1256715131" sldId="333"/>
            <ac:picMk id="5" creationId="{C3CCB06E-FA66-70C6-5F8B-CFF5D8B95A1E}"/>
          </ac:picMkLst>
        </pc:picChg>
        <pc:picChg chg="mod">
          <ac:chgData name="Emma.Smith" userId="846c81d3-5740-455b-93fb-bd264443832c" providerId="ADAL" clId="{4F60EAC9-AFB8-4349-A95B-D65DAC52046F}" dt="2026-05-17T20:49:04.610" v="627" actId="962"/>
          <ac:picMkLst>
            <pc:docMk/>
            <pc:sldMk cId="1256715131" sldId="333"/>
            <ac:picMk id="7" creationId="{18D4BADF-6727-160B-E43F-7EBF1C922F3F}"/>
          </ac:picMkLst>
        </pc:picChg>
      </pc:sldChg>
      <pc:sldChg chg="modSp">
        <pc:chgData name="Emma.Smith" userId="846c81d3-5740-455b-93fb-bd264443832c" providerId="ADAL" clId="{4F60EAC9-AFB8-4349-A95B-D65DAC52046F}" dt="2026-05-17T20:50:27.899" v="1040" actId="962"/>
        <pc:sldMkLst>
          <pc:docMk/>
          <pc:sldMk cId="2915236220" sldId="339"/>
        </pc:sldMkLst>
        <pc:grpChg chg="mod">
          <ac:chgData name="Emma.Smith" userId="846c81d3-5740-455b-93fb-bd264443832c" providerId="ADAL" clId="{4F60EAC9-AFB8-4349-A95B-D65DAC52046F}" dt="2026-05-17T20:50:27.899" v="1040" actId="962"/>
          <ac:grpSpMkLst>
            <pc:docMk/>
            <pc:sldMk cId="2915236220" sldId="339"/>
            <ac:grpSpMk id="28" creationId="{EB8D4A9D-4952-5ABC-2BC5-6A5605B4CD57}"/>
          </ac:grpSpMkLst>
        </pc:grpChg>
      </pc:sldChg>
      <pc:sldChg chg="addSp modSp modAnim">
        <pc:chgData name="Emma.Smith" userId="846c81d3-5740-455b-93fb-bd264443832c" providerId="ADAL" clId="{4F60EAC9-AFB8-4349-A95B-D65DAC52046F}" dt="2026-05-17T20:50:37.670" v="1042" actId="962"/>
        <pc:sldMkLst>
          <pc:docMk/>
          <pc:sldMk cId="1380749556" sldId="341"/>
        </pc:sldMkLst>
        <pc:spChg chg="mod">
          <ac:chgData name="Emma.Smith" userId="846c81d3-5740-455b-93fb-bd264443832c" providerId="ADAL" clId="{4F60EAC9-AFB8-4349-A95B-D65DAC52046F}" dt="2026-05-17T20:50:36.817" v="1041" actId="164"/>
          <ac:spMkLst>
            <pc:docMk/>
            <pc:sldMk cId="1380749556" sldId="341"/>
            <ac:spMk id="33" creationId="{EA43735A-C90B-1FBA-36B5-FEC84C384FA4}"/>
          </ac:spMkLst>
        </pc:spChg>
        <pc:spChg chg="mod">
          <ac:chgData name="Emma.Smith" userId="846c81d3-5740-455b-93fb-bd264443832c" providerId="ADAL" clId="{4F60EAC9-AFB8-4349-A95B-D65DAC52046F}" dt="2026-05-17T20:50:36.817" v="1041" actId="164"/>
          <ac:spMkLst>
            <pc:docMk/>
            <pc:sldMk cId="1380749556" sldId="341"/>
            <ac:spMk id="34" creationId="{DB765A5A-5A8A-BFC6-E032-D56ACFC7DA99}"/>
          </ac:spMkLst>
        </pc:spChg>
        <pc:grpChg chg="add mod">
          <ac:chgData name="Emma.Smith" userId="846c81d3-5740-455b-93fb-bd264443832c" providerId="ADAL" clId="{4F60EAC9-AFB8-4349-A95B-D65DAC52046F}" dt="2026-05-17T20:50:37.670" v="1042" actId="962"/>
          <ac:grpSpMkLst>
            <pc:docMk/>
            <pc:sldMk cId="1380749556" sldId="341"/>
            <ac:grpSpMk id="4" creationId="{CF4CB057-BFA2-6ABC-C5B4-64CB2BA3CCB8}"/>
          </ac:grpSpMkLst>
        </pc:grpChg>
      </pc:sldChg>
      <pc:sldChg chg="modSp mod modAnim">
        <pc:chgData name="Emma.Smith" userId="846c81d3-5740-455b-93fb-bd264443832c" providerId="ADAL" clId="{4F60EAC9-AFB8-4349-A95B-D65DAC52046F}" dt="2026-05-17T20:50:42.370" v="1043" actId="962"/>
        <pc:sldMkLst>
          <pc:docMk/>
          <pc:sldMk cId="183990251" sldId="342"/>
        </pc:sldMkLst>
        <pc:spChg chg="mod">
          <ac:chgData name="Emma.Smith" userId="846c81d3-5740-455b-93fb-bd264443832c" providerId="ADAL" clId="{4F60EAC9-AFB8-4349-A95B-D65DAC52046F}" dt="2026-05-17T20:50:42.370" v="1043" actId="962"/>
          <ac:spMkLst>
            <pc:docMk/>
            <pc:sldMk cId="183990251" sldId="342"/>
            <ac:spMk id="32" creationId="{480E93CA-B1D4-53C8-3AFB-B5C828959A9A}"/>
          </ac:spMkLst>
        </pc:spChg>
        <pc:picChg chg="mod">
          <ac:chgData name="Emma.Smith" userId="846c81d3-5740-455b-93fb-bd264443832c" providerId="ADAL" clId="{4F60EAC9-AFB8-4349-A95B-D65DAC52046F}" dt="2026-05-17T20:50:42.370" v="1043" actId="962"/>
          <ac:picMkLst>
            <pc:docMk/>
            <pc:sldMk cId="183990251" sldId="342"/>
            <ac:picMk id="9" creationId="{72F9ADF7-0F92-83F4-3AA2-2116CC2129C9}"/>
          </ac:picMkLst>
        </pc:picChg>
      </pc:sldChg>
      <pc:sldChg chg="modSp mod">
        <pc:chgData name="Emma.Smith" userId="846c81d3-5740-455b-93fb-bd264443832c" providerId="ADAL" clId="{4F60EAC9-AFB8-4349-A95B-D65DAC52046F}" dt="2026-05-17T20:50:47.557" v="1044" actId="962"/>
        <pc:sldMkLst>
          <pc:docMk/>
          <pc:sldMk cId="1216035968" sldId="343"/>
        </pc:sldMkLst>
        <pc:spChg chg="mod">
          <ac:chgData name="Emma.Smith" userId="846c81d3-5740-455b-93fb-bd264443832c" providerId="ADAL" clId="{4F60EAC9-AFB8-4349-A95B-D65DAC52046F}" dt="2026-05-17T20:50:47.557" v="1044" actId="962"/>
          <ac:spMkLst>
            <pc:docMk/>
            <pc:sldMk cId="1216035968" sldId="343"/>
            <ac:spMk id="23" creationId="{B11D1DB0-9936-6058-D595-1F9566F92E89}"/>
          </ac:spMkLst>
        </pc:spChg>
        <pc:picChg chg="mod">
          <ac:chgData name="Emma.Smith" userId="846c81d3-5740-455b-93fb-bd264443832c" providerId="ADAL" clId="{4F60EAC9-AFB8-4349-A95B-D65DAC52046F}" dt="2026-05-17T20:50:47.557" v="1044" actId="962"/>
          <ac:picMkLst>
            <pc:docMk/>
            <pc:sldMk cId="1216035968" sldId="343"/>
            <ac:picMk id="20" creationId="{4F15C91C-9A9B-4173-0CFC-B797EE0825AF}"/>
          </ac:picMkLst>
        </pc:picChg>
      </pc:sldChg>
      <pc:sldChg chg="modSp mod">
        <pc:chgData name="Emma.Smith" userId="846c81d3-5740-455b-93fb-bd264443832c" providerId="ADAL" clId="{4F60EAC9-AFB8-4349-A95B-D65DAC52046F}" dt="2026-05-17T20:50:52.276" v="1045" actId="962"/>
        <pc:sldMkLst>
          <pc:docMk/>
          <pc:sldMk cId="4293723297" sldId="344"/>
        </pc:sldMkLst>
        <pc:spChg chg="mod">
          <ac:chgData name="Emma.Smith" userId="846c81d3-5740-455b-93fb-bd264443832c" providerId="ADAL" clId="{4F60EAC9-AFB8-4349-A95B-D65DAC52046F}" dt="2026-05-17T20:50:52.276" v="1045" actId="962"/>
          <ac:spMkLst>
            <pc:docMk/>
            <pc:sldMk cId="4293723297" sldId="344"/>
            <ac:spMk id="22" creationId="{30A35EF3-0DF5-752C-A21C-3FD86AAC000E}"/>
          </ac:spMkLst>
        </pc:spChg>
        <pc:picChg chg="mod">
          <ac:chgData name="Emma.Smith" userId="846c81d3-5740-455b-93fb-bd264443832c" providerId="ADAL" clId="{4F60EAC9-AFB8-4349-A95B-D65DAC52046F}" dt="2026-05-17T20:50:52.276" v="1045" actId="962"/>
          <ac:picMkLst>
            <pc:docMk/>
            <pc:sldMk cId="4293723297" sldId="344"/>
            <ac:picMk id="11" creationId="{79CDE884-34D4-A30E-C61A-513B467F9F8A}"/>
          </ac:picMkLst>
        </pc:picChg>
      </pc:sldChg>
      <pc:sldChg chg="modSp mod">
        <pc:chgData name="Emma.Smith" userId="846c81d3-5740-455b-93fb-bd264443832c" providerId="ADAL" clId="{4F60EAC9-AFB8-4349-A95B-D65DAC52046F}" dt="2026-05-17T20:50:56.070" v="1046" actId="962"/>
        <pc:sldMkLst>
          <pc:docMk/>
          <pc:sldMk cId="2724513108" sldId="345"/>
        </pc:sldMkLst>
        <pc:spChg chg="mod">
          <ac:chgData name="Emma.Smith" userId="846c81d3-5740-455b-93fb-bd264443832c" providerId="ADAL" clId="{4F60EAC9-AFB8-4349-A95B-D65DAC52046F}" dt="2026-05-17T20:50:56.070" v="1046" actId="962"/>
          <ac:spMkLst>
            <pc:docMk/>
            <pc:sldMk cId="2724513108" sldId="345"/>
            <ac:spMk id="24" creationId="{99AB1187-0510-3870-F338-87F9AA74DA21}"/>
          </ac:spMkLst>
        </pc:spChg>
        <pc:picChg chg="mod">
          <ac:chgData name="Emma.Smith" userId="846c81d3-5740-455b-93fb-bd264443832c" providerId="ADAL" clId="{4F60EAC9-AFB8-4349-A95B-D65DAC52046F}" dt="2026-05-17T20:50:56.070" v="1046" actId="962"/>
          <ac:picMkLst>
            <pc:docMk/>
            <pc:sldMk cId="2724513108" sldId="345"/>
            <ac:picMk id="14" creationId="{44129313-CC49-B091-86D5-DBECDF086570}"/>
          </ac:picMkLst>
        </pc:picChg>
      </pc:sldChg>
      <pc:sldChg chg="modSp mod">
        <pc:chgData name="Emma.Smith" userId="846c81d3-5740-455b-93fb-bd264443832c" providerId="ADAL" clId="{4F60EAC9-AFB8-4349-A95B-D65DAC52046F}" dt="2026-05-17T20:51:00.263" v="1047" actId="962"/>
        <pc:sldMkLst>
          <pc:docMk/>
          <pc:sldMk cId="1303857784" sldId="346"/>
        </pc:sldMkLst>
        <pc:spChg chg="mod">
          <ac:chgData name="Emma.Smith" userId="846c81d3-5740-455b-93fb-bd264443832c" providerId="ADAL" clId="{4F60EAC9-AFB8-4349-A95B-D65DAC52046F}" dt="2026-05-17T20:51:00.263" v="1047" actId="962"/>
          <ac:spMkLst>
            <pc:docMk/>
            <pc:sldMk cId="1303857784" sldId="346"/>
            <ac:spMk id="4" creationId="{E10B0800-CD6B-3945-4F0A-18992F2F68CC}"/>
          </ac:spMkLst>
        </pc:spChg>
        <pc:picChg chg="mod">
          <ac:chgData name="Emma.Smith" userId="846c81d3-5740-455b-93fb-bd264443832c" providerId="ADAL" clId="{4F60EAC9-AFB8-4349-A95B-D65DAC52046F}" dt="2026-05-17T20:51:00.263" v="1047" actId="962"/>
          <ac:picMkLst>
            <pc:docMk/>
            <pc:sldMk cId="1303857784" sldId="346"/>
            <ac:picMk id="5" creationId="{A8EB0FAC-4280-220C-264F-55DA3D280626}"/>
          </ac:picMkLst>
        </pc:picChg>
      </pc:sldChg>
      <pc:sldChg chg="modSp mod">
        <pc:chgData name="Emma.Smith" userId="846c81d3-5740-455b-93fb-bd264443832c" providerId="ADAL" clId="{4F60EAC9-AFB8-4349-A95B-D65DAC52046F}" dt="2026-05-17T20:51:04.892" v="1048" actId="962"/>
        <pc:sldMkLst>
          <pc:docMk/>
          <pc:sldMk cId="881038553" sldId="347"/>
        </pc:sldMkLst>
        <pc:spChg chg="mod">
          <ac:chgData name="Emma.Smith" userId="846c81d3-5740-455b-93fb-bd264443832c" providerId="ADAL" clId="{4F60EAC9-AFB8-4349-A95B-D65DAC52046F}" dt="2026-05-17T20:51:04.892" v="1048" actId="962"/>
          <ac:spMkLst>
            <pc:docMk/>
            <pc:sldMk cId="881038553" sldId="347"/>
            <ac:spMk id="30" creationId="{5D52E6BC-E1E5-C973-B730-1A0726C11BE3}"/>
          </ac:spMkLst>
        </pc:spChg>
        <pc:picChg chg="mod">
          <ac:chgData name="Emma.Smith" userId="846c81d3-5740-455b-93fb-bd264443832c" providerId="ADAL" clId="{4F60EAC9-AFB8-4349-A95B-D65DAC52046F}" dt="2026-05-17T20:51:04.892" v="1048" actId="962"/>
          <ac:picMkLst>
            <pc:docMk/>
            <pc:sldMk cId="881038553" sldId="347"/>
            <ac:picMk id="16" creationId="{F101DCE2-4E8E-428B-44AF-381741D65A2E}"/>
          </ac:picMkLst>
        </pc:picChg>
      </pc:sldChg>
      <pc:sldChg chg="modSp mod">
        <pc:chgData name="Emma.Smith" userId="846c81d3-5740-455b-93fb-bd264443832c" providerId="ADAL" clId="{4F60EAC9-AFB8-4349-A95B-D65DAC52046F}" dt="2026-05-17T20:51:09.784" v="1049" actId="962"/>
        <pc:sldMkLst>
          <pc:docMk/>
          <pc:sldMk cId="3762517561" sldId="348"/>
        </pc:sldMkLst>
        <pc:spChg chg="mod">
          <ac:chgData name="Emma.Smith" userId="846c81d3-5740-455b-93fb-bd264443832c" providerId="ADAL" clId="{4F60EAC9-AFB8-4349-A95B-D65DAC52046F}" dt="2026-05-17T20:51:09.784" v="1049" actId="962"/>
          <ac:spMkLst>
            <pc:docMk/>
            <pc:sldMk cId="3762517561" sldId="348"/>
            <ac:spMk id="29" creationId="{6EDA9E74-5308-9A35-B54B-6C89BD89627D}"/>
          </ac:spMkLst>
        </pc:spChg>
        <pc:picChg chg="mod">
          <ac:chgData name="Emma.Smith" userId="846c81d3-5740-455b-93fb-bd264443832c" providerId="ADAL" clId="{4F60EAC9-AFB8-4349-A95B-D65DAC52046F}" dt="2026-05-17T20:51:09.784" v="1049" actId="962"/>
          <ac:picMkLst>
            <pc:docMk/>
            <pc:sldMk cId="3762517561" sldId="348"/>
            <ac:picMk id="17" creationId="{4C924AD1-3075-072F-A1C0-E34B999CA958}"/>
          </ac:picMkLst>
        </pc:picChg>
      </pc:sldChg>
      <pc:sldChg chg="modSp mod">
        <pc:chgData name="Emma.Smith" userId="846c81d3-5740-455b-93fb-bd264443832c" providerId="ADAL" clId="{4F60EAC9-AFB8-4349-A95B-D65DAC52046F}" dt="2026-05-17T20:51:13.265" v="1050" actId="962"/>
        <pc:sldMkLst>
          <pc:docMk/>
          <pc:sldMk cId="1180659199" sldId="349"/>
        </pc:sldMkLst>
        <pc:spChg chg="mod">
          <ac:chgData name="Emma.Smith" userId="846c81d3-5740-455b-93fb-bd264443832c" providerId="ADAL" clId="{4F60EAC9-AFB8-4349-A95B-D65DAC52046F}" dt="2026-05-17T20:51:13.265" v="1050" actId="962"/>
          <ac:spMkLst>
            <pc:docMk/>
            <pc:sldMk cId="1180659199" sldId="349"/>
            <ac:spMk id="28" creationId="{D96E3431-C219-9E99-C0C2-EE0C31ADA54F}"/>
          </ac:spMkLst>
        </pc:spChg>
        <pc:picChg chg="mod">
          <ac:chgData name="Emma.Smith" userId="846c81d3-5740-455b-93fb-bd264443832c" providerId="ADAL" clId="{4F60EAC9-AFB8-4349-A95B-D65DAC52046F}" dt="2026-05-17T20:51:13.265" v="1050" actId="962"/>
          <ac:picMkLst>
            <pc:docMk/>
            <pc:sldMk cId="1180659199" sldId="349"/>
            <ac:picMk id="18" creationId="{1B94E3B0-4822-0476-74EB-ADCA1FEB1D19}"/>
          </ac:picMkLst>
        </pc:picChg>
      </pc:sldChg>
      <pc:sldChg chg="modSp mod">
        <pc:chgData name="Emma.Smith" userId="846c81d3-5740-455b-93fb-bd264443832c" providerId="ADAL" clId="{4F60EAC9-AFB8-4349-A95B-D65DAC52046F}" dt="2026-05-17T20:51:16.197" v="1051" actId="962"/>
        <pc:sldMkLst>
          <pc:docMk/>
          <pc:sldMk cId="350999856" sldId="350"/>
        </pc:sldMkLst>
        <pc:spChg chg="mod">
          <ac:chgData name="Emma.Smith" userId="846c81d3-5740-455b-93fb-bd264443832c" providerId="ADAL" clId="{4F60EAC9-AFB8-4349-A95B-D65DAC52046F}" dt="2026-05-17T20:51:16.197" v="1051" actId="962"/>
          <ac:spMkLst>
            <pc:docMk/>
            <pc:sldMk cId="350999856" sldId="350"/>
            <ac:spMk id="27" creationId="{63EEED1E-2B80-4315-DBB8-1B9CE7E017C8}"/>
          </ac:spMkLst>
        </pc:spChg>
        <pc:picChg chg="mod">
          <ac:chgData name="Emma.Smith" userId="846c81d3-5740-455b-93fb-bd264443832c" providerId="ADAL" clId="{4F60EAC9-AFB8-4349-A95B-D65DAC52046F}" dt="2026-05-17T20:51:16.197" v="1051" actId="962"/>
          <ac:picMkLst>
            <pc:docMk/>
            <pc:sldMk cId="350999856" sldId="350"/>
            <ac:picMk id="19" creationId="{8595BD6D-FB0E-A42E-4BFC-8F7CF6AD8AF4}"/>
          </ac:picMkLst>
        </pc:picChg>
      </pc:sldChg>
      <pc:sldChg chg="modSp mod">
        <pc:chgData name="Emma.Smith" userId="846c81d3-5740-455b-93fb-bd264443832c" providerId="ADAL" clId="{4F60EAC9-AFB8-4349-A95B-D65DAC52046F}" dt="2026-05-17T20:51:20.710" v="1052" actId="962"/>
        <pc:sldMkLst>
          <pc:docMk/>
          <pc:sldMk cId="217377604" sldId="351"/>
        </pc:sldMkLst>
        <pc:spChg chg="mod">
          <ac:chgData name="Emma.Smith" userId="846c81d3-5740-455b-93fb-bd264443832c" providerId="ADAL" clId="{4F60EAC9-AFB8-4349-A95B-D65DAC52046F}" dt="2026-05-17T20:51:20.710" v="1052" actId="962"/>
          <ac:spMkLst>
            <pc:docMk/>
            <pc:sldMk cId="217377604" sldId="351"/>
            <ac:spMk id="4" creationId="{DCD98D33-7E45-B47E-FC82-EA14E833BCE6}"/>
          </ac:spMkLst>
        </pc:spChg>
        <pc:picChg chg="mod">
          <ac:chgData name="Emma.Smith" userId="846c81d3-5740-455b-93fb-bd264443832c" providerId="ADAL" clId="{4F60EAC9-AFB8-4349-A95B-D65DAC52046F}" dt="2026-05-17T20:51:20.710" v="1052" actId="962"/>
          <ac:picMkLst>
            <pc:docMk/>
            <pc:sldMk cId="217377604" sldId="351"/>
            <ac:picMk id="5" creationId="{89EED4E5-29AD-9704-1AD3-3496CA75EF68}"/>
          </ac:picMkLst>
        </pc:picChg>
      </pc:sldChg>
      <pc:sldChg chg="modSp mod">
        <pc:chgData name="Emma.Smith" userId="846c81d3-5740-455b-93fb-bd264443832c" providerId="ADAL" clId="{4F60EAC9-AFB8-4349-A95B-D65DAC52046F}" dt="2026-05-17T20:52:05.187" v="1474" actId="962"/>
        <pc:sldMkLst>
          <pc:docMk/>
          <pc:sldMk cId="1034552472" sldId="355"/>
        </pc:sldMkLst>
        <pc:picChg chg="mod">
          <ac:chgData name="Emma.Smith" userId="846c81d3-5740-455b-93fb-bd264443832c" providerId="ADAL" clId="{4F60EAC9-AFB8-4349-A95B-D65DAC52046F}" dt="2026-05-17T20:52:05.187" v="1474" actId="962"/>
          <ac:picMkLst>
            <pc:docMk/>
            <pc:sldMk cId="1034552472" sldId="355"/>
            <ac:picMk id="6" creationId="{4EB31319-BE59-5221-5B41-C40CA25AB5A7}"/>
          </ac:picMkLst>
        </pc:picChg>
        <pc:picChg chg="mod">
          <ac:chgData name="Emma.Smith" userId="846c81d3-5740-455b-93fb-bd264443832c" providerId="ADAL" clId="{4F60EAC9-AFB8-4349-A95B-D65DAC52046F}" dt="2026-05-17T20:51:34.281" v="1192" actId="962"/>
          <ac:picMkLst>
            <pc:docMk/>
            <pc:sldMk cId="1034552472" sldId="355"/>
            <ac:picMk id="8" creationId="{F2B45A15-E58E-4354-F669-4125E4E83D9E}"/>
          </ac:picMkLst>
        </pc:picChg>
        <pc:picChg chg="mod">
          <ac:chgData name="Emma.Smith" userId="846c81d3-5740-455b-93fb-bd264443832c" providerId="ADAL" clId="{4F60EAC9-AFB8-4349-A95B-D65DAC52046F}" dt="2026-05-17T20:51:51.316" v="1326" actId="962"/>
          <ac:picMkLst>
            <pc:docMk/>
            <pc:sldMk cId="1034552472" sldId="355"/>
            <ac:picMk id="10" creationId="{ABC72009-E4CD-869C-4451-A14E0455EF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B004A-E5E0-4B57-A7E4-37BC45433597}" type="datetimeFigureOut">
              <a:rPr lang="en-IE" smtClean="0"/>
              <a:t>18/05/2026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75A5C-511E-4777-9A44-339F61454856}" type="slidenum">
              <a:rPr lang="en-IE" smtClean="0"/>
              <a:t>‹#›</a:t>
            </a:fld>
            <a:endParaRPr lang="en-IE"/>
          </a:p>
        </p:txBody>
      </p:sp>
    </p:spTree>
    <p:extLst>
      <p:ext uri="{BB962C8B-B14F-4D97-AF65-F5344CB8AC3E}">
        <p14:creationId xmlns:p14="http://schemas.microsoft.com/office/powerpoint/2010/main" val="407495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pl-ai-file-upload.s3.amazonaws.com/web/direct-files/attachments/147841024/36c9c6af-1ec9-420b-9197-2541f9fab88c/ARISE-Framework-Final.docx?AWSAccessKeyId=ASIA2F3EMEYEQYF7TMGT&amp;Signature=8rditAyMiXHutvE1Xq6CYCOs1qY%3D&amp;x-amz-security-token=IQoJb3JpZ2luX2VjEOT%2F%2F%2F%2F%2F%2F%2F%2F%2F%2FwEaCXVzLWVhc3QtMSJHMEUCIGi4%2FKgAS6Vqm5n0z8XOBYbKt%2F3ZRNPum5cDzkGE5QF4AiEAskqtzbD%2BFSJKMOB1lN78JsF98tUsr%2FGj5HIGaYHGLSoq%2FAQIrP%2F%2F%2F%2F%2F%2F%2F%2F%2F%2FARABGgw2OTk3NTMzMDk3MDUiDGgIy7vGsyDOQOM9vSrQBIl0dQ5rEBuDyW%2FwMKvfYv0oymG3BjLzflYndm1OWeNGIi4gbEOVAdukg6KE93rXjL4F6lUHEdQbUOqRLnmDFvLlrT0zAS4D2RjlpocURITTS8J6B1DoC81qRu7H9XW8930OABskFEXwha6%2FYsL%2BtsrEE5habvA0SWOPLZkYQmNQci9gSyihOsy%2BmLoAzRk%2FMDksoNCMtXjz%2FfdkZu5j70EtoL%2F3L3a%2BUrp0bNQ7a1379klWXn7ZtUpw6jbkbZ709QCccvd9V%2FdkuJ050Z14dHs4YO%2BI6c9auM%2BUkdDmqk%2FBYIiKuIRvULLbZwoi%2Fyegc1wg3l09I9%2BLIOobkmHitxly58kjXnENsW2wHTXqgkYR3FtuABs2tmSBL0%2BotpgQD%2BBdoE%2F34uzXEzWwp7%2BR257t3t8HJ0pGyMgXmEO0BxsgM7LzcgztA9H5eofQFeyQ8H6r7rUfpnVT4yT1rLIDgGb8iLp7WzKeuRH1dWX8qXwzpBRu37sC%2BcoHRU3j2geMzMkdp6Y1hfnhg%2BsIwfCfWvpMua2fSvBDK26BvodTp6oSoUACLDnm95eFlqK9jWNC3Exdx5nmF%2B4HnMywSwjjxrMOEWZqbKRMbignNwSDgO0Egk8UtmXd3fROQDiXZAaFCuGr%2B5RVh1oAcuY%2BJFwRfgrwmw8pT1joZ4gJng29w2OM38hYIt6O2iKqT8nm%2BUCfx45hbs%2Fg56JDbsHMMQ3VAqyr32GFbghlevlDmv7xCi3YL2ivqd6ZczRH1r20q%2B9LmK7FECyhIGQ1kxQPyAx4Za0wiaeo0AY6mAGJAz7LwuuN6i2KPQ4Wdy2pwovd4xczaen2%2BZfJlyYyVjkclJiNwWnFYqgOfPN2gq2cmPhoq7XXUAdf088dL8OshpgmM3SL1ahqoWqq2dC9Lb%2F0VOyrh05N4sN3POlTJdRBxOz9gd3d9NgbRPn9%2FoYM0vcMs6fN%2FtzkSJQxoWy8ckUQp%2FNjyIXPc52LXJKpDu3dZwcH%2BrnwXw%3D%3D&amp;Expires=17790473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Assistive technology enables participation across education, employment, health, civic life, and independent living.</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framework positions AT access as both a practical enabler and a human rights issue.</a:t>
            </a:r>
            <a:r>
              <a:rPr lang="en-GB" sz="1200" b="0" i="0" u="none" strike="noStrike" kern="1200">
                <a:solidFill>
                  <a:schemeClr val="tx1"/>
                </a:solidFill>
                <a:effectLst/>
                <a:latin typeface="+mn-lt"/>
                <a:ea typeface="+mn-ea"/>
                <a:cs typeface="+mn-cs"/>
                <a:hlinkClick r:id="rId3"/>
              </a:rPr>
              <a:t>ARISE-Framework-Final.docx</a:t>
            </a:r>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Assistive technology policy shapes who can access support, how decisions are made, and whether services remain effective when systems are under pressure. policy as the structure that determines whether access is equitable, timely, and sustainable.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Policy is not just a document; it structures who is included, who decides, and what happens when systems are stressed.</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Frame the talk as a practical session on better policy design.</a:t>
            </a:r>
          </a:p>
          <a:p>
            <a:endParaRPr lang="en-GB" sz="1200" b="0" i="0" kern="1200">
              <a:solidFill>
                <a:schemeClr val="tx1"/>
              </a:solidFill>
              <a:effectLst/>
              <a:latin typeface="+mn-lt"/>
              <a:ea typeface="+mn-ea"/>
              <a:cs typeface="+mn-cs"/>
            </a:endParaRPr>
          </a:p>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2</a:t>
            </a:fld>
            <a:endParaRPr lang="en-IE"/>
          </a:p>
        </p:txBody>
      </p:sp>
    </p:spTree>
    <p:extLst>
      <p:ext uri="{BB962C8B-B14F-4D97-AF65-F5344CB8AC3E}">
        <p14:creationId xmlns:p14="http://schemas.microsoft.com/office/powerpoint/2010/main" val="218891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23</a:t>
            </a:fld>
            <a:endParaRPr lang="en-IE"/>
          </a:p>
        </p:txBody>
      </p:sp>
    </p:spTree>
    <p:extLst>
      <p:ext uri="{BB962C8B-B14F-4D97-AF65-F5344CB8AC3E}">
        <p14:creationId xmlns:p14="http://schemas.microsoft.com/office/powerpoint/2010/main" val="104709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28</a:t>
            </a:fld>
            <a:endParaRPr lang="en-IE"/>
          </a:p>
        </p:txBody>
      </p:sp>
    </p:spTree>
    <p:extLst>
      <p:ext uri="{BB962C8B-B14F-4D97-AF65-F5344CB8AC3E}">
        <p14:creationId xmlns:p14="http://schemas.microsoft.com/office/powerpoint/2010/main" val="70733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Why policy needs to improve</a:t>
            </a:r>
          </a:p>
          <a:p>
            <a:r>
              <a:rPr lang="en-GB" sz="1200" b="0" i="0" kern="1200">
                <a:solidFill>
                  <a:schemeClr val="tx1"/>
                </a:solidFill>
                <a:effectLst/>
                <a:latin typeface="+mn-lt"/>
                <a:ea typeface="+mn-ea"/>
                <a:cs typeface="+mn-cs"/>
              </a:rPr>
              <a:t>The ARISE document notes persistent barriers including fragmented definitions, restrictive regulation, weak service delivery pathways, financing gaps, workforce shortages, and poor cross-sector coordination.</a:t>
            </a:r>
          </a:p>
          <a:p>
            <a:r>
              <a:rPr lang="en-GB" sz="1200" b="0" i="0" kern="1200">
                <a:solidFill>
                  <a:schemeClr val="tx1"/>
                </a:solidFill>
                <a:effectLst/>
                <a:latin typeface="+mn-lt"/>
                <a:ea typeface="+mn-ea"/>
                <a:cs typeface="+mn-cs"/>
              </a:rPr>
              <a:t>It also highlights that many policy approaches remain insufficiently attentive to resilience during crises and emergencies.</a:t>
            </a:r>
          </a:p>
          <a:p>
            <a:r>
              <a:rPr lang="en-GB" sz="1200" b="0" i="0" kern="1200">
                <a:solidFill>
                  <a:schemeClr val="tx1"/>
                </a:solidFill>
                <a:effectLst/>
                <a:latin typeface="+mn-lt"/>
                <a:ea typeface="+mn-ea"/>
                <a:cs typeface="+mn-cs"/>
              </a:rPr>
              <a:t>This gives a strong rationale for a more comprehensive policy framework.</a:t>
            </a:r>
          </a:p>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3</a:t>
            </a:fld>
            <a:endParaRPr lang="en-IE"/>
          </a:p>
        </p:txBody>
      </p:sp>
    </p:spTree>
    <p:extLst>
      <p:ext uri="{BB962C8B-B14F-4D97-AF65-F5344CB8AC3E}">
        <p14:creationId xmlns:p14="http://schemas.microsoft.com/office/powerpoint/2010/main" val="65875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ARISE is designed as a practical framework and evaluative tool for strengthening AT policy and practice.</a:t>
            </a:r>
          </a:p>
          <a:p>
            <a:r>
              <a:rPr lang="en-GB" sz="1200" b="0" i="0" kern="1200">
                <a:solidFill>
                  <a:schemeClr val="tx1"/>
                </a:solidFill>
                <a:effectLst/>
                <a:latin typeface="+mn-lt"/>
                <a:ea typeface="+mn-ea"/>
                <a:cs typeface="+mn-cs"/>
              </a:rPr>
              <a:t>It is intended to be adaptable across different stakeholders and contexts, and to provide a snapshot of policy maturity rather than a full systems assessment.</a:t>
            </a:r>
            <a:r>
              <a:rPr lang="en-GB" sz="1200" b="0" i="0" u="none" strike="noStrike" kern="1200">
                <a:solidFill>
                  <a:schemeClr val="tx1"/>
                </a:solidFill>
                <a:effectLst/>
                <a:latin typeface="+mn-lt"/>
                <a:ea typeface="+mn-ea"/>
                <a:cs typeface="+mn-cs"/>
              </a:rPr>
              <a:t> </a:t>
            </a:r>
          </a:p>
          <a:p>
            <a:endParaRPr lang="en-GB" sz="1200" b="0" i="0" u="none" strike="noStrike"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It can support policy development, policy review, advocacy, teaching, and comparative analysis.</a:t>
            </a:r>
          </a:p>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7</a:t>
            </a:fld>
            <a:endParaRPr lang="en-IE"/>
          </a:p>
        </p:txBody>
      </p:sp>
    </p:spTree>
    <p:extLst>
      <p:ext uri="{BB962C8B-B14F-4D97-AF65-F5344CB8AC3E}">
        <p14:creationId xmlns:p14="http://schemas.microsoft.com/office/powerpoint/2010/main" val="11075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9</a:t>
            </a:fld>
            <a:endParaRPr lang="en-IE"/>
          </a:p>
        </p:txBody>
      </p:sp>
    </p:spTree>
    <p:extLst>
      <p:ext uri="{BB962C8B-B14F-4D97-AF65-F5344CB8AC3E}">
        <p14:creationId xmlns:p14="http://schemas.microsoft.com/office/powerpoint/2010/main" val="301920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Introduce the architecture: 4 key principles, 11 policy components, and an evaluative tool.</a:t>
            </a:r>
            <a:r>
              <a:rPr lang="en-GB" sz="1200" b="0" i="0" u="none" strike="noStrike" kern="1200">
                <a:solidFill>
                  <a:schemeClr val="tx1"/>
                </a:solidFill>
                <a:effectLst/>
                <a:latin typeface="+mn-lt"/>
                <a:ea typeface="+mn-ea"/>
                <a:cs typeface="+mn-cs"/>
              </a:rPr>
              <a:t> </a:t>
            </a:r>
          </a:p>
          <a:p>
            <a:r>
              <a:rPr lang="en-GB" sz="1200" b="0" i="0" kern="1200">
                <a:solidFill>
                  <a:schemeClr val="tx1"/>
                </a:solidFill>
                <a:effectLst/>
                <a:latin typeface="+mn-lt"/>
                <a:ea typeface="+mn-ea"/>
                <a:cs typeface="+mn-cs"/>
              </a:rPr>
              <a:t>Explain that the principles are cross-cutting and embedded throughout the components and questions used in evaluation.</a:t>
            </a:r>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10</a:t>
            </a:fld>
            <a:endParaRPr lang="en-IE"/>
          </a:p>
        </p:txBody>
      </p:sp>
    </p:spTree>
    <p:extLst>
      <p:ext uri="{BB962C8B-B14F-4D97-AF65-F5344CB8AC3E}">
        <p14:creationId xmlns:p14="http://schemas.microsoft.com/office/powerpoint/2010/main" val="183934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AT policy is not only about what areas are covered, but how they are governed and enacted. </a:t>
            </a:r>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11</a:t>
            </a:fld>
            <a:endParaRPr lang="en-IE"/>
          </a:p>
        </p:txBody>
      </p:sp>
    </p:spTree>
    <p:extLst>
      <p:ext uri="{BB962C8B-B14F-4D97-AF65-F5344CB8AC3E}">
        <p14:creationId xmlns:p14="http://schemas.microsoft.com/office/powerpoint/2010/main" val="395480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13</a:t>
            </a:fld>
            <a:endParaRPr lang="en-IE"/>
          </a:p>
        </p:txBody>
      </p:sp>
    </p:spTree>
    <p:extLst>
      <p:ext uri="{BB962C8B-B14F-4D97-AF65-F5344CB8AC3E}">
        <p14:creationId xmlns:p14="http://schemas.microsoft.com/office/powerpoint/2010/main" val="70568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14</a:t>
            </a:fld>
            <a:endParaRPr lang="en-IE"/>
          </a:p>
        </p:txBody>
      </p:sp>
    </p:spTree>
    <p:extLst>
      <p:ext uri="{BB962C8B-B14F-4D97-AF65-F5344CB8AC3E}">
        <p14:creationId xmlns:p14="http://schemas.microsoft.com/office/powerpoint/2010/main" val="292524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2675A5C-511E-4777-9A44-339F61454856}" type="slidenum">
              <a:rPr lang="en-IE" smtClean="0"/>
              <a:t>15</a:t>
            </a:fld>
            <a:endParaRPr lang="en-IE"/>
          </a:p>
        </p:txBody>
      </p:sp>
    </p:spTree>
    <p:extLst>
      <p:ext uri="{BB962C8B-B14F-4D97-AF65-F5344CB8AC3E}">
        <p14:creationId xmlns:p14="http://schemas.microsoft.com/office/powerpoint/2010/main" val="189727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C67A-BADF-FBAF-092F-43FB15FB52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AE6EE0D-B8A0-F01D-C06D-A7178B702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CABC3BE-63E9-1939-2F69-5C8EA6C7D745}"/>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5" name="Footer Placeholder 4">
            <a:extLst>
              <a:ext uri="{FF2B5EF4-FFF2-40B4-BE49-F238E27FC236}">
                <a16:creationId xmlns:a16="http://schemas.microsoft.com/office/drawing/2014/main" id="{70A79392-8397-DA92-E309-B91F649B619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584B5AB-BBA3-71FA-CDB2-E3C44C9A13B8}"/>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175706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E9FC-A9CB-0B6D-CA66-18E6FD502B9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BB1788A-7F69-4114-67FB-0727D5500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B37A6A7-4EE8-53CD-D323-FD9F2D427839}"/>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5" name="Footer Placeholder 4">
            <a:extLst>
              <a:ext uri="{FF2B5EF4-FFF2-40B4-BE49-F238E27FC236}">
                <a16:creationId xmlns:a16="http://schemas.microsoft.com/office/drawing/2014/main" id="{8D8EBAE8-9F9F-A5E7-1518-610362E008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34A5930-DC46-2B7F-4D02-C749639C2908}"/>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12248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1FAE5-7670-BA51-56BE-F89C049A1A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A677BD4-D56C-9980-87EB-ECCAF1471E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7310078-CECF-D8FA-714E-6EC8E84B1435}"/>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5" name="Footer Placeholder 4">
            <a:extLst>
              <a:ext uri="{FF2B5EF4-FFF2-40B4-BE49-F238E27FC236}">
                <a16:creationId xmlns:a16="http://schemas.microsoft.com/office/drawing/2014/main" id="{40AA890E-6FBB-EF73-7B34-EF5B82AA3EA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FA18EC9-A8BB-A504-205A-9EC2F8558175}"/>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230548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 options">
    <p:spTree>
      <p:nvGrpSpPr>
        <p:cNvPr id="1" name=""/>
        <p:cNvGrpSpPr/>
        <p:nvPr/>
      </p:nvGrpSpPr>
      <p:grpSpPr>
        <a:xfrm>
          <a:off x="0" y="0"/>
          <a:ext cx="0" cy="0"/>
          <a:chOff x="0" y="0"/>
          <a:chExt cx="0" cy="0"/>
        </a:xfrm>
      </p:grpSpPr>
      <p:pic>
        <p:nvPicPr>
          <p:cNvPr id="2" name="Picture 8" hidden="1">
            <a:extLst>
              <a:ext uri="{FF2B5EF4-FFF2-40B4-BE49-F238E27FC236}">
                <a16:creationId xmlns:a16="http://schemas.microsoft.com/office/drawing/2014/main" id="{4EE1D193-7F89-2D5B-BB68-1692E94E6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121793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33"/>
          <p:cNvSpPr>
            <a:spLocks noGrp="1"/>
          </p:cNvSpPr>
          <p:nvPr>
            <p:ph type="body" sz="quarter" idx="21"/>
          </p:nvPr>
        </p:nvSpPr>
        <p:spPr>
          <a:xfrm>
            <a:off x="1852930" y="1150934"/>
            <a:ext cx="1626870" cy="588966"/>
          </a:xfrm>
        </p:spPr>
        <p:txBody>
          <a:bodyPr>
            <a:noAutofit/>
          </a:bodyPr>
          <a:lstStyle>
            <a:lvl1pPr marL="0" indent="0">
              <a:buNone/>
              <a:defRPr sz="900">
                <a:solidFill>
                  <a:schemeClr val="tx1"/>
                </a:solidFill>
              </a:defRPr>
            </a:lvl1pPr>
          </a:lstStyle>
          <a:p>
            <a:pPr lvl="0"/>
            <a:r>
              <a:rPr lang="en-US"/>
              <a:t>Edit Master text styles</a:t>
            </a:r>
          </a:p>
        </p:txBody>
      </p:sp>
      <p:sp>
        <p:nvSpPr>
          <p:cNvPr id="23" name="Text Placeholder 36"/>
          <p:cNvSpPr>
            <a:spLocks noGrp="1"/>
          </p:cNvSpPr>
          <p:nvPr>
            <p:ph type="body" sz="quarter" idx="22"/>
          </p:nvPr>
        </p:nvSpPr>
        <p:spPr>
          <a:xfrm>
            <a:off x="1852930" y="88026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36" name="Text Placeholder 33"/>
          <p:cNvSpPr>
            <a:spLocks noGrp="1"/>
          </p:cNvSpPr>
          <p:nvPr>
            <p:ph type="body" sz="quarter" idx="23"/>
          </p:nvPr>
        </p:nvSpPr>
        <p:spPr>
          <a:xfrm>
            <a:off x="1852930" y="5487984"/>
            <a:ext cx="1626870" cy="588966"/>
          </a:xfrm>
        </p:spPr>
        <p:txBody>
          <a:bodyPr>
            <a:noAutofit/>
          </a:bodyPr>
          <a:lstStyle>
            <a:lvl1pPr marL="0" indent="0">
              <a:buNone/>
              <a:defRPr sz="900">
                <a:solidFill>
                  <a:schemeClr val="tx1"/>
                </a:solidFill>
              </a:defRPr>
            </a:lvl1pPr>
          </a:lstStyle>
          <a:p>
            <a:pPr lvl="0"/>
            <a:r>
              <a:rPr lang="en-US"/>
              <a:t>Edit Master text styles</a:t>
            </a:r>
          </a:p>
        </p:txBody>
      </p:sp>
      <p:sp>
        <p:nvSpPr>
          <p:cNvPr id="37" name="Text Placeholder 36"/>
          <p:cNvSpPr>
            <a:spLocks noGrp="1"/>
          </p:cNvSpPr>
          <p:nvPr>
            <p:ph type="body" sz="quarter" idx="24"/>
          </p:nvPr>
        </p:nvSpPr>
        <p:spPr>
          <a:xfrm>
            <a:off x="1852930" y="521731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42" name="Text Placeholder 33"/>
          <p:cNvSpPr>
            <a:spLocks noGrp="1"/>
          </p:cNvSpPr>
          <p:nvPr>
            <p:ph type="body" sz="quarter" idx="25"/>
          </p:nvPr>
        </p:nvSpPr>
        <p:spPr>
          <a:xfrm>
            <a:off x="1402080" y="2010569"/>
            <a:ext cx="1626870" cy="588966"/>
          </a:xfrm>
        </p:spPr>
        <p:txBody>
          <a:bodyPr>
            <a:noAutofit/>
          </a:bodyPr>
          <a:lstStyle>
            <a:lvl1pPr marL="0" indent="0">
              <a:buNone/>
              <a:defRPr sz="900">
                <a:solidFill>
                  <a:schemeClr val="tx1"/>
                </a:solidFill>
              </a:defRPr>
            </a:lvl1pPr>
          </a:lstStyle>
          <a:p>
            <a:pPr lvl="0"/>
            <a:r>
              <a:rPr lang="en-US"/>
              <a:t>Edit Master text styles</a:t>
            </a:r>
          </a:p>
        </p:txBody>
      </p:sp>
      <p:sp>
        <p:nvSpPr>
          <p:cNvPr id="43" name="Text Placeholder 36"/>
          <p:cNvSpPr>
            <a:spLocks noGrp="1"/>
          </p:cNvSpPr>
          <p:nvPr>
            <p:ph type="body" sz="quarter" idx="26"/>
          </p:nvPr>
        </p:nvSpPr>
        <p:spPr>
          <a:xfrm>
            <a:off x="1402080" y="173990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44" name="Text Placeholder 33"/>
          <p:cNvSpPr>
            <a:spLocks noGrp="1"/>
          </p:cNvSpPr>
          <p:nvPr>
            <p:ph type="body" sz="quarter" idx="27"/>
          </p:nvPr>
        </p:nvSpPr>
        <p:spPr>
          <a:xfrm>
            <a:off x="1402080" y="4628349"/>
            <a:ext cx="1626870" cy="588966"/>
          </a:xfrm>
        </p:spPr>
        <p:txBody>
          <a:bodyPr>
            <a:noAutofit/>
          </a:bodyPr>
          <a:lstStyle>
            <a:lvl1pPr marL="0" indent="0">
              <a:buNone/>
              <a:defRPr sz="900">
                <a:solidFill>
                  <a:schemeClr val="tx1"/>
                </a:solidFill>
              </a:defRPr>
            </a:lvl1pPr>
          </a:lstStyle>
          <a:p>
            <a:pPr lvl="0"/>
            <a:r>
              <a:rPr lang="en-US"/>
              <a:t>Edit Master text styles</a:t>
            </a:r>
          </a:p>
        </p:txBody>
      </p:sp>
      <p:sp>
        <p:nvSpPr>
          <p:cNvPr id="45" name="Text Placeholder 36"/>
          <p:cNvSpPr>
            <a:spLocks noGrp="1"/>
          </p:cNvSpPr>
          <p:nvPr>
            <p:ph type="body" sz="quarter" idx="28"/>
          </p:nvPr>
        </p:nvSpPr>
        <p:spPr>
          <a:xfrm>
            <a:off x="1402080" y="435768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46" name="Text Placeholder 33"/>
          <p:cNvSpPr>
            <a:spLocks noGrp="1"/>
          </p:cNvSpPr>
          <p:nvPr>
            <p:ph type="body" sz="quarter" idx="29"/>
          </p:nvPr>
        </p:nvSpPr>
        <p:spPr>
          <a:xfrm>
            <a:off x="1179830" y="3768714"/>
            <a:ext cx="1626870" cy="588966"/>
          </a:xfrm>
        </p:spPr>
        <p:txBody>
          <a:bodyPr>
            <a:noAutofit/>
          </a:bodyPr>
          <a:lstStyle>
            <a:lvl1pPr marL="0" indent="0">
              <a:buNone/>
              <a:defRPr sz="900">
                <a:solidFill>
                  <a:schemeClr val="tx1"/>
                </a:solidFill>
              </a:defRPr>
            </a:lvl1pPr>
          </a:lstStyle>
          <a:p>
            <a:pPr lvl="0"/>
            <a:r>
              <a:rPr lang="en-US"/>
              <a:t>Edit Master text styles</a:t>
            </a:r>
          </a:p>
        </p:txBody>
      </p:sp>
      <p:sp>
        <p:nvSpPr>
          <p:cNvPr id="47" name="Text Placeholder 36"/>
          <p:cNvSpPr>
            <a:spLocks noGrp="1"/>
          </p:cNvSpPr>
          <p:nvPr>
            <p:ph type="body" sz="quarter" idx="30"/>
          </p:nvPr>
        </p:nvSpPr>
        <p:spPr>
          <a:xfrm>
            <a:off x="1179830" y="349804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48" name="Text Placeholder 33"/>
          <p:cNvSpPr>
            <a:spLocks noGrp="1"/>
          </p:cNvSpPr>
          <p:nvPr>
            <p:ph type="body" sz="quarter" idx="31"/>
          </p:nvPr>
        </p:nvSpPr>
        <p:spPr>
          <a:xfrm>
            <a:off x="1179830" y="2885265"/>
            <a:ext cx="1626870" cy="588966"/>
          </a:xfrm>
        </p:spPr>
        <p:txBody>
          <a:bodyPr>
            <a:noAutofit/>
          </a:bodyPr>
          <a:lstStyle>
            <a:lvl1pPr marL="0" indent="0">
              <a:buNone/>
              <a:defRPr sz="900">
                <a:solidFill>
                  <a:schemeClr val="tx1"/>
                </a:solidFill>
              </a:defRPr>
            </a:lvl1pPr>
          </a:lstStyle>
          <a:p>
            <a:pPr lvl="0"/>
            <a:r>
              <a:rPr lang="en-US"/>
              <a:t>Edit Master text styles</a:t>
            </a:r>
          </a:p>
        </p:txBody>
      </p:sp>
      <p:sp>
        <p:nvSpPr>
          <p:cNvPr id="49" name="Text Placeholder 36"/>
          <p:cNvSpPr>
            <a:spLocks noGrp="1"/>
          </p:cNvSpPr>
          <p:nvPr>
            <p:ph type="body" sz="quarter" idx="32"/>
          </p:nvPr>
        </p:nvSpPr>
        <p:spPr>
          <a:xfrm>
            <a:off x="1179830" y="2614596"/>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50" name="Text Placeholder 33"/>
          <p:cNvSpPr>
            <a:spLocks noGrp="1"/>
          </p:cNvSpPr>
          <p:nvPr>
            <p:ph type="body" sz="quarter" idx="33"/>
          </p:nvPr>
        </p:nvSpPr>
        <p:spPr>
          <a:xfrm>
            <a:off x="8634732" y="1150934"/>
            <a:ext cx="1626870" cy="588966"/>
          </a:xfrm>
        </p:spPr>
        <p:txBody>
          <a:bodyPr>
            <a:noAutofit/>
          </a:bodyPr>
          <a:lstStyle>
            <a:lvl1pPr marL="0" indent="0" algn="r">
              <a:buNone/>
              <a:defRPr sz="900">
                <a:solidFill>
                  <a:schemeClr val="tx1"/>
                </a:solidFill>
              </a:defRPr>
            </a:lvl1pPr>
          </a:lstStyle>
          <a:p>
            <a:pPr lvl="0"/>
            <a:r>
              <a:rPr lang="en-US"/>
              <a:t>Edit Master text styles</a:t>
            </a:r>
          </a:p>
        </p:txBody>
      </p:sp>
      <p:sp>
        <p:nvSpPr>
          <p:cNvPr id="51" name="Text Placeholder 36"/>
          <p:cNvSpPr>
            <a:spLocks noGrp="1"/>
          </p:cNvSpPr>
          <p:nvPr>
            <p:ph type="body" sz="quarter" idx="34"/>
          </p:nvPr>
        </p:nvSpPr>
        <p:spPr>
          <a:xfrm>
            <a:off x="8514080" y="88026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53" name="Text Placeholder 33"/>
          <p:cNvSpPr>
            <a:spLocks noGrp="1"/>
          </p:cNvSpPr>
          <p:nvPr>
            <p:ph type="body" sz="quarter" idx="35"/>
          </p:nvPr>
        </p:nvSpPr>
        <p:spPr>
          <a:xfrm>
            <a:off x="9130032" y="2004987"/>
            <a:ext cx="1626870" cy="588966"/>
          </a:xfrm>
        </p:spPr>
        <p:txBody>
          <a:bodyPr>
            <a:noAutofit/>
          </a:bodyPr>
          <a:lstStyle>
            <a:lvl1pPr marL="0" indent="0" algn="r">
              <a:buNone/>
              <a:defRPr sz="900">
                <a:solidFill>
                  <a:schemeClr val="tx1"/>
                </a:solidFill>
              </a:defRPr>
            </a:lvl1pPr>
          </a:lstStyle>
          <a:p>
            <a:pPr lvl="0"/>
            <a:r>
              <a:rPr lang="en-US"/>
              <a:t>Edit Master text styles</a:t>
            </a:r>
          </a:p>
        </p:txBody>
      </p:sp>
      <p:sp>
        <p:nvSpPr>
          <p:cNvPr id="54" name="Text Placeholder 36"/>
          <p:cNvSpPr>
            <a:spLocks noGrp="1"/>
          </p:cNvSpPr>
          <p:nvPr>
            <p:ph type="body" sz="quarter" idx="36"/>
          </p:nvPr>
        </p:nvSpPr>
        <p:spPr>
          <a:xfrm>
            <a:off x="9009380" y="1734318"/>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55" name="Text Placeholder 33"/>
          <p:cNvSpPr>
            <a:spLocks noGrp="1"/>
          </p:cNvSpPr>
          <p:nvPr>
            <p:ph type="body" sz="quarter" idx="37"/>
          </p:nvPr>
        </p:nvSpPr>
        <p:spPr>
          <a:xfrm>
            <a:off x="9352282" y="2882854"/>
            <a:ext cx="1626870" cy="588966"/>
          </a:xfrm>
        </p:spPr>
        <p:txBody>
          <a:bodyPr>
            <a:noAutofit/>
          </a:bodyPr>
          <a:lstStyle>
            <a:lvl1pPr marL="0" indent="0" algn="r">
              <a:buNone/>
              <a:defRPr sz="900">
                <a:solidFill>
                  <a:schemeClr val="tx1"/>
                </a:solidFill>
              </a:defRPr>
            </a:lvl1pPr>
          </a:lstStyle>
          <a:p>
            <a:pPr lvl="0"/>
            <a:r>
              <a:rPr lang="en-US"/>
              <a:t>Edit Master text styles</a:t>
            </a:r>
          </a:p>
        </p:txBody>
      </p:sp>
      <p:sp>
        <p:nvSpPr>
          <p:cNvPr id="56" name="Text Placeholder 36"/>
          <p:cNvSpPr>
            <a:spLocks noGrp="1"/>
          </p:cNvSpPr>
          <p:nvPr>
            <p:ph type="body" sz="quarter" idx="38"/>
          </p:nvPr>
        </p:nvSpPr>
        <p:spPr>
          <a:xfrm>
            <a:off x="9231630" y="261218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57" name="Text Placeholder 33"/>
          <p:cNvSpPr>
            <a:spLocks noGrp="1"/>
          </p:cNvSpPr>
          <p:nvPr>
            <p:ph type="body" sz="quarter" idx="39"/>
          </p:nvPr>
        </p:nvSpPr>
        <p:spPr>
          <a:xfrm>
            <a:off x="9352284" y="3760721"/>
            <a:ext cx="1626870" cy="588966"/>
          </a:xfrm>
        </p:spPr>
        <p:txBody>
          <a:bodyPr>
            <a:noAutofit/>
          </a:bodyPr>
          <a:lstStyle>
            <a:lvl1pPr marL="0" indent="0" algn="r">
              <a:buNone/>
              <a:defRPr sz="900">
                <a:solidFill>
                  <a:schemeClr val="tx1"/>
                </a:solidFill>
              </a:defRPr>
            </a:lvl1pPr>
          </a:lstStyle>
          <a:p>
            <a:pPr lvl="0"/>
            <a:r>
              <a:rPr lang="en-US"/>
              <a:t>Edit Master text styles</a:t>
            </a:r>
          </a:p>
        </p:txBody>
      </p:sp>
      <p:sp>
        <p:nvSpPr>
          <p:cNvPr id="58" name="Text Placeholder 36"/>
          <p:cNvSpPr>
            <a:spLocks noGrp="1"/>
          </p:cNvSpPr>
          <p:nvPr>
            <p:ph type="body" sz="quarter" idx="40"/>
          </p:nvPr>
        </p:nvSpPr>
        <p:spPr>
          <a:xfrm>
            <a:off x="9231632" y="3490052"/>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59" name="Text Placeholder 33"/>
          <p:cNvSpPr>
            <a:spLocks noGrp="1"/>
          </p:cNvSpPr>
          <p:nvPr>
            <p:ph type="body" sz="quarter" idx="41"/>
          </p:nvPr>
        </p:nvSpPr>
        <p:spPr>
          <a:xfrm>
            <a:off x="9130032" y="4638588"/>
            <a:ext cx="1626870" cy="588966"/>
          </a:xfrm>
        </p:spPr>
        <p:txBody>
          <a:bodyPr>
            <a:noAutofit/>
          </a:bodyPr>
          <a:lstStyle>
            <a:lvl1pPr marL="0" indent="0" algn="r">
              <a:buNone/>
              <a:defRPr sz="900">
                <a:solidFill>
                  <a:schemeClr val="tx1"/>
                </a:solidFill>
              </a:defRPr>
            </a:lvl1pPr>
          </a:lstStyle>
          <a:p>
            <a:pPr lvl="0"/>
            <a:r>
              <a:rPr lang="en-US"/>
              <a:t>Edit Master text styles</a:t>
            </a:r>
          </a:p>
        </p:txBody>
      </p:sp>
      <p:sp>
        <p:nvSpPr>
          <p:cNvPr id="60" name="Text Placeholder 36"/>
          <p:cNvSpPr>
            <a:spLocks noGrp="1"/>
          </p:cNvSpPr>
          <p:nvPr>
            <p:ph type="body" sz="quarter" idx="42"/>
          </p:nvPr>
        </p:nvSpPr>
        <p:spPr>
          <a:xfrm>
            <a:off x="9009380" y="4367919"/>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65896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1866-0EAA-7F26-B2B8-5407BED63EF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BA7E70A-6790-DF17-0C41-47B13147A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BF1B405-0FD6-3D0B-83FA-E445C6797404}"/>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5" name="Footer Placeholder 4">
            <a:extLst>
              <a:ext uri="{FF2B5EF4-FFF2-40B4-BE49-F238E27FC236}">
                <a16:creationId xmlns:a16="http://schemas.microsoft.com/office/drawing/2014/main" id="{4F4A0C09-E8BA-E743-8FEA-9C5E4BB70B1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BA79170-974B-B09D-40A3-A21F6DCA8873}"/>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312065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B66E-7593-717A-ACE8-3DD59E802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1F0EFF1-0EFB-8735-D8A3-BE3518ACA5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3C8388-019B-2445-EB2A-C4B64730DF80}"/>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5" name="Footer Placeholder 4">
            <a:extLst>
              <a:ext uri="{FF2B5EF4-FFF2-40B4-BE49-F238E27FC236}">
                <a16:creationId xmlns:a16="http://schemas.microsoft.com/office/drawing/2014/main" id="{E24D3773-EAC5-F358-1B10-B2317DA896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4789D4B-0571-7ACA-4C13-D27B34FC5816}"/>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206073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0588-CDCA-29C6-A07B-12C8DF81179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C345BA0-F4B3-93E4-D33F-F7CCCD97B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5FE386E-DB0B-0F2A-B6A5-75C6CF2D3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00F8AE1-E3A5-3055-A276-22DCB2C67EEF}"/>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6" name="Footer Placeholder 5">
            <a:extLst>
              <a:ext uri="{FF2B5EF4-FFF2-40B4-BE49-F238E27FC236}">
                <a16:creationId xmlns:a16="http://schemas.microsoft.com/office/drawing/2014/main" id="{2E7398BD-BF58-F221-6A7D-B3DB7C993E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3015128-C637-BE56-6486-1CA4AAF92B2B}"/>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59509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AFB5-0578-06DE-E37C-05208FFD214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4D8CD73-96E1-C4A4-C606-25CB8D321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75531-9CE6-01D7-6D7A-8C2DCAAF27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CB5B03D-F827-D58A-ADCA-20FCB8A57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BED4B-3529-6D31-39E2-96A95AEB8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FAC34AF-1BD9-4DD5-AAF3-E8865B737EFE}"/>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8" name="Footer Placeholder 7">
            <a:extLst>
              <a:ext uri="{FF2B5EF4-FFF2-40B4-BE49-F238E27FC236}">
                <a16:creationId xmlns:a16="http://schemas.microsoft.com/office/drawing/2014/main" id="{EBCE595D-59D9-2377-7836-30A25F96183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91397B2-DAD1-00D5-3339-609255D3ED6B}"/>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240537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AEE8-38C9-1A25-B755-4BF9E225A54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CA850FC-B013-A239-96FB-ACF17FE5F2B6}"/>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4" name="Footer Placeholder 3">
            <a:extLst>
              <a:ext uri="{FF2B5EF4-FFF2-40B4-BE49-F238E27FC236}">
                <a16:creationId xmlns:a16="http://schemas.microsoft.com/office/drawing/2014/main" id="{78478E6A-09DA-8EB7-0862-2AE9C57470F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56130E9-90E8-FD19-DA26-5BF88BE45C95}"/>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77029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C6617-41C2-E316-AF20-6FBED818D7D4}"/>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3" name="Footer Placeholder 2">
            <a:extLst>
              <a:ext uri="{FF2B5EF4-FFF2-40B4-BE49-F238E27FC236}">
                <a16:creationId xmlns:a16="http://schemas.microsoft.com/office/drawing/2014/main" id="{ECACCED4-7819-83D8-9414-7F609872BA6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44DD729-E1E4-3C73-CB26-2C5DDB189C2B}"/>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322279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5957-24CB-A2D2-BA71-CF00FE207D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8619DB9-535B-CAB5-450B-0D1ACF149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3D0739C-14E7-3841-EE34-3F1A1391B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185C6-477E-C157-8266-2111ACA9A9A1}"/>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6" name="Footer Placeholder 5">
            <a:extLst>
              <a:ext uri="{FF2B5EF4-FFF2-40B4-BE49-F238E27FC236}">
                <a16:creationId xmlns:a16="http://schemas.microsoft.com/office/drawing/2014/main" id="{19446BD5-FADF-C980-B897-C177C895955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8FE3692-2FC3-BC46-2179-267AE4EF9162}"/>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337639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0F29-F8CA-6AC1-AD98-81BB137B9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0700023-581A-C906-4906-4EC96B637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BA1B56-CED3-5E0A-28F1-925EBA199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461C6-3D33-334B-8FC2-74BDE2F6F4CE}"/>
              </a:ext>
            </a:extLst>
          </p:cNvPr>
          <p:cNvSpPr>
            <a:spLocks noGrp="1"/>
          </p:cNvSpPr>
          <p:nvPr>
            <p:ph type="dt" sz="half" idx="10"/>
          </p:nvPr>
        </p:nvSpPr>
        <p:spPr/>
        <p:txBody>
          <a:bodyPr/>
          <a:lstStyle/>
          <a:p>
            <a:fld id="{798A386D-B8C3-4621-A10A-164DBA2F05B1}" type="datetimeFigureOut">
              <a:rPr lang="en-IE" smtClean="0"/>
              <a:t>18/05/2026</a:t>
            </a:fld>
            <a:endParaRPr lang="en-IE"/>
          </a:p>
        </p:txBody>
      </p:sp>
      <p:sp>
        <p:nvSpPr>
          <p:cNvPr id="6" name="Footer Placeholder 5">
            <a:extLst>
              <a:ext uri="{FF2B5EF4-FFF2-40B4-BE49-F238E27FC236}">
                <a16:creationId xmlns:a16="http://schemas.microsoft.com/office/drawing/2014/main" id="{DA4153A8-CF76-7EBC-2B60-5D243AF9B25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15F12D9-3683-9B61-CF40-0D35CD9237E9}"/>
              </a:ext>
            </a:extLst>
          </p:cNvPr>
          <p:cNvSpPr>
            <a:spLocks noGrp="1"/>
          </p:cNvSpPr>
          <p:nvPr>
            <p:ph type="sldNum" sz="quarter" idx="12"/>
          </p:nvPr>
        </p:nvSpPr>
        <p:spPr/>
        <p:txBody>
          <a:bodyPr/>
          <a:lstStyle/>
          <a:p>
            <a:fld id="{CFF54BCE-FCE6-4437-A904-E43BE02ABDB3}" type="slidenum">
              <a:rPr lang="en-IE" smtClean="0"/>
              <a:t>‹#›</a:t>
            </a:fld>
            <a:endParaRPr lang="en-IE"/>
          </a:p>
        </p:txBody>
      </p:sp>
    </p:spTree>
    <p:extLst>
      <p:ext uri="{BB962C8B-B14F-4D97-AF65-F5344CB8AC3E}">
        <p14:creationId xmlns:p14="http://schemas.microsoft.com/office/powerpoint/2010/main" val="101220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9A464-8297-F647-1508-67F47EAE0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DDC8918-3E9A-3D43-2B96-A59D3B464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4F5037-E776-0753-C389-343FF3F331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8A386D-B8C3-4621-A10A-164DBA2F05B1}" type="datetimeFigureOut">
              <a:rPr lang="en-IE" smtClean="0"/>
              <a:t>18/05/2026</a:t>
            </a:fld>
            <a:endParaRPr lang="en-IE"/>
          </a:p>
        </p:txBody>
      </p:sp>
      <p:sp>
        <p:nvSpPr>
          <p:cNvPr id="5" name="Footer Placeholder 4">
            <a:extLst>
              <a:ext uri="{FF2B5EF4-FFF2-40B4-BE49-F238E27FC236}">
                <a16:creationId xmlns:a16="http://schemas.microsoft.com/office/drawing/2014/main" id="{0D201CBA-B54C-D6C7-4ECC-63B88F4BE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91FEF1D9-8C0B-6A85-0FDD-66498FC8F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F54BCE-FCE6-4437-A904-E43BE02ABDB3}" type="slidenum">
              <a:rPr lang="en-IE" smtClean="0"/>
              <a:t>‹#›</a:t>
            </a:fld>
            <a:endParaRPr lang="en-IE"/>
          </a:p>
        </p:txBody>
      </p:sp>
    </p:spTree>
    <p:extLst>
      <p:ext uri="{BB962C8B-B14F-4D97-AF65-F5344CB8AC3E}">
        <p14:creationId xmlns:p14="http://schemas.microsoft.com/office/powerpoint/2010/main" val="201255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Emma.smith@ul.ie"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C0291-F063-B4A4-1760-F6F8B44B98BE}"/>
              </a:ext>
            </a:extLst>
          </p:cNvPr>
          <p:cNvSpPr>
            <a:spLocks noGrp="1"/>
          </p:cNvSpPr>
          <p:nvPr>
            <p:ph type="ctrTitle"/>
          </p:nvPr>
        </p:nvSpPr>
        <p:spPr>
          <a:xfrm>
            <a:off x="838200" y="451381"/>
            <a:ext cx="10512552" cy="4066540"/>
          </a:xfrm>
        </p:spPr>
        <p:txBody>
          <a:bodyPr anchor="b">
            <a:normAutofit/>
          </a:bodyPr>
          <a:lstStyle/>
          <a:p>
            <a:pPr algn="l"/>
            <a:r>
              <a:rPr lang="en-GB" sz="6600"/>
              <a:t>Developing </a:t>
            </a:r>
            <a:br>
              <a:rPr lang="en-GB" sz="6600"/>
            </a:br>
            <a:r>
              <a:rPr lang="en-GB" sz="6600"/>
              <a:t>Inclusive and Resilient </a:t>
            </a:r>
            <a:br>
              <a:rPr lang="en-GB" sz="6600"/>
            </a:br>
            <a:r>
              <a:rPr lang="en-GB" sz="6600"/>
              <a:t>Assistive Technology Policies</a:t>
            </a:r>
            <a:endParaRPr lang="en-IE" sz="6600"/>
          </a:p>
        </p:txBody>
      </p:sp>
      <p:sp>
        <p:nvSpPr>
          <p:cNvPr id="3" name="Subtitle 2">
            <a:extLst>
              <a:ext uri="{FF2B5EF4-FFF2-40B4-BE49-F238E27FC236}">
                <a16:creationId xmlns:a16="http://schemas.microsoft.com/office/drawing/2014/main" id="{4CF107AC-60DF-B2F2-58B1-F01E5AC1F5ED}"/>
              </a:ext>
            </a:extLst>
          </p:cNvPr>
          <p:cNvSpPr>
            <a:spLocks noGrp="1"/>
          </p:cNvSpPr>
          <p:nvPr>
            <p:ph type="subTitle" idx="1"/>
          </p:nvPr>
        </p:nvSpPr>
        <p:spPr>
          <a:xfrm>
            <a:off x="838199" y="4983276"/>
            <a:ext cx="10512552" cy="1126680"/>
          </a:xfrm>
        </p:spPr>
        <p:txBody>
          <a:bodyPr>
            <a:normAutofit/>
          </a:bodyPr>
          <a:lstStyle/>
          <a:p>
            <a:pPr algn="l"/>
            <a:r>
              <a:rPr lang="en-US" sz="2200"/>
              <a:t>Emma M. Smith</a:t>
            </a:r>
          </a:p>
          <a:p>
            <a:pPr algn="l"/>
            <a:r>
              <a:rPr lang="en-US" sz="2200"/>
              <a:t>Associate Professor, School of Allied Health</a:t>
            </a:r>
            <a:br>
              <a:rPr lang="en-US" sz="2200"/>
            </a:br>
            <a:r>
              <a:rPr lang="en-US" sz="2200"/>
              <a:t>University of Limerick</a:t>
            </a:r>
            <a:endParaRPr lang="en-IE" sz="2200"/>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22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7271D0-7044-D82C-1373-B908FFE4AC96}"/>
              </a:ext>
            </a:extLst>
          </p:cNvPr>
          <p:cNvSpPr txBox="1"/>
          <p:nvPr/>
        </p:nvSpPr>
        <p:spPr>
          <a:xfrm>
            <a:off x="150322" y="203050"/>
            <a:ext cx="4185979" cy="1169551"/>
          </a:xfrm>
          <a:prstGeom prst="rect">
            <a:avLst/>
          </a:prstGeom>
          <a:noFill/>
        </p:spPr>
        <p:txBody>
          <a:bodyPr wrap="square" rtlCol="0">
            <a:spAutoFit/>
          </a:bodyPr>
          <a:lstStyle/>
          <a:p>
            <a:r>
              <a:rPr lang="en-US" sz="2400" b="1">
                <a:solidFill>
                  <a:srgbClr val="013770"/>
                </a:solidFill>
                <a:latin typeface="Open Sans" panose="020B0606030504020204" pitchFamily="34" charset="0"/>
                <a:ea typeface="Open Sans" panose="020B0606030504020204" pitchFamily="34" charset="0"/>
                <a:cs typeface="Open Sans" panose="020B0606030504020204" pitchFamily="34" charset="0"/>
              </a:rPr>
              <a:t>ARISE Policy Framework</a:t>
            </a:r>
          </a:p>
          <a:p>
            <a:r>
              <a:rPr lang="en-US" sz="1400">
                <a:solidFill>
                  <a:srgbClr val="842318"/>
                </a:solidFill>
              </a:rPr>
              <a:t>Assistive Technology in Resilient and Inclusive Systems and Enabling Environments</a:t>
            </a:r>
          </a:p>
          <a:p>
            <a:endParaRPr lang="en-IE"/>
          </a:p>
        </p:txBody>
      </p:sp>
      <p:grpSp>
        <p:nvGrpSpPr>
          <p:cNvPr id="4" name="Group 3" descr="ARISE Policy Framework graphic showing four principles (rights based, participatory, innovative, sustainable) and 11 policy components.">
            <a:extLst>
              <a:ext uri="{FF2B5EF4-FFF2-40B4-BE49-F238E27FC236}">
                <a16:creationId xmlns:a16="http://schemas.microsoft.com/office/drawing/2014/main" id="{5BF58876-9BFC-A91E-9E59-E8A31F8058F5}"/>
              </a:ext>
            </a:extLst>
          </p:cNvPr>
          <p:cNvGrpSpPr/>
          <p:nvPr/>
        </p:nvGrpSpPr>
        <p:grpSpPr>
          <a:xfrm>
            <a:off x="2956943" y="340963"/>
            <a:ext cx="6213527" cy="6202565"/>
            <a:chOff x="2956943" y="340963"/>
            <a:chExt cx="6213527" cy="6202565"/>
          </a:xfrm>
        </p:grpSpPr>
        <p:grpSp>
          <p:nvGrpSpPr>
            <p:cNvPr id="3" name="Group 2">
              <a:extLst>
                <a:ext uri="{FF2B5EF4-FFF2-40B4-BE49-F238E27FC236}">
                  <a16:creationId xmlns:a16="http://schemas.microsoft.com/office/drawing/2014/main" id="{F1209D72-DFED-3ED4-DBA2-59E4D02328E4}"/>
                </a:ext>
              </a:extLst>
            </p:cNvPr>
            <p:cNvGrpSpPr/>
            <p:nvPr/>
          </p:nvGrpSpPr>
          <p:grpSpPr>
            <a:xfrm>
              <a:off x="3570288" y="915988"/>
              <a:ext cx="5065712" cy="5054600"/>
              <a:chOff x="3570288" y="915988"/>
              <a:chExt cx="5065712" cy="5054600"/>
            </a:xfrm>
          </p:grpSpPr>
          <p:sp>
            <p:nvSpPr>
              <p:cNvPr id="31" name="10">
                <a:extLst>
                  <a:ext uri="{FF2B5EF4-FFF2-40B4-BE49-F238E27FC236}">
                    <a16:creationId xmlns:a16="http://schemas.microsoft.com/office/drawing/2014/main" id="{2F75D9DA-CE76-8269-5EC8-2F51B66C95E2}"/>
                  </a:ext>
                  <a:ext uri="{C183D7F6-B498-43B3-948B-1728B52AA6E4}">
                    <adec:decorative xmlns:adec="http://schemas.microsoft.com/office/drawing/2017/decorative" val="1"/>
                  </a:ext>
                </a:extLst>
              </p:cNvPr>
              <p:cNvSpPr>
                <a:spLocks/>
              </p:cNvSpPr>
              <p:nvPr/>
            </p:nvSpPr>
            <p:spPr bwMode="auto">
              <a:xfrm>
                <a:off x="3621088" y="3619500"/>
                <a:ext cx="1731962" cy="1393825"/>
              </a:xfrm>
              <a:custGeom>
                <a:avLst/>
                <a:gdLst>
                  <a:gd name="T0" fmla="*/ 3 w 455"/>
                  <a:gd name="T1" fmla="*/ 79 h 366"/>
                  <a:gd name="T2" fmla="*/ 129 w 455"/>
                  <a:gd name="T3" fmla="*/ 356 h 366"/>
                  <a:gd name="T4" fmla="*/ 158 w 455"/>
                  <a:gd name="T5" fmla="*/ 359 h 366"/>
                  <a:gd name="T6" fmla="*/ 446 w 455"/>
                  <a:gd name="T7" fmla="*/ 109 h 366"/>
                  <a:gd name="T8" fmla="*/ 450 w 455"/>
                  <a:gd name="T9" fmla="*/ 83 h 366"/>
                  <a:gd name="T10" fmla="*/ 419 w 455"/>
                  <a:gd name="T11" fmla="*/ 16 h 366"/>
                  <a:gd name="T12" fmla="*/ 397 w 455"/>
                  <a:gd name="T13" fmla="*/ 1 h 366"/>
                  <a:gd name="T14" fmla="*/ 19 w 455"/>
                  <a:gd name="T15" fmla="*/ 56 h 366"/>
                  <a:gd name="T16" fmla="*/ 3 w 455"/>
                  <a:gd name="T17" fmla="*/ 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366">
                    <a:moveTo>
                      <a:pt x="3" y="79"/>
                    </a:moveTo>
                    <a:cubicBezTo>
                      <a:pt x="23" y="183"/>
                      <a:pt x="67" y="277"/>
                      <a:pt x="129" y="356"/>
                    </a:cubicBezTo>
                    <a:cubicBezTo>
                      <a:pt x="136" y="365"/>
                      <a:pt x="149" y="366"/>
                      <a:pt x="158" y="359"/>
                    </a:cubicBezTo>
                    <a:cubicBezTo>
                      <a:pt x="446" y="109"/>
                      <a:pt x="446" y="109"/>
                      <a:pt x="446" y="109"/>
                    </a:cubicBezTo>
                    <a:cubicBezTo>
                      <a:pt x="454" y="102"/>
                      <a:pt x="455" y="91"/>
                      <a:pt x="450" y="83"/>
                    </a:cubicBezTo>
                    <a:cubicBezTo>
                      <a:pt x="436" y="63"/>
                      <a:pt x="426" y="40"/>
                      <a:pt x="419" y="16"/>
                    </a:cubicBezTo>
                    <a:cubicBezTo>
                      <a:pt x="416" y="6"/>
                      <a:pt x="407" y="0"/>
                      <a:pt x="397" y="1"/>
                    </a:cubicBezTo>
                    <a:cubicBezTo>
                      <a:pt x="19" y="56"/>
                      <a:pt x="19" y="56"/>
                      <a:pt x="19" y="56"/>
                    </a:cubicBezTo>
                    <a:cubicBezTo>
                      <a:pt x="8" y="57"/>
                      <a:pt x="0" y="68"/>
                      <a:pt x="3" y="79"/>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30" name="11">
                <a:extLst>
                  <a:ext uri="{FF2B5EF4-FFF2-40B4-BE49-F238E27FC236}">
                    <a16:creationId xmlns:a16="http://schemas.microsoft.com/office/drawing/2014/main" id="{BE8FDAC2-87E5-436C-28CC-D4F22B59DDAA}"/>
                  </a:ext>
                  <a:ext uri="{C183D7F6-B498-43B3-948B-1728B52AA6E4}">
                    <adec:decorative xmlns:adec="http://schemas.microsoft.com/office/drawing/2017/decorative" val="1"/>
                  </a:ext>
                </a:extLst>
              </p:cNvPr>
              <p:cNvSpPr>
                <a:spLocks/>
              </p:cNvSpPr>
              <p:nvPr/>
            </p:nvSpPr>
            <p:spPr bwMode="auto">
              <a:xfrm>
                <a:off x="3570288" y="2449327"/>
                <a:ext cx="1676400" cy="1285875"/>
              </a:xfrm>
              <a:custGeom>
                <a:avLst/>
                <a:gdLst>
                  <a:gd name="T0" fmla="*/ 52 w 440"/>
                  <a:gd name="T1" fmla="*/ 16 h 337"/>
                  <a:gd name="T2" fmla="*/ 9 w 440"/>
                  <a:gd name="T3" fmla="*/ 317 h 337"/>
                  <a:gd name="T4" fmla="*/ 31 w 440"/>
                  <a:gd name="T5" fmla="*/ 335 h 337"/>
                  <a:gd name="T6" fmla="*/ 409 w 440"/>
                  <a:gd name="T7" fmla="*/ 281 h 337"/>
                  <a:gd name="T8" fmla="*/ 426 w 440"/>
                  <a:gd name="T9" fmla="*/ 261 h 337"/>
                  <a:gd name="T10" fmla="*/ 437 w 440"/>
                  <a:gd name="T11" fmla="*/ 187 h 337"/>
                  <a:gd name="T12" fmla="*/ 426 w 440"/>
                  <a:gd name="T13" fmla="*/ 163 h 337"/>
                  <a:gd name="T14" fmla="*/ 79 w 440"/>
                  <a:gd name="T15" fmla="*/ 5 h 337"/>
                  <a:gd name="T16" fmla="*/ 52 w 440"/>
                  <a:gd name="T17" fmla="*/ 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337">
                    <a:moveTo>
                      <a:pt x="52" y="16"/>
                    </a:moveTo>
                    <a:cubicBezTo>
                      <a:pt x="13" y="114"/>
                      <a:pt x="0" y="217"/>
                      <a:pt x="9" y="317"/>
                    </a:cubicBezTo>
                    <a:cubicBezTo>
                      <a:pt x="10" y="328"/>
                      <a:pt x="20" y="337"/>
                      <a:pt x="31" y="335"/>
                    </a:cubicBezTo>
                    <a:cubicBezTo>
                      <a:pt x="409" y="281"/>
                      <a:pt x="409" y="281"/>
                      <a:pt x="409" y="281"/>
                    </a:cubicBezTo>
                    <a:cubicBezTo>
                      <a:pt x="419" y="279"/>
                      <a:pt x="426" y="271"/>
                      <a:pt x="426" y="261"/>
                    </a:cubicBezTo>
                    <a:cubicBezTo>
                      <a:pt x="426" y="236"/>
                      <a:pt x="429" y="212"/>
                      <a:pt x="437" y="187"/>
                    </a:cubicBezTo>
                    <a:cubicBezTo>
                      <a:pt x="440" y="178"/>
                      <a:pt x="435" y="168"/>
                      <a:pt x="426" y="163"/>
                    </a:cubicBezTo>
                    <a:cubicBezTo>
                      <a:pt x="79" y="5"/>
                      <a:pt x="79" y="5"/>
                      <a:pt x="79" y="5"/>
                    </a:cubicBezTo>
                    <a:cubicBezTo>
                      <a:pt x="68" y="0"/>
                      <a:pt x="56" y="5"/>
                      <a:pt x="52" y="1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32" name="09">
                <a:extLst>
                  <a:ext uri="{FF2B5EF4-FFF2-40B4-BE49-F238E27FC236}">
                    <a16:creationId xmlns:a16="http://schemas.microsoft.com/office/drawing/2014/main" id="{2929B411-F9DC-09C0-C5DF-043AA55868F4}"/>
                  </a:ext>
                  <a:ext uri="{C183D7F6-B498-43B3-948B-1728B52AA6E4}">
                    <adec:decorative xmlns:adec="http://schemas.microsoft.com/office/drawing/2017/decorative" val="1"/>
                  </a:ext>
                </a:extLst>
              </p:cNvPr>
              <p:cNvSpPr>
                <a:spLocks/>
              </p:cNvSpPr>
              <p:nvPr/>
            </p:nvSpPr>
            <p:spPr bwMode="auto">
              <a:xfrm>
                <a:off x="4256088" y="4090988"/>
                <a:ext cx="1524000" cy="1727200"/>
              </a:xfrm>
              <a:custGeom>
                <a:avLst/>
                <a:gdLst>
                  <a:gd name="T0" fmla="*/ 8 w 400"/>
                  <a:gd name="T1" fmla="*/ 285 h 453"/>
                  <a:gd name="T2" fmla="*/ 264 w 400"/>
                  <a:gd name="T3" fmla="*/ 449 h 453"/>
                  <a:gd name="T4" fmla="*/ 290 w 400"/>
                  <a:gd name="T5" fmla="*/ 436 h 453"/>
                  <a:gd name="T6" fmla="*/ 397 w 400"/>
                  <a:gd name="T7" fmla="*/ 70 h 453"/>
                  <a:gd name="T8" fmla="*/ 386 w 400"/>
                  <a:gd name="T9" fmla="*/ 46 h 453"/>
                  <a:gd name="T10" fmla="*/ 324 w 400"/>
                  <a:gd name="T11" fmla="*/ 6 h 453"/>
                  <a:gd name="T12" fmla="*/ 297 w 400"/>
                  <a:gd name="T13" fmla="*/ 6 h 453"/>
                  <a:gd name="T14" fmla="*/ 9 w 400"/>
                  <a:gd name="T15" fmla="*/ 256 h 453"/>
                  <a:gd name="T16" fmla="*/ 8 w 400"/>
                  <a:gd name="T17" fmla="*/ 28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53">
                    <a:moveTo>
                      <a:pt x="8" y="285"/>
                    </a:moveTo>
                    <a:cubicBezTo>
                      <a:pt x="81" y="361"/>
                      <a:pt x="169" y="416"/>
                      <a:pt x="264" y="449"/>
                    </a:cubicBezTo>
                    <a:cubicBezTo>
                      <a:pt x="275" y="453"/>
                      <a:pt x="286" y="447"/>
                      <a:pt x="290" y="436"/>
                    </a:cubicBezTo>
                    <a:cubicBezTo>
                      <a:pt x="397" y="70"/>
                      <a:pt x="397" y="70"/>
                      <a:pt x="397" y="70"/>
                    </a:cubicBezTo>
                    <a:cubicBezTo>
                      <a:pt x="400" y="61"/>
                      <a:pt x="395" y="50"/>
                      <a:pt x="386" y="46"/>
                    </a:cubicBezTo>
                    <a:cubicBezTo>
                      <a:pt x="364" y="36"/>
                      <a:pt x="343" y="23"/>
                      <a:pt x="324" y="6"/>
                    </a:cubicBezTo>
                    <a:cubicBezTo>
                      <a:pt x="316" y="0"/>
                      <a:pt x="305" y="0"/>
                      <a:pt x="297" y="6"/>
                    </a:cubicBezTo>
                    <a:cubicBezTo>
                      <a:pt x="9" y="256"/>
                      <a:pt x="9" y="256"/>
                      <a:pt x="9" y="256"/>
                    </a:cubicBezTo>
                    <a:cubicBezTo>
                      <a:pt x="1" y="263"/>
                      <a:pt x="0" y="277"/>
                      <a:pt x="8" y="285"/>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33" name="08">
                <a:extLst>
                  <a:ext uri="{FF2B5EF4-FFF2-40B4-BE49-F238E27FC236}">
                    <a16:creationId xmlns:a16="http://schemas.microsoft.com/office/drawing/2014/main" id="{6570BCDF-623D-3C84-A100-02CDDFAFA911}"/>
                  </a:ext>
                  <a:ext uri="{C183D7F6-B498-43B3-948B-1728B52AA6E4}">
                    <adec:decorative xmlns:adec="http://schemas.microsoft.com/office/drawing/2017/decorative" val="1"/>
                  </a:ext>
                </a:extLst>
              </p:cNvPr>
              <p:cNvSpPr>
                <a:spLocks/>
              </p:cNvSpPr>
              <p:nvPr/>
            </p:nvSpPr>
            <p:spPr bwMode="auto">
              <a:xfrm>
                <a:off x="5448300" y="4327525"/>
                <a:ext cx="1295400" cy="1643063"/>
              </a:xfrm>
              <a:custGeom>
                <a:avLst/>
                <a:gdLst>
                  <a:gd name="T0" fmla="*/ 68580 w 340"/>
                  <a:gd name="T1" fmla="*/ 1551570 h 431"/>
                  <a:gd name="T2" fmla="*/ 1226820 w 340"/>
                  <a:gd name="T3" fmla="*/ 1551570 h 431"/>
                  <a:gd name="T4" fmla="*/ 1283970 w 340"/>
                  <a:gd name="T5" fmla="*/ 1456265 h 431"/>
                  <a:gd name="T6" fmla="*/ 872490 w 340"/>
                  <a:gd name="T7" fmla="*/ 60995 h 431"/>
                  <a:gd name="T8" fmla="*/ 788670 w 340"/>
                  <a:gd name="T9" fmla="*/ 7624 h 431"/>
                  <a:gd name="T10" fmla="*/ 506730 w 340"/>
                  <a:gd name="T11" fmla="*/ 7624 h 431"/>
                  <a:gd name="T12" fmla="*/ 422910 w 340"/>
                  <a:gd name="T13" fmla="*/ 60995 h 431"/>
                  <a:gd name="T14" fmla="*/ 15240 w 340"/>
                  <a:gd name="T15" fmla="*/ 1456265 h 431"/>
                  <a:gd name="T16" fmla="*/ 68580 w 340"/>
                  <a:gd name="T17" fmla="*/ 155157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431">
                    <a:moveTo>
                      <a:pt x="18" y="407"/>
                    </a:moveTo>
                    <a:cubicBezTo>
                      <a:pt x="121" y="431"/>
                      <a:pt x="225" y="430"/>
                      <a:pt x="322" y="407"/>
                    </a:cubicBezTo>
                    <a:cubicBezTo>
                      <a:pt x="333" y="404"/>
                      <a:pt x="340" y="393"/>
                      <a:pt x="337" y="382"/>
                    </a:cubicBezTo>
                    <a:cubicBezTo>
                      <a:pt x="229" y="16"/>
                      <a:pt x="229" y="16"/>
                      <a:pt x="229" y="16"/>
                    </a:cubicBezTo>
                    <a:cubicBezTo>
                      <a:pt x="226" y="6"/>
                      <a:pt x="217" y="0"/>
                      <a:pt x="207" y="2"/>
                    </a:cubicBezTo>
                    <a:cubicBezTo>
                      <a:pt x="183" y="6"/>
                      <a:pt x="158" y="6"/>
                      <a:pt x="133" y="2"/>
                    </a:cubicBezTo>
                    <a:cubicBezTo>
                      <a:pt x="123" y="0"/>
                      <a:pt x="114" y="6"/>
                      <a:pt x="111" y="16"/>
                    </a:cubicBezTo>
                    <a:cubicBezTo>
                      <a:pt x="4" y="382"/>
                      <a:pt x="4" y="382"/>
                      <a:pt x="4" y="382"/>
                    </a:cubicBezTo>
                    <a:cubicBezTo>
                      <a:pt x="0" y="393"/>
                      <a:pt x="7" y="404"/>
                      <a:pt x="18" y="407"/>
                    </a:cubicBezTo>
                    <a:close/>
                  </a:path>
                </a:pathLst>
              </a:custGeom>
              <a:solidFill>
                <a:schemeClr val="bg1">
                  <a:lumMod val="50000"/>
                </a:schemeClr>
              </a:solidFill>
              <a:ln>
                <a:noFill/>
              </a:ln>
            </p:spPr>
            <p:txBody>
              <a:bodyPr/>
              <a:lstStyle/>
              <a:p>
                <a:endParaRPr lang="en-IE"/>
              </a:p>
            </p:txBody>
          </p:sp>
          <p:sp>
            <p:nvSpPr>
              <p:cNvPr id="34" name="07">
                <a:extLst>
                  <a:ext uri="{FF2B5EF4-FFF2-40B4-BE49-F238E27FC236}">
                    <a16:creationId xmlns:a16="http://schemas.microsoft.com/office/drawing/2014/main" id="{AF4264DE-3F42-7CD5-F9D9-DFE75406C9E1}"/>
                  </a:ext>
                  <a:ext uri="{C183D7F6-B498-43B3-948B-1728B52AA6E4}">
                    <adec:decorative xmlns:adec="http://schemas.microsoft.com/office/drawing/2017/decorative" val="1"/>
                  </a:ext>
                </a:extLst>
              </p:cNvPr>
              <p:cNvSpPr>
                <a:spLocks/>
              </p:cNvSpPr>
              <p:nvPr/>
            </p:nvSpPr>
            <p:spPr bwMode="auto">
              <a:xfrm>
                <a:off x="6411913" y="4087813"/>
                <a:ext cx="1522412" cy="1730375"/>
              </a:xfrm>
              <a:custGeom>
                <a:avLst/>
                <a:gdLst>
                  <a:gd name="T0" fmla="*/ 517620 w 400"/>
                  <a:gd name="T1" fmla="*/ 1715129 h 454"/>
                  <a:gd name="T2" fmla="*/ 1491965 w 400"/>
                  <a:gd name="T3" fmla="*/ 1090060 h 454"/>
                  <a:gd name="T4" fmla="*/ 1488159 w 400"/>
                  <a:gd name="T5" fmla="*/ 979529 h 454"/>
                  <a:gd name="T6" fmla="*/ 392021 w 400"/>
                  <a:gd name="T7" fmla="*/ 26680 h 454"/>
                  <a:gd name="T8" fmla="*/ 289258 w 400"/>
                  <a:gd name="T9" fmla="*/ 26680 h 454"/>
                  <a:gd name="T10" fmla="*/ 53284 w 400"/>
                  <a:gd name="T11" fmla="*/ 179136 h 454"/>
                  <a:gd name="T12" fmla="*/ 11418 w 400"/>
                  <a:gd name="T13" fmla="*/ 270609 h 454"/>
                  <a:gd name="T14" fmla="*/ 422470 w 400"/>
                  <a:gd name="T15" fmla="*/ 1665581 h 454"/>
                  <a:gd name="T16" fmla="*/ 517620 w 400"/>
                  <a:gd name="T17" fmla="*/ 1715129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454">
                    <a:moveTo>
                      <a:pt x="136" y="450"/>
                    </a:moveTo>
                    <a:cubicBezTo>
                      <a:pt x="236" y="415"/>
                      <a:pt x="323" y="358"/>
                      <a:pt x="392" y="286"/>
                    </a:cubicBezTo>
                    <a:cubicBezTo>
                      <a:pt x="400" y="277"/>
                      <a:pt x="400" y="264"/>
                      <a:pt x="391" y="257"/>
                    </a:cubicBezTo>
                    <a:cubicBezTo>
                      <a:pt x="103" y="7"/>
                      <a:pt x="103" y="7"/>
                      <a:pt x="103" y="7"/>
                    </a:cubicBezTo>
                    <a:cubicBezTo>
                      <a:pt x="95" y="0"/>
                      <a:pt x="84" y="0"/>
                      <a:pt x="76" y="7"/>
                    </a:cubicBezTo>
                    <a:cubicBezTo>
                      <a:pt x="58" y="23"/>
                      <a:pt x="37" y="37"/>
                      <a:pt x="14" y="47"/>
                    </a:cubicBezTo>
                    <a:cubicBezTo>
                      <a:pt x="5" y="51"/>
                      <a:pt x="0" y="61"/>
                      <a:pt x="3" y="71"/>
                    </a:cubicBezTo>
                    <a:cubicBezTo>
                      <a:pt x="111" y="437"/>
                      <a:pt x="111" y="437"/>
                      <a:pt x="111" y="437"/>
                    </a:cubicBezTo>
                    <a:cubicBezTo>
                      <a:pt x="114" y="448"/>
                      <a:pt x="126" y="454"/>
                      <a:pt x="136" y="450"/>
                    </a:cubicBezTo>
                    <a:close/>
                  </a:path>
                </a:pathLst>
              </a:custGeom>
              <a:solidFill>
                <a:schemeClr val="bg1">
                  <a:lumMod val="50000"/>
                </a:schemeClr>
              </a:solidFill>
              <a:ln>
                <a:noFill/>
              </a:ln>
            </p:spPr>
            <p:txBody>
              <a:bodyPr/>
              <a:lstStyle/>
              <a:p>
                <a:endParaRPr lang="en-IE"/>
              </a:p>
            </p:txBody>
          </p:sp>
          <p:sp>
            <p:nvSpPr>
              <p:cNvPr id="35" name="06">
                <a:extLst>
                  <a:ext uri="{FF2B5EF4-FFF2-40B4-BE49-F238E27FC236}">
                    <a16:creationId xmlns:a16="http://schemas.microsoft.com/office/drawing/2014/main" id="{9AA8A5C6-B479-BC5E-1EC2-D1A4FB91E76C}"/>
                  </a:ext>
                  <a:ext uri="{C183D7F6-B498-43B3-948B-1728B52AA6E4}">
                    <adec:decorative xmlns:adec="http://schemas.microsoft.com/office/drawing/2017/decorative" val="1"/>
                  </a:ext>
                </a:extLst>
              </p:cNvPr>
              <p:cNvSpPr>
                <a:spLocks/>
              </p:cNvSpPr>
              <p:nvPr/>
            </p:nvSpPr>
            <p:spPr bwMode="auto">
              <a:xfrm>
                <a:off x="6837363" y="3619500"/>
                <a:ext cx="1733550" cy="1393825"/>
              </a:xfrm>
              <a:custGeom>
                <a:avLst/>
                <a:gdLst>
                  <a:gd name="T0" fmla="*/ 326 w 455"/>
                  <a:gd name="T1" fmla="*/ 356 h 366"/>
                  <a:gd name="T2" fmla="*/ 453 w 455"/>
                  <a:gd name="T3" fmla="*/ 79 h 366"/>
                  <a:gd name="T4" fmla="*/ 436 w 455"/>
                  <a:gd name="T5" fmla="*/ 55 h 366"/>
                  <a:gd name="T6" fmla="*/ 58 w 455"/>
                  <a:gd name="T7" fmla="*/ 1 h 366"/>
                  <a:gd name="T8" fmla="*/ 36 w 455"/>
                  <a:gd name="T9" fmla="*/ 15 h 366"/>
                  <a:gd name="T10" fmla="*/ 5 w 455"/>
                  <a:gd name="T11" fmla="*/ 83 h 366"/>
                  <a:gd name="T12" fmla="*/ 9 w 455"/>
                  <a:gd name="T13" fmla="*/ 109 h 366"/>
                  <a:gd name="T14" fmla="*/ 297 w 455"/>
                  <a:gd name="T15" fmla="*/ 358 h 366"/>
                  <a:gd name="T16" fmla="*/ 326 w 455"/>
                  <a:gd name="T17" fmla="*/ 35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366">
                    <a:moveTo>
                      <a:pt x="326" y="356"/>
                    </a:moveTo>
                    <a:cubicBezTo>
                      <a:pt x="391" y="272"/>
                      <a:pt x="433" y="177"/>
                      <a:pt x="453" y="79"/>
                    </a:cubicBezTo>
                    <a:cubicBezTo>
                      <a:pt x="455" y="68"/>
                      <a:pt x="447" y="57"/>
                      <a:pt x="436" y="55"/>
                    </a:cubicBezTo>
                    <a:cubicBezTo>
                      <a:pt x="58" y="1"/>
                      <a:pt x="58" y="1"/>
                      <a:pt x="58" y="1"/>
                    </a:cubicBezTo>
                    <a:cubicBezTo>
                      <a:pt x="48" y="0"/>
                      <a:pt x="39" y="6"/>
                      <a:pt x="36" y="15"/>
                    </a:cubicBezTo>
                    <a:cubicBezTo>
                      <a:pt x="30" y="39"/>
                      <a:pt x="19" y="62"/>
                      <a:pt x="5" y="83"/>
                    </a:cubicBezTo>
                    <a:cubicBezTo>
                      <a:pt x="0" y="91"/>
                      <a:pt x="1" y="102"/>
                      <a:pt x="9" y="109"/>
                    </a:cubicBezTo>
                    <a:cubicBezTo>
                      <a:pt x="297" y="358"/>
                      <a:pt x="297" y="358"/>
                      <a:pt x="297" y="358"/>
                    </a:cubicBezTo>
                    <a:cubicBezTo>
                      <a:pt x="306" y="366"/>
                      <a:pt x="319" y="365"/>
                      <a:pt x="326" y="35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36" name="05">
                <a:extLst>
                  <a:ext uri="{FF2B5EF4-FFF2-40B4-BE49-F238E27FC236}">
                    <a16:creationId xmlns:a16="http://schemas.microsoft.com/office/drawing/2014/main" id="{532D0035-CB03-E8F8-6B15-C06D76CC28F5}"/>
                  </a:ext>
                  <a:ext uri="{C183D7F6-B498-43B3-948B-1728B52AA6E4}">
                    <adec:decorative xmlns:adec="http://schemas.microsoft.com/office/drawing/2017/decorative" val="1"/>
                  </a:ext>
                </a:extLst>
              </p:cNvPr>
              <p:cNvSpPr>
                <a:spLocks/>
              </p:cNvSpPr>
              <p:nvPr/>
            </p:nvSpPr>
            <p:spPr bwMode="auto">
              <a:xfrm>
                <a:off x="6956425" y="2447925"/>
                <a:ext cx="1679575" cy="1281113"/>
              </a:xfrm>
              <a:custGeom>
                <a:avLst/>
                <a:gdLst>
                  <a:gd name="T0" fmla="*/ 431 w 441"/>
                  <a:gd name="T1" fmla="*/ 317 h 336"/>
                  <a:gd name="T2" fmla="*/ 388 w 441"/>
                  <a:gd name="T3" fmla="*/ 15 h 336"/>
                  <a:gd name="T4" fmla="*/ 361 w 441"/>
                  <a:gd name="T5" fmla="*/ 5 h 336"/>
                  <a:gd name="T6" fmla="*/ 14 w 441"/>
                  <a:gd name="T7" fmla="*/ 163 h 336"/>
                  <a:gd name="T8" fmla="*/ 3 w 441"/>
                  <a:gd name="T9" fmla="*/ 187 h 336"/>
                  <a:gd name="T10" fmla="*/ 14 w 441"/>
                  <a:gd name="T11" fmla="*/ 261 h 336"/>
                  <a:gd name="T12" fmla="*/ 31 w 441"/>
                  <a:gd name="T13" fmla="*/ 280 h 336"/>
                  <a:gd name="T14" fmla="*/ 409 w 441"/>
                  <a:gd name="T15" fmla="*/ 335 h 336"/>
                  <a:gd name="T16" fmla="*/ 431 w 441"/>
                  <a:gd name="T17"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336">
                    <a:moveTo>
                      <a:pt x="431" y="317"/>
                    </a:moveTo>
                    <a:cubicBezTo>
                      <a:pt x="441" y="211"/>
                      <a:pt x="425" y="109"/>
                      <a:pt x="388" y="15"/>
                    </a:cubicBezTo>
                    <a:cubicBezTo>
                      <a:pt x="384" y="5"/>
                      <a:pt x="372" y="0"/>
                      <a:pt x="361" y="5"/>
                    </a:cubicBezTo>
                    <a:cubicBezTo>
                      <a:pt x="14" y="163"/>
                      <a:pt x="14" y="163"/>
                      <a:pt x="14" y="163"/>
                    </a:cubicBezTo>
                    <a:cubicBezTo>
                      <a:pt x="5" y="167"/>
                      <a:pt x="0" y="178"/>
                      <a:pt x="3" y="187"/>
                    </a:cubicBezTo>
                    <a:cubicBezTo>
                      <a:pt x="11" y="211"/>
                      <a:pt x="14" y="235"/>
                      <a:pt x="14" y="261"/>
                    </a:cubicBezTo>
                    <a:cubicBezTo>
                      <a:pt x="14" y="271"/>
                      <a:pt x="21" y="279"/>
                      <a:pt x="31" y="280"/>
                    </a:cubicBezTo>
                    <a:cubicBezTo>
                      <a:pt x="409" y="335"/>
                      <a:pt x="409" y="335"/>
                      <a:pt x="409" y="335"/>
                    </a:cubicBezTo>
                    <a:cubicBezTo>
                      <a:pt x="420" y="336"/>
                      <a:pt x="430" y="328"/>
                      <a:pt x="431" y="317"/>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37" name="04">
                <a:extLst>
                  <a:ext uri="{FF2B5EF4-FFF2-40B4-BE49-F238E27FC236}">
                    <a16:creationId xmlns:a16="http://schemas.microsoft.com/office/drawing/2014/main" id="{A0CCFF1D-F58E-0B31-8D07-8715CEF00B50}"/>
                  </a:ext>
                  <a:ext uri="{C183D7F6-B498-43B3-948B-1728B52AA6E4}">
                    <adec:decorative xmlns:adec="http://schemas.microsoft.com/office/drawing/2017/decorative" val="1"/>
                  </a:ext>
                </a:extLst>
              </p:cNvPr>
              <p:cNvSpPr>
                <a:spLocks/>
              </p:cNvSpPr>
              <p:nvPr/>
            </p:nvSpPr>
            <p:spPr bwMode="auto">
              <a:xfrm>
                <a:off x="6651625" y="1362075"/>
                <a:ext cx="1690688" cy="1627188"/>
              </a:xfrm>
              <a:custGeom>
                <a:avLst/>
                <a:gdLst>
                  <a:gd name="T0" fmla="*/ 439 w 444"/>
                  <a:gd name="T1" fmla="*/ 237 h 427"/>
                  <a:gd name="T2" fmla="*/ 240 w 444"/>
                  <a:gd name="T3" fmla="*/ 7 h 427"/>
                  <a:gd name="T4" fmla="*/ 211 w 444"/>
                  <a:gd name="T5" fmla="*/ 12 h 427"/>
                  <a:gd name="T6" fmla="*/ 5 w 444"/>
                  <a:gd name="T7" fmla="*/ 333 h 427"/>
                  <a:gd name="T8" fmla="*/ 9 w 444"/>
                  <a:gd name="T9" fmla="*/ 359 h 427"/>
                  <a:gd name="T10" fmla="*/ 57 w 444"/>
                  <a:gd name="T11" fmla="*/ 415 h 427"/>
                  <a:gd name="T12" fmla="*/ 83 w 444"/>
                  <a:gd name="T13" fmla="*/ 423 h 427"/>
                  <a:gd name="T14" fmla="*/ 429 w 444"/>
                  <a:gd name="T15" fmla="*/ 264 h 427"/>
                  <a:gd name="T16" fmla="*/ 439 w 444"/>
                  <a:gd name="T17" fmla="*/ 23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27">
                    <a:moveTo>
                      <a:pt x="439" y="237"/>
                    </a:moveTo>
                    <a:cubicBezTo>
                      <a:pt x="390" y="143"/>
                      <a:pt x="321" y="65"/>
                      <a:pt x="240" y="7"/>
                    </a:cubicBezTo>
                    <a:cubicBezTo>
                      <a:pt x="230" y="0"/>
                      <a:pt x="217" y="3"/>
                      <a:pt x="211" y="12"/>
                    </a:cubicBezTo>
                    <a:cubicBezTo>
                      <a:pt x="5" y="333"/>
                      <a:pt x="5" y="333"/>
                      <a:pt x="5" y="333"/>
                    </a:cubicBezTo>
                    <a:cubicBezTo>
                      <a:pt x="0" y="342"/>
                      <a:pt x="1" y="353"/>
                      <a:pt x="9" y="359"/>
                    </a:cubicBezTo>
                    <a:cubicBezTo>
                      <a:pt x="28" y="375"/>
                      <a:pt x="44" y="394"/>
                      <a:pt x="57" y="415"/>
                    </a:cubicBezTo>
                    <a:cubicBezTo>
                      <a:pt x="63" y="424"/>
                      <a:pt x="74" y="427"/>
                      <a:pt x="83" y="423"/>
                    </a:cubicBezTo>
                    <a:cubicBezTo>
                      <a:pt x="429" y="264"/>
                      <a:pt x="429" y="264"/>
                      <a:pt x="429" y="264"/>
                    </a:cubicBezTo>
                    <a:cubicBezTo>
                      <a:pt x="440" y="260"/>
                      <a:pt x="444" y="247"/>
                      <a:pt x="439" y="237"/>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38" name="03">
                <a:extLst>
                  <a:ext uri="{FF2B5EF4-FFF2-40B4-BE49-F238E27FC236}">
                    <a16:creationId xmlns:a16="http://schemas.microsoft.com/office/drawing/2014/main" id="{36941BCB-1D75-20BB-467E-049A27463CD8}"/>
                  </a:ext>
                  <a:ext uri="{C183D7F6-B498-43B3-948B-1728B52AA6E4}">
                    <adec:decorative xmlns:adec="http://schemas.microsoft.com/office/drawing/2017/decorative" val="1"/>
                  </a:ext>
                </a:extLst>
              </p:cNvPr>
              <p:cNvSpPr>
                <a:spLocks/>
              </p:cNvSpPr>
              <p:nvPr/>
            </p:nvSpPr>
            <p:spPr bwMode="auto">
              <a:xfrm>
                <a:off x="6148388" y="915988"/>
                <a:ext cx="1241425" cy="1703387"/>
              </a:xfrm>
              <a:custGeom>
                <a:avLst/>
                <a:gdLst>
                  <a:gd name="T0" fmla="*/ 313 w 326"/>
                  <a:gd name="T1" fmla="*/ 86 h 447"/>
                  <a:gd name="T2" fmla="*/ 21 w 326"/>
                  <a:gd name="T3" fmla="*/ 1 h 447"/>
                  <a:gd name="T4" fmla="*/ 0 w 326"/>
                  <a:gd name="T5" fmla="*/ 21 h 447"/>
                  <a:gd name="T6" fmla="*/ 0 w 326"/>
                  <a:gd name="T7" fmla="*/ 402 h 447"/>
                  <a:gd name="T8" fmla="*/ 17 w 326"/>
                  <a:gd name="T9" fmla="*/ 422 h 447"/>
                  <a:gd name="T10" fmla="*/ 88 w 326"/>
                  <a:gd name="T11" fmla="*/ 443 h 447"/>
                  <a:gd name="T12" fmla="*/ 113 w 326"/>
                  <a:gd name="T13" fmla="*/ 435 h 447"/>
                  <a:gd name="T14" fmla="*/ 319 w 326"/>
                  <a:gd name="T15" fmla="*/ 114 h 447"/>
                  <a:gd name="T16" fmla="*/ 313 w 326"/>
                  <a:gd name="T17" fmla="*/ 8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447">
                    <a:moveTo>
                      <a:pt x="313" y="86"/>
                    </a:moveTo>
                    <a:cubicBezTo>
                      <a:pt x="221" y="34"/>
                      <a:pt x="121" y="6"/>
                      <a:pt x="21" y="1"/>
                    </a:cubicBezTo>
                    <a:cubicBezTo>
                      <a:pt x="9" y="0"/>
                      <a:pt x="0" y="9"/>
                      <a:pt x="0" y="21"/>
                    </a:cubicBezTo>
                    <a:cubicBezTo>
                      <a:pt x="0" y="402"/>
                      <a:pt x="0" y="402"/>
                      <a:pt x="0" y="402"/>
                    </a:cubicBezTo>
                    <a:cubicBezTo>
                      <a:pt x="0" y="412"/>
                      <a:pt x="7" y="420"/>
                      <a:pt x="17" y="422"/>
                    </a:cubicBezTo>
                    <a:cubicBezTo>
                      <a:pt x="41" y="425"/>
                      <a:pt x="65" y="432"/>
                      <a:pt x="88" y="443"/>
                    </a:cubicBezTo>
                    <a:cubicBezTo>
                      <a:pt x="97" y="447"/>
                      <a:pt x="108" y="444"/>
                      <a:pt x="113" y="435"/>
                    </a:cubicBezTo>
                    <a:cubicBezTo>
                      <a:pt x="319" y="114"/>
                      <a:pt x="319" y="114"/>
                      <a:pt x="319" y="114"/>
                    </a:cubicBezTo>
                    <a:cubicBezTo>
                      <a:pt x="326" y="105"/>
                      <a:pt x="323" y="92"/>
                      <a:pt x="313" y="8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28" name="02">
                <a:extLst>
                  <a:ext uri="{FF2B5EF4-FFF2-40B4-BE49-F238E27FC236}">
                    <a16:creationId xmlns:a16="http://schemas.microsoft.com/office/drawing/2014/main" id="{109FC3B5-ACCC-BB6B-D20C-AA9299987C63}"/>
                  </a:ext>
                  <a:ext uri="{C183D7F6-B498-43B3-948B-1728B52AA6E4}">
                    <adec:decorative xmlns:adec="http://schemas.microsoft.com/office/drawing/2017/decorative" val="1"/>
                  </a:ext>
                </a:extLst>
              </p:cNvPr>
              <p:cNvSpPr>
                <a:spLocks/>
              </p:cNvSpPr>
              <p:nvPr/>
            </p:nvSpPr>
            <p:spPr bwMode="auto">
              <a:xfrm>
                <a:off x="4800600" y="915988"/>
                <a:ext cx="1241425" cy="1703387"/>
              </a:xfrm>
              <a:custGeom>
                <a:avLst/>
                <a:gdLst>
                  <a:gd name="T0" fmla="*/ 1161456 w 326"/>
                  <a:gd name="T1" fmla="*/ 3811 h 447"/>
                  <a:gd name="T2" fmla="*/ 49505 w 326"/>
                  <a:gd name="T3" fmla="*/ 327721 h 447"/>
                  <a:gd name="T4" fmla="*/ 22848 w 326"/>
                  <a:gd name="T5" fmla="*/ 434421 h 447"/>
                  <a:gd name="T6" fmla="*/ 807307 w 326"/>
                  <a:gd name="T7" fmla="*/ 1657659 h 447"/>
                  <a:gd name="T8" fmla="*/ 906316 w 326"/>
                  <a:gd name="T9" fmla="*/ 1688145 h 447"/>
                  <a:gd name="T10" fmla="*/ 1176688 w 326"/>
                  <a:gd name="T11" fmla="*/ 1608120 h 447"/>
                  <a:gd name="T12" fmla="*/ 1241425 w 326"/>
                  <a:gd name="T13" fmla="*/ 1531906 h 447"/>
                  <a:gd name="T14" fmla="*/ 1241425 w 326"/>
                  <a:gd name="T15" fmla="*/ 80025 h 447"/>
                  <a:gd name="T16" fmla="*/ 1161456 w 326"/>
                  <a:gd name="T17" fmla="*/ 3811 h 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 h="447">
                    <a:moveTo>
                      <a:pt x="305" y="1"/>
                    </a:moveTo>
                    <a:cubicBezTo>
                      <a:pt x="199" y="6"/>
                      <a:pt x="100" y="37"/>
                      <a:pt x="13" y="86"/>
                    </a:cubicBezTo>
                    <a:cubicBezTo>
                      <a:pt x="3" y="92"/>
                      <a:pt x="0" y="105"/>
                      <a:pt x="6" y="114"/>
                    </a:cubicBezTo>
                    <a:cubicBezTo>
                      <a:pt x="212" y="435"/>
                      <a:pt x="212" y="435"/>
                      <a:pt x="212" y="435"/>
                    </a:cubicBezTo>
                    <a:cubicBezTo>
                      <a:pt x="218" y="444"/>
                      <a:pt x="229" y="447"/>
                      <a:pt x="238" y="443"/>
                    </a:cubicBezTo>
                    <a:cubicBezTo>
                      <a:pt x="260" y="432"/>
                      <a:pt x="284" y="425"/>
                      <a:pt x="309" y="422"/>
                    </a:cubicBezTo>
                    <a:cubicBezTo>
                      <a:pt x="319" y="420"/>
                      <a:pt x="326" y="412"/>
                      <a:pt x="326" y="402"/>
                    </a:cubicBezTo>
                    <a:cubicBezTo>
                      <a:pt x="326" y="21"/>
                      <a:pt x="326" y="21"/>
                      <a:pt x="326" y="21"/>
                    </a:cubicBezTo>
                    <a:cubicBezTo>
                      <a:pt x="326" y="9"/>
                      <a:pt x="316" y="0"/>
                      <a:pt x="305" y="1"/>
                    </a:cubicBezTo>
                    <a:close/>
                  </a:path>
                </a:pathLst>
              </a:custGeom>
              <a:solidFill>
                <a:schemeClr val="bg1">
                  <a:lumMod val="50000"/>
                </a:schemeClr>
              </a:solidFill>
              <a:ln>
                <a:noFill/>
              </a:ln>
            </p:spPr>
            <p:txBody>
              <a:bodyPr/>
              <a:lstStyle/>
              <a:p>
                <a:endParaRPr lang="en-IE"/>
              </a:p>
            </p:txBody>
          </p:sp>
          <p:sp>
            <p:nvSpPr>
              <p:cNvPr id="29" name="01">
                <a:extLst>
                  <a:ext uri="{FF2B5EF4-FFF2-40B4-BE49-F238E27FC236}">
                    <a16:creationId xmlns:a16="http://schemas.microsoft.com/office/drawing/2014/main" id="{59E551C8-EC8F-F89D-3F00-A71A4FCC9004}"/>
                  </a:ext>
                  <a:ext uri="{C183D7F6-B498-43B3-948B-1728B52AA6E4}">
                    <adec:decorative xmlns:adec="http://schemas.microsoft.com/office/drawing/2017/decorative" val="1"/>
                  </a:ext>
                </a:extLst>
              </p:cNvPr>
              <p:cNvSpPr>
                <a:spLocks/>
              </p:cNvSpPr>
              <p:nvPr/>
            </p:nvSpPr>
            <p:spPr bwMode="auto">
              <a:xfrm>
                <a:off x="3849688" y="1366838"/>
                <a:ext cx="1690687" cy="1622425"/>
              </a:xfrm>
              <a:custGeom>
                <a:avLst/>
                <a:gdLst>
                  <a:gd name="T0" fmla="*/ 776803 w 444"/>
                  <a:gd name="T1" fmla="*/ 22851 h 426"/>
                  <a:gd name="T2" fmla="*/ 19039 w 444"/>
                  <a:gd name="T3" fmla="*/ 898808 h 426"/>
                  <a:gd name="T4" fmla="*/ 53310 w 444"/>
                  <a:gd name="T5" fmla="*/ 1005446 h 426"/>
                  <a:gd name="T6" fmla="*/ 1374636 w 444"/>
                  <a:gd name="T7" fmla="*/ 1607191 h 426"/>
                  <a:gd name="T8" fmla="*/ 1473640 w 444"/>
                  <a:gd name="T9" fmla="*/ 1576723 h 426"/>
                  <a:gd name="T10" fmla="*/ 1656417 w 444"/>
                  <a:gd name="T11" fmla="*/ 1363446 h 426"/>
                  <a:gd name="T12" fmla="*/ 1671649 w 444"/>
                  <a:gd name="T13" fmla="*/ 1264425 h 426"/>
                  <a:gd name="T14" fmla="*/ 887230 w 444"/>
                  <a:gd name="T15" fmla="*/ 45702 h 426"/>
                  <a:gd name="T16" fmla="*/ 776803 w 444"/>
                  <a:gd name="T17" fmla="*/ 22851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4" h="426">
                    <a:moveTo>
                      <a:pt x="204" y="6"/>
                    </a:moveTo>
                    <a:cubicBezTo>
                      <a:pt x="118" y="68"/>
                      <a:pt x="51" y="147"/>
                      <a:pt x="5" y="236"/>
                    </a:cubicBezTo>
                    <a:cubicBezTo>
                      <a:pt x="0" y="246"/>
                      <a:pt x="4" y="259"/>
                      <a:pt x="14" y="264"/>
                    </a:cubicBezTo>
                    <a:cubicBezTo>
                      <a:pt x="361" y="422"/>
                      <a:pt x="361" y="422"/>
                      <a:pt x="361" y="422"/>
                    </a:cubicBezTo>
                    <a:cubicBezTo>
                      <a:pt x="370" y="426"/>
                      <a:pt x="381" y="423"/>
                      <a:pt x="387" y="414"/>
                    </a:cubicBezTo>
                    <a:cubicBezTo>
                      <a:pt x="399" y="394"/>
                      <a:pt x="416" y="375"/>
                      <a:pt x="435" y="358"/>
                    </a:cubicBezTo>
                    <a:cubicBezTo>
                      <a:pt x="443" y="352"/>
                      <a:pt x="444" y="341"/>
                      <a:pt x="439" y="332"/>
                    </a:cubicBezTo>
                    <a:cubicBezTo>
                      <a:pt x="233" y="12"/>
                      <a:pt x="233" y="12"/>
                      <a:pt x="233" y="12"/>
                    </a:cubicBezTo>
                    <a:cubicBezTo>
                      <a:pt x="227" y="2"/>
                      <a:pt x="214" y="0"/>
                      <a:pt x="204" y="6"/>
                    </a:cubicBezTo>
                    <a:close/>
                  </a:path>
                </a:pathLst>
              </a:custGeom>
              <a:solidFill>
                <a:schemeClr val="bg1">
                  <a:lumMod val="50000"/>
                </a:schemeClr>
              </a:solidFill>
              <a:ln>
                <a:noFill/>
              </a:ln>
            </p:spPr>
            <p:txBody>
              <a:bodyPr/>
              <a:lstStyle/>
              <a:p>
                <a:endParaRPr lang="en-IE"/>
              </a:p>
            </p:txBody>
          </p:sp>
        </p:grpSp>
        <p:grpSp>
          <p:nvGrpSpPr>
            <p:cNvPr id="118" name="Group 117" descr="Circle of Core Principles surrounding 11 components. Core principles are: Rights-Based, Participatory, Innovative, and Sustainable">
              <a:extLst>
                <a:ext uri="{FF2B5EF4-FFF2-40B4-BE49-F238E27FC236}">
                  <a16:creationId xmlns:a16="http://schemas.microsoft.com/office/drawing/2014/main" id="{A0359857-5208-B736-EB5F-5F6C5182EDA7}"/>
                </a:ext>
              </a:extLst>
            </p:cNvPr>
            <p:cNvGrpSpPr/>
            <p:nvPr/>
          </p:nvGrpSpPr>
          <p:grpSpPr>
            <a:xfrm>
              <a:off x="2956943" y="340963"/>
              <a:ext cx="6213527" cy="6202565"/>
              <a:chOff x="2956943" y="340963"/>
              <a:chExt cx="6213527" cy="6202565"/>
            </a:xfrm>
          </p:grpSpPr>
          <p:sp>
            <p:nvSpPr>
              <p:cNvPr id="18" name="Block Arc 17">
                <a:extLst>
                  <a:ext uri="{FF2B5EF4-FFF2-40B4-BE49-F238E27FC236}">
                    <a16:creationId xmlns:a16="http://schemas.microsoft.com/office/drawing/2014/main" id="{5D9B3B7B-2FD8-A357-0152-6D431A01C095}"/>
                  </a:ext>
                  <a:ext uri="{C183D7F6-B498-43B3-948B-1728B52AA6E4}">
                    <adec:decorative xmlns:adec="http://schemas.microsoft.com/office/drawing/2017/decorative" val="1"/>
                  </a:ext>
                </a:extLst>
              </p:cNvPr>
              <p:cNvSpPr/>
              <p:nvPr/>
            </p:nvSpPr>
            <p:spPr>
              <a:xfrm rot="10800000">
                <a:off x="3041650" y="359939"/>
                <a:ext cx="6112191" cy="6168325"/>
              </a:xfrm>
              <a:prstGeom prst="blockArc">
                <a:avLst>
                  <a:gd name="adj1" fmla="val 10852033"/>
                  <a:gd name="adj2" fmla="val 16167167"/>
                  <a:gd name="adj3" fmla="val 7497"/>
                </a:avLst>
              </a:prstGeom>
              <a:solidFill>
                <a:srgbClr val="842318"/>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nvGrpSpPr>
              <p:cNvPr id="117" name="Group 116">
                <a:extLst>
                  <a:ext uri="{FF2B5EF4-FFF2-40B4-BE49-F238E27FC236}">
                    <a16:creationId xmlns:a16="http://schemas.microsoft.com/office/drawing/2014/main" id="{D586D181-97B0-2774-B388-5E261072133B}"/>
                  </a:ext>
                </a:extLst>
              </p:cNvPr>
              <p:cNvGrpSpPr/>
              <p:nvPr/>
            </p:nvGrpSpPr>
            <p:grpSpPr>
              <a:xfrm>
                <a:off x="2956943" y="340963"/>
                <a:ext cx="6213527" cy="6202565"/>
                <a:chOff x="2956943" y="340963"/>
                <a:chExt cx="6213527" cy="6202565"/>
              </a:xfrm>
            </p:grpSpPr>
            <p:sp>
              <p:nvSpPr>
                <p:cNvPr id="17" name="Block Arc 16">
                  <a:extLst>
                    <a:ext uri="{FF2B5EF4-FFF2-40B4-BE49-F238E27FC236}">
                      <a16:creationId xmlns:a16="http://schemas.microsoft.com/office/drawing/2014/main" id="{DD59D48C-B338-52A0-9C85-8277F74D1268}"/>
                    </a:ext>
                    <a:ext uri="{C183D7F6-B498-43B3-948B-1728B52AA6E4}">
                      <adec:decorative xmlns:adec="http://schemas.microsoft.com/office/drawing/2017/decorative" val="1"/>
                    </a:ext>
                  </a:extLst>
                </p:cNvPr>
                <p:cNvSpPr/>
                <p:nvPr/>
              </p:nvSpPr>
              <p:spPr>
                <a:xfrm rot="5400000">
                  <a:off x="3030212" y="312896"/>
                  <a:ext cx="6112191" cy="6168325"/>
                </a:xfrm>
                <a:prstGeom prst="blockArc">
                  <a:avLst>
                    <a:gd name="adj1" fmla="val 10852033"/>
                    <a:gd name="adj2" fmla="val 16167167"/>
                    <a:gd name="adj3" fmla="val 7497"/>
                  </a:avLst>
                </a:prstGeom>
                <a:solidFill>
                  <a:srgbClr val="EEA7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nvGrpSpPr>
                <p:cNvPr id="116" name="Group 115">
                  <a:extLst>
                    <a:ext uri="{FF2B5EF4-FFF2-40B4-BE49-F238E27FC236}">
                      <a16:creationId xmlns:a16="http://schemas.microsoft.com/office/drawing/2014/main" id="{490E2ED9-714E-136D-9476-75C00595F9D5}"/>
                    </a:ext>
                  </a:extLst>
                </p:cNvPr>
                <p:cNvGrpSpPr/>
                <p:nvPr/>
              </p:nvGrpSpPr>
              <p:grpSpPr>
                <a:xfrm>
                  <a:off x="2956943" y="354634"/>
                  <a:ext cx="6168325" cy="6188894"/>
                  <a:chOff x="3011803" y="340963"/>
                  <a:chExt cx="6168325" cy="6188894"/>
                </a:xfrm>
              </p:grpSpPr>
              <p:sp>
                <p:nvSpPr>
                  <p:cNvPr id="16" name="Block Arc 15">
                    <a:extLst>
                      <a:ext uri="{FF2B5EF4-FFF2-40B4-BE49-F238E27FC236}">
                        <a16:creationId xmlns:a16="http://schemas.microsoft.com/office/drawing/2014/main" id="{EF57381D-E996-AB51-1942-CA34F1DA452F}"/>
                      </a:ext>
                      <a:ext uri="{C183D7F6-B498-43B3-948B-1728B52AA6E4}">
                        <adec:decorative xmlns:adec="http://schemas.microsoft.com/office/drawing/2017/decorative" val="1"/>
                      </a:ext>
                    </a:extLst>
                  </p:cNvPr>
                  <p:cNvSpPr/>
                  <p:nvPr/>
                </p:nvSpPr>
                <p:spPr>
                  <a:xfrm>
                    <a:off x="3017522" y="340963"/>
                    <a:ext cx="6112191" cy="6168325"/>
                  </a:xfrm>
                  <a:prstGeom prst="blockArc">
                    <a:avLst>
                      <a:gd name="adj1" fmla="val 10852033"/>
                      <a:gd name="adj2" fmla="val 16167167"/>
                      <a:gd name="adj3" fmla="val 7497"/>
                    </a:avLst>
                  </a:prstGeom>
                  <a:solidFill>
                    <a:srgbClr val="01377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Block Arc 18">
                    <a:extLst>
                      <a:ext uri="{FF2B5EF4-FFF2-40B4-BE49-F238E27FC236}">
                        <a16:creationId xmlns:a16="http://schemas.microsoft.com/office/drawing/2014/main" id="{B9E99393-1BAC-F94C-6695-A2A96B68FA30}"/>
                      </a:ext>
                      <a:ext uri="{C183D7F6-B498-43B3-948B-1728B52AA6E4}">
                        <adec:decorative xmlns:adec="http://schemas.microsoft.com/office/drawing/2017/decorative" val="1"/>
                      </a:ext>
                    </a:extLst>
                  </p:cNvPr>
                  <p:cNvSpPr/>
                  <p:nvPr/>
                </p:nvSpPr>
                <p:spPr>
                  <a:xfrm rot="16200000">
                    <a:off x="3039870" y="389599"/>
                    <a:ext cx="6112191" cy="6168325"/>
                  </a:xfrm>
                  <a:prstGeom prst="blockArc">
                    <a:avLst>
                      <a:gd name="adj1" fmla="val 10852033"/>
                      <a:gd name="adj2" fmla="val 16167167"/>
                      <a:gd name="adj3" fmla="val 7497"/>
                    </a:avLst>
                  </a:prstGeom>
                  <a:solidFill>
                    <a:srgbClr val="006777"/>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nvGrpSpPr>
                  <p:cNvPr id="115" name="Group 114">
                    <a:extLst>
                      <a:ext uri="{FF2B5EF4-FFF2-40B4-BE49-F238E27FC236}">
                        <a16:creationId xmlns:a16="http://schemas.microsoft.com/office/drawing/2014/main" id="{27F68624-B66E-D494-6A3A-B925E828DA5B}"/>
                      </a:ext>
                    </a:extLst>
                  </p:cNvPr>
                  <p:cNvGrpSpPr/>
                  <p:nvPr/>
                </p:nvGrpSpPr>
                <p:grpSpPr>
                  <a:xfrm>
                    <a:off x="3440947" y="692101"/>
                    <a:ext cx="5290357" cy="5535143"/>
                    <a:chOff x="3440947" y="692101"/>
                    <a:chExt cx="5290357" cy="5535143"/>
                  </a:xfrm>
                </p:grpSpPr>
                <p:sp>
                  <p:nvSpPr>
                    <p:cNvPr id="20" name="Rectangle 19">
                      <a:extLst>
                        <a:ext uri="{FF2B5EF4-FFF2-40B4-BE49-F238E27FC236}">
                          <a16:creationId xmlns:a16="http://schemas.microsoft.com/office/drawing/2014/main" id="{7100EB93-AFBA-E8E9-6F9E-0337DD6E2847}"/>
                        </a:ext>
                      </a:extLst>
                    </p:cNvPr>
                    <p:cNvSpPr/>
                    <p:nvPr/>
                  </p:nvSpPr>
                  <p:spPr>
                    <a:xfrm rot="18577392">
                      <a:off x="3366329" y="883598"/>
                      <a:ext cx="4157421" cy="3774428"/>
                    </a:xfrm>
                    <a:prstGeom prst="rect">
                      <a:avLst/>
                    </a:prstGeom>
                    <a:noFill/>
                  </p:spPr>
                  <p:txBody>
                    <a:bodyPr wrap="none" lIns="91440" tIns="45720" rIns="91440" bIns="45720">
                      <a:prstTxWarp prst="textArchUp">
                        <a:avLst>
                          <a:gd name="adj" fmla="val 6225716"/>
                        </a:avLst>
                      </a:prstTxWarp>
                      <a:spAutoFit/>
                    </a:bodyPr>
                    <a:lstStyle/>
                    <a:p>
                      <a:pPr algn="ctr"/>
                      <a:r>
                        <a:rPr lang="en-US" sz="2800" b="0" cap="none" spc="0">
                          <a:ln w="0"/>
                          <a:solidFill>
                            <a:schemeClr val="bg1"/>
                          </a:solidFill>
                          <a:effectLst>
                            <a:outerShdw blurRad="38100" dist="19050" dir="2700000" algn="tl" rotWithShape="0">
                              <a:schemeClr val="dk1">
                                <a:alpha val="40000"/>
                              </a:schemeClr>
                            </a:outerShdw>
                          </a:effectLst>
                        </a:rPr>
                        <a:t>Rights-Based</a:t>
                      </a:r>
                    </a:p>
                  </p:txBody>
                </p:sp>
                <p:sp>
                  <p:nvSpPr>
                    <p:cNvPr id="21" name="Rectangle 20">
                      <a:extLst>
                        <a:ext uri="{FF2B5EF4-FFF2-40B4-BE49-F238E27FC236}">
                          <a16:creationId xmlns:a16="http://schemas.microsoft.com/office/drawing/2014/main" id="{F0B1A6AB-2996-C178-2DAC-EB309A7A6E21}"/>
                        </a:ext>
                      </a:extLst>
                    </p:cNvPr>
                    <p:cNvSpPr/>
                    <p:nvPr/>
                  </p:nvSpPr>
                  <p:spPr>
                    <a:xfrm rot="3096962">
                      <a:off x="4744125" y="935865"/>
                      <a:ext cx="4157421" cy="3774428"/>
                    </a:xfrm>
                    <a:prstGeom prst="rect">
                      <a:avLst/>
                    </a:prstGeom>
                    <a:noFill/>
                  </p:spPr>
                  <p:txBody>
                    <a:bodyPr wrap="none" lIns="91440" tIns="45720" rIns="91440" bIns="45720">
                      <a:prstTxWarp prst="textArchUp">
                        <a:avLst>
                          <a:gd name="adj" fmla="val 5636677"/>
                        </a:avLst>
                      </a:prstTxWarp>
                      <a:spAutoFit/>
                    </a:bodyPr>
                    <a:lstStyle/>
                    <a:p>
                      <a:pPr algn="ctr"/>
                      <a:r>
                        <a:rPr lang="en-US" sz="2800" b="0" cap="none" spc="0">
                          <a:ln w="0"/>
                          <a:solidFill>
                            <a:schemeClr val="bg1"/>
                          </a:solidFill>
                          <a:effectLst>
                            <a:outerShdw blurRad="38100" dist="19050" dir="2700000" algn="tl" rotWithShape="0">
                              <a:schemeClr val="dk1">
                                <a:alpha val="40000"/>
                              </a:schemeClr>
                            </a:outerShdw>
                          </a:effectLst>
                        </a:rPr>
                        <a:t>Participatory</a:t>
                      </a:r>
                    </a:p>
                  </p:txBody>
                </p:sp>
                <p:sp>
                  <p:nvSpPr>
                    <p:cNvPr id="22" name="Rectangle 21">
                      <a:extLst>
                        <a:ext uri="{FF2B5EF4-FFF2-40B4-BE49-F238E27FC236}">
                          <a16:creationId xmlns:a16="http://schemas.microsoft.com/office/drawing/2014/main" id="{86C71C73-FB62-5765-55BD-A51B554FB139}"/>
                        </a:ext>
                      </a:extLst>
                    </p:cNvPr>
                    <p:cNvSpPr/>
                    <p:nvPr/>
                  </p:nvSpPr>
                  <p:spPr>
                    <a:xfrm rot="2703338">
                      <a:off x="3362817" y="1983117"/>
                      <a:ext cx="4322257" cy="4165997"/>
                    </a:xfrm>
                    <a:prstGeom prst="rect">
                      <a:avLst/>
                    </a:prstGeom>
                    <a:noFill/>
                    <a:effectLst/>
                  </p:spPr>
                  <p:txBody>
                    <a:bodyPr wrap="none" lIns="91440" tIns="45720" rIns="91440" bIns="45720">
                      <a:prstTxWarp prst="textArchDown">
                        <a:avLst>
                          <a:gd name="adj" fmla="val 3736385"/>
                        </a:avLst>
                      </a:prstTxWarp>
                      <a:spAutoFit/>
                    </a:bodyPr>
                    <a:lstStyle/>
                    <a:p>
                      <a:pPr algn="ctr"/>
                      <a:r>
                        <a:rPr lang="en-US" sz="2800" b="0" cap="none" spc="0">
                          <a:ln w="0"/>
                          <a:solidFill>
                            <a:schemeClr val="bg1"/>
                          </a:solidFill>
                          <a:effectLst>
                            <a:outerShdw blurRad="38100" dist="19050" dir="2700000" algn="tl" rotWithShape="0">
                              <a:schemeClr val="dk1">
                                <a:alpha val="40000"/>
                              </a:schemeClr>
                            </a:outerShdw>
                          </a:effectLst>
                        </a:rPr>
                        <a:t>Sustainable</a:t>
                      </a:r>
                    </a:p>
                  </p:txBody>
                </p:sp>
                <p:sp>
                  <p:nvSpPr>
                    <p:cNvPr id="23" name="Rectangle 22">
                      <a:extLst>
                        <a:ext uri="{FF2B5EF4-FFF2-40B4-BE49-F238E27FC236}">
                          <a16:creationId xmlns:a16="http://schemas.microsoft.com/office/drawing/2014/main" id="{0BE0DE5B-35E8-6525-6E73-6CBA8E8FBC43}"/>
                        </a:ext>
                      </a:extLst>
                    </p:cNvPr>
                    <p:cNvSpPr/>
                    <p:nvPr/>
                  </p:nvSpPr>
                  <p:spPr>
                    <a:xfrm rot="18867069">
                      <a:off x="4515246" y="1971805"/>
                      <a:ext cx="4266120" cy="4165997"/>
                    </a:xfrm>
                    <a:prstGeom prst="rect">
                      <a:avLst/>
                    </a:prstGeom>
                    <a:noFill/>
                  </p:spPr>
                  <p:txBody>
                    <a:bodyPr wrap="none" lIns="91440" tIns="45720" rIns="91440" bIns="45720">
                      <a:prstTxWarp prst="textArchDown">
                        <a:avLst>
                          <a:gd name="adj" fmla="val 3094723"/>
                        </a:avLst>
                      </a:prstTxWarp>
                      <a:spAutoFit/>
                    </a:bodyPr>
                    <a:lstStyle/>
                    <a:p>
                      <a:pPr algn="ctr"/>
                      <a:r>
                        <a:rPr lang="en-US" sz="2800" b="0" cap="none" spc="0">
                          <a:ln w="0"/>
                          <a:solidFill>
                            <a:schemeClr val="bg1"/>
                          </a:solidFill>
                          <a:effectLst>
                            <a:outerShdw blurRad="38100" dist="19050" dir="2700000" algn="tl" rotWithShape="0">
                              <a:schemeClr val="dk1">
                                <a:alpha val="40000"/>
                              </a:schemeClr>
                            </a:outerShdw>
                          </a:effectLst>
                        </a:rPr>
                        <a:t>Innovative</a:t>
                      </a:r>
                    </a:p>
                  </p:txBody>
                </p:sp>
              </p:grpSp>
            </p:grpSp>
          </p:grpSp>
        </p:grpSp>
        <p:grpSp>
          <p:nvGrpSpPr>
            <p:cNvPr id="2" name="Group 1">
              <a:extLst>
                <a:ext uri="{FF2B5EF4-FFF2-40B4-BE49-F238E27FC236}">
                  <a16:creationId xmlns:a16="http://schemas.microsoft.com/office/drawing/2014/main" id="{E3E33F37-0069-9583-5D64-854D2B127A42}"/>
                </a:ext>
              </a:extLst>
            </p:cNvPr>
            <p:cNvGrpSpPr/>
            <p:nvPr/>
          </p:nvGrpSpPr>
          <p:grpSpPr>
            <a:xfrm>
              <a:off x="3920586" y="1396332"/>
              <a:ext cx="4278811" cy="4188650"/>
              <a:chOff x="3920586" y="1396332"/>
              <a:chExt cx="4278811" cy="4188650"/>
            </a:xfrm>
          </p:grpSpPr>
          <p:sp>
            <p:nvSpPr>
              <p:cNvPr id="92204" name="Icon_03" descr="Idea icon">
                <a:extLst>
                  <a:ext uri="{FF2B5EF4-FFF2-40B4-BE49-F238E27FC236}">
                    <a16:creationId xmlns:a16="http://schemas.microsoft.com/office/drawing/2014/main" id="{F5E78988-99F6-0343-755C-454E7C161F2D}"/>
                  </a:ext>
                  <a:ext uri="{C183D7F6-B498-43B3-948B-1728B52AA6E4}">
                    <adec:decorative xmlns:adec="http://schemas.microsoft.com/office/drawing/2017/decorative" val="0"/>
                  </a:ext>
                </a:extLst>
              </p:cNvPr>
              <p:cNvSpPr>
                <a:spLocks noEditPoints="1"/>
              </p:cNvSpPr>
              <p:nvPr/>
            </p:nvSpPr>
            <p:spPr bwMode="auto">
              <a:xfrm>
                <a:off x="5421047" y="1434782"/>
                <a:ext cx="356624" cy="514770"/>
              </a:xfrm>
              <a:custGeom>
                <a:avLst/>
                <a:gdLst>
                  <a:gd name="T0" fmla="*/ 163839 w 111"/>
                  <a:gd name="T1" fmla="*/ 250953 h 160"/>
                  <a:gd name="T2" fmla="*/ 192751 w 111"/>
                  <a:gd name="T3" fmla="*/ 250953 h 160"/>
                  <a:gd name="T4" fmla="*/ 192751 w 111"/>
                  <a:gd name="T5" fmla="*/ 405386 h 160"/>
                  <a:gd name="T6" fmla="*/ 163839 w 111"/>
                  <a:gd name="T7" fmla="*/ 405386 h 160"/>
                  <a:gd name="T8" fmla="*/ 163839 w 111"/>
                  <a:gd name="T9" fmla="*/ 250953 h 160"/>
                  <a:gd name="T10" fmla="*/ 176689 w 111"/>
                  <a:gd name="T11" fmla="*/ 0 h 160"/>
                  <a:gd name="T12" fmla="*/ 0 w 111"/>
                  <a:gd name="T13" fmla="*/ 180172 h 160"/>
                  <a:gd name="T14" fmla="*/ 35338 w 111"/>
                  <a:gd name="T15" fmla="*/ 286344 h 160"/>
                  <a:gd name="T16" fmla="*/ 77101 w 111"/>
                  <a:gd name="T17" fmla="*/ 369995 h 160"/>
                  <a:gd name="T18" fmla="*/ 112438 w 111"/>
                  <a:gd name="T19" fmla="*/ 405386 h 160"/>
                  <a:gd name="T20" fmla="*/ 134926 w 111"/>
                  <a:gd name="T21" fmla="*/ 405386 h 160"/>
                  <a:gd name="T22" fmla="*/ 134926 w 111"/>
                  <a:gd name="T23" fmla="*/ 250953 h 160"/>
                  <a:gd name="T24" fmla="*/ 109226 w 111"/>
                  <a:gd name="T25" fmla="*/ 250953 h 160"/>
                  <a:gd name="T26" fmla="*/ 54613 w 111"/>
                  <a:gd name="T27" fmla="*/ 199476 h 160"/>
                  <a:gd name="T28" fmla="*/ 109226 w 111"/>
                  <a:gd name="T29" fmla="*/ 147998 h 160"/>
                  <a:gd name="T30" fmla="*/ 160626 w 111"/>
                  <a:gd name="T31" fmla="*/ 199476 h 160"/>
                  <a:gd name="T32" fmla="*/ 154201 w 111"/>
                  <a:gd name="T33" fmla="*/ 225215 h 160"/>
                  <a:gd name="T34" fmla="*/ 202389 w 111"/>
                  <a:gd name="T35" fmla="*/ 225215 h 160"/>
                  <a:gd name="T36" fmla="*/ 195964 w 111"/>
                  <a:gd name="T37" fmla="*/ 199476 h 160"/>
                  <a:gd name="T38" fmla="*/ 247364 w 111"/>
                  <a:gd name="T39" fmla="*/ 147998 h 160"/>
                  <a:gd name="T40" fmla="*/ 298765 w 111"/>
                  <a:gd name="T41" fmla="*/ 199476 h 160"/>
                  <a:gd name="T42" fmla="*/ 247364 w 111"/>
                  <a:gd name="T43" fmla="*/ 250953 h 160"/>
                  <a:gd name="T44" fmla="*/ 221664 w 111"/>
                  <a:gd name="T45" fmla="*/ 250953 h 160"/>
                  <a:gd name="T46" fmla="*/ 221664 w 111"/>
                  <a:gd name="T47" fmla="*/ 405386 h 160"/>
                  <a:gd name="T48" fmla="*/ 240939 w 111"/>
                  <a:gd name="T49" fmla="*/ 405386 h 160"/>
                  <a:gd name="T50" fmla="*/ 276277 w 111"/>
                  <a:gd name="T51" fmla="*/ 369995 h 160"/>
                  <a:gd name="T52" fmla="*/ 318040 w 111"/>
                  <a:gd name="T53" fmla="*/ 286344 h 160"/>
                  <a:gd name="T54" fmla="*/ 356590 w 111"/>
                  <a:gd name="T55" fmla="*/ 180172 h 160"/>
                  <a:gd name="T56" fmla="*/ 176689 w 111"/>
                  <a:gd name="T57" fmla="*/ 0 h 160"/>
                  <a:gd name="T58" fmla="*/ 83526 w 111"/>
                  <a:gd name="T59" fmla="*/ 199476 h 160"/>
                  <a:gd name="T60" fmla="*/ 109226 w 111"/>
                  <a:gd name="T61" fmla="*/ 225215 h 160"/>
                  <a:gd name="T62" fmla="*/ 131713 w 111"/>
                  <a:gd name="T63" fmla="*/ 199476 h 160"/>
                  <a:gd name="T64" fmla="*/ 109226 w 111"/>
                  <a:gd name="T65" fmla="*/ 176954 h 160"/>
                  <a:gd name="T66" fmla="*/ 83526 w 111"/>
                  <a:gd name="T67" fmla="*/ 199476 h 160"/>
                  <a:gd name="T68" fmla="*/ 273064 w 111"/>
                  <a:gd name="T69" fmla="*/ 199476 h 160"/>
                  <a:gd name="T70" fmla="*/ 247364 w 111"/>
                  <a:gd name="T71" fmla="*/ 176954 h 160"/>
                  <a:gd name="T72" fmla="*/ 221664 w 111"/>
                  <a:gd name="T73" fmla="*/ 199476 h 160"/>
                  <a:gd name="T74" fmla="*/ 247364 w 111"/>
                  <a:gd name="T75" fmla="*/ 225215 h 160"/>
                  <a:gd name="T76" fmla="*/ 273064 w 111"/>
                  <a:gd name="T77" fmla="*/ 199476 h 160"/>
                  <a:gd name="T78" fmla="*/ 260214 w 111"/>
                  <a:gd name="T79" fmla="*/ 450429 h 160"/>
                  <a:gd name="T80" fmla="*/ 247364 w 111"/>
                  <a:gd name="T81" fmla="*/ 434342 h 160"/>
                  <a:gd name="T82" fmla="*/ 109226 w 111"/>
                  <a:gd name="T83" fmla="*/ 434342 h 160"/>
                  <a:gd name="T84" fmla="*/ 93163 w 111"/>
                  <a:gd name="T85" fmla="*/ 450429 h 160"/>
                  <a:gd name="T86" fmla="*/ 109226 w 111"/>
                  <a:gd name="T87" fmla="*/ 463298 h 160"/>
                  <a:gd name="T88" fmla="*/ 247364 w 111"/>
                  <a:gd name="T89" fmla="*/ 463298 h 160"/>
                  <a:gd name="T90" fmla="*/ 260214 w 111"/>
                  <a:gd name="T91" fmla="*/ 450429 h 160"/>
                  <a:gd name="T92" fmla="*/ 244152 w 111"/>
                  <a:gd name="T93" fmla="*/ 498689 h 160"/>
                  <a:gd name="T94" fmla="*/ 231302 w 111"/>
                  <a:gd name="T95" fmla="*/ 485820 h 160"/>
                  <a:gd name="T96" fmla="*/ 125288 w 111"/>
                  <a:gd name="T97" fmla="*/ 485820 h 160"/>
                  <a:gd name="T98" fmla="*/ 112438 w 111"/>
                  <a:gd name="T99" fmla="*/ 498689 h 160"/>
                  <a:gd name="T100" fmla="*/ 125288 w 111"/>
                  <a:gd name="T101" fmla="*/ 514776 h 160"/>
                  <a:gd name="T102" fmla="*/ 231302 w 111"/>
                  <a:gd name="T103" fmla="*/ 514776 h 160"/>
                  <a:gd name="T104" fmla="*/ 244152 w 111"/>
                  <a:gd name="T105" fmla="*/ 498689 h 1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 h="160">
                    <a:moveTo>
                      <a:pt x="51" y="78"/>
                    </a:moveTo>
                    <a:cubicBezTo>
                      <a:pt x="60" y="78"/>
                      <a:pt x="60" y="78"/>
                      <a:pt x="60" y="78"/>
                    </a:cubicBezTo>
                    <a:cubicBezTo>
                      <a:pt x="60" y="126"/>
                      <a:pt x="60" y="126"/>
                      <a:pt x="60" y="126"/>
                    </a:cubicBezTo>
                    <a:cubicBezTo>
                      <a:pt x="51" y="126"/>
                      <a:pt x="51" y="126"/>
                      <a:pt x="51" y="126"/>
                    </a:cubicBezTo>
                    <a:lnTo>
                      <a:pt x="51" y="78"/>
                    </a:lnTo>
                    <a:close/>
                    <a:moveTo>
                      <a:pt x="55" y="0"/>
                    </a:moveTo>
                    <a:cubicBezTo>
                      <a:pt x="25" y="0"/>
                      <a:pt x="0" y="25"/>
                      <a:pt x="0" y="56"/>
                    </a:cubicBezTo>
                    <a:cubicBezTo>
                      <a:pt x="0" y="68"/>
                      <a:pt x="4" y="80"/>
                      <a:pt x="11" y="89"/>
                    </a:cubicBezTo>
                    <a:cubicBezTo>
                      <a:pt x="21" y="103"/>
                      <a:pt x="24" y="108"/>
                      <a:pt x="24" y="115"/>
                    </a:cubicBezTo>
                    <a:cubicBezTo>
                      <a:pt x="24" y="121"/>
                      <a:pt x="29" y="126"/>
                      <a:pt x="35" y="126"/>
                    </a:cubicBezTo>
                    <a:cubicBezTo>
                      <a:pt x="42" y="126"/>
                      <a:pt x="42" y="126"/>
                      <a:pt x="42" y="126"/>
                    </a:cubicBezTo>
                    <a:cubicBezTo>
                      <a:pt x="42" y="78"/>
                      <a:pt x="42" y="78"/>
                      <a:pt x="42" y="78"/>
                    </a:cubicBezTo>
                    <a:cubicBezTo>
                      <a:pt x="34" y="78"/>
                      <a:pt x="34" y="78"/>
                      <a:pt x="34" y="78"/>
                    </a:cubicBezTo>
                    <a:cubicBezTo>
                      <a:pt x="25" y="78"/>
                      <a:pt x="17" y="71"/>
                      <a:pt x="17" y="62"/>
                    </a:cubicBezTo>
                    <a:cubicBezTo>
                      <a:pt x="17" y="53"/>
                      <a:pt x="25" y="46"/>
                      <a:pt x="34" y="46"/>
                    </a:cubicBezTo>
                    <a:cubicBezTo>
                      <a:pt x="43" y="46"/>
                      <a:pt x="50" y="53"/>
                      <a:pt x="50" y="62"/>
                    </a:cubicBezTo>
                    <a:cubicBezTo>
                      <a:pt x="50" y="65"/>
                      <a:pt x="49" y="67"/>
                      <a:pt x="48" y="70"/>
                    </a:cubicBezTo>
                    <a:cubicBezTo>
                      <a:pt x="63" y="70"/>
                      <a:pt x="63" y="70"/>
                      <a:pt x="63" y="70"/>
                    </a:cubicBezTo>
                    <a:cubicBezTo>
                      <a:pt x="62" y="67"/>
                      <a:pt x="61" y="65"/>
                      <a:pt x="61" y="62"/>
                    </a:cubicBezTo>
                    <a:cubicBezTo>
                      <a:pt x="61" y="53"/>
                      <a:pt x="68" y="46"/>
                      <a:pt x="77" y="46"/>
                    </a:cubicBezTo>
                    <a:cubicBezTo>
                      <a:pt x="86" y="46"/>
                      <a:pt x="93" y="53"/>
                      <a:pt x="93" y="62"/>
                    </a:cubicBezTo>
                    <a:cubicBezTo>
                      <a:pt x="93" y="71"/>
                      <a:pt x="86" y="78"/>
                      <a:pt x="77" y="78"/>
                    </a:cubicBezTo>
                    <a:cubicBezTo>
                      <a:pt x="69" y="78"/>
                      <a:pt x="69" y="78"/>
                      <a:pt x="69" y="78"/>
                    </a:cubicBezTo>
                    <a:cubicBezTo>
                      <a:pt x="69" y="126"/>
                      <a:pt x="69" y="126"/>
                      <a:pt x="69" y="126"/>
                    </a:cubicBezTo>
                    <a:cubicBezTo>
                      <a:pt x="75" y="126"/>
                      <a:pt x="75" y="126"/>
                      <a:pt x="75" y="126"/>
                    </a:cubicBezTo>
                    <a:cubicBezTo>
                      <a:pt x="81" y="126"/>
                      <a:pt x="86" y="121"/>
                      <a:pt x="86" y="115"/>
                    </a:cubicBezTo>
                    <a:cubicBezTo>
                      <a:pt x="87" y="108"/>
                      <a:pt x="89" y="103"/>
                      <a:pt x="99" y="89"/>
                    </a:cubicBezTo>
                    <a:cubicBezTo>
                      <a:pt x="106" y="80"/>
                      <a:pt x="111" y="68"/>
                      <a:pt x="111" y="56"/>
                    </a:cubicBezTo>
                    <a:cubicBezTo>
                      <a:pt x="111" y="25"/>
                      <a:pt x="86" y="0"/>
                      <a:pt x="55" y="0"/>
                    </a:cubicBezTo>
                    <a:close/>
                    <a:moveTo>
                      <a:pt x="26" y="62"/>
                    </a:moveTo>
                    <a:cubicBezTo>
                      <a:pt x="26" y="66"/>
                      <a:pt x="30" y="70"/>
                      <a:pt x="34" y="70"/>
                    </a:cubicBezTo>
                    <a:cubicBezTo>
                      <a:pt x="38" y="70"/>
                      <a:pt x="41" y="66"/>
                      <a:pt x="41" y="62"/>
                    </a:cubicBezTo>
                    <a:cubicBezTo>
                      <a:pt x="41" y="58"/>
                      <a:pt x="38" y="55"/>
                      <a:pt x="34" y="55"/>
                    </a:cubicBezTo>
                    <a:cubicBezTo>
                      <a:pt x="30" y="55"/>
                      <a:pt x="26" y="58"/>
                      <a:pt x="26" y="62"/>
                    </a:cubicBezTo>
                    <a:close/>
                    <a:moveTo>
                      <a:pt x="85" y="62"/>
                    </a:moveTo>
                    <a:cubicBezTo>
                      <a:pt x="85" y="58"/>
                      <a:pt x="81" y="55"/>
                      <a:pt x="77" y="55"/>
                    </a:cubicBezTo>
                    <a:cubicBezTo>
                      <a:pt x="73" y="55"/>
                      <a:pt x="69" y="58"/>
                      <a:pt x="69" y="62"/>
                    </a:cubicBezTo>
                    <a:cubicBezTo>
                      <a:pt x="69" y="66"/>
                      <a:pt x="73" y="70"/>
                      <a:pt x="77" y="70"/>
                    </a:cubicBezTo>
                    <a:cubicBezTo>
                      <a:pt x="81" y="70"/>
                      <a:pt x="85" y="66"/>
                      <a:pt x="85" y="62"/>
                    </a:cubicBezTo>
                    <a:close/>
                    <a:moveTo>
                      <a:pt x="81" y="140"/>
                    </a:moveTo>
                    <a:cubicBezTo>
                      <a:pt x="81" y="137"/>
                      <a:pt x="79" y="135"/>
                      <a:pt x="77" y="135"/>
                    </a:cubicBezTo>
                    <a:cubicBezTo>
                      <a:pt x="34" y="135"/>
                      <a:pt x="34" y="135"/>
                      <a:pt x="34" y="135"/>
                    </a:cubicBezTo>
                    <a:cubicBezTo>
                      <a:pt x="31" y="135"/>
                      <a:pt x="29" y="137"/>
                      <a:pt x="29" y="140"/>
                    </a:cubicBezTo>
                    <a:cubicBezTo>
                      <a:pt x="29" y="142"/>
                      <a:pt x="31" y="144"/>
                      <a:pt x="34" y="144"/>
                    </a:cubicBezTo>
                    <a:cubicBezTo>
                      <a:pt x="77" y="144"/>
                      <a:pt x="77" y="144"/>
                      <a:pt x="77" y="144"/>
                    </a:cubicBezTo>
                    <a:cubicBezTo>
                      <a:pt x="79" y="144"/>
                      <a:pt x="81" y="142"/>
                      <a:pt x="81" y="140"/>
                    </a:cubicBezTo>
                    <a:close/>
                    <a:moveTo>
                      <a:pt x="76" y="155"/>
                    </a:moveTo>
                    <a:cubicBezTo>
                      <a:pt x="76" y="153"/>
                      <a:pt x="74" y="151"/>
                      <a:pt x="72" y="151"/>
                    </a:cubicBezTo>
                    <a:cubicBezTo>
                      <a:pt x="39" y="151"/>
                      <a:pt x="39" y="151"/>
                      <a:pt x="39" y="151"/>
                    </a:cubicBezTo>
                    <a:cubicBezTo>
                      <a:pt x="37" y="151"/>
                      <a:pt x="35" y="153"/>
                      <a:pt x="35" y="155"/>
                    </a:cubicBezTo>
                    <a:cubicBezTo>
                      <a:pt x="35" y="158"/>
                      <a:pt x="37" y="160"/>
                      <a:pt x="39" y="160"/>
                    </a:cubicBezTo>
                    <a:cubicBezTo>
                      <a:pt x="72" y="160"/>
                      <a:pt x="72" y="160"/>
                      <a:pt x="72" y="160"/>
                    </a:cubicBezTo>
                    <a:cubicBezTo>
                      <a:pt x="74" y="160"/>
                      <a:pt x="76" y="158"/>
                      <a:pt x="76"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pic>
            <p:nvPicPr>
              <p:cNvPr id="49" name="Picture 48" descr="Governance icon">
                <a:extLst>
                  <a:ext uri="{FF2B5EF4-FFF2-40B4-BE49-F238E27FC236}">
                    <a16:creationId xmlns:a16="http://schemas.microsoft.com/office/drawing/2014/main" id="{C9DE6AF1-BB71-57D9-BA1D-93B52E2B290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444601" y="1875574"/>
                <a:ext cx="592937" cy="592937"/>
              </a:xfrm>
              <a:prstGeom prst="rect">
                <a:avLst/>
              </a:prstGeom>
            </p:spPr>
          </p:pic>
          <p:pic>
            <p:nvPicPr>
              <p:cNvPr id="54" name="Picture 53" descr="Financing icon&#10;">
                <a:extLst>
                  <a:ext uri="{FF2B5EF4-FFF2-40B4-BE49-F238E27FC236}">
                    <a16:creationId xmlns:a16="http://schemas.microsoft.com/office/drawing/2014/main" id="{160B23E5-05D4-FD16-0FFB-377CE16A29ED}"/>
                  </a:ext>
                </a:extLst>
              </p:cNvPr>
              <p:cNvPicPr>
                <a:picLocks noChangeAspect="1"/>
              </p:cNvPicPr>
              <p:nvPr/>
            </p:nvPicPr>
            <p:blipFill>
              <a:blip r:embed="rId4"/>
              <a:stretch>
                <a:fillRect/>
              </a:stretch>
            </p:blipFill>
            <p:spPr>
              <a:xfrm>
                <a:off x="4069361" y="3869760"/>
                <a:ext cx="739507" cy="739507"/>
              </a:xfrm>
              <a:prstGeom prst="rect">
                <a:avLst/>
              </a:prstGeom>
            </p:spPr>
          </p:pic>
          <p:pic>
            <p:nvPicPr>
              <p:cNvPr id="56" name="Picture 55" descr="AT Workforce Icon&#10;">
                <a:extLst>
                  <a:ext uri="{FF2B5EF4-FFF2-40B4-BE49-F238E27FC236}">
                    <a16:creationId xmlns:a16="http://schemas.microsoft.com/office/drawing/2014/main" id="{1255D32C-CA65-0840-1737-61A171DA072B}"/>
                  </a:ext>
                </a:extLst>
              </p:cNvPr>
              <p:cNvPicPr>
                <a:picLocks noChangeAspect="1"/>
              </p:cNvPicPr>
              <p:nvPr/>
            </p:nvPicPr>
            <p:blipFill>
              <a:blip r:embed="rId5"/>
              <a:stretch>
                <a:fillRect/>
              </a:stretch>
            </p:blipFill>
            <p:spPr>
              <a:xfrm>
                <a:off x="4739162" y="4545326"/>
                <a:ext cx="834758" cy="834758"/>
              </a:xfrm>
              <a:prstGeom prst="rect">
                <a:avLst/>
              </a:prstGeom>
            </p:spPr>
          </p:pic>
          <p:pic>
            <p:nvPicPr>
              <p:cNvPr id="58" name="Picture 57" descr="Quality Assurance Icon&#10;">
                <a:extLst>
                  <a:ext uri="{FF2B5EF4-FFF2-40B4-BE49-F238E27FC236}">
                    <a16:creationId xmlns:a16="http://schemas.microsoft.com/office/drawing/2014/main" id="{9F848288-98FD-1549-BB1B-3C09A2AB8157}"/>
                  </a:ext>
                </a:extLst>
              </p:cNvPr>
              <p:cNvPicPr>
                <a:picLocks noChangeAspect="1"/>
              </p:cNvPicPr>
              <p:nvPr/>
            </p:nvPicPr>
            <p:blipFill>
              <a:blip r:embed="rId6"/>
              <a:stretch>
                <a:fillRect/>
              </a:stretch>
            </p:blipFill>
            <p:spPr>
              <a:xfrm>
                <a:off x="5785159" y="4983856"/>
                <a:ext cx="601126" cy="601126"/>
              </a:xfrm>
              <a:prstGeom prst="rect">
                <a:avLst/>
              </a:prstGeom>
            </p:spPr>
          </p:pic>
          <p:pic>
            <p:nvPicPr>
              <p:cNvPr id="60" name="Picture 59" descr="Research Icon&#10;">
                <a:extLst>
                  <a:ext uri="{FF2B5EF4-FFF2-40B4-BE49-F238E27FC236}">
                    <a16:creationId xmlns:a16="http://schemas.microsoft.com/office/drawing/2014/main" id="{F648E3A3-FB33-D1E1-A517-3660A3C0E0C9}"/>
                  </a:ext>
                </a:extLst>
              </p:cNvPr>
              <p:cNvPicPr>
                <a:picLocks noChangeAspect="1"/>
              </p:cNvPicPr>
              <p:nvPr/>
            </p:nvPicPr>
            <p:blipFill>
              <a:blip r:embed="rId7"/>
              <a:stretch>
                <a:fillRect/>
              </a:stretch>
            </p:blipFill>
            <p:spPr>
              <a:xfrm>
                <a:off x="6270598" y="1396332"/>
                <a:ext cx="660621" cy="660621"/>
              </a:xfrm>
              <a:prstGeom prst="rect">
                <a:avLst/>
              </a:prstGeom>
            </p:spPr>
          </p:pic>
          <p:pic>
            <p:nvPicPr>
              <p:cNvPr id="62" name="Picture 61" descr="Rights Protection Icon.&#10;">
                <a:extLst>
                  <a:ext uri="{FF2B5EF4-FFF2-40B4-BE49-F238E27FC236}">
                    <a16:creationId xmlns:a16="http://schemas.microsoft.com/office/drawing/2014/main" id="{F5407EA6-E592-702F-0245-4AC5344EC740}"/>
                  </a:ext>
                </a:extLst>
              </p:cNvPr>
              <p:cNvPicPr>
                <a:picLocks noChangeAspect="1"/>
              </p:cNvPicPr>
              <p:nvPr/>
            </p:nvPicPr>
            <p:blipFill>
              <a:blip r:embed="rId8"/>
              <a:stretch>
                <a:fillRect/>
              </a:stretch>
            </p:blipFill>
            <p:spPr>
              <a:xfrm>
                <a:off x="7152328" y="1874423"/>
                <a:ext cx="739356" cy="739356"/>
              </a:xfrm>
              <a:prstGeom prst="rect">
                <a:avLst/>
              </a:prstGeom>
            </p:spPr>
          </p:pic>
          <p:pic>
            <p:nvPicPr>
              <p:cNvPr id="64" name="Picture 63" descr="Information icon&#10;">
                <a:extLst>
                  <a:ext uri="{FF2B5EF4-FFF2-40B4-BE49-F238E27FC236}">
                    <a16:creationId xmlns:a16="http://schemas.microsoft.com/office/drawing/2014/main" id="{5CF63E26-E416-1BAA-3C66-A4082858C653}"/>
                  </a:ext>
                </a:extLst>
              </p:cNvPr>
              <p:cNvPicPr>
                <a:picLocks noChangeAspect="1"/>
              </p:cNvPicPr>
              <p:nvPr/>
            </p:nvPicPr>
            <p:blipFill>
              <a:blip r:embed="rId9"/>
              <a:stretch>
                <a:fillRect/>
              </a:stretch>
            </p:blipFill>
            <p:spPr>
              <a:xfrm>
                <a:off x="7579623" y="2867118"/>
                <a:ext cx="619774" cy="619774"/>
              </a:xfrm>
              <a:prstGeom prst="rect">
                <a:avLst/>
              </a:prstGeom>
            </p:spPr>
          </p:pic>
          <p:pic>
            <p:nvPicPr>
              <p:cNvPr id="66" name="Picture 65" descr="Emergency icon">
                <a:extLst>
                  <a:ext uri="{FF2B5EF4-FFF2-40B4-BE49-F238E27FC236}">
                    <a16:creationId xmlns:a16="http://schemas.microsoft.com/office/drawing/2014/main" id="{7985D6FE-A5D7-70A0-2126-4EDE32331415}"/>
                  </a:ext>
                </a:extLst>
              </p:cNvPr>
              <p:cNvPicPr>
                <a:picLocks noChangeAspect="1"/>
              </p:cNvPicPr>
              <p:nvPr/>
            </p:nvPicPr>
            <p:blipFill>
              <a:blip r:embed="rId10"/>
              <a:stretch>
                <a:fillRect/>
              </a:stretch>
            </p:blipFill>
            <p:spPr>
              <a:xfrm>
                <a:off x="7455176" y="3876786"/>
                <a:ext cx="594932" cy="594932"/>
              </a:xfrm>
              <a:prstGeom prst="rect">
                <a:avLst/>
              </a:prstGeom>
            </p:spPr>
          </p:pic>
          <p:pic>
            <p:nvPicPr>
              <p:cNvPr id="51" name="Picture 50" descr="Service delivery icon">
                <a:extLst>
                  <a:ext uri="{FF2B5EF4-FFF2-40B4-BE49-F238E27FC236}">
                    <a16:creationId xmlns:a16="http://schemas.microsoft.com/office/drawing/2014/main" id="{90EA67AA-5AF2-0F1E-E0BE-07E624EE2E71}"/>
                  </a:ext>
                  <a:ext uri="{C183D7F6-B498-43B3-948B-1728B52AA6E4}">
                    <adec:decorative xmlns:adec="http://schemas.microsoft.com/office/drawing/2017/decorative" val="0"/>
                  </a:ext>
                </a:extLst>
              </p:cNvPr>
              <p:cNvPicPr>
                <a:picLocks noChangeAspect="1"/>
              </p:cNvPicPr>
              <p:nvPr/>
            </p:nvPicPr>
            <p:blipFill>
              <a:blip r:embed="rId11"/>
              <a:stretch>
                <a:fillRect/>
              </a:stretch>
            </p:blipFill>
            <p:spPr>
              <a:xfrm>
                <a:off x="3920586" y="2870115"/>
                <a:ext cx="666117" cy="666117"/>
              </a:xfrm>
              <a:prstGeom prst="rect">
                <a:avLst/>
              </a:prstGeom>
            </p:spPr>
          </p:pic>
          <p:pic>
            <p:nvPicPr>
              <p:cNvPr id="68" name="Picture 67" descr="Monitoring and Evaluation Icon&#10;">
                <a:extLst>
                  <a:ext uri="{FF2B5EF4-FFF2-40B4-BE49-F238E27FC236}">
                    <a16:creationId xmlns:a16="http://schemas.microsoft.com/office/drawing/2014/main" id="{1F445070-9DC2-F8F6-9ED2-CF911FAEA167}"/>
                  </a:ext>
                </a:extLst>
              </p:cNvPr>
              <p:cNvPicPr>
                <a:picLocks noChangeAspect="1"/>
              </p:cNvPicPr>
              <p:nvPr/>
            </p:nvPicPr>
            <p:blipFill>
              <a:blip r:embed="rId12"/>
              <a:stretch>
                <a:fillRect/>
              </a:stretch>
            </p:blipFill>
            <p:spPr>
              <a:xfrm>
                <a:off x="6745592" y="4645633"/>
                <a:ext cx="592937" cy="592937"/>
              </a:xfrm>
              <a:prstGeom prst="rect">
                <a:avLst/>
              </a:prstGeom>
            </p:spPr>
          </p:pic>
        </p:grpSp>
      </p:grpSp>
      <p:sp>
        <p:nvSpPr>
          <p:cNvPr id="80" name="Text Placeholder 33">
            <a:extLst>
              <a:ext uri="{FF2B5EF4-FFF2-40B4-BE49-F238E27FC236}">
                <a16:creationId xmlns:a16="http://schemas.microsoft.com/office/drawing/2014/main" id="{927F2442-CB9D-DC3A-8A71-1570B27F0C15}"/>
              </a:ext>
            </a:extLst>
          </p:cNvPr>
          <p:cNvSpPr>
            <a:spLocks noGrp="1"/>
          </p:cNvSpPr>
          <p:nvPr>
            <p:ph type="body" sz="quarter" idx="22"/>
          </p:nvPr>
        </p:nvSpPr>
        <p:spPr>
          <a:xfrm>
            <a:off x="292564" y="1322236"/>
            <a:ext cx="3645110" cy="288925"/>
          </a:xfrm>
        </p:spPr>
        <p:txBody>
          <a:bodyPr/>
          <a:lstStyle/>
          <a:p>
            <a:r>
              <a:rPr altLang="en-US">
                <a:solidFill>
                  <a:schemeClr val="bg2">
                    <a:lumMod val="50000"/>
                  </a:schemeClr>
                </a:solidFill>
                <a:ea typeface="Open Sans" panose="020B0606030504020204" pitchFamily="34" charset="0"/>
                <a:cs typeface="Open Sans" panose="020B0606030504020204" pitchFamily="34" charset="0"/>
              </a:rPr>
              <a:t>Conceptualization</a:t>
            </a:r>
            <a:endParaRPr lang="ru-RU" altLang="en-US">
              <a:solidFill>
                <a:schemeClr val="bg2">
                  <a:lumMod val="50000"/>
                </a:schemeClr>
              </a:solidFill>
              <a:ea typeface="Open Sans" panose="020B0606030504020204" pitchFamily="34" charset="0"/>
              <a:cs typeface="Open Sans" panose="020B0606030504020204" pitchFamily="34" charset="0"/>
            </a:endParaRPr>
          </a:p>
        </p:txBody>
      </p:sp>
      <p:sp>
        <p:nvSpPr>
          <p:cNvPr id="79" name="Text Placeholder 32">
            <a:extLst>
              <a:ext uri="{FF2B5EF4-FFF2-40B4-BE49-F238E27FC236}">
                <a16:creationId xmlns:a16="http://schemas.microsoft.com/office/drawing/2014/main" id="{82B52D81-B9C4-B329-B14E-0B181A623EC5}"/>
              </a:ext>
            </a:extLst>
          </p:cNvPr>
          <p:cNvSpPr>
            <a:spLocks noGrp="1"/>
          </p:cNvSpPr>
          <p:nvPr>
            <p:ph type="body" sz="quarter" idx="21"/>
          </p:nvPr>
        </p:nvSpPr>
        <p:spPr>
          <a:xfrm>
            <a:off x="292564" y="1593699"/>
            <a:ext cx="3272107" cy="588962"/>
          </a:xfrm>
        </p:spPr>
        <p:txBody>
          <a:bodyPr/>
          <a:lstStyle/>
          <a:p>
            <a:r>
              <a:rPr lang="en-US" altLang="en-US"/>
              <a:t>Policies should clearly and comprehensively define assistive technology. </a:t>
            </a:r>
          </a:p>
          <a:p>
            <a:endParaRPr lang="ru-RU" altLang="en-US"/>
          </a:p>
        </p:txBody>
      </p:sp>
      <p:sp>
        <p:nvSpPr>
          <p:cNvPr id="84" name="Text Placeholder 37">
            <a:extLst>
              <a:ext uri="{FF2B5EF4-FFF2-40B4-BE49-F238E27FC236}">
                <a16:creationId xmlns:a16="http://schemas.microsoft.com/office/drawing/2014/main" id="{38841CE1-A86D-5E11-728D-EBE64B24CCFD}"/>
              </a:ext>
            </a:extLst>
          </p:cNvPr>
          <p:cNvSpPr>
            <a:spLocks noGrp="1"/>
          </p:cNvSpPr>
          <p:nvPr>
            <p:ph type="body" sz="quarter" idx="26"/>
          </p:nvPr>
        </p:nvSpPr>
        <p:spPr>
          <a:xfrm>
            <a:off x="292564" y="1982087"/>
            <a:ext cx="2535237" cy="365125"/>
          </a:xfrm>
        </p:spPr>
        <p:txBody>
          <a:bodyPr/>
          <a:lstStyle/>
          <a:p>
            <a:r>
              <a:rPr altLang="en-US">
                <a:solidFill>
                  <a:schemeClr val="bg2">
                    <a:lumMod val="50000"/>
                  </a:schemeClr>
                </a:solidFill>
                <a:ea typeface="Open Sans" panose="020B0606030504020204" pitchFamily="34" charset="0"/>
                <a:cs typeface="Open Sans" panose="020B0606030504020204" pitchFamily="34" charset="0"/>
              </a:rPr>
              <a:t>Governance &amp; Leadership</a:t>
            </a:r>
            <a:endParaRPr lang="ru-RU" altLang="en-US">
              <a:solidFill>
                <a:schemeClr val="bg2">
                  <a:lumMod val="50000"/>
                </a:schemeClr>
              </a:solidFill>
              <a:ea typeface="Open Sans" panose="020B0606030504020204" pitchFamily="34" charset="0"/>
              <a:cs typeface="Open Sans" panose="020B0606030504020204" pitchFamily="34" charset="0"/>
            </a:endParaRPr>
          </a:p>
        </p:txBody>
      </p:sp>
      <p:sp>
        <p:nvSpPr>
          <p:cNvPr id="83" name="Text Placeholder 36">
            <a:extLst>
              <a:ext uri="{FF2B5EF4-FFF2-40B4-BE49-F238E27FC236}">
                <a16:creationId xmlns:a16="http://schemas.microsoft.com/office/drawing/2014/main" id="{13D61586-19B1-7F7A-65BA-9A0679B171F4}"/>
              </a:ext>
            </a:extLst>
          </p:cNvPr>
          <p:cNvSpPr>
            <a:spLocks noGrp="1"/>
          </p:cNvSpPr>
          <p:nvPr>
            <p:ph type="body" sz="quarter" idx="25"/>
          </p:nvPr>
        </p:nvSpPr>
        <p:spPr>
          <a:xfrm>
            <a:off x="292564" y="2261621"/>
            <a:ext cx="2830883" cy="588962"/>
          </a:xfrm>
        </p:spPr>
        <p:txBody>
          <a:bodyPr/>
          <a:lstStyle/>
          <a:p>
            <a:r>
              <a:rPr lang="en-US" altLang="en-US"/>
              <a:t>Policies should clearly lay out a coordinated governance structure and approach, with consideration for shared responsibility.</a:t>
            </a:r>
            <a:endParaRPr lang="ru-RU" altLang="en-US"/>
          </a:p>
        </p:txBody>
      </p:sp>
      <p:sp>
        <p:nvSpPr>
          <p:cNvPr id="90" name="Text Placeholder 43">
            <a:extLst>
              <a:ext uri="{FF2B5EF4-FFF2-40B4-BE49-F238E27FC236}">
                <a16:creationId xmlns:a16="http://schemas.microsoft.com/office/drawing/2014/main" id="{768D4FD5-E1BF-21EA-9A4D-91DB3EC3A054}"/>
              </a:ext>
            </a:extLst>
          </p:cNvPr>
          <p:cNvSpPr>
            <a:spLocks noGrp="1"/>
          </p:cNvSpPr>
          <p:nvPr>
            <p:ph type="body" sz="quarter" idx="32"/>
          </p:nvPr>
        </p:nvSpPr>
        <p:spPr>
          <a:xfrm>
            <a:off x="292564" y="2807118"/>
            <a:ext cx="1741487" cy="269875"/>
          </a:xfrm>
        </p:spPr>
        <p:txBody>
          <a:bodyPr rtlCol="0"/>
          <a:lstStyle/>
          <a:p>
            <a:pPr fontAlgn="auto">
              <a:spcAft>
                <a:spcPts val="0"/>
              </a:spcAft>
              <a:defRPr/>
            </a:pPr>
            <a:r>
              <a:rPr>
                <a:solidFill>
                  <a:schemeClr val="bg2">
                    <a:lumMod val="50000"/>
                  </a:schemeClr>
                </a:solidFill>
                <a:ea typeface="Open Sans" panose="020B0606030504020204" pitchFamily="34" charset="0"/>
                <a:cs typeface="Open Sans" panose="020B0606030504020204" pitchFamily="34" charset="0"/>
              </a:rPr>
              <a:t>Service Delivery</a:t>
            </a:r>
            <a:endParaRPr lang="ru-RU">
              <a:solidFill>
                <a:schemeClr val="bg2">
                  <a:lumMod val="50000"/>
                </a:schemeClr>
              </a:solidFill>
              <a:ea typeface="Open Sans" panose="020B0606030504020204" pitchFamily="34" charset="0"/>
              <a:cs typeface="Open Sans" panose="020B0606030504020204" pitchFamily="34" charset="0"/>
            </a:endParaRPr>
          </a:p>
        </p:txBody>
      </p:sp>
      <p:sp>
        <p:nvSpPr>
          <p:cNvPr id="89" name="Text Placeholder 42">
            <a:extLst>
              <a:ext uri="{FF2B5EF4-FFF2-40B4-BE49-F238E27FC236}">
                <a16:creationId xmlns:a16="http://schemas.microsoft.com/office/drawing/2014/main" id="{D38216C2-E69C-0431-42D2-2E304A65EC57}"/>
              </a:ext>
            </a:extLst>
          </p:cNvPr>
          <p:cNvSpPr>
            <a:spLocks noGrp="1"/>
          </p:cNvSpPr>
          <p:nvPr>
            <p:ph type="body" sz="quarter" idx="31"/>
          </p:nvPr>
        </p:nvSpPr>
        <p:spPr>
          <a:xfrm>
            <a:off x="292564" y="3076993"/>
            <a:ext cx="2610388" cy="588962"/>
          </a:xfrm>
        </p:spPr>
        <p:txBody>
          <a:bodyPr/>
          <a:lstStyle/>
          <a:p>
            <a:r>
              <a:rPr lang="en-US" altLang="en-US"/>
              <a:t>Policies should reflect a commitment to a clearly articulated, evidence-based service delivery model addressing the entire AT access pathway and lifecycle.</a:t>
            </a:r>
          </a:p>
          <a:p>
            <a:endParaRPr lang="ru-RU" altLang="en-US"/>
          </a:p>
        </p:txBody>
      </p:sp>
      <p:sp>
        <p:nvSpPr>
          <p:cNvPr id="88" name="Text Placeholder 41">
            <a:extLst>
              <a:ext uri="{FF2B5EF4-FFF2-40B4-BE49-F238E27FC236}">
                <a16:creationId xmlns:a16="http://schemas.microsoft.com/office/drawing/2014/main" id="{1FC90F35-3C02-339F-DB70-49477049399F}"/>
              </a:ext>
            </a:extLst>
          </p:cNvPr>
          <p:cNvSpPr>
            <a:spLocks noGrp="1"/>
          </p:cNvSpPr>
          <p:nvPr>
            <p:ph type="body" sz="quarter" idx="30"/>
          </p:nvPr>
        </p:nvSpPr>
        <p:spPr>
          <a:xfrm>
            <a:off x="292564" y="3728270"/>
            <a:ext cx="2719522" cy="269875"/>
          </a:xfrm>
        </p:spPr>
        <p:txBody>
          <a:bodyPr rtlCol="0"/>
          <a:lstStyle/>
          <a:p>
            <a:pPr fontAlgn="auto">
              <a:spcAft>
                <a:spcPts val="0"/>
              </a:spcAft>
              <a:defRPr/>
            </a:pPr>
            <a:r>
              <a:rPr>
                <a:solidFill>
                  <a:schemeClr val="bg2">
                    <a:lumMod val="50000"/>
                  </a:schemeClr>
                </a:solidFill>
                <a:ea typeface="Open Sans" panose="020B0606030504020204" pitchFamily="34" charset="0"/>
                <a:cs typeface="Open Sans" panose="020B0606030504020204" pitchFamily="34" charset="0"/>
              </a:rPr>
              <a:t>Financing and Affordability</a:t>
            </a:r>
            <a:endParaRPr lang="ru-RU">
              <a:solidFill>
                <a:schemeClr val="bg2">
                  <a:lumMod val="50000"/>
                </a:schemeClr>
              </a:solidFill>
              <a:ea typeface="Open Sans" panose="020B0606030504020204" pitchFamily="34" charset="0"/>
              <a:cs typeface="Open Sans" panose="020B0606030504020204" pitchFamily="34" charset="0"/>
            </a:endParaRPr>
          </a:p>
        </p:txBody>
      </p:sp>
      <p:sp>
        <p:nvSpPr>
          <p:cNvPr id="87" name="Text Placeholder 40">
            <a:extLst>
              <a:ext uri="{FF2B5EF4-FFF2-40B4-BE49-F238E27FC236}">
                <a16:creationId xmlns:a16="http://schemas.microsoft.com/office/drawing/2014/main" id="{0631D5CD-4E01-7A8F-69BA-FBA3145C4B91}"/>
              </a:ext>
            </a:extLst>
          </p:cNvPr>
          <p:cNvSpPr>
            <a:spLocks noGrp="1"/>
          </p:cNvSpPr>
          <p:nvPr>
            <p:ph type="body" sz="quarter" idx="29"/>
          </p:nvPr>
        </p:nvSpPr>
        <p:spPr>
          <a:xfrm>
            <a:off x="292564" y="3999732"/>
            <a:ext cx="2608147" cy="588963"/>
          </a:xfrm>
        </p:spPr>
        <p:txBody>
          <a:bodyPr/>
          <a:lstStyle/>
          <a:p>
            <a:r>
              <a:rPr lang="en-US" altLang="en-US"/>
              <a:t>Policies should clearly specify how AT is financed and resourced. </a:t>
            </a:r>
          </a:p>
          <a:p>
            <a:endParaRPr lang="ru-RU" altLang="en-US"/>
          </a:p>
        </p:txBody>
      </p:sp>
      <p:sp>
        <p:nvSpPr>
          <p:cNvPr id="86" name="Text Placeholder 39">
            <a:extLst>
              <a:ext uri="{FF2B5EF4-FFF2-40B4-BE49-F238E27FC236}">
                <a16:creationId xmlns:a16="http://schemas.microsoft.com/office/drawing/2014/main" id="{C4B4B5E9-2C48-12EA-327B-04C473FB5271}"/>
              </a:ext>
            </a:extLst>
          </p:cNvPr>
          <p:cNvSpPr>
            <a:spLocks noGrp="1"/>
          </p:cNvSpPr>
          <p:nvPr>
            <p:ph type="title" idx="4294967295"/>
          </p:nvPr>
        </p:nvSpPr>
        <p:spPr>
          <a:xfrm>
            <a:off x="292100" y="4454525"/>
            <a:ext cx="3016250" cy="26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N </a:t>
            </a:r>
            <a:endParaRPr kumimoji="0" lang="ru-RU" sz="1400" b="1" i="0" u="none" strike="noStrike" kern="1200" cap="none" spc="0" normalizeH="0" baseline="0" noProof="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5" name="Text Placeholder 38">
            <a:extLst>
              <a:ext uri="{FF2B5EF4-FFF2-40B4-BE49-F238E27FC236}">
                <a16:creationId xmlns:a16="http://schemas.microsoft.com/office/drawing/2014/main" id="{6AFFD70D-4A8D-5093-450B-3F338CDD6CB1}"/>
              </a:ext>
            </a:extLst>
          </p:cNvPr>
          <p:cNvSpPr>
            <a:spLocks noGrp="1"/>
          </p:cNvSpPr>
          <p:nvPr>
            <p:ph type="body" sz="quarter" idx="27"/>
          </p:nvPr>
        </p:nvSpPr>
        <p:spPr>
          <a:xfrm>
            <a:off x="292564" y="4723814"/>
            <a:ext cx="2827472" cy="588962"/>
          </a:xfrm>
        </p:spPr>
        <p:txBody>
          <a:bodyPr/>
          <a:lstStyle/>
          <a:p>
            <a:r>
              <a:rPr lang="en-US" altLang="en-US"/>
              <a:t>Policies should clearly  address provider roles and competencies and workforce planning for AT provision.</a:t>
            </a:r>
          </a:p>
          <a:p>
            <a:endParaRPr lang="ru-RU" altLang="en-US"/>
          </a:p>
        </p:txBody>
      </p:sp>
      <p:sp>
        <p:nvSpPr>
          <p:cNvPr id="82" name="Text Placeholder 35">
            <a:extLst>
              <a:ext uri="{FF2B5EF4-FFF2-40B4-BE49-F238E27FC236}">
                <a16:creationId xmlns:a16="http://schemas.microsoft.com/office/drawing/2014/main" id="{44A70CB0-64FF-1A3F-F9A4-B3DFD1172F1A}"/>
              </a:ext>
            </a:extLst>
          </p:cNvPr>
          <p:cNvSpPr>
            <a:spLocks noGrp="1"/>
          </p:cNvSpPr>
          <p:nvPr>
            <p:ph type="body" sz="quarter" idx="24"/>
          </p:nvPr>
        </p:nvSpPr>
        <p:spPr>
          <a:xfrm>
            <a:off x="292564" y="5254097"/>
            <a:ext cx="3395548" cy="194760"/>
          </a:xfrm>
        </p:spPr>
        <p:txBody>
          <a:bodyPr rtlCol="0"/>
          <a:lstStyle/>
          <a:p>
            <a:pPr fontAlgn="auto">
              <a:spcAft>
                <a:spcPts val="0"/>
              </a:spcAft>
              <a:defRPr/>
            </a:pPr>
            <a:r>
              <a:rPr>
                <a:solidFill>
                  <a:schemeClr val="bg2">
                    <a:lumMod val="50000"/>
                  </a:schemeClr>
                </a:solidFill>
                <a:ea typeface="Open Sans" panose="020B0606030504020204" pitchFamily="34" charset="0"/>
                <a:cs typeface="Open Sans" panose="020B0606030504020204" pitchFamily="34" charset="0"/>
              </a:rPr>
              <a:t>Standards and Quality Assurance</a:t>
            </a:r>
            <a:endParaRPr lang="ru-RU">
              <a:solidFill>
                <a:schemeClr val="bg2">
                  <a:lumMod val="50000"/>
                </a:schemeClr>
              </a:solidFill>
              <a:ea typeface="Open Sans" panose="020B0606030504020204" pitchFamily="34" charset="0"/>
              <a:cs typeface="Open Sans" panose="020B0606030504020204" pitchFamily="34" charset="0"/>
            </a:endParaRPr>
          </a:p>
        </p:txBody>
      </p:sp>
      <p:sp>
        <p:nvSpPr>
          <p:cNvPr id="81" name="Text Placeholder 34">
            <a:extLst>
              <a:ext uri="{FF2B5EF4-FFF2-40B4-BE49-F238E27FC236}">
                <a16:creationId xmlns:a16="http://schemas.microsoft.com/office/drawing/2014/main" id="{7540D85A-B974-30D8-0022-8B58647DC38F}"/>
              </a:ext>
            </a:extLst>
          </p:cNvPr>
          <p:cNvSpPr>
            <a:spLocks noGrp="1"/>
          </p:cNvSpPr>
          <p:nvPr>
            <p:ph type="body" sz="quarter" idx="23"/>
          </p:nvPr>
        </p:nvSpPr>
        <p:spPr>
          <a:xfrm>
            <a:off x="292564" y="5525560"/>
            <a:ext cx="3276600" cy="588962"/>
          </a:xfrm>
        </p:spPr>
        <p:txBody>
          <a:bodyPr/>
          <a:lstStyle/>
          <a:p>
            <a:r>
              <a:rPr lang="en-US" altLang="en-US"/>
              <a:t>Policies must establish clear quality and safety standards that protect users while remaining proportionate to actual risk and avoiding unnecessary barriers to market entry or product access.</a:t>
            </a:r>
          </a:p>
          <a:p>
            <a:endParaRPr lang="ru-RU" altLang="en-US"/>
          </a:p>
        </p:txBody>
      </p:sp>
      <p:sp>
        <p:nvSpPr>
          <p:cNvPr id="92" name="Text Placeholder 45">
            <a:extLst>
              <a:ext uri="{FF2B5EF4-FFF2-40B4-BE49-F238E27FC236}">
                <a16:creationId xmlns:a16="http://schemas.microsoft.com/office/drawing/2014/main" id="{27A46CCE-2657-E79F-53EA-2119669FCE15}"/>
              </a:ext>
            </a:extLst>
          </p:cNvPr>
          <p:cNvSpPr>
            <a:spLocks noGrp="1"/>
          </p:cNvSpPr>
          <p:nvPr>
            <p:ph type="body" sz="quarter" idx="34"/>
          </p:nvPr>
        </p:nvSpPr>
        <p:spPr>
          <a:xfrm>
            <a:off x="8425281" y="745334"/>
            <a:ext cx="3481925" cy="254000"/>
          </a:xfrm>
        </p:spPr>
        <p:txBody>
          <a:bodyPr/>
          <a:lstStyle/>
          <a:p>
            <a:r>
              <a:rPr altLang="en-US">
                <a:solidFill>
                  <a:schemeClr val="bg2">
                    <a:lumMod val="50000"/>
                  </a:schemeClr>
                </a:solidFill>
                <a:ea typeface="Open Sans" panose="020B0606030504020204" pitchFamily="34" charset="0"/>
                <a:cs typeface="Open Sans" panose="020B0606030504020204" pitchFamily="34" charset="0"/>
              </a:rPr>
              <a:t>Innovation, Research &amp; Development</a:t>
            </a:r>
            <a:endParaRPr lang="ru-RU" altLang="en-US">
              <a:solidFill>
                <a:schemeClr val="bg2">
                  <a:lumMod val="50000"/>
                </a:schemeClr>
              </a:solidFill>
              <a:ea typeface="Open Sans" panose="020B0606030504020204" pitchFamily="34" charset="0"/>
              <a:cs typeface="Open Sans" panose="020B0606030504020204" pitchFamily="34" charset="0"/>
            </a:endParaRPr>
          </a:p>
        </p:txBody>
      </p:sp>
      <p:sp>
        <p:nvSpPr>
          <p:cNvPr id="91" name="Text Placeholder 44">
            <a:extLst>
              <a:ext uri="{FF2B5EF4-FFF2-40B4-BE49-F238E27FC236}">
                <a16:creationId xmlns:a16="http://schemas.microsoft.com/office/drawing/2014/main" id="{1184FAAF-EA3F-65A4-0C62-87B83A419DD1}"/>
              </a:ext>
            </a:extLst>
          </p:cNvPr>
          <p:cNvSpPr>
            <a:spLocks noGrp="1"/>
          </p:cNvSpPr>
          <p:nvPr>
            <p:ph type="body" sz="quarter" idx="33"/>
          </p:nvPr>
        </p:nvSpPr>
        <p:spPr>
          <a:xfrm>
            <a:off x="8631554" y="1140344"/>
            <a:ext cx="3356108" cy="588962"/>
          </a:xfrm>
        </p:spPr>
        <p:txBody>
          <a:bodyPr/>
          <a:lstStyle/>
          <a:p>
            <a:r>
              <a:rPr lang="en-US" altLang="en-US"/>
              <a:t>Policies should create environments fostering responsible innovation, while ensuring that innovation serves genuine user needs and reaches all populations. </a:t>
            </a:r>
          </a:p>
          <a:p>
            <a:endParaRPr lang="ru-RU" altLang="en-US"/>
          </a:p>
        </p:txBody>
      </p:sp>
      <p:sp>
        <p:nvSpPr>
          <p:cNvPr id="94" name="Text Placeholder 47">
            <a:extLst>
              <a:ext uri="{FF2B5EF4-FFF2-40B4-BE49-F238E27FC236}">
                <a16:creationId xmlns:a16="http://schemas.microsoft.com/office/drawing/2014/main" id="{450A6F7A-B8F4-5DEA-3CF2-C58A90562F55}"/>
              </a:ext>
            </a:extLst>
          </p:cNvPr>
          <p:cNvSpPr>
            <a:spLocks noGrp="1"/>
          </p:cNvSpPr>
          <p:nvPr>
            <p:ph type="body" sz="quarter" idx="36"/>
          </p:nvPr>
        </p:nvSpPr>
        <p:spPr>
          <a:xfrm>
            <a:off x="8958935" y="1602459"/>
            <a:ext cx="2986625" cy="224258"/>
          </a:xfrm>
        </p:spPr>
        <p:txBody>
          <a:bodyPr/>
          <a:lstStyle/>
          <a:p>
            <a:r>
              <a:rPr altLang="en-US">
                <a:solidFill>
                  <a:schemeClr val="bg2">
                    <a:lumMod val="50000"/>
                  </a:schemeClr>
                </a:solidFill>
                <a:ea typeface="Open Sans" panose="020B0606030504020204" pitchFamily="34" charset="0"/>
                <a:cs typeface="Open Sans" panose="020B0606030504020204" pitchFamily="34" charset="0"/>
              </a:rPr>
              <a:t>Rights Protection and Advocacy</a:t>
            </a:r>
            <a:endParaRPr lang="ru-RU" altLang="en-US">
              <a:solidFill>
                <a:schemeClr val="bg2">
                  <a:lumMod val="50000"/>
                </a:schemeClr>
              </a:solidFill>
              <a:ea typeface="Open Sans" panose="020B0606030504020204" pitchFamily="34" charset="0"/>
              <a:cs typeface="Open Sans" panose="020B0606030504020204" pitchFamily="34" charset="0"/>
            </a:endParaRPr>
          </a:p>
        </p:txBody>
      </p:sp>
      <p:sp>
        <p:nvSpPr>
          <p:cNvPr id="93" name="Text Placeholder 46">
            <a:extLst>
              <a:ext uri="{FF2B5EF4-FFF2-40B4-BE49-F238E27FC236}">
                <a16:creationId xmlns:a16="http://schemas.microsoft.com/office/drawing/2014/main" id="{ACB1C311-7228-3F45-665E-8522B104BF75}"/>
              </a:ext>
            </a:extLst>
          </p:cNvPr>
          <p:cNvSpPr>
            <a:spLocks noGrp="1"/>
          </p:cNvSpPr>
          <p:nvPr>
            <p:ph type="body" sz="quarter" idx="35"/>
          </p:nvPr>
        </p:nvSpPr>
        <p:spPr>
          <a:xfrm>
            <a:off x="9159480" y="2014638"/>
            <a:ext cx="2759208" cy="588962"/>
          </a:xfrm>
        </p:spPr>
        <p:txBody>
          <a:bodyPr/>
          <a:lstStyle/>
          <a:p>
            <a:r>
              <a:rPr lang="en-US" altLang="en-US"/>
              <a:t>Policies should establish clear avenues for addressing violations of rights of access to, or use of assistive technology, support the capacity of AT users and their organizations to advocate for their rights, and implement measures preventing discrimination against AT users. </a:t>
            </a:r>
          </a:p>
          <a:p>
            <a:endParaRPr lang="ru-RU" altLang="en-US"/>
          </a:p>
        </p:txBody>
      </p:sp>
      <p:sp>
        <p:nvSpPr>
          <p:cNvPr id="96" name="Text Placeholder 49">
            <a:extLst>
              <a:ext uri="{FF2B5EF4-FFF2-40B4-BE49-F238E27FC236}">
                <a16:creationId xmlns:a16="http://schemas.microsoft.com/office/drawing/2014/main" id="{CF80F559-4FB2-E862-97C0-640EBAB33490}"/>
              </a:ext>
            </a:extLst>
          </p:cNvPr>
          <p:cNvSpPr>
            <a:spLocks noGrp="1"/>
          </p:cNvSpPr>
          <p:nvPr>
            <p:ph type="body" sz="quarter" idx="38"/>
          </p:nvPr>
        </p:nvSpPr>
        <p:spPr>
          <a:xfrm>
            <a:off x="9154313" y="2945334"/>
            <a:ext cx="2764375" cy="271462"/>
          </a:xfrm>
        </p:spPr>
        <p:txBody>
          <a:bodyPr rtlCol="0"/>
          <a:lstStyle/>
          <a:p>
            <a:pPr fontAlgn="auto">
              <a:spcAft>
                <a:spcPts val="0"/>
              </a:spcAft>
              <a:defRPr/>
            </a:pPr>
            <a:r>
              <a:rPr>
                <a:solidFill>
                  <a:schemeClr val="bg2">
                    <a:lumMod val="50000"/>
                  </a:schemeClr>
                </a:solidFill>
                <a:ea typeface="Open Sans" panose="020B0606030504020204" pitchFamily="34" charset="0"/>
                <a:cs typeface="Open Sans" panose="020B0606030504020204" pitchFamily="34" charset="0"/>
              </a:rPr>
              <a:t>Awareness &amp; Information</a:t>
            </a:r>
            <a:endParaRPr lang="ru-RU">
              <a:solidFill>
                <a:schemeClr val="bg2">
                  <a:lumMod val="50000"/>
                </a:schemeClr>
              </a:solidFill>
              <a:ea typeface="Open Sans" panose="020B0606030504020204" pitchFamily="34" charset="0"/>
              <a:cs typeface="Open Sans" panose="020B0606030504020204" pitchFamily="34" charset="0"/>
            </a:endParaRPr>
          </a:p>
        </p:txBody>
      </p:sp>
      <p:sp>
        <p:nvSpPr>
          <p:cNvPr id="95" name="Text Placeholder 48">
            <a:extLst>
              <a:ext uri="{FF2B5EF4-FFF2-40B4-BE49-F238E27FC236}">
                <a16:creationId xmlns:a16="http://schemas.microsoft.com/office/drawing/2014/main" id="{D5ED0B14-B641-DE92-C43A-B162DE41488D}"/>
              </a:ext>
            </a:extLst>
          </p:cNvPr>
          <p:cNvSpPr>
            <a:spLocks noGrp="1"/>
          </p:cNvSpPr>
          <p:nvPr>
            <p:ph type="body" sz="quarter" idx="37"/>
          </p:nvPr>
        </p:nvSpPr>
        <p:spPr>
          <a:xfrm>
            <a:off x="9323473" y="3231395"/>
            <a:ext cx="2595215" cy="588963"/>
          </a:xfrm>
        </p:spPr>
        <p:txBody>
          <a:bodyPr/>
          <a:lstStyle/>
          <a:p>
            <a:r>
              <a:rPr lang="en-US" altLang="en-US"/>
              <a:t>Policies should establish mechanisms for information platforms which provide accessible, current, and comprehensive information about available assistive products and services, eligibility criteria, provision pathways, and funding mechanisms. </a:t>
            </a:r>
          </a:p>
          <a:p>
            <a:endParaRPr lang="ru-RU" altLang="en-US"/>
          </a:p>
        </p:txBody>
      </p:sp>
      <p:sp>
        <p:nvSpPr>
          <p:cNvPr id="98" name="Text Placeholder 51">
            <a:extLst>
              <a:ext uri="{FF2B5EF4-FFF2-40B4-BE49-F238E27FC236}">
                <a16:creationId xmlns:a16="http://schemas.microsoft.com/office/drawing/2014/main" id="{98195182-7F97-F163-EC67-7F4FF6589324}"/>
              </a:ext>
            </a:extLst>
          </p:cNvPr>
          <p:cNvSpPr>
            <a:spLocks noGrp="1"/>
          </p:cNvSpPr>
          <p:nvPr>
            <p:ph type="body" sz="quarter" idx="40"/>
          </p:nvPr>
        </p:nvSpPr>
        <p:spPr>
          <a:xfrm>
            <a:off x="9159480" y="4109630"/>
            <a:ext cx="2759208" cy="239713"/>
          </a:xfrm>
        </p:spPr>
        <p:txBody>
          <a:bodyPr rtlCol="0"/>
          <a:lstStyle/>
          <a:p>
            <a:pPr fontAlgn="auto">
              <a:spcAft>
                <a:spcPts val="0"/>
              </a:spcAft>
              <a:defRPr/>
            </a:pPr>
            <a:r>
              <a:rPr>
                <a:solidFill>
                  <a:schemeClr val="bg2">
                    <a:lumMod val="50000"/>
                  </a:schemeClr>
                </a:solidFill>
                <a:ea typeface="Open Sans" panose="020B0606030504020204" pitchFamily="34" charset="0"/>
                <a:cs typeface="Open Sans" panose="020B0606030504020204" pitchFamily="34" charset="0"/>
              </a:rPr>
              <a:t>Emergency Preparedness &amp; Resilience</a:t>
            </a:r>
            <a:endParaRPr lang="ru-RU">
              <a:solidFill>
                <a:schemeClr val="bg2">
                  <a:lumMod val="50000"/>
                </a:schemeClr>
              </a:solidFill>
              <a:ea typeface="Open Sans" panose="020B0606030504020204" pitchFamily="34" charset="0"/>
              <a:cs typeface="Open Sans" panose="020B0606030504020204" pitchFamily="34" charset="0"/>
            </a:endParaRPr>
          </a:p>
        </p:txBody>
      </p:sp>
      <p:sp>
        <p:nvSpPr>
          <p:cNvPr id="97" name="Text Placeholder 50">
            <a:extLst>
              <a:ext uri="{FF2B5EF4-FFF2-40B4-BE49-F238E27FC236}">
                <a16:creationId xmlns:a16="http://schemas.microsoft.com/office/drawing/2014/main" id="{A52911A1-5FE5-7CD4-C04B-3E79FE57B884}"/>
              </a:ext>
            </a:extLst>
          </p:cNvPr>
          <p:cNvSpPr>
            <a:spLocks noGrp="1"/>
          </p:cNvSpPr>
          <p:nvPr>
            <p:ph type="body" sz="quarter" idx="39"/>
          </p:nvPr>
        </p:nvSpPr>
        <p:spPr>
          <a:xfrm>
            <a:off x="9212338" y="4587320"/>
            <a:ext cx="2706350" cy="588962"/>
          </a:xfrm>
        </p:spPr>
        <p:txBody>
          <a:bodyPr/>
          <a:lstStyle/>
          <a:p>
            <a:r>
              <a:rPr lang="en-US" altLang="en-US"/>
              <a:t>Policies should integrate emergency preparedness, ensuring that AT systems and AT users are protected during crises and that humanitarian responses adequately address AT needs.</a:t>
            </a:r>
          </a:p>
          <a:p>
            <a:endParaRPr lang="ru-RU" altLang="en-US"/>
          </a:p>
        </p:txBody>
      </p:sp>
      <p:sp>
        <p:nvSpPr>
          <p:cNvPr id="100" name="Text Placeholder 53">
            <a:extLst>
              <a:ext uri="{FF2B5EF4-FFF2-40B4-BE49-F238E27FC236}">
                <a16:creationId xmlns:a16="http://schemas.microsoft.com/office/drawing/2014/main" id="{2B7D9EE2-C31A-2BA8-9540-AD4767C6540D}"/>
              </a:ext>
            </a:extLst>
          </p:cNvPr>
          <p:cNvSpPr>
            <a:spLocks noGrp="1"/>
          </p:cNvSpPr>
          <p:nvPr>
            <p:ph type="body" sz="quarter" idx="42"/>
          </p:nvPr>
        </p:nvSpPr>
        <p:spPr>
          <a:xfrm>
            <a:off x="9159480" y="5245860"/>
            <a:ext cx="2759208" cy="224258"/>
          </a:xfrm>
        </p:spPr>
        <p:txBody>
          <a:bodyPr rtlCol="0"/>
          <a:lstStyle/>
          <a:p>
            <a:pPr fontAlgn="auto">
              <a:spcAft>
                <a:spcPts val="0"/>
              </a:spcAft>
              <a:defRPr/>
            </a:pPr>
            <a:r>
              <a:rPr>
                <a:solidFill>
                  <a:schemeClr val="bg2">
                    <a:lumMod val="50000"/>
                  </a:schemeClr>
                </a:solidFill>
                <a:ea typeface="Open Sans" panose="020B0606030504020204" pitchFamily="34" charset="0"/>
                <a:cs typeface="Open Sans" panose="020B0606030504020204" pitchFamily="34" charset="0"/>
              </a:rPr>
              <a:t>M</a:t>
            </a:r>
            <a:r>
              <a:rPr lang="en-IE">
                <a:solidFill>
                  <a:schemeClr val="bg2">
                    <a:lumMod val="50000"/>
                  </a:schemeClr>
                </a:solidFill>
                <a:ea typeface="Open Sans" panose="020B0606030504020204" pitchFamily="34" charset="0"/>
                <a:cs typeface="Open Sans" panose="020B0606030504020204" pitchFamily="34" charset="0"/>
              </a:rPr>
              <a:t>o</a:t>
            </a:r>
            <a:r>
              <a:rPr err="1">
                <a:solidFill>
                  <a:schemeClr val="bg2">
                    <a:lumMod val="50000"/>
                  </a:schemeClr>
                </a:solidFill>
                <a:ea typeface="Open Sans" panose="020B0606030504020204" pitchFamily="34" charset="0"/>
                <a:cs typeface="Open Sans" panose="020B0606030504020204" pitchFamily="34" charset="0"/>
              </a:rPr>
              <a:t>nitoring</a:t>
            </a:r>
            <a:r>
              <a:rPr>
                <a:solidFill>
                  <a:schemeClr val="bg2">
                    <a:lumMod val="50000"/>
                  </a:schemeClr>
                </a:solidFill>
                <a:ea typeface="Open Sans" panose="020B0606030504020204" pitchFamily="34" charset="0"/>
                <a:cs typeface="Open Sans" panose="020B0606030504020204" pitchFamily="34" charset="0"/>
              </a:rPr>
              <a:t> &amp; Evaluation</a:t>
            </a:r>
            <a:endParaRPr lang="ru-RU">
              <a:solidFill>
                <a:schemeClr val="bg2">
                  <a:lumMod val="50000"/>
                </a:schemeClr>
              </a:solidFill>
              <a:ea typeface="Open Sans" panose="020B0606030504020204" pitchFamily="34" charset="0"/>
              <a:cs typeface="Open Sans" panose="020B0606030504020204" pitchFamily="34" charset="0"/>
            </a:endParaRPr>
          </a:p>
        </p:txBody>
      </p:sp>
      <p:sp>
        <p:nvSpPr>
          <p:cNvPr id="99" name="Text Placeholder 52">
            <a:extLst>
              <a:ext uri="{FF2B5EF4-FFF2-40B4-BE49-F238E27FC236}">
                <a16:creationId xmlns:a16="http://schemas.microsoft.com/office/drawing/2014/main" id="{FCC13774-BF66-6218-9A42-1AA1106C64E8}"/>
              </a:ext>
            </a:extLst>
          </p:cNvPr>
          <p:cNvSpPr>
            <a:spLocks noGrp="1"/>
          </p:cNvSpPr>
          <p:nvPr>
            <p:ph type="body" sz="quarter" idx="41"/>
          </p:nvPr>
        </p:nvSpPr>
        <p:spPr>
          <a:xfrm>
            <a:off x="8858883" y="5539696"/>
            <a:ext cx="3059805" cy="588963"/>
          </a:xfrm>
        </p:spPr>
        <p:txBody>
          <a:bodyPr/>
          <a:lstStyle/>
          <a:p>
            <a:r>
              <a:rPr lang="en-US" altLang="en-US"/>
              <a:t>Policies should establish comprehensive monitoring and evaluation systems addressing inputs, processes, outputs, outcomes, and impacts on broader system goals including equity, resilience, and sustainability.</a:t>
            </a:r>
          </a:p>
          <a:p>
            <a:endParaRPr lang="ru-RU" altLang="en-US"/>
          </a:p>
        </p:txBody>
      </p:sp>
      <p:pic>
        <p:nvPicPr>
          <p:cNvPr id="2050" name="Picture 2" descr="Maynooth University Logo">
            <a:extLst>
              <a:ext uri="{FF2B5EF4-FFF2-40B4-BE49-F238E27FC236}">
                <a16:creationId xmlns:a16="http://schemas.microsoft.com/office/drawing/2014/main" id="{82BC00EB-D15F-D78E-2282-9F6386DA9D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324" y="6244111"/>
            <a:ext cx="990737" cy="51848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29845EEB-011C-5FA3-0DF2-77BDE5AD6CD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5532828" y="2870089"/>
            <a:ext cx="1162539" cy="1196074"/>
          </a:xfrm>
          <a:prstGeom prst="rect">
            <a:avLst/>
          </a:prstGeom>
        </p:spPr>
      </p:pic>
      <p:pic>
        <p:nvPicPr>
          <p:cNvPr id="2052" name="Picture 4" descr="ALL Institute | Maynooth University Logo">
            <a:extLst>
              <a:ext uri="{FF2B5EF4-FFF2-40B4-BE49-F238E27FC236}">
                <a16:creationId xmlns:a16="http://schemas.microsoft.com/office/drawing/2014/main" id="{3308CCDD-83FE-EB79-3B06-9F3F6766C76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9158" b="52273"/>
          <a:stretch>
            <a:fillRect/>
          </a:stretch>
        </p:blipFill>
        <p:spPr bwMode="auto">
          <a:xfrm>
            <a:off x="1359071" y="6401578"/>
            <a:ext cx="1363980" cy="25337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C3738E65-912C-86B8-27D5-CC9BAA89EB3E}"/>
              </a:ext>
            </a:extLst>
          </p:cNvPr>
          <p:cNvSpPr txBox="1"/>
          <p:nvPr/>
        </p:nvSpPr>
        <p:spPr>
          <a:xfrm>
            <a:off x="7934325" y="6296078"/>
            <a:ext cx="2953584" cy="461665"/>
          </a:xfrm>
          <a:prstGeom prst="rect">
            <a:avLst/>
          </a:prstGeom>
          <a:noFill/>
        </p:spPr>
        <p:txBody>
          <a:bodyPr wrap="square">
            <a:spAutoFit/>
          </a:bodyPr>
          <a:lstStyle/>
          <a:p>
            <a:pPr algn="r"/>
            <a:r>
              <a:rPr lang="en-GB" sz="800" b="0" i="0" u="none" strike="noStrike" baseline="0">
                <a:solidFill>
                  <a:srgbClr val="000000"/>
                </a:solidFill>
                <a:latin typeface="Calibri" panose="020F0502020204030204" pitchFamily="34" charset="0"/>
              </a:rPr>
              <a:t>Funded by the European Union’s Horizon 2020 research and innovation programme under the Marie Skłodowska-Curie grant agreement No. 101031940. </a:t>
            </a:r>
            <a:endParaRPr lang="en-IE" sz="800"/>
          </a:p>
        </p:txBody>
      </p:sp>
      <p:pic>
        <p:nvPicPr>
          <p:cNvPr id="2054" name="Picture 6" descr="Marie Curie Grants Logo">
            <a:extLst>
              <a:ext uri="{FF2B5EF4-FFF2-40B4-BE49-F238E27FC236}">
                <a16:creationId xmlns:a16="http://schemas.microsoft.com/office/drawing/2014/main" id="{C4AEB4F9-A933-B8B9-592D-26E4CB722A3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87908" y="6244111"/>
            <a:ext cx="1034139" cy="551541"/>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a:extLst>
              <a:ext uri="{FF2B5EF4-FFF2-40B4-BE49-F238E27FC236}">
                <a16:creationId xmlns:a16="http://schemas.microsoft.com/office/drawing/2014/main" id="{E9DCC347-7573-8FB4-42EE-5636A6039B4D}"/>
              </a:ext>
            </a:extLst>
          </p:cNvPr>
          <p:cNvSpPr txBox="1"/>
          <p:nvPr/>
        </p:nvSpPr>
        <p:spPr>
          <a:xfrm>
            <a:off x="3955079" y="6626000"/>
            <a:ext cx="6800248" cy="215444"/>
          </a:xfrm>
          <a:prstGeom prst="rect">
            <a:avLst/>
          </a:prstGeom>
          <a:noFill/>
        </p:spPr>
        <p:txBody>
          <a:bodyPr wrap="square">
            <a:spAutoFit/>
          </a:bodyPr>
          <a:lstStyle/>
          <a:p>
            <a:r>
              <a:rPr lang="en-IE" sz="800"/>
              <a:t>ARISE Policy Framework and Evaluative Tool available at https://doi.org/10.5281/zenodo.18964852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829FF-65F3-3272-F185-5890651784CE}"/>
              </a:ext>
            </a:extLst>
          </p:cNvPr>
          <p:cNvSpPr>
            <a:spLocks noGrp="1"/>
          </p:cNvSpPr>
          <p:nvPr>
            <p:ph type="title"/>
          </p:nvPr>
        </p:nvSpPr>
        <p:spPr>
          <a:xfrm>
            <a:off x="630936" y="640080"/>
            <a:ext cx="4818888" cy="1481328"/>
          </a:xfrm>
        </p:spPr>
        <p:txBody>
          <a:bodyPr anchor="b">
            <a:normAutofit/>
          </a:bodyPr>
          <a:lstStyle/>
          <a:p>
            <a:r>
              <a:rPr lang="en-US" sz="5000"/>
              <a:t>Four Key Principles</a:t>
            </a:r>
            <a:endParaRPr lang="en-IE" sz="5000"/>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3749BD-9B2D-FECB-93EE-C8D21917DFEC}"/>
              </a:ext>
            </a:extLst>
          </p:cNvPr>
          <p:cNvSpPr>
            <a:spLocks noGrp="1"/>
          </p:cNvSpPr>
          <p:nvPr>
            <p:ph idx="1"/>
          </p:nvPr>
        </p:nvSpPr>
        <p:spPr>
          <a:xfrm>
            <a:off x="630936" y="2660904"/>
            <a:ext cx="4818888" cy="3547872"/>
          </a:xfrm>
        </p:spPr>
        <p:txBody>
          <a:bodyPr anchor="t">
            <a:normAutofit/>
          </a:bodyPr>
          <a:lstStyle/>
          <a:p>
            <a:r>
              <a:rPr lang="en-US" sz="2200"/>
              <a:t>Rights-based</a:t>
            </a:r>
          </a:p>
          <a:p>
            <a:r>
              <a:rPr lang="en-US" sz="2200"/>
              <a:t>Participatory</a:t>
            </a:r>
          </a:p>
          <a:p>
            <a:r>
              <a:rPr lang="en-US" sz="2200"/>
              <a:t>Innovative</a:t>
            </a:r>
          </a:p>
          <a:p>
            <a:r>
              <a:rPr lang="en-US" sz="2200"/>
              <a:t>Sustainable</a:t>
            </a:r>
            <a:endParaRPr lang="en-IE" sz="2200"/>
          </a:p>
        </p:txBody>
      </p:sp>
      <p:grpSp>
        <p:nvGrpSpPr>
          <p:cNvPr id="6" name="Group 5" descr="Circle of Core Principles surrounding 11 components. Core principles are: Rights-Based, Participatory, Innovative, and Sustainable">
            <a:extLst>
              <a:ext uri="{FF2B5EF4-FFF2-40B4-BE49-F238E27FC236}">
                <a16:creationId xmlns:a16="http://schemas.microsoft.com/office/drawing/2014/main" id="{5FBCEB13-9CC6-D193-8BB7-839C612DC46F}"/>
              </a:ext>
            </a:extLst>
          </p:cNvPr>
          <p:cNvGrpSpPr/>
          <p:nvPr/>
        </p:nvGrpSpPr>
        <p:grpSpPr>
          <a:xfrm>
            <a:off x="6099048" y="704331"/>
            <a:ext cx="5458968" cy="5449337"/>
            <a:chOff x="2956943" y="340963"/>
            <a:chExt cx="6213527" cy="6202565"/>
          </a:xfrm>
        </p:grpSpPr>
        <p:sp>
          <p:nvSpPr>
            <p:cNvPr id="7" name="Block Arc 6">
              <a:extLst>
                <a:ext uri="{FF2B5EF4-FFF2-40B4-BE49-F238E27FC236}">
                  <a16:creationId xmlns:a16="http://schemas.microsoft.com/office/drawing/2014/main" id="{7AE94C2F-6A9C-4DBB-CF53-34E4D202B180}"/>
                </a:ext>
                <a:ext uri="{C183D7F6-B498-43B3-948B-1728B52AA6E4}">
                  <adec:decorative xmlns:adec="http://schemas.microsoft.com/office/drawing/2017/decorative" val="1"/>
                </a:ext>
              </a:extLst>
            </p:cNvPr>
            <p:cNvSpPr/>
            <p:nvPr/>
          </p:nvSpPr>
          <p:spPr>
            <a:xfrm rot="10800000">
              <a:off x="3041650" y="359939"/>
              <a:ext cx="6112191" cy="6168325"/>
            </a:xfrm>
            <a:prstGeom prst="blockArc">
              <a:avLst>
                <a:gd name="adj1" fmla="val 10852033"/>
                <a:gd name="adj2" fmla="val 16167167"/>
                <a:gd name="adj3" fmla="val 7497"/>
              </a:avLst>
            </a:prstGeom>
            <a:solidFill>
              <a:srgbClr val="842318"/>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nvGrpSpPr>
            <p:cNvPr id="8" name="Group 7">
              <a:extLst>
                <a:ext uri="{FF2B5EF4-FFF2-40B4-BE49-F238E27FC236}">
                  <a16:creationId xmlns:a16="http://schemas.microsoft.com/office/drawing/2014/main" id="{28BBF2A4-9379-2F15-9EA1-BEDDB37F2112}"/>
                </a:ext>
              </a:extLst>
            </p:cNvPr>
            <p:cNvGrpSpPr/>
            <p:nvPr/>
          </p:nvGrpSpPr>
          <p:grpSpPr>
            <a:xfrm>
              <a:off x="2956943" y="340963"/>
              <a:ext cx="6213527" cy="6202565"/>
              <a:chOff x="2956943" y="340963"/>
              <a:chExt cx="6213527" cy="6202565"/>
            </a:xfrm>
          </p:grpSpPr>
          <p:sp>
            <p:nvSpPr>
              <p:cNvPr id="9" name="Block Arc 8">
                <a:extLst>
                  <a:ext uri="{FF2B5EF4-FFF2-40B4-BE49-F238E27FC236}">
                    <a16:creationId xmlns:a16="http://schemas.microsoft.com/office/drawing/2014/main" id="{A61EE7C2-C082-8569-1A28-E014E1C46544}"/>
                  </a:ext>
                  <a:ext uri="{C183D7F6-B498-43B3-948B-1728B52AA6E4}">
                    <adec:decorative xmlns:adec="http://schemas.microsoft.com/office/drawing/2017/decorative" val="1"/>
                  </a:ext>
                </a:extLst>
              </p:cNvPr>
              <p:cNvSpPr/>
              <p:nvPr/>
            </p:nvSpPr>
            <p:spPr>
              <a:xfrm rot="5400000">
                <a:off x="3030212" y="312896"/>
                <a:ext cx="6112191" cy="6168325"/>
              </a:xfrm>
              <a:prstGeom prst="blockArc">
                <a:avLst>
                  <a:gd name="adj1" fmla="val 10852033"/>
                  <a:gd name="adj2" fmla="val 16167167"/>
                  <a:gd name="adj3" fmla="val 7497"/>
                </a:avLst>
              </a:prstGeom>
              <a:solidFill>
                <a:srgbClr val="EEA7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nvGrpSpPr>
              <p:cNvPr id="10" name="Group 9">
                <a:extLst>
                  <a:ext uri="{FF2B5EF4-FFF2-40B4-BE49-F238E27FC236}">
                    <a16:creationId xmlns:a16="http://schemas.microsoft.com/office/drawing/2014/main" id="{E1B94C0D-1DC9-74E6-36F0-A325B8B650C7}"/>
                  </a:ext>
                </a:extLst>
              </p:cNvPr>
              <p:cNvGrpSpPr/>
              <p:nvPr/>
            </p:nvGrpSpPr>
            <p:grpSpPr>
              <a:xfrm>
                <a:off x="2956943" y="354634"/>
                <a:ext cx="6168325" cy="6188894"/>
                <a:chOff x="3011803" y="340963"/>
                <a:chExt cx="6168325" cy="6188894"/>
              </a:xfrm>
            </p:grpSpPr>
            <p:sp>
              <p:nvSpPr>
                <p:cNvPr id="11" name="Block Arc 10">
                  <a:extLst>
                    <a:ext uri="{FF2B5EF4-FFF2-40B4-BE49-F238E27FC236}">
                      <a16:creationId xmlns:a16="http://schemas.microsoft.com/office/drawing/2014/main" id="{597F4DFB-ED25-55E7-60F1-7BF34504D3DB}"/>
                    </a:ext>
                    <a:ext uri="{C183D7F6-B498-43B3-948B-1728B52AA6E4}">
                      <adec:decorative xmlns:adec="http://schemas.microsoft.com/office/drawing/2017/decorative" val="1"/>
                    </a:ext>
                  </a:extLst>
                </p:cNvPr>
                <p:cNvSpPr/>
                <p:nvPr/>
              </p:nvSpPr>
              <p:spPr>
                <a:xfrm>
                  <a:off x="3017522" y="340963"/>
                  <a:ext cx="6112191" cy="6168325"/>
                </a:xfrm>
                <a:prstGeom prst="blockArc">
                  <a:avLst>
                    <a:gd name="adj1" fmla="val 10852033"/>
                    <a:gd name="adj2" fmla="val 16167167"/>
                    <a:gd name="adj3" fmla="val 7497"/>
                  </a:avLst>
                </a:prstGeom>
                <a:solidFill>
                  <a:srgbClr val="01377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Block Arc 11">
                  <a:extLst>
                    <a:ext uri="{FF2B5EF4-FFF2-40B4-BE49-F238E27FC236}">
                      <a16:creationId xmlns:a16="http://schemas.microsoft.com/office/drawing/2014/main" id="{B2836947-7809-B194-2952-993A2F7554E2}"/>
                    </a:ext>
                    <a:ext uri="{C183D7F6-B498-43B3-948B-1728B52AA6E4}">
                      <adec:decorative xmlns:adec="http://schemas.microsoft.com/office/drawing/2017/decorative" val="1"/>
                    </a:ext>
                  </a:extLst>
                </p:cNvPr>
                <p:cNvSpPr/>
                <p:nvPr/>
              </p:nvSpPr>
              <p:spPr>
                <a:xfrm rot="16200000">
                  <a:off x="3039870" y="389599"/>
                  <a:ext cx="6112191" cy="6168325"/>
                </a:xfrm>
                <a:prstGeom prst="blockArc">
                  <a:avLst>
                    <a:gd name="adj1" fmla="val 10852033"/>
                    <a:gd name="adj2" fmla="val 16167167"/>
                    <a:gd name="adj3" fmla="val 7497"/>
                  </a:avLst>
                </a:prstGeom>
                <a:solidFill>
                  <a:srgbClr val="006777"/>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nvGrpSpPr>
                <p:cNvPr id="13" name="Group 12">
                  <a:extLst>
                    <a:ext uri="{FF2B5EF4-FFF2-40B4-BE49-F238E27FC236}">
                      <a16:creationId xmlns:a16="http://schemas.microsoft.com/office/drawing/2014/main" id="{50E753DB-6CB2-8667-680B-8CA9E925FDBF}"/>
                    </a:ext>
                  </a:extLst>
                </p:cNvPr>
                <p:cNvGrpSpPr/>
                <p:nvPr/>
              </p:nvGrpSpPr>
              <p:grpSpPr>
                <a:xfrm>
                  <a:off x="3440947" y="692101"/>
                  <a:ext cx="5290357" cy="5535143"/>
                  <a:chOff x="3440947" y="692101"/>
                  <a:chExt cx="5290357" cy="5535143"/>
                </a:xfrm>
              </p:grpSpPr>
              <p:sp>
                <p:nvSpPr>
                  <p:cNvPr id="14" name="Rectangle 13">
                    <a:extLst>
                      <a:ext uri="{FF2B5EF4-FFF2-40B4-BE49-F238E27FC236}">
                        <a16:creationId xmlns:a16="http://schemas.microsoft.com/office/drawing/2014/main" id="{81A7E4D2-0E60-6FFD-BF72-D85AF4D1FF68}"/>
                      </a:ext>
                    </a:extLst>
                  </p:cNvPr>
                  <p:cNvSpPr/>
                  <p:nvPr/>
                </p:nvSpPr>
                <p:spPr>
                  <a:xfrm rot="18577392">
                    <a:off x="3366329" y="883598"/>
                    <a:ext cx="4157421" cy="3774428"/>
                  </a:xfrm>
                  <a:prstGeom prst="rect">
                    <a:avLst/>
                  </a:prstGeom>
                  <a:noFill/>
                </p:spPr>
                <p:txBody>
                  <a:bodyPr wrap="none" lIns="91440" tIns="45720" rIns="91440" bIns="45720">
                    <a:prstTxWarp prst="textArchUp">
                      <a:avLst>
                        <a:gd name="adj" fmla="val 6225716"/>
                      </a:avLst>
                    </a:prstTxWarp>
                    <a:spAutoFit/>
                  </a:bodyPr>
                  <a:lstStyle/>
                  <a:p>
                    <a:pPr algn="ctr" defTabSz="795528">
                      <a:spcAft>
                        <a:spcPts val="600"/>
                      </a:spcAft>
                    </a:pPr>
                    <a:r>
                      <a:rPr lang="en-US" sz="2436" kern="1200">
                        <a:ln w="0"/>
                        <a:solidFill>
                          <a:schemeClr val="bg1"/>
                        </a:solidFill>
                        <a:effectLst>
                          <a:outerShdw blurRad="38100" dist="19050" dir="2700000" algn="tl" rotWithShape="0">
                            <a:schemeClr val="dk1">
                              <a:alpha val="40000"/>
                            </a:schemeClr>
                          </a:outerShdw>
                        </a:effectLst>
                        <a:latin typeface="+mn-lt"/>
                        <a:ea typeface="+mn-ea"/>
                        <a:cs typeface="+mn-cs"/>
                      </a:rPr>
                      <a:t>Rights-Based</a:t>
                    </a:r>
                    <a:endParaRPr lang="en-US" sz="2800" b="0" cap="none" spc="0">
                      <a:ln w="0"/>
                      <a:solidFill>
                        <a:schemeClr val="bg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66E222CB-E17D-43AD-B4FD-E608D2EE5D48}"/>
                      </a:ext>
                    </a:extLst>
                  </p:cNvPr>
                  <p:cNvSpPr/>
                  <p:nvPr/>
                </p:nvSpPr>
                <p:spPr>
                  <a:xfrm rot="3096962">
                    <a:off x="4744125" y="935865"/>
                    <a:ext cx="4157421" cy="3774428"/>
                  </a:xfrm>
                  <a:prstGeom prst="rect">
                    <a:avLst/>
                  </a:prstGeom>
                  <a:noFill/>
                </p:spPr>
                <p:txBody>
                  <a:bodyPr wrap="none" lIns="91440" tIns="45720" rIns="91440" bIns="45720">
                    <a:prstTxWarp prst="textArchUp">
                      <a:avLst>
                        <a:gd name="adj" fmla="val 5636677"/>
                      </a:avLst>
                    </a:prstTxWarp>
                    <a:spAutoFit/>
                  </a:bodyPr>
                  <a:lstStyle/>
                  <a:p>
                    <a:pPr algn="ctr" defTabSz="795528">
                      <a:spcAft>
                        <a:spcPts val="600"/>
                      </a:spcAft>
                    </a:pPr>
                    <a:r>
                      <a:rPr lang="en-US" sz="2436" kern="1200">
                        <a:ln w="0"/>
                        <a:solidFill>
                          <a:schemeClr val="bg1"/>
                        </a:solidFill>
                        <a:effectLst>
                          <a:outerShdw blurRad="38100" dist="19050" dir="2700000" algn="tl" rotWithShape="0">
                            <a:schemeClr val="dk1">
                              <a:alpha val="40000"/>
                            </a:schemeClr>
                          </a:outerShdw>
                        </a:effectLst>
                        <a:latin typeface="+mn-lt"/>
                        <a:ea typeface="+mn-ea"/>
                        <a:cs typeface="+mn-cs"/>
                      </a:rPr>
                      <a:t>Participatory</a:t>
                    </a:r>
                    <a:endParaRPr lang="en-US" sz="2800" b="0" cap="none" spc="0">
                      <a:ln w="0"/>
                      <a:solidFill>
                        <a:schemeClr val="bg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F0AC7E2E-2753-0E89-0F7C-049DD75DB257}"/>
                      </a:ext>
                    </a:extLst>
                  </p:cNvPr>
                  <p:cNvSpPr/>
                  <p:nvPr/>
                </p:nvSpPr>
                <p:spPr>
                  <a:xfrm rot="2703338">
                    <a:off x="3362817" y="1983117"/>
                    <a:ext cx="4322257" cy="4165997"/>
                  </a:xfrm>
                  <a:prstGeom prst="rect">
                    <a:avLst/>
                  </a:prstGeom>
                  <a:noFill/>
                  <a:effectLst/>
                </p:spPr>
                <p:txBody>
                  <a:bodyPr wrap="none" lIns="91440" tIns="45720" rIns="91440" bIns="45720">
                    <a:prstTxWarp prst="textArchDown">
                      <a:avLst>
                        <a:gd name="adj" fmla="val 3736385"/>
                      </a:avLst>
                    </a:prstTxWarp>
                    <a:spAutoFit/>
                  </a:bodyPr>
                  <a:lstStyle/>
                  <a:p>
                    <a:pPr algn="ctr" defTabSz="795528">
                      <a:spcAft>
                        <a:spcPts val="600"/>
                      </a:spcAft>
                    </a:pPr>
                    <a:r>
                      <a:rPr lang="en-US" sz="2436" kern="1200">
                        <a:ln w="0"/>
                        <a:solidFill>
                          <a:schemeClr val="bg1"/>
                        </a:solidFill>
                        <a:effectLst>
                          <a:outerShdw blurRad="38100" dist="19050" dir="2700000" algn="tl" rotWithShape="0">
                            <a:schemeClr val="dk1">
                              <a:alpha val="40000"/>
                            </a:schemeClr>
                          </a:outerShdw>
                        </a:effectLst>
                        <a:latin typeface="+mn-lt"/>
                        <a:ea typeface="+mn-ea"/>
                        <a:cs typeface="+mn-cs"/>
                      </a:rPr>
                      <a:t>Sustainable</a:t>
                    </a:r>
                    <a:endParaRPr lang="en-US" sz="2800" b="0" cap="none" spc="0">
                      <a:ln w="0"/>
                      <a:solidFill>
                        <a:schemeClr val="bg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7EA0E592-A353-5D0F-3B85-13A6DF2ED0C6}"/>
                      </a:ext>
                    </a:extLst>
                  </p:cNvPr>
                  <p:cNvSpPr/>
                  <p:nvPr/>
                </p:nvSpPr>
                <p:spPr>
                  <a:xfrm rot="18867069">
                    <a:off x="4515246" y="1971805"/>
                    <a:ext cx="4266120" cy="4165997"/>
                  </a:xfrm>
                  <a:prstGeom prst="rect">
                    <a:avLst/>
                  </a:prstGeom>
                  <a:noFill/>
                </p:spPr>
                <p:txBody>
                  <a:bodyPr wrap="none" lIns="91440" tIns="45720" rIns="91440" bIns="45720">
                    <a:prstTxWarp prst="textArchDown">
                      <a:avLst>
                        <a:gd name="adj" fmla="val 3094723"/>
                      </a:avLst>
                    </a:prstTxWarp>
                    <a:spAutoFit/>
                  </a:bodyPr>
                  <a:lstStyle/>
                  <a:p>
                    <a:pPr algn="ctr" defTabSz="795528">
                      <a:spcAft>
                        <a:spcPts val="600"/>
                      </a:spcAft>
                    </a:pPr>
                    <a:r>
                      <a:rPr lang="en-US" sz="2436" kern="1200">
                        <a:ln w="0"/>
                        <a:solidFill>
                          <a:schemeClr val="bg1"/>
                        </a:solidFill>
                        <a:effectLst>
                          <a:outerShdw blurRad="38100" dist="19050" dir="2700000" algn="tl" rotWithShape="0">
                            <a:schemeClr val="dk1">
                              <a:alpha val="40000"/>
                            </a:schemeClr>
                          </a:outerShdw>
                        </a:effectLst>
                        <a:latin typeface="+mn-lt"/>
                        <a:ea typeface="+mn-ea"/>
                        <a:cs typeface="+mn-cs"/>
                      </a:rPr>
                      <a:t>Innovative</a:t>
                    </a:r>
                    <a:endParaRPr lang="en-US" sz="2800" b="0" cap="none" spc="0">
                      <a:ln w="0"/>
                      <a:solidFill>
                        <a:schemeClr val="bg1"/>
                      </a:solidFill>
                      <a:effectLst>
                        <a:outerShdw blurRad="38100" dist="19050" dir="2700000" algn="tl" rotWithShape="0">
                          <a:schemeClr val="dk1">
                            <a:alpha val="40000"/>
                          </a:schemeClr>
                        </a:outerShdw>
                      </a:effectLst>
                    </a:endParaRPr>
                  </a:p>
                </p:txBody>
              </p:sp>
            </p:grpSp>
          </p:grpSp>
        </p:grpSp>
      </p:grpSp>
    </p:spTree>
    <p:extLst>
      <p:ext uri="{BB962C8B-B14F-4D97-AF65-F5344CB8AC3E}">
        <p14:creationId xmlns:p14="http://schemas.microsoft.com/office/powerpoint/2010/main" val="376435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BF7F9-F2C9-3818-D458-AF39CAE8B68F}"/>
              </a:ext>
            </a:extLst>
          </p:cNvPr>
          <p:cNvSpPr>
            <a:spLocks noGrp="1"/>
          </p:cNvSpPr>
          <p:nvPr>
            <p:ph type="title"/>
          </p:nvPr>
        </p:nvSpPr>
        <p:spPr>
          <a:xfrm>
            <a:off x="841248" y="548640"/>
            <a:ext cx="3600860" cy="5431536"/>
          </a:xfrm>
        </p:spPr>
        <p:txBody>
          <a:bodyPr>
            <a:normAutofit/>
          </a:bodyPr>
          <a:lstStyle/>
          <a:p>
            <a:r>
              <a:rPr lang="en-US" sz="5400"/>
              <a:t>Rights-Based</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FCCCE4-7B9C-5E03-AE73-AB4440654A3C}"/>
              </a:ext>
            </a:extLst>
          </p:cNvPr>
          <p:cNvSpPr>
            <a:spLocks noGrp="1"/>
          </p:cNvSpPr>
          <p:nvPr>
            <p:ph idx="1"/>
          </p:nvPr>
        </p:nvSpPr>
        <p:spPr>
          <a:xfrm>
            <a:off x="5126418" y="552091"/>
            <a:ext cx="6224335" cy="5431536"/>
          </a:xfrm>
        </p:spPr>
        <p:txBody>
          <a:bodyPr anchor="ctr">
            <a:normAutofit/>
          </a:bodyPr>
          <a:lstStyle/>
          <a:p>
            <a:r>
              <a:rPr lang="en-US"/>
              <a:t>Access to assistive technology is a fundamental human right AND a pathway to the realization of other rights</a:t>
            </a:r>
          </a:p>
          <a:p>
            <a:r>
              <a:rPr lang="en-US"/>
              <a:t>Rights based approach requires</a:t>
            </a:r>
          </a:p>
          <a:p>
            <a:pPr lvl="1"/>
            <a:r>
              <a:rPr lang="en-US" sz="2800"/>
              <a:t>Universality of access</a:t>
            </a:r>
          </a:p>
          <a:p>
            <a:pPr lvl="1"/>
            <a:r>
              <a:rPr lang="en-US" sz="2800"/>
              <a:t>Equity and non-discrimination</a:t>
            </a:r>
          </a:p>
          <a:p>
            <a:pPr lvl="1"/>
            <a:r>
              <a:rPr lang="en-US" sz="2800"/>
              <a:t>Affordability and accessibility</a:t>
            </a:r>
          </a:p>
          <a:p>
            <a:pPr lvl="1"/>
            <a:r>
              <a:rPr lang="en-US" sz="2800"/>
              <a:t>Respect for dignity, autonomy, and informed choice</a:t>
            </a:r>
          </a:p>
        </p:txBody>
      </p:sp>
    </p:spTree>
    <p:extLst>
      <p:ext uri="{BB962C8B-B14F-4D97-AF65-F5344CB8AC3E}">
        <p14:creationId xmlns:p14="http://schemas.microsoft.com/office/powerpoint/2010/main" val="192839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195D9-FC42-8B89-012D-6266516F2A53}"/>
              </a:ext>
            </a:extLst>
          </p:cNvPr>
          <p:cNvSpPr>
            <a:spLocks noGrp="1"/>
          </p:cNvSpPr>
          <p:nvPr>
            <p:ph type="title"/>
          </p:nvPr>
        </p:nvSpPr>
        <p:spPr>
          <a:xfrm>
            <a:off x="841248" y="548640"/>
            <a:ext cx="3600860" cy="5431536"/>
          </a:xfrm>
        </p:spPr>
        <p:txBody>
          <a:bodyPr>
            <a:normAutofit/>
          </a:bodyPr>
          <a:lstStyle/>
          <a:p>
            <a:r>
              <a:rPr lang="en-US" sz="5000"/>
              <a:t>Participatory</a:t>
            </a:r>
            <a:endParaRPr lang="en-IE" sz="5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4E4CDE-2249-57C3-6881-064E3D3FB802}"/>
              </a:ext>
            </a:extLst>
          </p:cNvPr>
          <p:cNvSpPr>
            <a:spLocks noGrp="1"/>
          </p:cNvSpPr>
          <p:nvPr>
            <p:ph idx="1"/>
          </p:nvPr>
        </p:nvSpPr>
        <p:spPr>
          <a:xfrm>
            <a:off x="5126418" y="552091"/>
            <a:ext cx="6224335" cy="5431536"/>
          </a:xfrm>
        </p:spPr>
        <p:txBody>
          <a:bodyPr anchor="ctr">
            <a:normAutofit/>
          </a:bodyPr>
          <a:lstStyle/>
          <a:p>
            <a:r>
              <a:rPr lang="en-US"/>
              <a:t>Requires meaningful engagement of AT users at all levels </a:t>
            </a:r>
          </a:p>
          <a:p>
            <a:pPr lvl="1"/>
            <a:r>
              <a:rPr lang="en-US" sz="2800"/>
              <a:t>Development</a:t>
            </a:r>
          </a:p>
          <a:p>
            <a:pPr lvl="1"/>
            <a:r>
              <a:rPr lang="en-US" sz="2800"/>
              <a:t>Implementation</a:t>
            </a:r>
          </a:p>
          <a:p>
            <a:pPr lvl="1"/>
            <a:r>
              <a:rPr lang="en-US" sz="2800"/>
              <a:t>Evaluation</a:t>
            </a:r>
          </a:p>
          <a:p>
            <a:r>
              <a:rPr lang="en-US"/>
              <a:t>Emphasis on</a:t>
            </a:r>
          </a:p>
          <a:p>
            <a:pPr lvl="1"/>
            <a:r>
              <a:rPr lang="en-US" sz="2800"/>
              <a:t>Codesign</a:t>
            </a:r>
          </a:p>
          <a:p>
            <a:pPr lvl="1"/>
            <a:r>
              <a:rPr lang="en-US" sz="2800"/>
              <a:t>Shared decision making</a:t>
            </a:r>
          </a:p>
          <a:p>
            <a:pPr lvl="1"/>
            <a:r>
              <a:rPr lang="en-US" sz="2800"/>
              <a:t>User centred approaches</a:t>
            </a:r>
          </a:p>
          <a:p>
            <a:pPr lvl="1"/>
            <a:r>
              <a:rPr lang="en-US" sz="2800"/>
              <a:t>Adaptation to diverse needs (not one-size fits all)</a:t>
            </a:r>
          </a:p>
        </p:txBody>
      </p:sp>
    </p:spTree>
    <p:extLst>
      <p:ext uri="{BB962C8B-B14F-4D97-AF65-F5344CB8AC3E}">
        <p14:creationId xmlns:p14="http://schemas.microsoft.com/office/powerpoint/2010/main" val="285709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B777C-967A-9AA7-A9A2-47C7C81CA764}"/>
              </a:ext>
            </a:extLst>
          </p:cNvPr>
          <p:cNvSpPr>
            <a:spLocks noGrp="1"/>
          </p:cNvSpPr>
          <p:nvPr>
            <p:ph type="title"/>
          </p:nvPr>
        </p:nvSpPr>
        <p:spPr>
          <a:xfrm>
            <a:off x="841248" y="548640"/>
            <a:ext cx="3600860" cy="5431536"/>
          </a:xfrm>
        </p:spPr>
        <p:txBody>
          <a:bodyPr>
            <a:normAutofit/>
          </a:bodyPr>
          <a:lstStyle/>
          <a:p>
            <a:r>
              <a:rPr lang="en-US" sz="5400"/>
              <a:t>Sustainable</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8F2F23-5D80-B2D5-B3EB-AA160C8B94A8}"/>
              </a:ext>
            </a:extLst>
          </p:cNvPr>
          <p:cNvSpPr>
            <a:spLocks noGrp="1"/>
          </p:cNvSpPr>
          <p:nvPr>
            <p:ph idx="1"/>
          </p:nvPr>
        </p:nvSpPr>
        <p:spPr>
          <a:xfrm>
            <a:off x="5126418" y="552091"/>
            <a:ext cx="6224335" cy="5431536"/>
          </a:xfrm>
        </p:spPr>
        <p:txBody>
          <a:bodyPr anchor="ctr">
            <a:normAutofit/>
          </a:bodyPr>
          <a:lstStyle/>
          <a:p>
            <a:r>
              <a:rPr lang="en-US"/>
              <a:t>Integrated and coherent AT systems</a:t>
            </a:r>
          </a:p>
          <a:p>
            <a:r>
              <a:rPr lang="en-US"/>
              <a:t>Withstand changing economic systems</a:t>
            </a:r>
          </a:p>
          <a:p>
            <a:r>
              <a:rPr lang="en-US"/>
              <a:t>Effective coordination across sectors</a:t>
            </a:r>
          </a:p>
          <a:p>
            <a:r>
              <a:rPr lang="en-US"/>
              <a:t>Includes</a:t>
            </a:r>
          </a:p>
          <a:p>
            <a:pPr lvl="1"/>
            <a:r>
              <a:rPr lang="en-US" sz="2800"/>
              <a:t>Efficiency</a:t>
            </a:r>
          </a:p>
          <a:p>
            <a:pPr lvl="1"/>
            <a:r>
              <a:rPr lang="en-US" sz="2800"/>
              <a:t>Viable financial and service models</a:t>
            </a:r>
          </a:p>
          <a:p>
            <a:pPr lvl="1"/>
            <a:r>
              <a:rPr lang="en-US" sz="2800"/>
              <a:t>Consideration for circularity and environmental impact</a:t>
            </a:r>
            <a:endParaRPr lang="en-IE" sz="2800"/>
          </a:p>
        </p:txBody>
      </p:sp>
    </p:spTree>
    <p:extLst>
      <p:ext uri="{BB962C8B-B14F-4D97-AF65-F5344CB8AC3E}">
        <p14:creationId xmlns:p14="http://schemas.microsoft.com/office/powerpoint/2010/main" val="18540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7D0E4-1E3F-6FA7-FF95-A4B551530869}"/>
              </a:ext>
            </a:extLst>
          </p:cNvPr>
          <p:cNvSpPr>
            <a:spLocks noGrp="1"/>
          </p:cNvSpPr>
          <p:nvPr>
            <p:ph type="title"/>
          </p:nvPr>
        </p:nvSpPr>
        <p:spPr>
          <a:xfrm>
            <a:off x="841248" y="548640"/>
            <a:ext cx="3600860" cy="5431536"/>
          </a:xfrm>
        </p:spPr>
        <p:txBody>
          <a:bodyPr>
            <a:normAutofit/>
          </a:bodyPr>
          <a:lstStyle/>
          <a:p>
            <a:r>
              <a:rPr lang="en-US" sz="5400"/>
              <a:t>Innovative</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531031-3AF2-0A52-0952-D61AFB64AB6C}"/>
              </a:ext>
            </a:extLst>
          </p:cNvPr>
          <p:cNvSpPr>
            <a:spLocks noGrp="1"/>
          </p:cNvSpPr>
          <p:nvPr>
            <p:ph idx="1"/>
          </p:nvPr>
        </p:nvSpPr>
        <p:spPr>
          <a:xfrm>
            <a:off x="5126418" y="552091"/>
            <a:ext cx="6224335" cy="5431536"/>
          </a:xfrm>
        </p:spPr>
        <p:txBody>
          <a:bodyPr anchor="ctr">
            <a:normAutofit lnSpcReduction="10000"/>
          </a:bodyPr>
          <a:lstStyle/>
          <a:p>
            <a:r>
              <a:rPr lang="en-US"/>
              <a:t>Broad framing of innovation</a:t>
            </a:r>
          </a:p>
          <a:p>
            <a:r>
              <a:rPr lang="en-US"/>
              <a:t>Extends beyond products to…</a:t>
            </a:r>
          </a:p>
          <a:p>
            <a:pPr lvl="1"/>
            <a:r>
              <a:rPr lang="en-US" sz="2800"/>
              <a:t>Service delivery</a:t>
            </a:r>
          </a:p>
          <a:p>
            <a:pPr lvl="1"/>
            <a:r>
              <a:rPr lang="en-US" sz="2800"/>
              <a:t>Workforce development</a:t>
            </a:r>
          </a:p>
          <a:p>
            <a:pPr lvl="1"/>
            <a:r>
              <a:rPr lang="en-US" sz="2800"/>
              <a:t>Capacity building</a:t>
            </a:r>
          </a:p>
          <a:p>
            <a:pPr lvl="1"/>
            <a:r>
              <a:rPr lang="en-US" sz="2800"/>
              <a:t>Regulatory environments</a:t>
            </a:r>
          </a:p>
          <a:p>
            <a:pPr lvl="1"/>
            <a:r>
              <a:rPr lang="en-US" sz="2800"/>
              <a:t>Evidence generation</a:t>
            </a:r>
          </a:p>
          <a:p>
            <a:r>
              <a:rPr lang="en-US"/>
              <a:t>Help system adopt new solutions while maintaining</a:t>
            </a:r>
          </a:p>
          <a:p>
            <a:pPr lvl="1"/>
            <a:r>
              <a:rPr lang="en-US" sz="2800"/>
              <a:t>Safety</a:t>
            </a:r>
          </a:p>
          <a:p>
            <a:pPr lvl="1"/>
            <a:r>
              <a:rPr lang="en-US" sz="2800"/>
              <a:t>Quality</a:t>
            </a:r>
          </a:p>
          <a:p>
            <a:pPr lvl="1"/>
            <a:r>
              <a:rPr lang="en-US" sz="2800"/>
              <a:t>Responsiveness to real needs</a:t>
            </a:r>
            <a:endParaRPr lang="en-IE" sz="2800"/>
          </a:p>
        </p:txBody>
      </p:sp>
    </p:spTree>
    <p:extLst>
      <p:ext uri="{BB962C8B-B14F-4D97-AF65-F5344CB8AC3E}">
        <p14:creationId xmlns:p14="http://schemas.microsoft.com/office/powerpoint/2010/main" val="354746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6FC2C-4101-4AEC-75E0-4615C24E5883}"/>
              </a:ext>
            </a:extLst>
          </p:cNvPr>
          <p:cNvSpPr>
            <a:spLocks noGrp="1"/>
          </p:cNvSpPr>
          <p:nvPr>
            <p:ph type="title"/>
          </p:nvPr>
        </p:nvSpPr>
        <p:spPr>
          <a:xfrm>
            <a:off x="630936" y="640080"/>
            <a:ext cx="4818888" cy="1481328"/>
          </a:xfrm>
        </p:spPr>
        <p:txBody>
          <a:bodyPr anchor="b">
            <a:normAutofit/>
          </a:bodyPr>
          <a:lstStyle/>
          <a:p>
            <a:r>
              <a:rPr lang="en-US" sz="5000"/>
              <a:t>From Principles to Components </a:t>
            </a:r>
            <a:endParaRPr lang="en-IE" sz="5000"/>
          </a:p>
        </p:txBody>
      </p:sp>
      <p:sp>
        <p:nvSpPr>
          <p:cNvPr id="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B58C8D-20C1-D384-6487-285CC1A6B7A5}"/>
              </a:ext>
            </a:extLst>
          </p:cNvPr>
          <p:cNvSpPr>
            <a:spLocks noGrp="1"/>
          </p:cNvSpPr>
          <p:nvPr>
            <p:ph idx="1"/>
          </p:nvPr>
        </p:nvSpPr>
        <p:spPr>
          <a:xfrm>
            <a:off x="630936" y="2660904"/>
            <a:ext cx="4818888" cy="3547872"/>
          </a:xfrm>
        </p:spPr>
        <p:txBody>
          <a:bodyPr anchor="t">
            <a:normAutofit/>
          </a:bodyPr>
          <a:lstStyle/>
          <a:p>
            <a:r>
              <a:rPr lang="en-US"/>
              <a:t>11 components as core features in inclusive and resilient AT policy</a:t>
            </a:r>
          </a:p>
          <a:p>
            <a:r>
              <a:rPr lang="en-US"/>
              <a:t>Aspirational but important for comprehensive policy</a:t>
            </a:r>
          </a:p>
          <a:p>
            <a:r>
              <a:rPr lang="en-US"/>
              <a:t>Based on evidence and expert consensus</a:t>
            </a:r>
          </a:p>
          <a:p>
            <a:endParaRPr lang="en-IE"/>
          </a:p>
        </p:txBody>
      </p:sp>
      <p:grpSp>
        <p:nvGrpSpPr>
          <p:cNvPr id="28" name="Group 27">
            <a:extLst>
              <a:ext uri="{FF2B5EF4-FFF2-40B4-BE49-F238E27FC236}">
                <a16:creationId xmlns:a16="http://schemas.microsoft.com/office/drawing/2014/main" id="{EB8D4A9D-4952-5ABC-2BC5-6A5605B4CD57}"/>
              </a:ext>
              <a:ext uri="{C183D7F6-B498-43B3-948B-1728B52AA6E4}">
                <adec:decorative xmlns:adec="http://schemas.microsoft.com/office/drawing/2017/decorative" val="1"/>
              </a:ext>
            </a:extLst>
          </p:cNvPr>
          <p:cNvGrpSpPr/>
          <p:nvPr/>
        </p:nvGrpSpPr>
        <p:grpSpPr>
          <a:xfrm>
            <a:off x="6099048" y="705503"/>
            <a:ext cx="5458968" cy="5446993"/>
            <a:chOff x="3570288" y="915988"/>
            <a:chExt cx="5065712" cy="5054600"/>
          </a:xfrm>
        </p:grpSpPr>
        <p:grpSp>
          <p:nvGrpSpPr>
            <p:cNvPr id="4" name="Group 3">
              <a:extLst>
                <a:ext uri="{FF2B5EF4-FFF2-40B4-BE49-F238E27FC236}">
                  <a16:creationId xmlns:a16="http://schemas.microsoft.com/office/drawing/2014/main" id="{88877062-FAC6-4625-72CE-98009B478B9E}"/>
                </a:ext>
              </a:extLst>
            </p:cNvPr>
            <p:cNvGrpSpPr/>
            <p:nvPr/>
          </p:nvGrpSpPr>
          <p:grpSpPr>
            <a:xfrm>
              <a:off x="3570288" y="915988"/>
              <a:ext cx="5065712" cy="5054600"/>
              <a:chOff x="3570288" y="915988"/>
              <a:chExt cx="5065712" cy="5054600"/>
            </a:xfrm>
          </p:grpSpPr>
          <p:sp>
            <p:nvSpPr>
              <p:cNvPr id="5" name="10">
                <a:extLst>
                  <a:ext uri="{FF2B5EF4-FFF2-40B4-BE49-F238E27FC236}">
                    <a16:creationId xmlns:a16="http://schemas.microsoft.com/office/drawing/2014/main" id="{4FA6B2EE-CA53-999D-CDC2-6DB2E2B33A28}"/>
                  </a:ext>
                  <a:ext uri="{C183D7F6-B498-43B3-948B-1728B52AA6E4}">
                    <adec:decorative xmlns:adec="http://schemas.microsoft.com/office/drawing/2017/decorative" val="1"/>
                  </a:ext>
                </a:extLst>
              </p:cNvPr>
              <p:cNvSpPr>
                <a:spLocks/>
              </p:cNvSpPr>
              <p:nvPr/>
            </p:nvSpPr>
            <p:spPr bwMode="auto">
              <a:xfrm>
                <a:off x="3621088" y="3619500"/>
                <a:ext cx="1731962" cy="1393825"/>
              </a:xfrm>
              <a:custGeom>
                <a:avLst/>
                <a:gdLst>
                  <a:gd name="T0" fmla="*/ 3 w 455"/>
                  <a:gd name="T1" fmla="*/ 79 h 366"/>
                  <a:gd name="T2" fmla="*/ 129 w 455"/>
                  <a:gd name="T3" fmla="*/ 356 h 366"/>
                  <a:gd name="T4" fmla="*/ 158 w 455"/>
                  <a:gd name="T5" fmla="*/ 359 h 366"/>
                  <a:gd name="T6" fmla="*/ 446 w 455"/>
                  <a:gd name="T7" fmla="*/ 109 h 366"/>
                  <a:gd name="T8" fmla="*/ 450 w 455"/>
                  <a:gd name="T9" fmla="*/ 83 h 366"/>
                  <a:gd name="T10" fmla="*/ 419 w 455"/>
                  <a:gd name="T11" fmla="*/ 16 h 366"/>
                  <a:gd name="T12" fmla="*/ 397 w 455"/>
                  <a:gd name="T13" fmla="*/ 1 h 366"/>
                  <a:gd name="T14" fmla="*/ 19 w 455"/>
                  <a:gd name="T15" fmla="*/ 56 h 366"/>
                  <a:gd name="T16" fmla="*/ 3 w 455"/>
                  <a:gd name="T17" fmla="*/ 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366">
                    <a:moveTo>
                      <a:pt x="3" y="79"/>
                    </a:moveTo>
                    <a:cubicBezTo>
                      <a:pt x="23" y="183"/>
                      <a:pt x="67" y="277"/>
                      <a:pt x="129" y="356"/>
                    </a:cubicBezTo>
                    <a:cubicBezTo>
                      <a:pt x="136" y="365"/>
                      <a:pt x="149" y="366"/>
                      <a:pt x="158" y="359"/>
                    </a:cubicBezTo>
                    <a:cubicBezTo>
                      <a:pt x="446" y="109"/>
                      <a:pt x="446" y="109"/>
                      <a:pt x="446" y="109"/>
                    </a:cubicBezTo>
                    <a:cubicBezTo>
                      <a:pt x="454" y="102"/>
                      <a:pt x="455" y="91"/>
                      <a:pt x="450" y="83"/>
                    </a:cubicBezTo>
                    <a:cubicBezTo>
                      <a:pt x="436" y="63"/>
                      <a:pt x="426" y="40"/>
                      <a:pt x="419" y="16"/>
                    </a:cubicBezTo>
                    <a:cubicBezTo>
                      <a:pt x="416" y="6"/>
                      <a:pt x="407" y="0"/>
                      <a:pt x="397" y="1"/>
                    </a:cubicBezTo>
                    <a:cubicBezTo>
                      <a:pt x="19" y="56"/>
                      <a:pt x="19" y="56"/>
                      <a:pt x="19" y="56"/>
                    </a:cubicBezTo>
                    <a:cubicBezTo>
                      <a:pt x="8" y="57"/>
                      <a:pt x="0" y="68"/>
                      <a:pt x="3" y="79"/>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6" name="11">
                <a:extLst>
                  <a:ext uri="{FF2B5EF4-FFF2-40B4-BE49-F238E27FC236}">
                    <a16:creationId xmlns:a16="http://schemas.microsoft.com/office/drawing/2014/main" id="{9ADB6FE5-595F-4D1B-254B-E8C3D88799AE}"/>
                  </a:ext>
                  <a:ext uri="{C183D7F6-B498-43B3-948B-1728B52AA6E4}">
                    <adec:decorative xmlns:adec="http://schemas.microsoft.com/office/drawing/2017/decorative" val="1"/>
                  </a:ext>
                </a:extLst>
              </p:cNvPr>
              <p:cNvSpPr>
                <a:spLocks/>
              </p:cNvSpPr>
              <p:nvPr/>
            </p:nvSpPr>
            <p:spPr bwMode="auto">
              <a:xfrm>
                <a:off x="3570288" y="2449327"/>
                <a:ext cx="1676400" cy="1285875"/>
              </a:xfrm>
              <a:custGeom>
                <a:avLst/>
                <a:gdLst>
                  <a:gd name="T0" fmla="*/ 52 w 440"/>
                  <a:gd name="T1" fmla="*/ 16 h 337"/>
                  <a:gd name="T2" fmla="*/ 9 w 440"/>
                  <a:gd name="T3" fmla="*/ 317 h 337"/>
                  <a:gd name="T4" fmla="*/ 31 w 440"/>
                  <a:gd name="T5" fmla="*/ 335 h 337"/>
                  <a:gd name="T6" fmla="*/ 409 w 440"/>
                  <a:gd name="T7" fmla="*/ 281 h 337"/>
                  <a:gd name="T8" fmla="*/ 426 w 440"/>
                  <a:gd name="T9" fmla="*/ 261 h 337"/>
                  <a:gd name="T10" fmla="*/ 437 w 440"/>
                  <a:gd name="T11" fmla="*/ 187 h 337"/>
                  <a:gd name="T12" fmla="*/ 426 w 440"/>
                  <a:gd name="T13" fmla="*/ 163 h 337"/>
                  <a:gd name="T14" fmla="*/ 79 w 440"/>
                  <a:gd name="T15" fmla="*/ 5 h 337"/>
                  <a:gd name="T16" fmla="*/ 52 w 440"/>
                  <a:gd name="T17" fmla="*/ 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337">
                    <a:moveTo>
                      <a:pt x="52" y="16"/>
                    </a:moveTo>
                    <a:cubicBezTo>
                      <a:pt x="13" y="114"/>
                      <a:pt x="0" y="217"/>
                      <a:pt x="9" y="317"/>
                    </a:cubicBezTo>
                    <a:cubicBezTo>
                      <a:pt x="10" y="328"/>
                      <a:pt x="20" y="337"/>
                      <a:pt x="31" y="335"/>
                    </a:cubicBezTo>
                    <a:cubicBezTo>
                      <a:pt x="409" y="281"/>
                      <a:pt x="409" y="281"/>
                      <a:pt x="409" y="281"/>
                    </a:cubicBezTo>
                    <a:cubicBezTo>
                      <a:pt x="419" y="279"/>
                      <a:pt x="426" y="271"/>
                      <a:pt x="426" y="261"/>
                    </a:cubicBezTo>
                    <a:cubicBezTo>
                      <a:pt x="426" y="236"/>
                      <a:pt x="429" y="212"/>
                      <a:pt x="437" y="187"/>
                    </a:cubicBezTo>
                    <a:cubicBezTo>
                      <a:pt x="440" y="178"/>
                      <a:pt x="435" y="168"/>
                      <a:pt x="426" y="163"/>
                    </a:cubicBezTo>
                    <a:cubicBezTo>
                      <a:pt x="79" y="5"/>
                      <a:pt x="79" y="5"/>
                      <a:pt x="79" y="5"/>
                    </a:cubicBezTo>
                    <a:cubicBezTo>
                      <a:pt x="68" y="0"/>
                      <a:pt x="56" y="5"/>
                      <a:pt x="52" y="1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7" name="09">
                <a:extLst>
                  <a:ext uri="{FF2B5EF4-FFF2-40B4-BE49-F238E27FC236}">
                    <a16:creationId xmlns:a16="http://schemas.microsoft.com/office/drawing/2014/main" id="{2C534425-E1C7-6251-5DB4-F1EC109622E1}"/>
                  </a:ext>
                  <a:ext uri="{C183D7F6-B498-43B3-948B-1728B52AA6E4}">
                    <adec:decorative xmlns:adec="http://schemas.microsoft.com/office/drawing/2017/decorative" val="1"/>
                  </a:ext>
                </a:extLst>
              </p:cNvPr>
              <p:cNvSpPr>
                <a:spLocks/>
              </p:cNvSpPr>
              <p:nvPr/>
            </p:nvSpPr>
            <p:spPr bwMode="auto">
              <a:xfrm>
                <a:off x="4256088" y="4090988"/>
                <a:ext cx="1524000" cy="1727200"/>
              </a:xfrm>
              <a:custGeom>
                <a:avLst/>
                <a:gdLst>
                  <a:gd name="T0" fmla="*/ 8 w 400"/>
                  <a:gd name="T1" fmla="*/ 285 h 453"/>
                  <a:gd name="T2" fmla="*/ 264 w 400"/>
                  <a:gd name="T3" fmla="*/ 449 h 453"/>
                  <a:gd name="T4" fmla="*/ 290 w 400"/>
                  <a:gd name="T5" fmla="*/ 436 h 453"/>
                  <a:gd name="T6" fmla="*/ 397 w 400"/>
                  <a:gd name="T7" fmla="*/ 70 h 453"/>
                  <a:gd name="T8" fmla="*/ 386 w 400"/>
                  <a:gd name="T9" fmla="*/ 46 h 453"/>
                  <a:gd name="T10" fmla="*/ 324 w 400"/>
                  <a:gd name="T11" fmla="*/ 6 h 453"/>
                  <a:gd name="T12" fmla="*/ 297 w 400"/>
                  <a:gd name="T13" fmla="*/ 6 h 453"/>
                  <a:gd name="T14" fmla="*/ 9 w 400"/>
                  <a:gd name="T15" fmla="*/ 256 h 453"/>
                  <a:gd name="T16" fmla="*/ 8 w 400"/>
                  <a:gd name="T17" fmla="*/ 28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53">
                    <a:moveTo>
                      <a:pt x="8" y="285"/>
                    </a:moveTo>
                    <a:cubicBezTo>
                      <a:pt x="81" y="361"/>
                      <a:pt x="169" y="416"/>
                      <a:pt x="264" y="449"/>
                    </a:cubicBezTo>
                    <a:cubicBezTo>
                      <a:pt x="275" y="453"/>
                      <a:pt x="286" y="447"/>
                      <a:pt x="290" y="436"/>
                    </a:cubicBezTo>
                    <a:cubicBezTo>
                      <a:pt x="397" y="70"/>
                      <a:pt x="397" y="70"/>
                      <a:pt x="397" y="70"/>
                    </a:cubicBezTo>
                    <a:cubicBezTo>
                      <a:pt x="400" y="61"/>
                      <a:pt x="395" y="50"/>
                      <a:pt x="386" y="46"/>
                    </a:cubicBezTo>
                    <a:cubicBezTo>
                      <a:pt x="364" y="36"/>
                      <a:pt x="343" y="23"/>
                      <a:pt x="324" y="6"/>
                    </a:cubicBezTo>
                    <a:cubicBezTo>
                      <a:pt x="316" y="0"/>
                      <a:pt x="305" y="0"/>
                      <a:pt x="297" y="6"/>
                    </a:cubicBezTo>
                    <a:cubicBezTo>
                      <a:pt x="9" y="256"/>
                      <a:pt x="9" y="256"/>
                      <a:pt x="9" y="256"/>
                    </a:cubicBezTo>
                    <a:cubicBezTo>
                      <a:pt x="1" y="263"/>
                      <a:pt x="0" y="277"/>
                      <a:pt x="8" y="285"/>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8" name="08">
                <a:extLst>
                  <a:ext uri="{FF2B5EF4-FFF2-40B4-BE49-F238E27FC236}">
                    <a16:creationId xmlns:a16="http://schemas.microsoft.com/office/drawing/2014/main" id="{8B0C104A-D286-CEB2-A7C6-8FC508A435C8}"/>
                  </a:ext>
                  <a:ext uri="{C183D7F6-B498-43B3-948B-1728B52AA6E4}">
                    <adec:decorative xmlns:adec="http://schemas.microsoft.com/office/drawing/2017/decorative" val="1"/>
                  </a:ext>
                </a:extLst>
              </p:cNvPr>
              <p:cNvSpPr>
                <a:spLocks/>
              </p:cNvSpPr>
              <p:nvPr/>
            </p:nvSpPr>
            <p:spPr bwMode="auto">
              <a:xfrm>
                <a:off x="5448300" y="4327525"/>
                <a:ext cx="1295400" cy="1643063"/>
              </a:xfrm>
              <a:custGeom>
                <a:avLst/>
                <a:gdLst>
                  <a:gd name="T0" fmla="*/ 68580 w 340"/>
                  <a:gd name="T1" fmla="*/ 1551570 h 431"/>
                  <a:gd name="T2" fmla="*/ 1226820 w 340"/>
                  <a:gd name="T3" fmla="*/ 1551570 h 431"/>
                  <a:gd name="T4" fmla="*/ 1283970 w 340"/>
                  <a:gd name="T5" fmla="*/ 1456265 h 431"/>
                  <a:gd name="T6" fmla="*/ 872490 w 340"/>
                  <a:gd name="T7" fmla="*/ 60995 h 431"/>
                  <a:gd name="T8" fmla="*/ 788670 w 340"/>
                  <a:gd name="T9" fmla="*/ 7624 h 431"/>
                  <a:gd name="T10" fmla="*/ 506730 w 340"/>
                  <a:gd name="T11" fmla="*/ 7624 h 431"/>
                  <a:gd name="T12" fmla="*/ 422910 w 340"/>
                  <a:gd name="T13" fmla="*/ 60995 h 431"/>
                  <a:gd name="T14" fmla="*/ 15240 w 340"/>
                  <a:gd name="T15" fmla="*/ 1456265 h 431"/>
                  <a:gd name="T16" fmla="*/ 68580 w 340"/>
                  <a:gd name="T17" fmla="*/ 155157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431">
                    <a:moveTo>
                      <a:pt x="18" y="407"/>
                    </a:moveTo>
                    <a:cubicBezTo>
                      <a:pt x="121" y="431"/>
                      <a:pt x="225" y="430"/>
                      <a:pt x="322" y="407"/>
                    </a:cubicBezTo>
                    <a:cubicBezTo>
                      <a:pt x="333" y="404"/>
                      <a:pt x="340" y="393"/>
                      <a:pt x="337" y="382"/>
                    </a:cubicBezTo>
                    <a:cubicBezTo>
                      <a:pt x="229" y="16"/>
                      <a:pt x="229" y="16"/>
                      <a:pt x="229" y="16"/>
                    </a:cubicBezTo>
                    <a:cubicBezTo>
                      <a:pt x="226" y="6"/>
                      <a:pt x="217" y="0"/>
                      <a:pt x="207" y="2"/>
                    </a:cubicBezTo>
                    <a:cubicBezTo>
                      <a:pt x="183" y="6"/>
                      <a:pt x="158" y="6"/>
                      <a:pt x="133" y="2"/>
                    </a:cubicBezTo>
                    <a:cubicBezTo>
                      <a:pt x="123" y="0"/>
                      <a:pt x="114" y="6"/>
                      <a:pt x="111" y="16"/>
                    </a:cubicBezTo>
                    <a:cubicBezTo>
                      <a:pt x="4" y="382"/>
                      <a:pt x="4" y="382"/>
                      <a:pt x="4" y="382"/>
                    </a:cubicBezTo>
                    <a:cubicBezTo>
                      <a:pt x="0" y="393"/>
                      <a:pt x="7" y="404"/>
                      <a:pt x="18" y="407"/>
                    </a:cubicBezTo>
                    <a:close/>
                  </a:path>
                </a:pathLst>
              </a:custGeom>
              <a:solidFill>
                <a:schemeClr val="bg1">
                  <a:lumMod val="50000"/>
                </a:schemeClr>
              </a:solidFill>
              <a:ln>
                <a:noFill/>
              </a:ln>
            </p:spPr>
            <p:txBody>
              <a:bodyPr/>
              <a:lstStyle/>
              <a:p>
                <a:endParaRPr lang="en-IE"/>
              </a:p>
            </p:txBody>
          </p:sp>
          <p:sp>
            <p:nvSpPr>
              <p:cNvPr id="9" name="07">
                <a:extLst>
                  <a:ext uri="{FF2B5EF4-FFF2-40B4-BE49-F238E27FC236}">
                    <a16:creationId xmlns:a16="http://schemas.microsoft.com/office/drawing/2014/main" id="{76B8B775-2882-B823-E881-64ABEF93772B}"/>
                  </a:ext>
                  <a:ext uri="{C183D7F6-B498-43B3-948B-1728B52AA6E4}">
                    <adec:decorative xmlns:adec="http://schemas.microsoft.com/office/drawing/2017/decorative" val="1"/>
                  </a:ext>
                </a:extLst>
              </p:cNvPr>
              <p:cNvSpPr>
                <a:spLocks/>
              </p:cNvSpPr>
              <p:nvPr/>
            </p:nvSpPr>
            <p:spPr bwMode="auto">
              <a:xfrm>
                <a:off x="6411913" y="4087813"/>
                <a:ext cx="1522412" cy="1730375"/>
              </a:xfrm>
              <a:custGeom>
                <a:avLst/>
                <a:gdLst>
                  <a:gd name="T0" fmla="*/ 517620 w 400"/>
                  <a:gd name="T1" fmla="*/ 1715129 h 454"/>
                  <a:gd name="T2" fmla="*/ 1491965 w 400"/>
                  <a:gd name="T3" fmla="*/ 1090060 h 454"/>
                  <a:gd name="T4" fmla="*/ 1488159 w 400"/>
                  <a:gd name="T5" fmla="*/ 979529 h 454"/>
                  <a:gd name="T6" fmla="*/ 392021 w 400"/>
                  <a:gd name="T7" fmla="*/ 26680 h 454"/>
                  <a:gd name="T8" fmla="*/ 289258 w 400"/>
                  <a:gd name="T9" fmla="*/ 26680 h 454"/>
                  <a:gd name="T10" fmla="*/ 53284 w 400"/>
                  <a:gd name="T11" fmla="*/ 179136 h 454"/>
                  <a:gd name="T12" fmla="*/ 11418 w 400"/>
                  <a:gd name="T13" fmla="*/ 270609 h 454"/>
                  <a:gd name="T14" fmla="*/ 422470 w 400"/>
                  <a:gd name="T15" fmla="*/ 1665581 h 454"/>
                  <a:gd name="T16" fmla="*/ 517620 w 400"/>
                  <a:gd name="T17" fmla="*/ 1715129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454">
                    <a:moveTo>
                      <a:pt x="136" y="450"/>
                    </a:moveTo>
                    <a:cubicBezTo>
                      <a:pt x="236" y="415"/>
                      <a:pt x="323" y="358"/>
                      <a:pt x="392" y="286"/>
                    </a:cubicBezTo>
                    <a:cubicBezTo>
                      <a:pt x="400" y="277"/>
                      <a:pt x="400" y="264"/>
                      <a:pt x="391" y="257"/>
                    </a:cubicBezTo>
                    <a:cubicBezTo>
                      <a:pt x="103" y="7"/>
                      <a:pt x="103" y="7"/>
                      <a:pt x="103" y="7"/>
                    </a:cubicBezTo>
                    <a:cubicBezTo>
                      <a:pt x="95" y="0"/>
                      <a:pt x="84" y="0"/>
                      <a:pt x="76" y="7"/>
                    </a:cubicBezTo>
                    <a:cubicBezTo>
                      <a:pt x="58" y="23"/>
                      <a:pt x="37" y="37"/>
                      <a:pt x="14" y="47"/>
                    </a:cubicBezTo>
                    <a:cubicBezTo>
                      <a:pt x="5" y="51"/>
                      <a:pt x="0" y="61"/>
                      <a:pt x="3" y="71"/>
                    </a:cubicBezTo>
                    <a:cubicBezTo>
                      <a:pt x="111" y="437"/>
                      <a:pt x="111" y="437"/>
                      <a:pt x="111" y="437"/>
                    </a:cubicBezTo>
                    <a:cubicBezTo>
                      <a:pt x="114" y="448"/>
                      <a:pt x="126" y="454"/>
                      <a:pt x="136" y="450"/>
                    </a:cubicBezTo>
                    <a:close/>
                  </a:path>
                </a:pathLst>
              </a:custGeom>
              <a:solidFill>
                <a:schemeClr val="bg1">
                  <a:lumMod val="50000"/>
                </a:schemeClr>
              </a:solidFill>
              <a:ln>
                <a:noFill/>
              </a:ln>
            </p:spPr>
            <p:txBody>
              <a:bodyPr/>
              <a:lstStyle/>
              <a:p>
                <a:endParaRPr lang="en-IE"/>
              </a:p>
            </p:txBody>
          </p:sp>
          <p:sp>
            <p:nvSpPr>
              <p:cNvPr id="10" name="06">
                <a:extLst>
                  <a:ext uri="{FF2B5EF4-FFF2-40B4-BE49-F238E27FC236}">
                    <a16:creationId xmlns:a16="http://schemas.microsoft.com/office/drawing/2014/main" id="{87069A2B-AC80-CA4E-4AFB-EA38CD18A39A}"/>
                  </a:ext>
                  <a:ext uri="{C183D7F6-B498-43B3-948B-1728B52AA6E4}">
                    <adec:decorative xmlns:adec="http://schemas.microsoft.com/office/drawing/2017/decorative" val="1"/>
                  </a:ext>
                </a:extLst>
              </p:cNvPr>
              <p:cNvSpPr>
                <a:spLocks/>
              </p:cNvSpPr>
              <p:nvPr/>
            </p:nvSpPr>
            <p:spPr bwMode="auto">
              <a:xfrm>
                <a:off x="6837363" y="3619500"/>
                <a:ext cx="1733550" cy="1393825"/>
              </a:xfrm>
              <a:custGeom>
                <a:avLst/>
                <a:gdLst>
                  <a:gd name="T0" fmla="*/ 326 w 455"/>
                  <a:gd name="T1" fmla="*/ 356 h 366"/>
                  <a:gd name="T2" fmla="*/ 453 w 455"/>
                  <a:gd name="T3" fmla="*/ 79 h 366"/>
                  <a:gd name="T4" fmla="*/ 436 w 455"/>
                  <a:gd name="T5" fmla="*/ 55 h 366"/>
                  <a:gd name="T6" fmla="*/ 58 w 455"/>
                  <a:gd name="T7" fmla="*/ 1 h 366"/>
                  <a:gd name="T8" fmla="*/ 36 w 455"/>
                  <a:gd name="T9" fmla="*/ 15 h 366"/>
                  <a:gd name="T10" fmla="*/ 5 w 455"/>
                  <a:gd name="T11" fmla="*/ 83 h 366"/>
                  <a:gd name="T12" fmla="*/ 9 w 455"/>
                  <a:gd name="T13" fmla="*/ 109 h 366"/>
                  <a:gd name="T14" fmla="*/ 297 w 455"/>
                  <a:gd name="T15" fmla="*/ 358 h 366"/>
                  <a:gd name="T16" fmla="*/ 326 w 455"/>
                  <a:gd name="T17" fmla="*/ 35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366">
                    <a:moveTo>
                      <a:pt x="326" y="356"/>
                    </a:moveTo>
                    <a:cubicBezTo>
                      <a:pt x="391" y="272"/>
                      <a:pt x="433" y="177"/>
                      <a:pt x="453" y="79"/>
                    </a:cubicBezTo>
                    <a:cubicBezTo>
                      <a:pt x="455" y="68"/>
                      <a:pt x="447" y="57"/>
                      <a:pt x="436" y="55"/>
                    </a:cubicBezTo>
                    <a:cubicBezTo>
                      <a:pt x="58" y="1"/>
                      <a:pt x="58" y="1"/>
                      <a:pt x="58" y="1"/>
                    </a:cubicBezTo>
                    <a:cubicBezTo>
                      <a:pt x="48" y="0"/>
                      <a:pt x="39" y="6"/>
                      <a:pt x="36" y="15"/>
                    </a:cubicBezTo>
                    <a:cubicBezTo>
                      <a:pt x="30" y="39"/>
                      <a:pt x="19" y="62"/>
                      <a:pt x="5" y="83"/>
                    </a:cubicBezTo>
                    <a:cubicBezTo>
                      <a:pt x="0" y="91"/>
                      <a:pt x="1" y="102"/>
                      <a:pt x="9" y="109"/>
                    </a:cubicBezTo>
                    <a:cubicBezTo>
                      <a:pt x="297" y="358"/>
                      <a:pt x="297" y="358"/>
                      <a:pt x="297" y="358"/>
                    </a:cubicBezTo>
                    <a:cubicBezTo>
                      <a:pt x="306" y="366"/>
                      <a:pt x="319" y="365"/>
                      <a:pt x="326" y="35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11" name="05">
                <a:extLst>
                  <a:ext uri="{FF2B5EF4-FFF2-40B4-BE49-F238E27FC236}">
                    <a16:creationId xmlns:a16="http://schemas.microsoft.com/office/drawing/2014/main" id="{7B5252C3-3CA0-774F-A787-BA36432F44F9}"/>
                  </a:ext>
                  <a:ext uri="{C183D7F6-B498-43B3-948B-1728B52AA6E4}">
                    <adec:decorative xmlns:adec="http://schemas.microsoft.com/office/drawing/2017/decorative" val="1"/>
                  </a:ext>
                </a:extLst>
              </p:cNvPr>
              <p:cNvSpPr>
                <a:spLocks/>
              </p:cNvSpPr>
              <p:nvPr/>
            </p:nvSpPr>
            <p:spPr bwMode="auto">
              <a:xfrm>
                <a:off x="6956425" y="2447925"/>
                <a:ext cx="1679575" cy="1281113"/>
              </a:xfrm>
              <a:custGeom>
                <a:avLst/>
                <a:gdLst>
                  <a:gd name="T0" fmla="*/ 431 w 441"/>
                  <a:gd name="T1" fmla="*/ 317 h 336"/>
                  <a:gd name="T2" fmla="*/ 388 w 441"/>
                  <a:gd name="T3" fmla="*/ 15 h 336"/>
                  <a:gd name="T4" fmla="*/ 361 w 441"/>
                  <a:gd name="T5" fmla="*/ 5 h 336"/>
                  <a:gd name="T6" fmla="*/ 14 w 441"/>
                  <a:gd name="T7" fmla="*/ 163 h 336"/>
                  <a:gd name="T8" fmla="*/ 3 w 441"/>
                  <a:gd name="T9" fmla="*/ 187 h 336"/>
                  <a:gd name="T10" fmla="*/ 14 w 441"/>
                  <a:gd name="T11" fmla="*/ 261 h 336"/>
                  <a:gd name="T12" fmla="*/ 31 w 441"/>
                  <a:gd name="T13" fmla="*/ 280 h 336"/>
                  <a:gd name="T14" fmla="*/ 409 w 441"/>
                  <a:gd name="T15" fmla="*/ 335 h 336"/>
                  <a:gd name="T16" fmla="*/ 431 w 441"/>
                  <a:gd name="T17"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336">
                    <a:moveTo>
                      <a:pt x="431" y="317"/>
                    </a:moveTo>
                    <a:cubicBezTo>
                      <a:pt x="441" y="211"/>
                      <a:pt x="425" y="109"/>
                      <a:pt x="388" y="15"/>
                    </a:cubicBezTo>
                    <a:cubicBezTo>
                      <a:pt x="384" y="5"/>
                      <a:pt x="372" y="0"/>
                      <a:pt x="361" y="5"/>
                    </a:cubicBezTo>
                    <a:cubicBezTo>
                      <a:pt x="14" y="163"/>
                      <a:pt x="14" y="163"/>
                      <a:pt x="14" y="163"/>
                    </a:cubicBezTo>
                    <a:cubicBezTo>
                      <a:pt x="5" y="167"/>
                      <a:pt x="0" y="178"/>
                      <a:pt x="3" y="187"/>
                    </a:cubicBezTo>
                    <a:cubicBezTo>
                      <a:pt x="11" y="211"/>
                      <a:pt x="14" y="235"/>
                      <a:pt x="14" y="261"/>
                    </a:cubicBezTo>
                    <a:cubicBezTo>
                      <a:pt x="14" y="271"/>
                      <a:pt x="21" y="279"/>
                      <a:pt x="31" y="280"/>
                    </a:cubicBezTo>
                    <a:cubicBezTo>
                      <a:pt x="409" y="335"/>
                      <a:pt x="409" y="335"/>
                      <a:pt x="409" y="335"/>
                    </a:cubicBezTo>
                    <a:cubicBezTo>
                      <a:pt x="420" y="336"/>
                      <a:pt x="430" y="328"/>
                      <a:pt x="431" y="317"/>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12" name="04">
                <a:extLst>
                  <a:ext uri="{FF2B5EF4-FFF2-40B4-BE49-F238E27FC236}">
                    <a16:creationId xmlns:a16="http://schemas.microsoft.com/office/drawing/2014/main" id="{867C0596-8328-BE12-25F3-E1BECEAC09BB}"/>
                  </a:ext>
                  <a:ext uri="{C183D7F6-B498-43B3-948B-1728B52AA6E4}">
                    <adec:decorative xmlns:adec="http://schemas.microsoft.com/office/drawing/2017/decorative" val="1"/>
                  </a:ext>
                </a:extLst>
              </p:cNvPr>
              <p:cNvSpPr>
                <a:spLocks/>
              </p:cNvSpPr>
              <p:nvPr/>
            </p:nvSpPr>
            <p:spPr bwMode="auto">
              <a:xfrm>
                <a:off x="6651625" y="1362075"/>
                <a:ext cx="1690688" cy="1627188"/>
              </a:xfrm>
              <a:custGeom>
                <a:avLst/>
                <a:gdLst>
                  <a:gd name="T0" fmla="*/ 439 w 444"/>
                  <a:gd name="T1" fmla="*/ 237 h 427"/>
                  <a:gd name="T2" fmla="*/ 240 w 444"/>
                  <a:gd name="T3" fmla="*/ 7 h 427"/>
                  <a:gd name="T4" fmla="*/ 211 w 444"/>
                  <a:gd name="T5" fmla="*/ 12 h 427"/>
                  <a:gd name="T6" fmla="*/ 5 w 444"/>
                  <a:gd name="T7" fmla="*/ 333 h 427"/>
                  <a:gd name="T8" fmla="*/ 9 w 444"/>
                  <a:gd name="T9" fmla="*/ 359 h 427"/>
                  <a:gd name="T10" fmla="*/ 57 w 444"/>
                  <a:gd name="T11" fmla="*/ 415 h 427"/>
                  <a:gd name="T12" fmla="*/ 83 w 444"/>
                  <a:gd name="T13" fmla="*/ 423 h 427"/>
                  <a:gd name="T14" fmla="*/ 429 w 444"/>
                  <a:gd name="T15" fmla="*/ 264 h 427"/>
                  <a:gd name="T16" fmla="*/ 439 w 444"/>
                  <a:gd name="T17" fmla="*/ 23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27">
                    <a:moveTo>
                      <a:pt x="439" y="237"/>
                    </a:moveTo>
                    <a:cubicBezTo>
                      <a:pt x="390" y="143"/>
                      <a:pt x="321" y="65"/>
                      <a:pt x="240" y="7"/>
                    </a:cubicBezTo>
                    <a:cubicBezTo>
                      <a:pt x="230" y="0"/>
                      <a:pt x="217" y="3"/>
                      <a:pt x="211" y="12"/>
                    </a:cubicBezTo>
                    <a:cubicBezTo>
                      <a:pt x="5" y="333"/>
                      <a:pt x="5" y="333"/>
                      <a:pt x="5" y="333"/>
                    </a:cubicBezTo>
                    <a:cubicBezTo>
                      <a:pt x="0" y="342"/>
                      <a:pt x="1" y="353"/>
                      <a:pt x="9" y="359"/>
                    </a:cubicBezTo>
                    <a:cubicBezTo>
                      <a:pt x="28" y="375"/>
                      <a:pt x="44" y="394"/>
                      <a:pt x="57" y="415"/>
                    </a:cubicBezTo>
                    <a:cubicBezTo>
                      <a:pt x="63" y="424"/>
                      <a:pt x="74" y="427"/>
                      <a:pt x="83" y="423"/>
                    </a:cubicBezTo>
                    <a:cubicBezTo>
                      <a:pt x="429" y="264"/>
                      <a:pt x="429" y="264"/>
                      <a:pt x="429" y="264"/>
                    </a:cubicBezTo>
                    <a:cubicBezTo>
                      <a:pt x="440" y="260"/>
                      <a:pt x="444" y="247"/>
                      <a:pt x="439" y="237"/>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13" name="03">
                <a:extLst>
                  <a:ext uri="{FF2B5EF4-FFF2-40B4-BE49-F238E27FC236}">
                    <a16:creationId xmlns:a16="http://schemas.microsoft.com/office/drawing/2014/main" id="{0192B1EF-A7DA-26ED-0240-D4568EB178A0}"/>
                  </a:ext>
                  <a:ext uri="{C183D7F6-B498-43B3-948B-1728B52AA6E4}">
                    <adec:decorative xmlns:adec="http://schemas.microsoft.com/office/drawing/2017/decorative" val="1"/>
                  </a:ext>
                </a:extLst>
              </p:cNvPr>
              <p:cNvSpPr>
                <a:spLocks/>
              </p:cNvSpPr>
              <p:nvPr/>
            </p:nvSpPr>
            <p:spPr bwMode="auto">
              <a:xfrm>
                <a:off x="6148388" y="915988"/>
                <a:ext cx="1241425" cy="1703387"/>
              </a:xfrm>
              <a:custGeom>
                <a:avLst/>
                <a:gdLst>
                  <a:gd name="T0" fmla="*/ 313 w 326"/>
                  <a:gd name="T1" fmla="*/ 86 h 447"/>
                  <a:gd name="T2" fmla="*/ 21 w 326"/>
                  <a:gd name="T3" fmla="*/ 1 h 447"/>
                  <a:gd name="T4" fmla="*/ 0 w 326"/>
                  <a:gd name="T5" fmla="*/ 21 h 447"/>
                  <a:gd name="T6" fmla="*/ 0 w 326"/>
                  <a:gd name="T7" fmla="*/ 402 h 447"/>
                  <a:gd name="T8" fmla="*/ 17 w 326"/>
                  <a:gd name="T9" fmla="*/ 422 h 447"/>
                  <a:gd name="T10" fmla="*/ 88 w 326"/>
                  <a:gd name="T11" fmla="*/ 443 h 447"/>
                  <a:gd name="T12" fmla="*/ 113 w 326"/>
                  <a:gd name="T13" fmla="*/ 435 h 447"/>
                  <a:gd name="T14" fmla="*/ 319 w 326"/>
                  <a:gd name="T15" fmla="*/ 114 h 447"/>
                  <a:gd name="T16" fmla="*/ 313 w 326"/>
                  <a:gd name="T17" fmla="*/ 8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447">
                    <a:moveTo>
                      <a:pt x="313" y="86"/>
                    </a:moveTo>
                    <a:cubicBezTo>
                      <a:pt x="221" y="34"/>
                      <a:pt x="121" y="6"/>
                      <a:pt x="21" y="1"/>
                    </a:cubicBezTo>
                    <a:cubicBezTo>
                      <a:pt x="9" y="0"/>
                      <a:pt x="0" y="9"/>
                      <a:pt x="0" y="21"/>
                    </a:cubicBezTo>
                    <a:cubicBezTo>
                      <a:pt x="0" y="402"/>
                      <a:pt x="0" y="402"/>
                      <a:pt x="0" y="402"/>
                    </a:cubicBezTo>
                    <a:cubicBezTo>
                      <a:pt x="0" y="412"/>
                      <a:pt x="7" y="420"/>
                      <a:pt x="17" y="422"/>
                    </a:cubicBezTo>
                    <a:cubicBezTo>
                      <a:pt x="41" y="425"/>
                      <a:pt x="65" y="432"/>
                      <a:pt x="88" y="443"/>
                    </a:cubicBezTo>
                    <a:cubicBezTo>
                      <a:pt x="97" y="447"/>
                      <a:pt x="108" y="444"/>
                      <a:pt x="113" y="435"/>
                    </a:cubicBezTo>
                    <a:cubicBezTo>
                      <a:pt x="319" y="114"/>
                      <a:pt x="319" y="114"/>
                      <a:pt x="319" y="114"/>
                    </a:cubicBezTo>
                    <a:cubicBezTo>
                      <a:pt x="326" y="105"/>
                      <a:pt x="323" y="92"/>
                      <a:pt x="313" y="8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sp>
            <p:nvSpPr>
              <p:cNvPr id="14" name="02">
                <a:extLst>
                  <a:ext uri="{FF2B5EF4-FFF2-40B4-BE49-F238E27FC236}">
                    <a16:creationId xmlns:a16="http://schemas.microsoft.com/office/drawing/2014/main" id="{AF7465FE-923F-73F4-D8A8-8BAF0D0E887E}"/>
                  </a:ext>
                  <a:ext uri="{C183D7F6-B498-43B3-948B-1728B52AA6E4}">
                    <adec:decorative xmlns:adec="http://schemas.microsoft.com/office/drawing/2017/decorative" val="1"/>
                  </a:ext>
                </a:extLst>
              </p:cNvPr>
              <p:cNvSpPr>
                <a:spLocks/>
              </p:cNvSpPr>
              <p:nvPr/>
            </p:nvSpPr>
            <p:spPr bwMode="auto">
              <a:xfrm>
                <a:off x="4800600" y="915988"/>
                <a:ext cx="1241425" cy="1703387"/>
              </a:xfrm>
              <a:custGeom>
                <a:avLst/>
                <a:gdLst>
                  <a:gd name="T0" fmla="*/ 1161456 w 326"/>
                  <a:gd name="T1" fmla="*/ 3811 h 447"/>
                  <a:gd name="T2" fmla="*/ 49505 w 326"/>
                  <a:gd name="T3" fmla="*/ 327721 h 447"/>
                  <a:gd name="T4" fmla="*/ 22848 w 326"/>
                  <a:gd name="T5" fmla="*/ 434421 h 447"/>
                  <a:gd name="T6" fmla="*/ 807307 w 326"/>
                  <a:gd name="T7" fmla="*/ 1657659 h 447"/>
                  <a:gd name="T8" fmla="*/ 906316 w 326"/>
                  <a:gd name="T9" fmla="*/ 1688145 h 447"/>
                  <a:gd name="T10" fmla="*/ 1176688 w 326"/>
                  <a:gd name="T11" fmla="*/ 1608120 h 447"/>
                  <a:gd name="T12" fmla="*/ 1241425 w 326"/>
                  <a:gd name="T13" fmla="*/ 1531906 h 447"/>
                  <a:gd name="T14" fmla="*/ 1241425 w 326"/>
                  <a:gd name="T15" fmla="*/ 80025 h 447"/>
                  <a:gd name="T16" fmla="*/ 1161456 w 326"/>
                  <a:gd name="T17" fmla="*/ 3811 h 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 h="447">
                    <a:moveTo>
                      <a:pt x="305" y="1"/>
                    </a:moveTo>
                    <a:cubicBezTo>
                      <a:pt x="199" y="6"/>
                      <a:pt x="100" y="37"/>
                      <a:pt x="13" y="86"/>
                    </a:cubicBezTo>
                    <a:cubicBezTo>
                      <a:pt x="3" y="92"/>
                      <a:pt x="0" y="105"/>
                      <a:pt x="6" y="114"/>
                    </a:cubicBezTo>
                    <a:cubicBezTo>
                      <a:pt x="212" y="435"/>
                      <a:pt x="212" y="435"/>
                      <a:pt x="212" y="435"/>
                    </a:cubicBezTo>
                    <a:cubicBezTo>
                      <a:pt x="218" y="444"/>
                      <a:pt x="229" y="447"/>
                      <a:pt x="238" y="443"/>
                    </a:cubicBezTo>
                    <a:cubicBezTo>
                      <a:pt x="260" y="432"/>
                      <a:pt x="284" y="425"/>
                      <a:pt x="309" y="422"/>
                    </a:cubicBezTo>
                    <a:cubicBezTo>
                      <a:pt x="319" y="420"/>
                      <a:pt x="326" y="412"/>
                      <a:pt x="326" y="402"/>
                    </a:cubicBezTo>
                    <a:cubicBezTo>
                      <a:pt x="326" y="21"/>
                      <a:pt x="326" y="21"/>
                      <a:pt x="326" y="21"/>
                    </a:cubicBezTo>
                    <a:cubicBezTo>
                      <a:pt x="326" y="9"/>
                      <a:pt x="316" y="0"/>
                      <a:pt x="305" y="1"/>
                    </a:cubicBezTo>
                    <a:close/>
                  </a:path>
                </a:pathLst>
              </a:custGeom>
              <a:solidFill>
                <a:schemeClr val="bg1">
                  <a:lumMod val="50000"/>
                </a:schemeClr>
              </a:solidFill>
              <a:ln>
                <a:noFill/>
              </a:ln>
            </p:spPr>
            <p:txBody>
              <a:bodyPr/>
              <a:lstStyle/>
              <a:p>
                <a:endParaRPr lang="en-IE"/>
              </a:p>
            </p:txBody>
          </p:sp>
          <p:sp>
            <p:nvSpPr>
              <p:cNvPr id="15" name="01">
                <a:extLst>
                  <a:ext uri="{FF2B5EF4-FFF2-40B4-BE49-F238E27FC236}">
                    <a16:creationId xmlns:a16="http://schemas.microsoft.com/office/drawing/2014/main" id="{79392B83-F4A0-CDB7-9EA4-910C3B04B498}"/>
                  </a:ext>
                  <a:ext uri="{C183D7F6-B498-43B3-948B-1728B52AA6E4}">
                    <adec:decorative xmlns:adec="http://schemas.microsoft.com/office/drawing/2017/decorative" val="1"/>
                  </a:ext>
                </a:extLst>
              </p:cNvPr>
              <p:cNvSpPr>
                <a:spLocks/>
              </p:cNvSpPr>
              <p:nvPr/>
            </p:nvSpPr>
            <p:spPr bwMode="auto">
              <a:xfrm>
                <a:off x="3849688" y="1366838"/>
                <a:ext cx="1690687" cy="1622425"/>
              </a:xfrm>
              <a:custGeom>
                <a:avLst/>
                <a:gdLst>
                  <a:gd name="T0" fmla="*/ 776803 w 444"/>
                  <a:gd name="T1" fmla="*/ 22851 h 426"/>
                  <a:gd name="T2" fmla="*/ 19039 w 444"/>
                  <a:gd name="T3" fmla="*/ 898808 h 426"/>
                  <a:gd name="T4" fmla="*/ 53310 w 444"/>
                  <a:gd name="T5" fmla="*/ 1005446 h 426"/>
                  <a:gd name="T6" fmla="*/ 1374636 w 444"/>
                  <a:gd name="T7" fmla="*/ 1607191 h 426"/>
                  <a:gd name="T8" fmla="*/ 1473640 w 444"/>
                  <a:gd name="T9" fmla="*/ 1576723 h 426"/>
                  <a:gd name="T10" fmla="*/ 1656417 w 444"/>
                  <a:gd name="T11" fmla="*/ 1363446 h 426"/>
                  <a:gd name="T12" fmla="*/ 1671649 w 444"/>
                  <a:gd name="T13" fmla="*/ 1264425 h 426"/>
                  <a:gd name="T14" fmla="*/ 887230 w 444"/>
                  <a:gd name="T15" fmla="*/ 45702 h 426"/>
                  <a:gd name="T16" fmla="*/ 776803 w 444"/>
                  <a:gd name="T17" fmla="*/ 22851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4" h="426">
                    <a:moveTo>
                      <a:pt x="204" y="6"/>
                    </a:moveTo>
                    <a:cubicBezTo>
                      <a:pt x="118" y="68"/>
                      <a:pt x="51" y="147"/>
                      <a:pt x="5" y="236"/>
                    </a:cubicBezTo>
                    <a:cubicBezTo>
                      <a:pt x="0" y="246"/>
                      <a:pt x="4" y="259"/>
                      <a:pt x="14" y="264"/>
                    </a:cubicBezTo>
                    <a:cubicBezTo>
                      <a:pt x="361" y="422"/>
                      <a:pt x="361" y="422"/>
                      <a:pt x="361" y="422"/>
                    </a:cubicBezTo>
                    <a:cubicBezTo>
                      <a:pt x="370" y="426"/>
                      <a:pt x="381" y="423"/>
                      <a:pt x="387" y="414"/>
                    </a:cubicBezTo>
                    <a:cubicBezTo>
                      <a:pt x="399" y="394"/>
                      <a:pt x="416" y="375"/>
                      <a:pt x="435" y="358"/>
                    </a:cubicBezTo>
                    <a:cubicBezTo>
                      <a:pt x="443" y="352"/>
                      <a:pt x="444" y="341"/>
                      <a:pt x="439" y="332"/>
                    </a:cubicBezTo>
                    <a:cubicBezTo>
                      <a:pt x="233" y="12"/>
                      <a:pt x="233" y="12"/>
                      <a:pt x="233" y="12"/>
                    </a:cubicBezTo>
                    <a:cubicBezTo>
                      <a:pt x="227" y="2"/>
                      <a:pt x="214" y="0"/>
                      <a:pt x="204" y="6"/>
                    </a:cubicBezTo>
                    <a:close/>
                  </a:path>
                </a:pathLst>
              </a:custGeom>
              <a:solidFill>
                <a:schemeClr val="bg1">
                  <a:lumMod val="50000"/>
                </a:schemeClr>
              </a:solidFill>
              <a:ln>
                <a:noFill/>
              </a:ln>
            </p:spPr>
            <p:txBody>
              <a:bodyPr/>
              <a:lstStyle/>
              <a:p>
                <a:endParaRPr lang="en-IE"/>
              </a:p>
            </p:txBody>
          </p:sp>
        </p:grpSp>
        <p:grpSp>
          <p:nvGrpSpPr>
            <p:cNvPr id="16" name="Group 15">
              <a:extLst>
                <a:ext uri="{FF2B5EF4-FFF2-40B4-BE49-F238E27FC236}">
                  <a16:creationId xmlns:a16="http://schemas.microsoft.com/office/drawing/2014/main" id="{2F8870EC-5D35-0C06-968B-4B0ECA6DD18D}"/>
                </a:ext>
              </a:extLst>
            </p:cNvPr>
            <p:cNvGrpSpPr/>
            <p:nvPr/>
          </p:nvGrpSpPr>
          <p:grpSpPr>
            <a:xfrm>
              <a:off x="3920586" y="1396332"/>
              <a:ext cx="4278811" cy="4188650"/>
              <a:chOff x="3920586" y="1396332"/>
              <a:chExt cx="4278811" cy="4188650"/>
            </a:xfrm>
          </p:grpSpPr>
          <p:sp>
            <p:nvSpPr>
              <p:cNvPr id="17" name="Icon_03" descr="Idea icon">
                <a:extLst>
                  <a:ext uri="{FF2B5EF4-FFF2-40B4-BE49-F238E27FC236}">
                    <a16:creationId xmlns:a16="http://schemas.microsoft.com/office/drawing/2014/main" id="{EC81A095-0A98-D3C5-8AC5-D6088F99891E}"/>
                  </a:ext>
                  <a:ext uri="{C183D7F6-B498-43B3-948B-1728B52AA6E4}">
                    <adec:decorative xmlns:adec="http://schemas.microsoft.com/office/drawing/2017/decorative" val="0"/>
                  </a:ext>
                </a:extLst>
              </p:cNvPr>
              <p:cNvSpPr>
                <a:spLocks noEditPoints="1"/>
              </p:cNvSpPr>
              <p:nvPr/>
            </p:nvSpPr>
            <p:spPr bwMode="auto">
              <a:xfrm>
                <a:off x="5421047" y="1434782"/>
                <a:ext cx="356624" cy="514770"/>
              </a:xfrm>
              <a:custGeom>
                <a:avLst/>
                <a:gdLst>
                  <a:gd name="T0" fmla="*/ 163839 w 111"/>
                  <a:gd name="T1" fmla="*/ 250953 h 160"/>
                  <a:gd name="T2" fmla="*/ 192751 w 111"/>
                  <a:gd name="T3" fmla="*/ 250953 h 160"/>
                  <a:gd name="T4" fmla="*/ 192751 w 111"/>
                  <a:gd name="T5" fmla="*/ 405386 h 160"/>
                  <a:gd name="T6" fmla="*/ 163839 w 111"/>
                  <a:gd name="T7" fmla="*/ 405386 h 160"/>
                  <a:gd name="T8" fmla="*/ 163839 w 111"/>
                  <a:gd name="T9" fmla="*/ 250953 h 160"/>
                  <a:gd name="T10" fmla="*/ 176689 w 111"/>
                  <a:gd name="T11" fmla="*/ 0 h 160"/>
                  <a:gd name="T12" fmla="*/ 0 w 111"/>
                  <a:gd name="T13" fmla="*/ 180172 h 160"/>
                  <a:gd name="T14" fmla="*/ 35338 w 111"/>
                  <a:gd name="T15" fmla="*/ 286344 h 160"/>
                  <a:gd name="T16" fmla="*/ 77101 w 111"/>
                  <a:gd name="T17" fmla="*/ 369995 h 160"/>
                  <a:gd name="T18" fmla="*/ 112438 w 111"/>
                  <a:gd name="T19" fmla="*/ 405386 h 160"/>
                  <a:gd name="T20" fmla="*/ 134926 w 111"/>
                  <a:gd name="T21" fmla="*/ 405386 h 160"/>
                  <a:gd name="T22" fmla="*/ 134926 w 111"/>
                  <a:gd name="T23" fmla="*/ 250953 h 160"/>
                  <a:gd name="T24" fmla="*/ 109226 w 111"/>
                  <a:gd name="T25" fmla="*/ 250953 h 160"/>
                  <a:gd name="T26" fmla="*/ 54613 w 111"/>
                  <a:gd name="T27" fmla="*/ 199476 h 160"/>
                  <a:gd name="T28" fmla="*/ 109226 w 111"/>
                  <a:gd name="T29" fmla="*/ 147998 h 160"/>
                  <a:gd name="T30" fmla="*/ 160626 w 111"/>
                  <a:gd name="T31" fmla="*/ 199476 h 160"/>
                  <a:gd name="T32" fmla="*/ 154201 w 111"/>
                  <a:gd name="T33" fmla="*/ 225215 h 160"/>
                  <a:gd name="T34" fmla="*/ 202389 w 111"/>
                  <a:gd name="T35" fmla="*/ 225215 h 160"/>
                  <a:gd name="T36" fmla="*/ 195964 w 111"/>
                  <a:gd name="T37" fmla="*/ 199476 h 160"/>
                  <a:gd name="T38" fmla="*/ 247364 w 111"/>
                  <a:gd name="T39" fmla="*/ 147998 h 160"/>
                  <a:gd name="T40" fmla="*/ 298765 w 111"/>
                  <a:gd name="T41" fmla="*/ 199476 h 160"/>
                  <a:gd name="T42" fmla="*/ 247364 w 111"/>
                  <a:gd name="T43" fmla="*/ 250953 h 160"/>
                  <a:gd name="T44" fmla="*/ 221664 w 111"/>
                  <a:gd name="T45" fmla="*/ 250953 h 160"/>
                  <a:gd name="T46" fmla="*/ 221664 w 111"/>
                  <a:gd name="T47" fmla="*/ 405386 h 160"/>
                  <a:gd name="T48" fmla="*/ 240939 w 111"/>
                  <a:gd name="T49" fmla="*/ 405386 h 160"/>
                  <a:gd name="T50" fmla="*/ 276277 w 111"/>
                  <a:gd name="T51" fmla="*/ 369995 h 160"/>
                  <a:gd name="T52" fmla="*/ 318040 w 111"/>
                  <a:gd name="T53" fmla="*/ 286344 h 160"/>
                  <a:gd name="T54" fmla="*/ 356590 w 111"/>
                  <a:gd name="T55" fmla="*/ 180172 h 160"/>
                  <a:gd name="T56" fmla="*/ 176689 w 111"/>
                  <a:gd name="T57" fmla="*/ 0 h 160"/>
                  <a:gd name="T58" fmla="*/ 83526 w 111"/>
                  <a:gd name="T59" fmla="*/ 199476 h 160"/>
                  <a:gd name="T60" fmla="*/ 109226 w 111"/>
                  <a:gd name="T61" fmla="*/ 225215 h 160"/>
                  <a:gd name="T62" fmla="*/ 131713 w 111"/>
                  <a:gd name="T63" fmla="*/ 199476 h 160"/>
                  <a:gd name="T64" fmla="*/ 109226 w 111"/>
                  <a:gd name="T65" fmla="*/ 176954 h 160"/>
                  <a:gd name="T66" fmla="*/ 83526 w 111"/>
                  <a:gd name="T67" fmla="*/ 199476 h 160"/>
                  <a:gd name="T68" fmla="*/ 273064 w 111"/>
                  <a:gd name="T69" fmla="*/ 199476 h 160"/>
                  <a:gd name="T70" fmla="*/ 247364 w 111"/>
                  <a:gd name="T71" fmla="*/ 176954 h 160"/>
                  <a:gd name="T72" fmla="*/ 221664 w 111"/>
                  <a:gd name="T73" fmla="*/ 199476 h 160"/>
                  <a:gd name="T74" fmla="*/ 247364 w 111"/>
                  <a:gd name="T75" fmla="*/ 225215 h 160"/>
                  <a:gd name="T76" fmla="*/ 273064 w 111"/>
                  <a:gd name="T77" fmla="*/ 199476 h 160"/>
                  <a:gd name="T78" fmla="*/ 260214 w 111"/>
                  <a:gd name="T79" fmla="*/ 450429 h 160"/>
                  <a:gd name="T80" fmla="*/ 247364 w 111"/>
                  <a:gd name="T81" fmla="*/ 434342 h 160"/>
                  <a:gd name="T82" fmla="*/ 109226 w 111"/>
                  <a:gd name="T83" fmla="*/ 434342 h 160"/>
                  <a:gd name="T84" fmla="*/ 93163 w 111"/>
                  <a:gd name="T85" fmla="*/ 450429 h 160"/>
                  <a:gd name="T86" fmla="*/ 109226 w 111"/>
                  <a:gd name="T87" fmla="*/ 463298 h 160"/>
                  <a:gd name="T88" fmla="*/ 247364 w 111"/>
                  <a:gd name="T89" fmla="*/ 463298 h 160"/>
                  <a:gd name="T90" fmla="*/ 260214 w 111"/>
                  <a:gd name="T91" fmla="*/ 450429 h 160"/>
                  <a:gd name="T92" fmla="*/ 244152 w 111"/>
                  <a:gd name="T93" fmla="*/ 498689 h 160"/>
                  <a:gd name="T94" fmla="*/ 231302 w 111"/>
                  <a:gd name="T95" fmla="*/ 485820 h 160"/>
                  <a:gd name="T96" fmla="*/ 125288 w 111"/>
                  <a:gd name="T97" fmla="*/ 485820 h 160"/>
                  <a:gd name="T98" fmla="*/ 112438 w 111"/>
                  <a:gd name="T99" fmla="*/ 498689 h 160"/>
                  <a:gd name="T100" fmla="*/ 125288 w 111"/>
                  <a:gd name="T101" fmla="*/ 514776 h 160"/>
                  <a:gd name="T102" fmla="*/ 231302 w 111"/>
                  <a:gd name="T103" fmla="*/ 514776 h 160"/>
                  <a:gd name="T104" fmla="*/ 244152 w 111"/>
                  <a:gd name="T105" fmla="*/ 498689 h 1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 h="160">
                    <a:moveTo>
                      <a:pt x="51" y="78"/>
                    </a:moveTo>
                    <a:cubicBezTo>
                      <a:pt x="60" y="78"/>
                      <a:pt x="60" y="78"/>
                      <a:pt x="60" y="78"/>
                    </a:cubicBezTo>
                    <a:cubicBezTo>
                      <a:pt x="60" y="126"/>
                      <a:pt x="60" y="126"/>
                      <a:pt x="60" y="126"/>
                    </a:cubicBezTo>
                    <a:cubicBezTo>
                      <a:pt x="51" y="126"/>
                      <a:pt x="51" y="126"/>
                      <a:pt x="51" y="126"/>
                    </a:cubicBezTo>
                    <a:lnTo>
                      <a:pt x="51" y="78"/>
                    </a:lnTo>
                    <a:close/>
                    <a:moveTo>
                      <a:pt x="55" y="0"/>
                    </a:moveTo>
                    <a:cubicBezTo>
                      <a:pt x="25" y="0"/>
                      <a:pt x="0" y="25"/>
                      <a:pt x="0" y="56"/>
                    </a:cubicBezTo>
                    <a:cubicBezTo>
                      <a:pt x="0" y="68"/>
                      <a:pt x="4" y="80"/>
                      <a:pt x="11" y="89"/>
                    </a:cubicBezTo>
                    <a:cubicBezTo>
                      <a:pt x="21" y="103"/>
                      <a:pt x="24" y="108"/>
                      <a:pt x="24" y="115"/>
                    </a:cubicBezTo>
                    <a:cubicBezTo>
                      <a:pt x="24" y="121"/>
                      <a:pt x="29" y="126"/>
                      <a:pt x="35" y="126"/>
                    </a:cubicBezTo>
                    <a:cubicBezTo>
                      <a:pt x="42" y="126"/>
                      <a:pt x="42" y="126"/>
                      <a:pt x="42" y="126"/>
                    </a:cubicBezTo>
                    <a:cubicBezTo>
                      <a:pt x="42" y="78"/>
                      <a:pt x="42" y="78"/>
                      <a:pt x="42" y="78"/>
                    </a:cubicBezTo>
                    <a:cubicBezTo>
                      <a:pt x="34" y="78"/>
                      <a:pt x="34" y="78"/>
                      <a:pt x="34" y="78"/>
                    </a:cubicBezTo>
                    <a:cubicBezTo>
                      <a:pt x="25" y="78"/>
                      <a:pt x="17" y="71"/>
                      <a:pt x="17" y="62"/>
                    </a:cubicBezTo>
                    <a:cubicBezTo>
                      <a:pt x="17" y="53"/>
                      <a:pt x="25" y="46"/>
                      <a:pt x="34" y="46"/>
                    </a:cubicBezTo>
                    <a:cubicBezTo>
                      <a:pt x="43" y="46"/>
                      <a:pt x="50" y="53"/>
                      <a:pt x="50" y="62"/>
                    </a:cubicBezTo>
                    <a:cubicBezTo>
                      <a:pt x="50" y="65"/>
                      <a:pt x="49" y="67"/>
                      <a:pt x="48" y="70"/>
                    </a:cubicBezTo>
                    <a:cubicBezTo>
                      <a:pt x="63" y="70"/>
                      <a:pt x="63" y="70"/>
                      <a:pt x="63" y="70"/>
                    </a:cubicBezTo>
                    <a:cubicBezTo>
                      <a:pt x="62" y="67"/>
                      <a:pt x="61" y="65"/>
                      <a:pt x="61" y="62"/>
                    </a:cubicBezTo>
                    <a:cubicBezTo>
                      <a:pt x="61" y="53"/>
                      <a:pt x="68" y="46"/>
                      <a:pt x="77" y="46"/>
                    </a:cubicBezTo>
                    <a:cubicBezTo>
                      <a:pt x="86" y="46"/>
                      <a:pt x="93" y="53"/>
                      <a:pt x="93" y="62"/>
                    </a:cubicBezTo>
                    <a:cubicBezTo>
                      <a:pt x="93" y="71"/>
                      <a:pt x="86" y="78"/>
                      <a:pt x="77" y="78"/>
                    </a:cubicBezTo>
                    <a:cubicBezTo>
                      <a:pt x="69" y="78"/>
                      <a:pt x="69" y="78"/>
                      <a:pt x="69" y="78"/>
                    </a:cubicBezTo>
                    <a:cubicBezTo>
                      <a:pt x="69" y="126"/>
                      <a:pt x="69" y="126"/>
                      <a:pt x="69" y="126"/>
                    </a:cubicBezTo>
                    <a:cubicBezTo>
                      <a:pt x="75" y="126"/>
                      <a:pt x="75" y="126"/>
                      <a:pt x="75" y="126"/>
                    </a:cubicBezTo>
                    <a:cubicBezTo>
                      <a:pt x="81" y="126"/>
                      <a:pt x="86" y="121"/>
                      <a:pt x="86" y="115"/>
                    </a:cubicBezTo>
                    <a:cubicBezTo>
                      <a:pt x="87" y="108"/>
                      <a:pt x="89" y="103"/>
                      <a:pt x="99" y="89"/>
                    </a:cubicBezTo>
                    <a:cubicBezTo>
                      <a:pt x="106" y="80"/>
                      <a:pt x="111" y="68"/>
                      <a:pt x="111" y="56"/>
                    </a:cubicBezTo>
                    <a:cubicBezTo>
                      <a:pt x="111" y="25"/>
                      <a:pt x="86" y="0"/>
                      <a:pt x="55" y="0"/>
                    </a:cubicBezTo>
                    <a:close/>
                    <a:moveTo>
                      <a:pt x="26" y="62"/>
                    </a:moveTo>
                    <a:cubicBezTo>
                      <a:pt x="26" y="66"/>
                      <a:pt x="30" y="70"/>
                      <a:pt x="34" y="70"/>
                    </a:cubicBezTo>
                    <a:cubicBezTo>
                      <a:pt x="38" y="70"/>
                      <a:pt x="41" y="66"/>
                      <a:pt x="41" y="62"/>
                    </a:cubicBezTo>
                    <a:cubicBezTo>
                      <a:pt x="41" y="58"/>
                      <a:pt x="38" y="55"/>
                      <a:pt x="34" y="55"/>
                    </a:cubicBezTo>
                    <a:cubicBezTo>
                      <a:pt x="30" y="55"/>
                      <a:pt x="26" y="58"/>
                      <a:pt x="26" y="62"/>
                    </a:cubicBezTo>
                    <a:close/>
                    <a:moveTo>
                      <a:pt x="85" y="62"/>
                    </a:moveTo>
                    <a:cubicBezTo>
                      <a:pt x="85" y="58"/>
                      <a:pt x="81" y="55"/>
                      <a:pt x="77" y="55"/>
                    </a:cubicBezTo>
                    <a:cubicBezTo>
                      <a:pt x="73" y="55"/>
                      <a:pt x="69" y="58"/>
                      <a:pt x="69" y="62"/>
                    </a:cubicBezTo>
                    <a:cubicBezTo>
                      <a:pt x="69" y="66"/>
                      <a:pt x="73" y="70"/>
                      <a:pt x="77" y="70"/>
                    </a:cubicBezTo>
                    <a:cubicBezTo>
                      <a:pt x="81" y="70"/>
                      <a:pt x="85" y="66"/>
                      <a:pt x="85" y="62"/>
                    </a:cubicBezTo>
                    <a:close/>
                    <a:moveTo>
                      <a:pt x="81" y="140"/>
                    </a:moveTo>
                    <a:cubicBezTo>
                      <a:pt x="81" y="137"/>
                      <a:pt x="79" y="135"/>
                      <a:pt x="77" y="135"/>
                    </a:cubicBezTo>
                    <a:cubicBezTo>
                      <a:pt x="34" y="135"/>
                      <a:pt x="34" y="135"/>
                      <a:pt x="34" y="135"/>
                    </a:cubicBezTo>
                    <a:cubicBezTo>
                      <a:pt x="31" y="135"/>
                      <a:pt x="29" y="137"/>
                      <a:pt x="29" y="140"/>
                    </a:cubicBezTo>
                    <a:cubicBezTo>
                      <a:pt x="29" y="142"/>
                      <a:pt x="31" y="144"/>
                      <a:pt x="34" y="144"/>
                    </a:cubicBezTo>
                    <a:cubicBezTo>
                      <a:pt x="77" y="144"/>
                      <a:pt x="77" y="144"/>
                      <a:pt x="77" y="144"/>
                    </a:cubicBezTo>
                    <a:cubicBezTo>
                      <a:pt x="79" y="144"/>
                      <a:pt x="81" y="142"/>
                      <a:pt x="81" y="140"/>
                    </a:cubicBezTo>
                    <a:close/>
                    <a:moveTo>
                      <a:pt x="76" y="155"/>
                    </a:moveTo>
                    <a:cubicBezTo>
                      <a:pt x="76" y="153"/>
                      <a:pt x="74" y="151"/>
                      <a:pt x="72" y="151"/>
                    </a:cubicBezTo>
                    <a:cubicBezTo>
                      <a:pt x="39" y="151"/>
                      <a:pt x="39" y="151"/>
                      <a:pt x="39" y="151"/>
                    </a:cubicBezTo>
                    <a:cubicBezTo>
                      <a:pt x="37" y="151"/>
                      <a:pt x="35" y="153"/>
                      <a:pt x="35" y="155"/>
                    </a:cubicBezTo>
                    <a:cubicBezTo>
                      <a:pt x="35" y="158"/>
                      <a:pt x="37" y="160"/>
                      <a:pt x="39" y="160"/>
                    </a:cubicBezTo>
                    <a:cubicBezTo>
                      <a:pt x="72" y="160"/>
                      <a:pt x="72" y="160"/>
                      <a:pt x="72" y="160"/>
                    </a:cubicBezTo>
                    <a:cubicBezTo>
                      <a:pt x="74" y="160"/>
                      <a:pt x="76" y="158"/>
                      <a:pt x="76"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pic>
            <p:nvPicPr>
              <p:cNvPr id="18" name="Picture 17" descr="Governance icon">
                <a:extLst>
                  <a:ext uri="{FF2B5EF4-FFF2-40B4-BE49-F238E27FC236}">
                    <a16:creationId xmlns:a16="http://schemas.microsoft.com/office/drawing/2014/main" id="{D74C4068-4965-298D-7CC7-9D0C672BD3F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44601" y="1875574"/>
                <a:ext cx="592937" cy="592937"/>
              </a:xfrm>
              <a:prstGeom prst="rect">
                <a:avLst/>
              </a:prstGeom>
            </p:spPr>
          </p:pic>
          <p:pic>
            <p:nvPicPr>
              <p:cNvPr id="19" name="Picture 18" descr="Financing icon&#10;">
                <a:extLst>
                  <a:ext uri="{FF2B5EF4-FFF2-40B4-BE49-F238E27FC236}">
                    <a16:creationId xmlns:a16="http://schemas.microsoft.com/office/drawing/2014/main" id="{9953EABE-0101-7CDF-F4F8-0F747E69D1C1}"/>
                  </a:ext>
                </a:extLst>
              </p:cNvPr>
              <p:cNvPicPr>
                <a:picLocks noChangeAspect="1"/>
              </p:cNvPicPr>
              <p:nvPr/>
            </p:nvPicPr>
            <p:blipFill>
              <a:blip r:embed="rId3"/>
              <a:stretch>
                <a:fillRect/>
              </a:stretch>
            </p:blipFill>
            <p:spPr>
              <a:xfrm>
                <a:off x="4069361" y="3869760"/>
                <a:ext cx="739507" cy="739507"/>
              </a:xfrm>
              <a:prstGeom prst="rect">
                <a:avLst/>
              </a:prstGeom>
            </p:spPr>
          </p:pic>
          <p:pic>
            <p:nvPicPr>
              <p:cNvPr id="20" name="Picture 19" descr="AT Workforce Icon&#10;">
                <a:extLst>
                  <a:ext uri="{FF2B5EF4-FFF2-40B4-BE49-F238E27FC236}">
                    <a16:creationId xmlns:a16="http://schemas.microsoft.com/office/drawing/2014/main" id="{5D99D697-9601-90D4-3CFE-BCA30A4B41E2}"/>
                  </a:ext>
                </a:extLst>
              </p:cNvPr>
              <p:cNvPicPr>
                <a:picLocks noChangeAspect="1"/>
              </p:cNvPicPr>
              <p:nvPr/>
            </p:nvPicPr>
            <p:blipFill>
              <a:blip r:embed="rId4"/>
              <a:stretch>
                <a:fillRect/>
              </a:stretch>
            </p:blipFill>
            <p:spPr>
              <a:xfrm>
                <a:off x="4739162" y="4545326"/>
                <a:ext cx="834758" cy="834758"/>
              </a:xfrm>
              <a:prstGeom prst="rect">
                <a:avLst/>
              </a:prstGeom>
            </p:spPr>
          </p:pic>
          <p:pic>
            <p:nvPicPr>
              <p:cNvPr id="21" name="Picture 20" descr="Quality Assurance Icon&#10;">
                <a:extLst>
                  <a:ext uri="{FF2B5EF4-FFF2-40B4-BE49-F238E27FC236}">
                    <a16:creationId xmlns:a16="http://schemas.microsoft.com/office/drawing/2014/main" id="{F7BBA0FE-817C-7E85-38F9-833958F4CB93}"/>
                  </a:ext>
                </a:extLst>
              </p:cNvPr>
              <p:cNvPicPr>
                <a:picLocks noChangeAspect="1"/>
              </p:cNvPicPr>
              <p:nvPr/>
            </p:nvPicPr>
            <p:blipFill>
              <a:blip r:embed="rId5"/>
              <a:stretch>
                <a:fillRect/>
              </a:stretch>
            </p:blipFill>
            <p:spPr>
              <a:xfrm>
                <a:off x="5785159" y="4983856"/>
                <a:ext cx="601126" cy="601126"/>
              </a:xfrm>
              <a:prstGeom prst="rect">
                <a:avLst/>
              </a:prstGeom>
            </p:spPr>
          </p:pic>
          <p:pic>
            <p:nvPicPr>
              <p:cNvPr id="22" name="Picture 21" descr="Research Icon&#10;">
                <a:extLst>
                  <a:ext uri="{FF2B5EF4-FFF2-40B4-BE49-F238E27FC236}">
                    <a16:creationId xmlns:a16="http://schemas.microsoft.com/office/drawing/2014/main" id="{2AF346C2-3F7E-D8AD-2164-95955688FF35}"/>
                  </a:ext>
                </a:extLst>
              </p:cNvPr>
              <p:cNvPicPr>
                <a:picLocks noChangeAspect="1"/>
              </p:cNvPicPr>
              <p:nvPr/>
            </p:nvPicPr>
            <p:blipFill>
              <a:blip r:embed="rId6"/>
              <a:stretch>
                <a:fillRect/>
              </a:stretch>
            </p:blipFill>
            <p:spPr>
              <a:xfrm>
                <a:off x="6270598" y="1396332"/>
                <a:ext cx="660621" cy="660621"/>
              </a:xfrm>
              <a:prstGeom prst="rect">
                <a:avLst/>
              </a:prstGeom>
            </p:spPr>
          </p:pic>
          <p:pic>
            <p:nvPicPr>
              <p:cNvPr id="23" name="Picture 22" descr="Rights Protection Icon.&#10;">
                <a:extLst>
                  <a:ext uri="{FF2B5EF4-FFF2-40B4-BE49-F238E27FC236}">
                    <a16:creationId xmlns:a16="http://schemas.microsoft.com/office/drawing/2014/main" id="{FD96B46A-75D5-8D75-7A65-171A61CA0799}"/>
                  </a:ext>
                </a:extLst>
              </p:cNvPr>
              <p:cNvPicPr>
                <a:picLocks noChangeAspect="1"/>
              </p:cNvPicPr>
              <p:nvPr/>
            </p:nvPicPr>
            <p:blipFill>
              <a:blip r:embed="rId7"/>
              <a:stretch>
                <a:fillRect/>
              </a:stretch>
            </p:blipFill>
            <p:spPr>
              <a:xfrm>
                <a:off x="7152328" y="1874423"/>
                <a:ext cx="739356" cy="739356"/>
              </a:xfrm>
              <a:prstGeom prst="rect">
                <a:avLst/>
              </a:prstGeom>
            </p:spPr>
          </p:pic>
          <p:pic>
            <p:nvPicPr>
              <p:cNvPr id="24" name="Picture 23" descr="Information icon&#10;">
                <a:extLst>
                  <a:ext uri="{FF2B5EF4-FFF2-40B4-BE49-F238E27FC236}">
                    <a16:creationId xmlns:a16="http://schemas.microsoft.com/office/drawing/2014/main" id="{907505E5-BA4E-FAE7-2F2D-A798E92398CE}"/>
                  </a:ext>
                </a:extLst>
              </p:cNvPr>
              <p:cNvPicPr>
                <a:picLocks noChangeAspect="1"/>
              </p:cNvPicPr>
              <p:nvPr/>
            </p:nvPicPr>
            <p:blipFill>
              <a:blip r:embed="rId8"/>
              <a:stretch>
                <a:fillRect/>
              </a:stretch>
            </p:blipFill>
            <p:spPr>
              <a:xfrm>
                <a:off x="7579623" y="2867118"/>
                <a:ext cx="619774" cy="619774"/>
              </a:xfrm>
              <a:prstGeom prst="rect">
                <a:avLst/>
              </a:prstGeom>
            </p:spPr>
          </p:pic>
          <p:pic>
            <p:nvPicPr>
              <p:cNvPr id="25" name="Picture 24" descr="Emergency icon">
                <a:extLst>
                  <a:ext uri="{FF2B5EF4-FFF2-40B4-BE49-F238E27FC236}">
                    <a16:creationId xmlns:a16="http://schemas.microsoft.com/office/drawing/2014/main" id="{62A39792-F68A-DA80-C1E7-323A5411DAA5}"/>
                  </a:ext>
                </a:extLst>
              </p:cNvPr>
              <p:cNvPicPr>
                <a:picLocks noChangeAspect="1"/>
              </p:cNvPicPr>
              <p:nvPr/>
            </p:nvPicPr>
            <p:blipFill>
              <a:blip r:embed="rId9"/>
              <a:stretch>
                <a:fillRect/>
              </a:stretch>
            </p:blipFill>
            <p:spPr>
              <a:xfrm>
                <a:off x="7455176" y="3876786"/>
                <a:ext cx="594932" cy="594932"/>
              </a:xfrm>
              <a:prstGeom prst="rect">
                <a:avLst/>
              </a:prstGeom>
            </p:spPr>
          </p:pic>
          <p:pic>
            <p:nvPicPr>
              <p:cNvPr id="26" name="Picture 25" descr="Service delivery icon">
                <a:extLst>
                  <a:ext uri="{FF2B5EF4-FFF2-40B4-BE49-F238E27FC236}">
                    <a16:creationId xmlns:a16="http://schemas.microsoft.com/office/drawing/2014/main" id="{4B924E0C-746C-27D3-F393-9FDC490EF897}"/>
                  </a:ext>
                  <a:ext uri="{C183D7F6-B498-43B3-948B-1728B52AA6E4}">
                    <adec:decorative xmlns:adec="http://schemas.microsoft.com/office/drawing/2017/decorative" val="0"/>
                  </a:ext>
                </a:extLst>
              </p:cNvPr>
              <p:cNvPicPr>
                <a:picLocks noChangeAspect="1"/>
              </p:cNvPicPr>
              <p:nvPr/>
            </p:nvPicPr>
            <p:blipFill>
              <a:blip r:embed="rId10"/>
              <a:stretch>
                <a:fillRect/>
              </a:stretch>
            </p:blipFill>
            <p:spPr>
              <a:xfrm>
                <a:off x="3920586" y="2870115"/>
                <a:ext cx="666117" cy="666117"/>
              </a:xfrm>
              <a:prstGeom prst="rect">
                <a:avLst/>
              </a:prstGeom>
            </p:spPr>
          </p:pic>
          <p:pic>
            <p:nvPicPr>
              <p:cNvPr id="27" name="Picture 26" descr="Monitoring and Evaluation Icon&#10;">
                <a:extLst>
                  <a:ext uri="{FF2B5EF4-FFF2-40B4-BE49-F238E27FC236}">
                    <a16:creationId xmlns:a16="http://schemas.microsoft.com/office/drawing/2014/main" id="{D38DC3AF-2DF6-5BCE-8026-FC8380D71A62}"/>
                  </a:ext>
                </a:extLst>
              </p:cNvPr>
              <p:cNvPicPr>
                <a:picLocks noChangeAspect="1"/>
              </p:cNvPicPr>
              <p:nvPr/>
            </p:nvPicPr>
            <p:blipFill>
              <a:blip r:embed="rId11"/>
              <a:stretch>
                <a:fillRect/>
              </a:stretch>
            </p:blipFill>
            <p:spPr>
              <a:xfrm>
                <a:off x="6745592" y="4645633"/>
                <a:ext cx="592937" cy="592937"/>
              </a:xfrm>
              <a:prstGeom prst="rect">
                <a:avLst/>
              </a:prstGeom>
            </p:spPr>
          </p:pic>
        </p:grpSp>
      </p:grpSp>
    </p:spTree>
    <p:extLst>
      <p:ext uri="{BB962C8B-B14F-4D97-AF65-F5344CB8AC3E}">
        <p14:creationId xmlns:p14="http://schemas.microsoft.com/office/powerpoint/2010/main" val="291523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68444-80D7-B937-1761-70E08086F25C}"/>
              </a:ext>
            </a:extLst>
          </p:cNvPr>
          <p:cNvSpPr>
            <a:spLocks noGrp="1"/>
          </p:cNvSpPr>
          <p:nvPr>
            <p:ph type="title"/>
          </p:nvPr>
        </p:nvSpPr>
        <p:spPr>
          <a:xfrm>
            <a:off x="841248" y="548640"/>
            <a:ext cx="3600860" cy="5431536"/>
          </a:xfrm>
        </p:spPr>
        <p:txBody>
          <a:bodyPr>
            <a:normAutofit/>
          </a:bodyPr>
          <a:lstStyle/>
          <a:p>
            <a:r>
              <a:rPr lang="en-US" sz="5000"/>
              <a:t>The 11 Components</a:t>
            </a:r>
            <a:endParaRPr lang="en-IE" sz="5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F800C2-538A-12FE-75E7-173FC0EB724E}"/>
              </a:ext>
            </a:extLst>
          </p:cNvPr>
          <p:cNvSpPr>
            <a:spLocks noGrp="1"/>
          </p:cNvSpPr>
          <p:nvPr>
            <p:ph idx="1"/>
          </p:nvPr>
        </p:nvSpPr>
        <p:spPr>
          <a:xfrm>
            <a:off x="5126418" y="552091"/>
            <a:ext cx="6224335" cy="5431536"/>
          </a:xfrm>
        </p:spPr>
        <p:txBody>
          <a:bodyPr anchor="ctr">
            <a:normAutofit fontScale="92500"/>
          </a:bodyPr>
          <a:lstStyle/>
          <a:p>
            <a:r>
              <a:rPr lang="en-GB"/>
              <a:t>Conceptualization</a:t>
            </a:r>
          </a:p>
          <a:p>
            <a:r>
              <a:rPr lang="en-GB"/>
              <a:t>Governance and leadership</a:t>
            </a:r>
          </a:p>
          <a:p>
            <a:r>
              <a:rPr lang="en-GB"/>
              <a:t>Service delivery</a:t>
            </a:r>
          </a:p>
          <a:p>
            <a:r>
              <a:rPr lang="en-GB"/>
              <a:t>Financing and affordability</a:t>
            </a:r>
          </a:p>
          <a:p>
            <a:r>
              <a:rPr lang="en-GB"/>
              <a:t>Assistive technology workforce</a:t>
            </a:r>
          </a:p>
          <a:p>
            <a:r>
              <a:rPr lang="en-GB"/>
              <a:t>Standards and quality assurance</a:t>
            </a:r>
          </a:p>
          <a:p>
            <a:r>
              <a:rPr lang="en-GB"/>
              <a:t>Innovation, research and development</a:t>
            </a:r>
          </a:p>
          <a:p>
            <a:r>
              <a:rPr lang="en-GB"/>
              <a:t>Rights protection and advocacy</a:t>
            </a:r>
          </a:p>
          <a:p>
            <a:r>
              <a:rPr lang="en-GB"/>
              <a:t>Awareness and information</a:t>
            </a:r>
          </a:p>
          <a:p>
            <a:r>
              <a:rPr lang="en-GB"/>
              <a:t>Emergency preparedness and resilience</a:t>
            </a:r>
          </a:p>
          <a:p>
            <a:r>
              <a:rPr lang="en-GB"/>
              <a:t>Monitoring and evaluation</a:t>
            </a:r>
          </a:p>
        </p:txBody>
      </p:sp>
    </p:spTree>
    <p:extLst>
      <p:ext uri="{BB962C8B-B14F-4D97-AF65-F5344CB8AC3E}">
        <p14:creationId xmlns:p14="http://schemas.microsoft.com/office/powerpoint/2010/main" val="239856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0BDDF-8872-2662-6187-AFF8BF2380D6}"/>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Conceptualization</a:t>
            </a:r>
          </a:p>
        </p:txBody>
      </p:sp>
      <p:sp>
        <p:nvSpPr>
          <p:cNvPr id="3" name="Content Placeholder 2">
            <a:extLst>
              <a:ext uri="{FF2B5EF4-FFF2-40B4-BE49-F238E27FC236}">
                <a16:creationId xmlns:a16="http://schemas.microsoft.com/office/drawing/2014/main" id="{E19FBB7E-AB37-A707-A425-4F521BF5509C}"/>
              </a:ext>
            </a:extLst>
          </p:cNvPr>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altLang="en-US" sz="2400" kern="1200">
                <a:solidFill>
                  <a:schemeClr val="tx1"/>
                </a:solidFill>
                <a:latin typeface="+mn-lt"/>
                <a:ea typeface="+mn-ea"/>
                <a:cs typeface="+mn-cs"/>
              </a:rPr>
              <a:t>Policies should clearly and comprehensively define assistive technology. </a:t>
            </a:r>
          </a:p>
        </p:txBody>
      </p:sp>
      <p:sp>
        <p:nvSpPr>
          <p:cNvPr id="1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F4CB057-BFA2-6ABC-C5B4-64CB2BA3CCB8}"/>
              </a:ext>
              <a:ext uri="{C183D7F6-B498-43B3-948B-1728B52AA6E4}">
                <adec:decorative xmlns:adec="http://schemas.microsoft.com/office/drawing/2017/decorative" val="1"/>
              </a:ext>
            </a:extLst>
          </p:cNvPr>
          <p:cNvGrpSpPr/>
          <p:nvPr/>
        </p:nvGrpSpPr>
        <p:grpSpPr>
          <a:xfrm>
            <a:off x="9014758" y="1097436"/>
            <a:ext cx="1337798" cy="1835622"/>
            <a:chOff x="9014758" y="1097436"/>
            <a:chExt cx="1337798" cy="1835622"/>
          </a:xfrm>
        </p:grpSpPr>
        <p:sp>
          <p:nvSpPr>
            <p:cNvPr id="33" name="02">
              <a:extLst>
                <a:ext uri="{FF2B5EF4-FFF2-40B4-BE49-F238E27FC236}">
                  <a16:creationId xmlns:a16="http://schemas.microsoft.com/office/drawing/2014/main" id="{EA43735A-C90B-1FBA-36B5-FEC84C384FA4}"/>
                </a:ext>
                <a:ext uri="{C183D7F6-B498-43B3-948B-1728B52AA6E4}">
                  <adec:decorative xmlns:adec="http://schemas.microsoft.com/office/drawing/2017/decorative" val="1"/>
                </a:ext>
              </a:extLst>
            </p:cNvPr>
            <p:cNvSpPr>
              <a:spLocks/>
            </p:cNvSpPr>
            <p:nvPr/>
          </p:nvSpPr>
          <p:spPr bwMode="auto">
            <a:xfrm>
              <a:off x="9014758" y="1097436"/>
              <a:ext cx="1337798" cy="1835622"/>
            </a:xfrm>
            <a:custGeom>
              <a:avLst/>
              <a:gdLst>
                <a:gd name="T0" fmla="*/ 1161456 w 326"/>
                <a:gd name="T1" fmla="*/ 3811 h 447"/>
                <a:gd name="T2" fmla="*/ 49505 w 326"/>
                <a:gd name="T3" fmla="*/ 327721 h 447"/>
                <a:gd name="T4" fmla="*/ 22848 w 326"/>
                <a:gd name="T5" fmla="*/ 434421 h 447"/>
                <a:gd name="T6" fmla="*/ 807307 w 326"/>
                <a:gd name="T7" fmla="*/ 1657659 h 447"/>
                <a:gd name="T8" fmla="*/ 906316 w 326"/>
                <a:gd name="T9" fmla="*/ 1688145 h 447"/>
                <a:gd name="T10" fmla="*/ 1176688 w 326"/>
                <a:gd name="T11" fmla="*/ 1608120 h 447"/>
                <a:gd name="T12" fmla="*/ 1241425 w 326"/>
                <a:gd name="T13" fmla="*/ 1531906 h 447"/>
                <a:gd name="T14" fmla="*/ 1241425 w 326"/>
                <a:gd name="T15" fmla="*/ 80025 h 447"/>
                <a:gd name="T16" fmla="*/ 1161456 w 326"/>
                <a:gd name="T17" fmla="*/ 3811 h 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 h="447">
                  <a:moveTo>
                    <a:pt x="305" y="1"/>
                  </a:moveTo>
                  <a:cubicBezTo>
                    <a:pt x="199" y="6"/>
                    <a:pt x="100" y="37"/>
                    <a:pt x="13" y="86"/>
                  </a:cubicBezTo>
                  <a:cubicBezTo>
                    <a:pt x="3" y="92"/>
                    <a:pt x="0" y="105"/>
                    <a:pt x="6" y="114"/>
                  </a:cubicBezTo>
                  <a:cubicBezTo>
                    <a:pt x="212" y="435"/>
                    <a:pt x="212" y="435"/>
                    <a:pt x="212" y="435"/>
                  </a:cubicBezTo>
                  <a:cubicBezTo>
                    <a:pt x="218" y="444"/>
                    <a:pt x="229" y="447"/>
                    <a:pt x="238" y="443"/>
                  </a:cubicBezTo>
                  <a:cubicBezTo>
                    <a:pt x="260" y="432"/>
                    <a:pt x="284" y="425"/>
                    <a:pt x="309" y="422"/>
                  </a:cubicBezTo>
                  <a:cubicBezTo>
                    <a:pt x="319" y="420"/>
                    <a:pt x="326" y="412"/>
                    <a:pt x="326" y="402"/>
                  </a:cubicBezTo>
                  <a:cubicBezTo>
                    <a:pt x="326" y="21"/>
                    <a:pt x="326" y="21"/>
                    <a:pt x="326" y="21"/>
                  </a:cubicBezTo>
                  <a:cubicBezTo>
                    <a:pt x="326" y="9"/>
                    <a:pt x="316" y="0"/>
                    <a:pt x="305" y="1"/>
                  </a:cubicBezTo>
                  <a:close/>
                </a:path>
              </a:pathLst>
            </a:custGeom>
            <a:solidFill>
              <a:schemeClr val="bg1">
                <a:lumMod val="50000"/>
              </a:schemeClr>
            </a:solidFill>
            <a:ln>
              <a:noFill/>
            </a:ln>
          </p:spPr>
          <p:txBody>
            <a:bodyPr/>
            <a:lstStyle/>
            <a:p>
              <a:endParaRPr lang="en-IE"/>
            </a:p>
          </p:txBody>
        </p:sp>
        <p:sp>
          <p:nvSpPr>
            <p:cNvPr id="34" name="Icon_03" descr="Idea icon">
              <a:extLst>
                <a:ext uri="{FF2B5EF4-FFF2-40B4-BE49-F238E27FC236}">
                  <a16:creationId xmlns:a16="http://schemas.microsoft.com/office/drawing/2014/main" id="{DB765A5A-5A8A-BFC6-E032-D56ACFC7DA99}"/>
                </a:ext>
                <a:ext uri="{C183D7F6-B498-43B3-948B-1728B52AA6E4}">
                  <adec:decorative xmlns:adec="http://schemas.microsoft.com/office/drawing/2017/decorative" val="0"/>
                </a:ext>
              </a:extLst>
            </p:cNvPr>
            <p:cNvSpPr>
              <a:spLocks noEditPoints="1"/>
            </p:cNvSpPr>
            <p:nvPr/>
          </p:nvSpPr>
          <p:spPr bwMode="auto">
            <a:xfrm>
              <a:off x="9683371" y="1656505"/>
              <a:ext cx="384309" cy="554732"/>
            </a:xfrm>
            <a:custGeom>
              <a:avLst/>
              <a:gdLst>
                <a:gd name="T0" fmla="*/ 163839 w 111"/>
                <a:gd name="T1" fmla="*/ 250953 h 160"/>
                <a:gd name="T2" fmla="*/ 192751 w 111"/>
                <a:gd name="T3" fmla="*/ 250953 h 160"/>
                <a:gd name="T4" fmla="*/ 192751 w 111"/>
                <a:gd name="T5" fmla="*/ 405386 h 160"/>
                <a:gd name="T6" fmla="*/ 163839 w 111"/>
                <a:gd name="T7" fmla="*/ 405386 h 160"/>
                <a:gd name="T8" fmla="*/ 163839 w 111"/>
                <a:gd name="T9" fmla="*/ 250953 h 160"/>
                <a:gd name="T10" fmla="*/ 176689 w 111"/>
                <a:gd name="T11" fmla="*/ 0 h 160"/>
                <a:gd name="T12" fmla="*/ 0 w 111"/>
                <a:gd name="T13" fmla="*/ 180172 h 160"/>
                <a:gd name="T14" fmla="*/ 35338 w 111"/>
                <a:gd name="T15" fmla="*/ 286344 h 160"/>
                <a:gd name="T16" fmla="*/ 77101 w 111"/>
                <a:gd name="T17" fmla="*/ 369995 h 160"/>
                <a:gd name="T18" fmla="*/ 112438 w 111"/>
                <a:gd name="T19" fmla="*/ 405386 h 160"/>
                <a:gd name="T20" fmla="*/ 134926 w 111"/>
                <a:gd name="T21" fmla="*/ 405386 h 160"/>
                <a:gd name="T22" fmla="*/ 134926 w 111"/>
                <a:gd name="T23" fmla="*/ 250953 h 160"/>
                <a:gd name="T24" fmla="*/ 109226 w 111"/>
                <a:gd name="T25" fmla="*/ 250953 h 160"/>
                <a:gd name="T26" fmla="*/ 54613 w 111"/>
                <a:gd name="T27" fmla="*/ 199476 h 160"/>
                <a:gd name="T28" fmla="*/ 109226 w 111"/>
                <a:gd name="T29" fmla="*/ 147998 h 160"/>
                <a:gd name="T30" fmla="*/ 160626 w 111"/>
                <a:gd name="T31" fmla="*/ 199476 h 160"/>
                <a:gd name="T32" fmla="*/ 154201 w 111"/>
                <a:gd name="T33" fmla="*/ 225215 h 160"/>
                <a:gd name="T34" fmla="*/ 202389 w 111"/>
                <a:gd name="T35" fmla="*/ 225215 h 160"/>
                <a:gd name="T36" fmla="*/ 195964 w 111"/>
                <a:gd name="T37" fmla="*/ 199476 h 160"/>
                <a:gd name="T38" fmla="*/ 247364 w 111"/>
                <a:gd name="T39" fmla="*/ 147998 h 160"/>
                <a:gd name="T40" fmla="*/ 298765 w 111"/>
                <a:gd name="T41" fmla="*/ 199476 h 160"/>
                <a:gd name="T42" fmla="*/ 247364 w 111"/>
                <a:gd name="T43" fmla="*/ 250953 h 160"/>
                <a:gd name="T44" fmla="*/ 221664 w 111"/>
                <a:gd name="T45" fmla="*/ 250953 h 160"/>
                <a:gd name="T46" fmla="*/ 221664 w 111"/>
                <a:gd name="T47" fmla="*/ 405386 h 160"/>
                <a:gd name="T48" fmla="*/ 240939 w 111"/>
                <a:gd name="T49" fmla="*/ 405386 h 160"/>
                <a:gd name="T50" fmla="*/ 276277 w 111"/>
                <a:gd name="T51" fmla="*/ 369995 h 160"/>
                <a:gd name="T52" fmla="*/ 318040 w 111"/>
                <a:gd name="T53" fmla="*/ 286344 h 160"/>
                <a:gd name="T54" fmla="*/ 356590 w 111"/>
                <a:gd name="T55" fmla="*/ 180172 h 160"/>
                <a:gd name="T56" fmla="*/ 176689 w 111"/>
                <a:gd name="T57" fmla="*/ 0 h 160"/>
                <a:gd name="T58" fmla="*/ 83526 w 111"/>
                <a:gd name="T59" fmla="*/ 199476 h 160"/>
                <a:gd name="T60" fmla="*/ 109226 w 111"/>
                <a:gd name="T61" fmla="*/ 225215 h 160"/>
                <a:gd name="T62" fmla="*/ 131713 w 111"/>
                <a:gd name="T63" fmla="*/ 199476 h 160"/>
                <a:gd name="T64" fmla="*/ 109226 w 111"/>
                <a:gd name="T65" fmla="*/ 176954 h 160"/>
                <a:gd name="T66" fmla="*/ 83526 w 111"/>
                <a:gd name="T67" fmla="*/ 199476 h 160"/>
                <a:gd name="T68" fmla="*/ 273064 w 111"/>
                <a:gd name="T69" fmla="*/ 199476 h 160"/>
                <a:gd name="T70" fmla="*/ 247364 w 111"/>
                <a:gd name="T71" fmla="*/ 176954 h 160"/>
                <a:gd name="T72" fmla="*/ 221664 w 111"/>
                <a:gd name="T73" fmla="*/ 199476 h 160"/>
                <a:gd name="T74" fmla="*/ 247364 w 111"/>
                <a:gd name="T75" fmla="*/ 225215 h 160"/>
                <a:gd name="T76" fmla="*/ 273064 w 111"/>
                <a:gd name="T77" fmla="*/ 199476 h 160"/>
                <a:gd name="T78" fmla="*/ 260214 w 111"/>
                <a:gd name="T79" fmla="*/ 450429 h 160"/>
                <a:gd name="T80" fmla="*/ 247364 w 111"/>
                <a:gd name="T81" fmla="*/ 434342 h 160"/>
                <a:gd name="T82" fmla="*/ 109226 w 111"/>
                <a:gd name="T83" fmla="*/ 434342 h 160"/>
                <a:gd name="T84" fmla="*/ 93163 w 111"/>
                <a:gd name="T85" fmla="*/ 450429 h 160"/>
                <a:gd name="T86" fmla="*/ 109226 w 111"/>
                <a:gd name="T87" fmla="*/ 463298 h 160"/>
                <a:gd name="T88" fmla="*/ 247364 w 111"/>
                <a:gd name="T89" fmla="*/ 463298 h 160"/>
                <a:gd name="T90" fmla="*/ 260214 w 111"/>
                <a:gd name="T91" fmla="*/ 450429 h 160"/>
                <a:gd name="T92" fmla="*/ 244152 w 111"/>
                <a:gd name="T93" fmla="*/ 498689 h 160"/>
                <a:gd name="T94" fmla="*/ 231302 w 111"/>
                <a:gd name="T95" fmla="*/ 485820 h 160"/>
                <a:gd name="T96" fmla="*/ 125288 w 111"/>
                <a:gd name="T97" fmla="*/ 485820 h 160"/>
                <a:gd name="T98" fmla="*/ 112438 w 111"/>
                <a:gd name="T99" fmla="*/ 498689 h 160"/>
                <a:gd name="T100" fmla="*/ 125288 w 111"/>
                <a:gd name="T101" fmla="*/ 514776 h 160"/>
                <a:gd name="T102" fmla="*/ 231302 w 111"/>
                <a:gd name="T103" fmla="*/ 514776 h 160"/>
                <a:gd name="T104" fmla="*/ 244152 w 111"/>
                <a:gd name="T105" fmla="*/ 498689 h 1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 h="160">
                  <a:moveTo>
                    <a:pt x="51" y="78"/>
                  </a:moveTo>
                  <a:cubicBezTo>
                    <a:pt x="60" y="78"/>
                    <a:pt x="60" y="78"/>
                    <a:pt x="60" y="78"/>
                  </a:cubicBezTo>
                  <a:cubicBezTo>
                    <a:pt x="60" y="126"/>
                    <a:pt x="60" y="126"/>
                    <a:pt x="60" y="126"/>
                  </a:cubicBezTo>
                  <a:cubicBezTo>
                    <a:pt x="51" y="126"/>
                    <a:pt x="51" y="126"/>
                    <a:pt x="51" y="126"/>
                  </a:cubicBezTo>
                  <a:lnTo>
                    <a:pt x="51" y="78"/>
                  </a:lnTo>
                  <a:close/>
                  <a:moveTo>
                    <a:pt x="55" y="0"/>
                  </a:moveTo>
                  <a:cubicBezTo>
                    <a:pt x="25" y="0"/>
                    <a:pt x="0" y="25"/>
                    <a:pt x="0" y="56"/>
                  </a:cubicBezTo>
                  <a:cubicBezTo>
                    <a:pt x="0" y="68"/>
                    <a:pt x="4" y="80"/>
                    <a:pt x="11" y="89"/>
                  </a:cubicBezTo>
                  <a:cubicBezTo>
                    <a:pt x="21" y="103"/>
                    <a:pt x="24" y="108"/>
                    <a:pt x="24" y="115"/>
                  </a:cubicBezTo>
                  <a:cubicBezTo>
                    <a:pt x="24" y="121"/>
                    <a:pt x="29" y="126"/>
                    <a:pt x="35" y="126"/>
                  </a:cubicBezTo>
                  <a:cubicBezTo>
                    <a:pt x="42" y="126"/>
                    <a:pt x="42" y="126"/>
                    <a:pt x="42" y="126"/>
                  </a:cubicBezTo>
                  <a:cubicBezTo>
                    <a:pt x="42" y="78"/>
                    <a:pt x="42" y="78"/>
                    <a:pt x="42" y="78"/>
                  </a:cubicBezTo>
                  <a:cubicBezTo>
                    <a:pt x="34" y="78"/>
                    <a:pt x="34" y="78"/>
                    <a:pt x="34" y="78"/>
                  </a:cubicBezTo>
                  <a:cubicBezTo>
                    <a:pt x="25" y="78"/>
                    <a:pt x="17" y="71"/>
                    <a:pt x="17" y="62"/>
                  </a:cubicBezTo>
                  <a:cubicBezTo>
                    <a:pt x="17" y="53"/>
                    <a:pt x="25" y="46"/>
                    <a:pt x="34" y="46"/>
                  </a:cubicBezTo>
                  <a:cubicBezTo>
                    <a:pt x="43" y="46"/>
                    <a:pt x="50" y="53"/>
                    <a:pt x="50" y="62"/>
                  </a:cubicBezTo>
                  <a:cubicBezTo>
                    <a:pt x="50" y="65"/>
                    <a:pt x="49" y="67"/>
                    <a:pt x="48" y="70"/>
                  </a:cubicBezTo>
                  <a:cubicBezTo>
                    <a:pt x="63" y="70"/>
                    <a:pt x="63" y="70"/>
                    <a:pt x="63" y="70"/>
                  </a:cubicBezTo>
                  <a:cubicBezTo>
                    <a:pt x="62" y="67"/>
                    <a:pt x="61" y="65"/>
                    <a:pt x="61" y="62"/>
                  </a:cubicBezTo>
                  <a:cubicBezTo>
                    <a:pt x="61" y="53"/>
                    <a:pt x="68" y="46"/>
                    <a:pt x="77" y="46"/>
                  </a:cubicBezTo>
                  <a:cubicBezTo>
                    <a:pt x="86" y="46"/>
                    <a:pt x="93" y="53"/>
                    <a:pt x="93" y="62"/>
                  </a:cubicBezTo>
                  <a:cubicBezTo>
                    <a:pt x="93" y="71"/>
                    <a:pt x="86" y="78"/>
                    <a:pt x="77" y="78"/>
                  </a:cubicBezTo>
                  <a:cubicBezTo>
                    <a:pt x="69" y="78"/>
                    <a:pt x="69" y="78"/>
                    <a:pt x="69" y="78"/>
                  </a:cubicBezTo>
                  <a:cubicBezTo>
                    <a:pt x="69" y="126"/>
                    <a:pt x="69" y="126"/>
                    <a:pt x="69" y="126"/>
                  </a:cubicBezTo>
                  <a:cubicBezTo>
                    <a:pt x="75" y="126"/>
                    <a:pt x="75" y="126"/>
                    <a:pt x="75" y="126"/>
                  </a:cubicBezTo>
                  <a:cubicBezTo>
                    <a:pt x="81" y="126"/>
                    <a:pt x="86" y="121"/>
                    <a:pt x="86" y="115"/>
                  </a:cubicBezTo>
                  <a:cubicBezTo>
                    <a:pt x="87" y="108"/>
                    <a:pt x="89" y="103"/>
                    <a:pt x="99" y="89"/>
                  </a:cubicBezTo>
                  <a:cubicBezTo>
                    <a:pt x="106" y="80"/>
                    <a:pt x="111" y="68"/>
                    <a:pt x="111" y="56"/>
                  </a:cubicBezTo>
                  <a:cubicBezTo>
                    <a:pt x="111" y="25"/>
                    <a:pt x="86" y="0"/>
                    <a:pt x="55" y="0"/>
                  </a:cubicBezTo>
                  <a:close/>
                  <a:moveTo>
                    <a:pt x="26" y="62"/>
                  </a:moveTo>
                  <a:cubicBezTo>
                    <a:pt x="26" y="66"/>
                    <a:pt x="30" y="70"/>
                    <a:pt x="34" y="70"/>
                  </a:cubicBezTo>
                  <a:cubicBezTo>
                    <a:pt x="38" y="70"/>
                    <a:pt x="41" y="66"/>
                    <a:pt x="41" y="62"/>
                  </a:cubicBezTo>
                  <a:cubicBezTo>
                    <a:pt x="41" y="58"/>
                    <a:pt x="38" y="55"/>
                    <a:pt x="34" y="55"/>
                  </a:cubicBezTo>
                  <a:cubicBezTo>
                    <a:pt x="30" y="55"/>
                    <a:pt x="26" y="58"/>
                    <a:pt x="26" y="62"/>
                  </a:cubicBezTo>
                  <a:close/>
                  <a:moveTo>
                    <a:pt x="85" y="62"/>
                  </a:moveTo>
                  <a:cubicBezTo>
                    <a:pt x="85" y="58"/>
                    <a:pt x="81" y="55"/>
                    <a:pt x="77" y="55"/>
                  </a:cubicBezTo>
                  <a:cubicBezTo>
                    <a:pt x="73" y="55"/>
                    <a:pt x="69" y="58"/>
                    <a:pt x="69" y="62"/>
                  </a:cubicBezTo>
                  <a:cubicBezTo>
                    <a:pt x="69" y="66"/>
                    <a:pt x="73" y="70"/>
                    <a:pt x="77" y="70"/>
                  </a:cubicBezTo>
                  <a:cubicBezTo>
                    <a:pt x="81" y="70"/>
                    <a:pt x="85" y="66"/>
                    <a:pt x="85" y="62"/>
                  </a:cubicBezTo>
                  <a:close/>
                  <a:moveTo>
                    <a:pt x="81" y="140"/>
                  </a:moveTo>
                  <a:cubicBezTo>
                    <a:pt x="81" y="137"/>
                    <a:pt x="79" y="135"/>
                    <a:pt x="77" y="135"/>
                  </a:cubicBezTo>
                  <a:cubicBezTo>
                    <a:pt x="34" y="135"/>
                    <a:pt x="34" y="135"/>
                    <a:pt x="34" y="135"/>
                  </a:cubicBezTo>
                  <a:cubicBezTo>
                    <a:pt x="31" y="135"/>
                    <a:pt x="29" y="137"/>
                    <a:pt x="29" y="140"/>
                  </a:cubicBezTo>
                  <a:cubicBezTo>
                    <a:pt x="29" y="142"/>
                    <a:pt x="31" y="144"/>
                    <a:pt x="34" y="144"/>
                  </a:cubicBezTo>
                  <a:cubicBezTo>
                    <a:pt x="77" y="144"/>
                    <a:pt x="77" y="144"/>
                    <a:pt x="77" y="144"/>
                  </a:cubicBezTo>
                  <a:cubicBezTo>
                    <a:pt x="79" y="144"/>
                    <a:pt x="81" y="142"/>
                    <a:pt x="81" y="140"/>
                  </a:cubicBezTo>
                  <a:close/>
                  <a:moveTo>
                    <a:pt x="76" y="155"/>
                  </a:moveTo>
                  <a:cubicBezTo>
                    <a:pt x="76" y="153"/>
                    <a:pt x="74" y="151"/>
                    <a:pt x="72" y="151"/>
                  </a:cubicBezTo>
                  <a:cubicBezTo>
                    <a:pt x="39" y="151"/>
                    <a:pt x="39" y="151"/>
                    <a:pt x="39" y="151"/>
                  </a:cubicBezTo>
                  <a:cubicBezTo>
                    <a:pt x="37" y="151"/>
                    <a:pt x="35" y="153"/>
                    <a:pt x="35" y="155"/>
                  </a:cubicBezTo>
                  <a:cubicBezTo>
                    <a:pt x="35" y="158"/>
                    <a:pt x="37" y="160"/>
                    <a:pt x="39" y="160"/>
                  </a:cubicBezTo>
                  <a:cubicBezTo>
                    <a:pt x="72" y="160"/>
                    <a:pt x="72" y="160"/>
                    <a:pt x="72" y="160"/>
                  </a:cubicBezTo>
                  <a:cubicBezTo>
                    <a:pt x="74" y="160"/>
                    <a:pt x="76" y="158"/>
                    <a:pt x="76"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grpSp>
    </p:spTree>
    <p:extLst>
      <p:ext uri="{BB962C8B-B14F-4D97-AF65-F5344CB8AC3E}">
        <p14:creationId xmlns:p14="http://schemas.microsoft.com/office/powerpoint/2010/main" val="1380749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4C0A3A-4ADE-0637-418E-3CD15F4985B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CFF45-8A12-699A-AE1A-964F93EF2F2A}"/>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Governance and Leadership</a:t>
            </a:r>
          </a:p>
        </p:txBody>
      </p:sp>
      <p:sp>
        <p:nvSpPr>
          <p:cNvPr id="3" name="Content Placeholder 2">
            <a:extLst>
              <a:ext uri="{FF2B5EF4-FFF2-40B4-BE49-F238E27FC236}">
                <a16:creationId xmlns:a16="http://schemas.microsoft.com/office/drawing/2014/main" id="{C297AD9B-DCF7-1BBF-7BA3-7688EEB40FB2}"/>
              </a:ext>
            </a:extLst>
          </p:cNvPr>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altLang="en-US" sz="2400"/>
              <a:t>Policies should clearly lay out a coordinated governance structure and approach, with consideration for shared responsibility.</a:t>
            </a:r>
            <a:endParaRPr lang="ru-RU" altLang="en-US" sz="2400"/>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01">
            <a:extLst>
              <a:ext uri="{FF2B5EF4-FFF2-40B4-BE49-F238E27FC236}">
                <a16:creationId xmlns:a16="http://schemas.microsoft.com/office/drawing/2014/main" id="{480E93CA-B1D4-53C8-3AFB-B5C828959A9A}"/>
              </a:ext>
              <a:ext uri="{C183D7F6-B498-43B3-948B-1728B52AA6E4}">
                <adec:decorative xmlns:adec="http://schemas.microsoft.com/office/drawing/2017/decorative" val="1"/>
              </a:ext>
            </a:extLst>
          </p:cNvPr>
          <p:cNvSpPr>
            <a:spLocks/>
          </p:cNvSpPr>
          <p:nvPr/>
        </p:nvSpPr>
        <p:spPr bwMode="auto">
          <a:xfrm>
            <a:off x="8577281" y="743263"/>
            <a:ext cx="1821937" cy="1748375"/>
          </a:xfrm>
          <a:custGeom>
            <a:avLst/>
            <a:gdLst>
              <a:gd name="T0" fmla="*/ 776803 w 444"/>
              <a:gd name="T1" fmla="*/ 22851 h 426"/>
              <a:gd name="T2" fmla="*/ 19039 w 444"/>
              <a:gd name="T3" fmla="*/ 898808 h 426"/>
              <a:gd name="T4" fmla="*/ 53310 w 444"/>
              <a:gd name="T5" fmla="*/ 1005446 h 426"/>
              <a:gd name="T6" fmla="*/ 1374636 w 444"/>
              <a:gd name="T7" fmla="*/ 1607191 h 426"/>
              <a:gd name="T8" fmla="*/ 1473640 w 444"/>
              <a:gd name="T9" fmla="*/ 1576723 h 426"/>
              <a:gd name="T10" fmla="*/ 1656417 w 444"/>
              <a:gd name="T11" fmla="*/ 1363446 h 426"/>
              <a:gd name="T12" fmla="*/ 1671649 w 444"/>
              <a:gd name="T13" fmla="*/ 1264425 h 426"/>
              <a:gd name="T14" fmla="*/ 887230 w 444"/>
              <a:gd name="T15" fmla="*/ 45702 h 426"/>
              <a:gd name="T16" fmla="*/ 776803 w 444"/>
              <a:gd name="T17" fmla="*/ 22851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4" h="426">
                <a:moveTo>
                  <a:pt x="204" y="6"/>
                </a:moveTo>
                <a:cubicBezTo>
                  <a:pt x="118" y="68"/>
                  <a:pt x="51" y="147"/>
                  <a:pt x="5" y="236"/>
                </a:cubicBezTo>
                <a:cubicBezTo>
                  <a:pt x="0" y="246"/>
                  <a:pt x="4" y="259"/>
                  <a:pt x="14" y="264"/>
                </a:cubicBezTo>
                <a:cubicBezTo>
                  <a:pt x="361" y="422"/>
                  <a:pt x="361" y="422"/>
                  <a:pt x="361" y="422"/>
                </a:cubicBezTo>
                <a:cubicBezTo>
                  <a:pt x="370" y="426"/>
                  <a:pt x="381" y="423"/>
                  <a:pt x="387" y="414"/>
                </a:cubicBezTo>
                <a:cubicBezTo>
                  <a:pt x="399" y="394"/>
                  <a:pt x="416" y="375"/>
                  <a:pt x="435" y="358"/>
                </a:cubicBezTo>
                <a:cubicBezTo>
                  <a:pt x="443" y="352"/>
                  <a:pt x="444" y="341"/>
                  <a:pt x="439" y="332"/>
                </a:cubicBezTo>
                <a:cubicBezTo>
                  <a:pt x="233" y="12"/>
                  <a:pt x="233" y="12"/>
                  <a:pt x="233" y="12"/>
                </a:cubicBezTo>
                <a:cubicBezTo>
                  <a:pt x="227" y="2"/>
                  <a:pt x="214" y="0"/>
                  <a:pt x="204" y="6"/>
                </a:cubicBezTo>
                <a:close/>
              </a:path>
            </a:pathLst>
          </a:custGeom>
          <a:solidFill>
            <a:schemeClr val="bg1">
              <a:lumMod val="50000"/>
            </a:schemeClr>
          </a:solidFill>
          <a:ln>
            <a:noFill/>
          </a:ln>
        </p:spPr>
        <p:txBody>
          <a:bodyPr/>
          <a:lstStyle/>
          <a:p>
            <a:endParaRPr lang="en-IE"/>
          </a:p>
        </p:txBody>
      </p:sp>
      <p:pic>
        <p:nvPicPr>
          <p:cNvPr id="9" name="Picture 8">
            <a:extLst>
              <a:ext uri="{FF2B5EF4-FFF2-40B4-BE49-F238E27FC236}">
                <a16:creationId xmlns:a16="http://schemas.microsoft.com/office/drawing/2014/main" id="{72F9ADF7-0F92-83F4-3AA2-2116CC2129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18378" y="1291493"/>
            <a:ext cx="638967" cy="638967"/>
          </a:xfrm>
          <a:prstGeom prst="rect">
            <a:avLst/>
          </a:prstGeom>
        </p:spPr>
      </p:pic>
    </p:spTree>
    <p:extLst>
      <p:ext uri="{BB962C8B-B14F-4D97-AF65-F5344CB8AC3E}">
        <p14:creationId xmlns:p14="http://schemas.microsoft.com/office/powerpoint/2010/main" val="18399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B8693-C00D-FF41-06CA-15D313ED29D4}"/>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Why AT policy matters</a:t>
            </a:r>
          </a:p>
        </p:txBody>
      </p:sp>
      <p:sp>
        <p:nvSpPr>
          <p:cNvPr id="4" name="Text Placeholder 3">
            <a:extLst>
              <a:ext uri="{FF2B5EF4-FFF2-40B4-BE49-F238E27FC236}">
                <a16:creationId xmlns:a16="http://schemas.microsoft.com/office/drawing/2014/main" id="{78913385-5571-D54C-4EE7-0410AD9484A9}"/>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1"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110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236AC-92F5-892A-AB10-5E591522585A}"/>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Service Delivery</a:t>
            </a:r>
          </a:p>
        </p:txBody>
      </p:sp>
      <p:sp>
        <p:nvSpPr>
          <p:cNvPr id="3" name="Content Placeholder 2">
            <a:extLst>
              <a:ext uri="{FF2B5EF4-FFF2-40B4-BE49-F238E27FC236}">
                <a16:creationId xmlns:a16="http://schemas.microsoft.com/office/drawing/2014/main" id="{AE6222FC-BAC7-CB6B-3C52-EA928A65E18B}"/>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kern="1200">
                <a:solidFill>
                  <a:schemeClr val="tx1"/>
                </a:solidFill>
                <a:latin typeface="+mn-lt"/>
                <a:ea typeface="+mn-ea"/>
                <a:cs typeface="+mn-cs"/>
              </a:rPr>
              <a:t>Policies should reflect a commitment to a clearly articulated, evidence-based service delivery model addressing the entire AT access pathway and lifecycle.</a:t>
            </a:r>
          </a:p>
          <a:p>
            <a:endParaRPr lang="en-US" kern="1200">
              <a:solidFill>
                <a:schemeClr val="tx1"/>
              </a:solidFill>
              <a:latin typeface="+mn-lt"/>
              <a:ea typeface="+mn-ea"/>
              <a:cs typeface="+mn-cs"/>
            </a:endParaRPr>
          </a:p>
        </p:txBody>
      </p:sp>
      <p:sp>
        <p:nvSpPr>
          <p:cNvPr id="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1">
            <a:extLst>
              <a:ext uri="{FF2B5EF4-FFF2-40B4-BE49-F238E27FC236}">
                <a16:creationId xmlns:a16="http://schemas.microsoft.com/office/drawing/2014/main" id="{B11D1DB0-9936-6058-D595-1F9566F92E89}"/>
              </a:ext>
              <a:ext uri="{C183D7F6-B498-43B3-948B-1728B52AA6E4}">
                <adec:decorative xmlns:adec="http://schemas.microsoft.com/office/drawing/2017/decorative" val="1"/>
              </a:ext>
            </a:extLst>
          </p:cNvPr>
          <p:cNvSpPr>
            <a:spLocks/>
          </p:cNvSpPr>
          <p:nvPr/>
        </p:nvSpPr>
        <p:spPr bwMode="auto">
          <a:xfrm>
            <a:off x="8276191" y="1105939"/>
            <a:ext cx="1806541" cy="1385699"/>
          </a:xfrm>
          <a:custGeom>
            <a:avLst/>
            <a:gdLst>
              <a:gd name="T0" fmla="*/ 52 w 440"/>
              <a:gd name="T1" fmla="*/ 16 h 337"/>
              <a:gd name="T2" fmla="*/ 9 w 440"/>
              <a:gd name="T3" fmla="*/ 317 h 337"/>
              <a:gd name="T4" fmla="*/ 31 w 440"/>
              <a:gd name="T5" fmla="*/ 335 h 337"/>
              <a:gd name="T6" fmla="*/ 409 w 440"/>
              <a:gd name="T7" fmla="*/ 281 h 337"/>
              <a:gd name="T8" fmla="*/ 426 w 440"/>
              <a:gd name="T9" fmla="*/ 261 h 337"/>
              <a:gd name="T10" fmla="*/ 437 w 440"/>
              <a:gd name="T11" fmla="*/ 187 h 337"/>
              <a:gd name="T12" fmla="*/ 426 w 440"/>
              <a:gd name="T13" fmla="*/ 163 h 337"/>
              <a:gd name="T14" fmla="*/ 79 w 440"/>
              <a:gd name="T15" fmla="*/ 5 h 337"/>
              <a:gd name="T16" fmla="*/ 52 w 440"/>
              <a:gd name="T17" fmla="*/ 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337">
                <a:moveTo>
                  <a:pt x="52" y="16"/>
                </a:moveTo>
                <a:cubicBezTo>
                  <a:pt x="13" y="114"/>
                  <a:pt x="0" y="217"/>
                  <a:pt x="9" y="317"/>
                </a:cubicBezTo>
                <a:cubicBezTo>
                  <a:pt x="10" y="328"/>
                  <a:pt x="20" y="337"/>
                  <a:pt x="31" y="335"/>
                </a:cubicBezTo>
                <a:cubicBezTo>
                  <a:pt x="409" y="281"/>
                  <a:pt x="409" y="281"/>
                  <a:pt x="409" y="281"/>
                </a:cubicBezTo>
                <a:cubicBezTo>
                  <a:pt x="419" y="279"/>
                  <a:pt x="426" y="271"/>
                  <a:pt x="426" y="261"/>
                </a:cubicBezTo>
                <a:cubicBezTo>
                  <a:pt x="426" y="236"/>
                  <a:pt x="429" y="212"/>
                  <a:pt x="437" y="187"/>
                </a:cubicBezTo>
                <a:cubicBezTo>
                  <a:pt x="440" y="178"/>
                  <a:pt x="435" y="168"/>
                  <a:pt x="426" y="163"/>
                </a:cubicBezTo>
                <a:cubicBezTo>
                  <a:pt x="79" y="5"/>
                  <a:pt x="79" y="5"/>
                  <a:pt x="79" y="5"/>
                </a:cubicBezTo>
                <a:cubicBezTo>
                  <a:pt x="68" y="0"/>
                  <a:pt x="56" y="5"/>
                  <a:pt x="52" y="1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pic>
        <p:nvPicPr>
          <p:cNvPr id="20" name="Picture 19">
            <a:extLst>
              <a:ext uri="{FF2B5EF4-FFF2-40B4-BE49-F238E27FC236}">
                <a16:creationId xmlns:a16="http://schemas.microsoft.com/office/drawing/2014/main" id="{4F15C91C-9A9B-4173-0CFC-B797EE0825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53683" y="1559394"/>
            <a:ext cx="717828" cy="717828"/>
          </a:xfrm>
          <a:prstGeom prst="rect">
            <a:avLst/>
          </a:prstGeom>
        </p:spPr>
      </p:pic>
    </p:spTree>
    <p:extLst>
      <p:ext uri="{BB962C8B-B14F-4D97-AF65-F5344CB8AC3E}">
        <p14:creationId xmlns:p14="http://schemas.microsoft.com/office/powerpoint/2010/main" val="1216035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4DD1E-2F43-7B27-EF25-8FF10E59A9CA}"/>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Financing and Affordability</a:t>
            </a:r>
          </a:p>
        </p:txBody>
      </p:sp>
      <p:sp>
        <p:nvSpPr>
          <p:cNvPr id="3" name="Text Placeholder 2">
            <a:extLst>
              <a:ext uri="{FF2B5EF4-FFF2-40B4-BE49-F238E27FC236}">
                <a16:creationId xmlns:a16="http://schemas.microsoft.com/office/drawing/2014/main" id="{66638963-853C-AB9F-85D1-B6E514E778FE}"/>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kern="1200">
                <a:solidFill>
                  <a:schemeClr val="tx1"/>
                </a:solidFill>
                <a:latin typeface="+mn-lt"/>
                <a:ea typeface="+mn-ea"/>
                <a:cs typeface="+mn-cs"/>
              </a:rPr>
              <a:t>Policies should clearly specify how AT is financed and resourced. </a:t>
            </a:r>
          </a:p>
          <a:p>
            <a:endParaRPr lang="en-US"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10">
            <a:extLst>
              <a:ext uri="{FF2B5EF4-FFF2-40B4-BE49-F238E27FC236}">
                <a16:creationId xmlns:a16="http://schemas.microsoft.com/office/drawing/2014/main" id="{30A35EF3-0DF5-752C-A21C-3FD86AAC000E}"/>
              </a:ext>
              <a:ext uri="{C183D7F6-B498-43B3-948B-1728B52AA6E4}">
                <adec:decorative xmlns:adec="http://schemas.microsoft.com/office/drawing/2017/decorative" val="1"/>
              </a:ext>
            </a:extLst>
          </p:cNvPr>
          <p:cNvSpPr>
            <a:spLocks/>
          </p:cNvSpPr>
          <p:nvPr/>
        </p:nvSpPr>
        <p:spPr bwMode="auto">
          <a:xfrm>
            <a:off x="8200306" y="1180491"/>
            <a:ext cx="1866416" cy="1502029"/>
          </a:xfrm>
          <a:custGeom>
            <a:avLst/>
            <a:gdLst>
              <a:gd name="T0" fmla="*/ 3 w 455"/>
              <a:gd name="T1" fmla="*/ 79 h 366"/>
              <a:gd name="T2" fmla="*/ 129 w 455"/>
              <a:gd name="T3" fmla="*/ 356 h 366"/>
              <a:gd name="T4" fmla="*/ 158 w 455"/>
              <a:gd name="T5" fmla="*/ 359 h 366"/>
              <a:gd name="T6" fmla="*/ 446 w 455"/>
              <a:gd name="T7" fmla="*/ 109 h 366"/>
              <a:gd name="T8" fmla="*/ 450 w 455"/>
              <a:gd name="T9" fmla="*/ 83 h 366"/>
              <a:gd name="T10" fmla="*/ 419 w 455"/>
              <a:gd name="T11" fmla="*/ 16 h 366"/>
              <a:gd name="T12" fmla="*/ 397 w 455"/>
              <a:gd name="T13" fmla="*/ 1 h 366"/>
              <a:gd name="T14" fmla="*/ 19 w 455"/>
              <a:gd name="T15" fmla="*/ 56 h 366"/>
              <a:gd name="T16" fmla="*/ 3 w 455"/>
              <a:gd name="T17" fmla="*/ 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366">
                <a:moveTo>
                  <a:pt x="3" y="79"/>
                </a:moveTo>
                <a:cubicBezTo>
                  <a:pt x="23" y="183"/>
                  <a:pt x="67" y="277"/>
                  <a:pt x="129" y="356"/>
                </a:cubicBezTo>
                <a:cubicBezTo>
                  <a:pt x="136" y="365"/>
                  <a:pt x="149" y="366"/>
                  <a:pt x="158" y="359"/>
                </a:cubicBezTo>
                <a:cubicBezTo>
                  <a:pt x="446" y="109"/>
                  <a:pt x="446" y="109"/>
                  <a:pt x="446" y="109"/>
                </a:cubicBezTo>
                <a:cubicBezTo>
                  <a:pt x="454" y="102"/>
                  <a:pt x="455" y="91"/>
                  <a:pt x="450" y="83"/>
                </a:cubicBezTo>
                <a:cubicBezTo>
                  <a:pt x="436" y="63"/>
                  <a:pt x="426" y="40"/>
                  <a:pt x="419" y="16"/>
                </a:cubicBezTo>
                <a:cubicBezTo>
                  <a:pt x="416" y="6"/>
                  <a:pt x="407" y="0"/>
                  <a:pt x="397" y="1"/>
                </a:cubicBezTo>
                <a:cubicBezTo>
                  <a:pt x="19" y="56"/>
                  <a:pt x="19" y="56"/>
                  <a:pt x="19" y="56"/>
                </a:cubicBezTo>
                <a:cubicBezTo>
                  <a:pt x="8" y="57"/>
                  <a:pt x="0" y="68"/>
                  <a:pt x="3" y="79"/>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pic>
        <p:nvPicPr>
          <p:cNvPr id="11" name="Picture 10">
            <a:extLst>
              <a:ext uri="{FF2B5EF4-FFF2-40B4-BE49-F238E27FC236}">
                <a16:creationId xmlns:a16="http://schemas.microsoft.com/office/drawing/2014/main" id="{79CDE884-34D4-A30E-C61A-513B467F9F8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83379" y="1450180"/>
            <a:ext cx="796916" cy="796916"/>
          </a:xfrm>
          <a:prstGeom prst="rect">
            <a:avLst/>
          </a:prstGeom>
        </p:spPr>
      </p:pic>
    </p:spTree>
    <p:extLst>
      <p:ext uri="{BB962C8B-B14F-4D97-AF65-F5344CB8AC3E}">
        <p14:creationId xmlns:p14="http://schemas.microsoft.com/office/powerpoint/2010/main" val="429372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5A742-65A4-6DAF-E5E2-CACAE848370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AT Workforce</a:t>
            </a:r>
          </a:p>
        </p:txBody>
      </p:sp>
      <p:sp>
        <p:nvSpPr>
          <p:cNvPr id="3" name="Text Placeholder 2">
            <a:extLst>
              <a:ext uri="{FF2B5EF4-FFF2-40B4-BE49-F238E27FC236}">
                <a16:creationId xmlns:a16="http://schemas.microsoft.com/office/drawing/2014/main" id="{1B47D3FF-A238-931F-D27C-4ABAF8173A5A}"/>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kern="1200">
                <a:solidFill>
                  <a:schemeClr val="tx1"/>
                </a:solidFill>
                <a:latin typeface="+mn-lt"/>
                <a:ea typeface="+mn-ea"/>
                <a:cs typeface="+mn-cs"/>
              </a:rPr>
              <a:t>Policies should clearly  address provider roles and competencies and workforce planning for AT provision.</a:t>
            </a:r>
          </a:p>
          <a:p>
            <a:endParaRPr lang="en-US"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09">
            <a:extLst>
              <a:ext uri="{FF2B5EF4-FFF2-40B4-BE49-F238E27FC236}">
                <a16:creationId xmlns:a16="http://schemas.microsoft.com/office/drawing/2014/main" id="{99AB1187-0510-3870-F338-87F9AA74DA21}"/>
              </a:ext>
              <a:ext uri="{C183D7F6-B498-43B3-948B-1728B52AA6E4}">
                <adec:decorative xmlns:adec="http://schemas.microsoft.com/office/drawing/2017/decorative" val="1"/>
              </a:ext>
            </a:extLst>
          </p:cNvPr>
          <p:cNvSpPr>
            <a:spLocks/>
          </p:cNvSpPr>
          <p:nvPr/>
        </p:nvSpPr>
        <p:spPr bwMode="auto">
          <a:xfrm>
            <a:off x="8355767" y="1021241"/>
            <a:ext cx="1642310" cy="1861284"/>
          </a:xfrm>
          <a:custGeom>
            <a:avLst/>
            <a:gdLst>
              <a:gd name="T0" fmla="*/ 8 w 400"/>
              <a:gd name="T1" fmla="*/ 285 h 453"/>
              <a:gd name="T2" fmla="*/ 264 w 400"/>
              <a:gd name="T3" fmla="*/ 449 h 453"/>
              <a:gd name="T4" fmla="*/ 290 w 400"/>
              <a:gd name="T5" fmla="*/ 436 h 453"/>
              <a:gd name="T6" fmla="*/ 397 w 400"/>
              <a:gd name="T7" fmla="*/ 70 h 453"/>
              <a:gd name="T8" fmla="*/ 386 w 400"/>
              <a:gd name="T9" fmla="*/ 46 h 453"/>
              <a:gd name="T10" fmla="*/ 324 w 400"/>
              <a:gd name="T11" fmla="*/ 6 h 453"/>
              <a:gd name="T12" fmla="*/ 297 w 400"/>
              <a:gd name="T13" fmla="*/ 6 h 453"/>
              <a:gd name="T14" fmla="*/ 9 w 400"/>
              <a:gd name="T15" fmla="*/ 256 h 453"/>
              <a:gd name="T16" fmla="*/ 8 w 400"/>
              <a:gd name="T17" fmla="*/ 28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53">
                <a:moveTo>
                  <a:pt x="8" y="285"/>
                </a:moveTo>
                <a:cubicBezTo>
                  <a:pt x="81" y="361"/>
                  <a:pt x="169" y="416"/>
                  <a:pt x="264" y="449"/>
                </a:cubicBezTo>
                <a:cubicBezTo>
                  <a:pt x="275" y="453"/>
                  <a:pt x="286" y="447"/>
                  <a:pt x="290" y="436"/>
                </a:cubicBezTo>
                <a:cubicBezTo>
                  <a:pt x="397" y="70"/>
                  <a:pt x="397" y="70"/>
                  <a:pt x="397" y="70"/>
                </a:cubicBezTo>
                <a:cubicBezTo>
                  <a:pt x="400" y="61"/>
                  <a:pt x="395" y="50"/>
                  <a:pt x="386" y="46"/>
                </a:cubicBezTo>
                <a:cubicBezTo>
                  <a:pt x="364" y="36"/>
                  <a:pt x="343" y="23"/>
                  <a:pt x="324" y="6"/>
                </a:cubicBezTo>
                <a:cubicBezTo>
                  <a:pt x="316" y="0"/>
                  <a:pt x="305" y="0"/>
                  <a:pt x="297" y="6"/>
                </a:cubicBezTo>
                <a:cubicBezTo>
                  <a:pt x="9" y="256"/>
                  <a:pt x="9" y="256"/>
                  <a:pt x="9" y="256"/>
                </a:cubicBezTo>
                <a:cubicBezTo>
                  <a:pt x="1" y="263"/>
                  <a:pt x="0" y="277"/>
                  <a:pt x="8" y="285"/>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pic>
        <p:nvPicPr>
          <p:cNvPr id="14" name="Picture 13">
            <a:extLst>
              <a:ext uri="{FF2B5EF4-FFF2-40B4-BE49-F238E27FC236}">
                <a16:creationId xmlns:a16="http://schemas.microsoft.com/office/drawing/2014/main" id="{44129313-CC49-B091-86D5-DBECDF0865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17349" y="1520682"/>
            <a:ext cx="899561" cy="899561"/>
          </a:xfrm>
          <a:prstGeom prst="rect">
            <a:avLst/>
          </a:prstGeom>
        </p:spPr>
      </p:pic>
    </p:spTree>
    <p:extLst>
      <p:ext uri="{BB962C8B-B14F-4D97-AF65-F5344CB8AC3E}">
        <p14:creationId xmlns:p14="http://schemas.microsoft.com/office/powerpoint/2010/main" val="272451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FF986-54CB-15CA-DCE3-2D99FA98D0B6}"/>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Standards and Quality Assurance</a:t>
            </a:r>
          </a:p>
        </p:txBody>
      </p:sp>
      <p:sp>
        <p:nvSpPr>
          <p:cNvPr id="3" name="Text Placeholder 2">
            <a:extLst>
              <a:ext uri="{FF2B5EF4-FFF2-40B4-BE49-F238E27FC236}">
                <a16:creationId xmlns:a16="http://schemas.microsoft.com/office/drawing/2014/main" id="{5CC1BA99-1E12-EE3D-D2CE-1C8AD44F656E}"/>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kern="1200">
                <a:solidFill>
                  <a:schemeClr val="tx1"/>
                </a:solidFill>
                <a:latin typeface="+mn-lt"/>
                <a:ea typeface="+mn-ea"/>
                <a:cs typeface="+mn-cs"/>
              </a:rPr>
              <a:t>Policies must establish clear quality and safety standards that protect users while remaining proportionate to actual risk and avoiding unnecessary barriers to market entry or product access.</a:t>
            </a:r>
          </a:p>
          <a:p>
            <a:endParaRPr lang="en-US"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08">
            <a:extLst>
              <a:ext uri="{FF2B5EF4-FFF2-40B4-BE49-F238E27FC236}">
                <a16:creationId xmlns:a16="http://schemas.microsoft.com/office/drawing/2014/main" id="{E10B0800-CD6B-3945-4F0A-18992F2F68CC}"/>
              </a:ext>
              <a:ext uri="{C183D7F6-B498-43B3-948B-1728B52AA6E4}">
                <adec:decorative xmlns:adec="http://schemas.microsoft.com/office/drawing/2017/decorative" val="1"/>
              </a:ext>
            </a:extLst>
          </p:cNvPr>
          <p:cNvSpPr>
            <a:spLocks/>
          </p:cNvSpPr>
          <p:nvPr/>
        </p:nvSpPr>
        <p:spPr bwMode="auto">
          <a:xfrm>
            <a:off x="9385595" y="1007309"/>
            <a:ext cx="1395963" cy="1770615"/>
          </a:xfrm>
          <a:custGeom>
            <a:avLst/>
            <a:gdLst>
              <a:gd name="T0" fmla="*/ 68580 w 340"/>
              <a:gd name="T1" fmla="*/ 1551570 h 431"/>
              <a:gd name="T2" fmla="*/ 1226820 w 340"/>
              <a:gd name="T3" fmla="*/ 1551570 h 431"/>
              <a:gd name="T4" fmla="*/ 1283970 w 340"/>
              <a:gd name="T5" fmla="*/ 1456265 h 431"/>
              <a:gd name="T6" fmla="*/ 872490 w 340"/>
              <a:gd name="T7" fmla="*/ 60995 h 431"/>
              <a:gd name="T8" fmla="*/ 788670 w 340"/>
              <a:gd name="T9" fmla="*/ 7624 h 431"/>
              <a:gd name="T10" fmla="*/ 506730 w 340"/>
              <a:gd name="T11" fmla="*/ 7624 h 431"/>
              <a:gd name="T12" fmla="*/ 422910 w 340"/>
              <a:gd name="T13" fmla="*/ 60995 h 431"/>
              <a:gd name="T14" fmla="*/ 15240 w 340"/>
              <a:gd name="T15" fmla="*/ 1456265 h 431"/>
              <a:gd name="T16" fmla="*/ 68580 w 340"/>
              <a:gd name="T17" fmla="*/ 155157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431">
                <a:moveTo>
                  <a:pt x="18" y="407"/>
                </a:moveTo>
                <a:cubicBezTo>
                  <a:pt x="121" y="431"/>
                  <a:pt x="225" y="430"/>
                  <a:pt x="322" y="407"/>
                </a:cubicBezTo>
                <a:cubicBezTo>
                  <a:pt x="333" y="404"/>
                  <a:pt x="340" y="393"/>
                  <a:pt x="337" y="382"/>
                </a:cubicBezTo>
                <a:cubicBezTo>
                  <a:pt x="229" y="16"/>
                  <a:pt x="229" y="16"/>
                  <a:pt x="229" y="16"/>
                </a:cubicBezTo>
                <a:cubicBezTo>
                  <a:pt x="226" y="6"/>
                  <a:pt x="217" y="0"/>
                  <a:pt x="207" y="2"/>
                </a:cubicBezTo>
                <a:cubicBezTo>
                  <a:pt x="183" y="6"/>
                  <a:pt x="158" y="6"/>
                  <a:pt x="133" y="2"/>
                </a:cubicBezTo>
                <a:cubicBezTo>
                  <a:pt x="123" y="0"/>
                  <a:pt x="114" y="6"/>
                  <a:pt x="111" y="16"/>
                </a:cubicBezTo>
                <a:cubicBezTo>
                  <a:pt x="4" y="382"/>
                  <a:pt x="4" y="382"/>
                  <a:pt x="4" y="382"/>
                </a:cubicBezTo>
                <a:cubicBezTo>
                  <a:pt x="0" y="393"/>
                  <a:pt x="7" y="404"/>
                  <a:pt x="18" y="407"/>
                </a:cubicBezTo>
                <a:close/>
              </a:path>
            </a:pathLst>
          </a:custGeom>
          <a:solidFill>
            <a:schemeClr val="bg1">
              <a:lumMod val="50000"/>
            </a:schemeClr>
          </a:solidFill>
          <a:ln>
            <a:noFill/>
          </a:ln>
        </p:spPr>
        <p:txBody>
          <a:bodyPr/>
          <a:lstStyle/>
          <a:p>
            <a:endParaRPr lang="en-IE"/>
          </a:p>
        </p:txBody>
      </p:sp>
      <p:pic>
        <p:nvPicPr>
          <p:cNvPr id="5" name="Picture 4">
            <a:extLst>
              <a:ext uri="{FF2B5EF4-FFF2-40B4-BE49-F238E27FC236}">
                <a16:creationId xmlns:a16="http://schemas.microsoft.com/office/drawing/2014/main" id="{A8EB0FAC-4280-220C-264F-55DA3D2806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48605" y="1714592"/>
            <a:ext cx="647792" cy="647792"/>
          </a:xfrm>
          <a:prstGeom prst="rect">
            <a:avLst/>
          </a:prstGeom>
        </p:spPr>
      </p:pic>
    </p:spTree>
    <p:extLst>
      <p:ext uri="{BB962C8B-B14F-4D97-AF65-F5344CB8AC3E}">
        <p14:creationId xmlns:p14="http://schemas.microsoft.com/office/powerpoint/2010/main" val="1303857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EC4E9-4634-A2E8-7786-C3AAC2D60BED}"/>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Innovation, Research, and Development</a:t>
            </a:r>
          </a:p>
        </p:txBody>
      </p:sp>
      <p:sp>
        <p:nvSpPr>
          <p:cNvPr id="3" name="Text Placeholder 2">
            <a:extLst>
              <a:ext uri="{FF2B5EF4-FFF2-40B4-BE49-F238E27FC236}">
                <a16:creationId xmlns:a16="http://schemas.microsoft.com/office/drawing/2014/main" id="{4E8D0E7E-6796-B733-C8DD-CB55E8ABD7AE}"/>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a:solidFill>
                  <a:schemeClr val="tx1"/>
                </a:solidFill>
              </a:rPr>
              <a:t>Policies should create environments fostering responsible innovation, while ensuring that innovation serves genuine user needs and reaches all populations. </a:t>
            </a:r>
          </a:p>
          <a:p>
            <a:endParaRPr lang="en-US" sz="24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03">
            <a:extLst>
              <a:ext uri="{FF2B5EF4-FFF2-40B4-BE49-F238E27FC236}">
                <a16:creationId xmlns:a16="http://schemas.microsoft.com/office/drawing/2014/main" id="{5D52E6BC-E1E5-C973-B730-1A0726C11BE3}"/>
              </a:ext>
              <a:ext uri="{C183D7F6-B498-43B3-948B-1728B52AA6E4}">
                <adec:decorative xmlns:adec="http://schemas.microsoft.com/office/drawing/2017/decorative" val="1"/>
              </a:ext>
            </a:extLst>
          </p:cNvPr>
          <p:cNvSpPr>
            <a:spLocks/>
          </p:cNvSpPr>
          <p:nvPr/>
        </p:nvSpPr>
        <p:spPr bwMode="auto">
          <a:xfrm>
            <a:off x="10012953" y="875802"/>
            <a:ext cx="1337798" cy="1835622"/>
          </a:xfrm>
          <a:custGeom>
            <a:avLst/>
            <a:gdLst>
              <a:gd name="T0" fmla="*/ 313 w 326"/>
              <a:gd name="T1" fmla="*/ 86 h 447"/>
              <a:gd name="T2" fmla="*/ 21 w 326"/>
              <a:gd name="T3" fmla="*/ 1 h 447"/>
              <a:gd name="T4" fmla="*/ 0 w 326"/>
              <a:gd name="T5" fmla="*/ 21 h 447"/>
              <a:gd name="T6" fmla="*/ 0 w 326"/>
              <a:gd name="T7" fmla="*/ 402 h 447"/>
              <a:gd name="T8" fmla="*/ 17 w 326"/>
              <a:gd name="T9" fmla="*/ 422 h 447"/>
              <a:gd name="T10" fmla="*/ 88 w 326"/>
              <a:gd name="T11" fmla="*/ 443 h 447"/>
              <a:gd name="T12" fmla="*/ 113 w 326"/>
              <a:gd name="T13" fmla="*/ 435 h 447"/>
              <a:gd name="T14" fmla="*/ 319 w 326"/>
              <a:gd name="T15" fmla="*/ 114 h 447"/>
              <a:gd name="T16" fmla="*/ 313 w 326"/>
              <a:gd name="T17" fmla="*/ 8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447">
                <a:moveTo>
                  <a:pt x="313" y="86"/>
                </a:moveTo>
                <a:cubicBezTo>
                  <a:pt x="221" y="34"/>
                  <a:pt x="121" y="6"/>
                  <a:pt x="21" y="1"/>
                </a:cubicBezTo>
                <a:cubicBezTo>
                  <a:pt x="9" y="0"/>
                  <a:pt x="0" y="9"/>
                  <a:pt x="0" y="21"/>
                </a:cubicBezTo>
                <a:cubicBezTo>
                  <a:pt x="0" y="402"/>
                  <a:pt x="0" y="402"/>
                  <a:pt x="0" y="402"/>
                </a:cubicBezTo>
                <a:cubicBezTo>
                  <a:pt x="0" y="412"/>
                  <a:pt x="7" y="420"/>
                  <a:pt x="17" y="422"/>
                </a:cubicBezTo>
                <a:cubicBezTo>
                  <a:pt x="41" y="425"/>
                  <a:pt x="65" y="432"/>
                  <a:pt x="88" y="443"/>
                </a:cubicBezTo>
                <a:cubicBezTo>
                  <a:pt x="97" y="447"/>
                  <a:pt x="108" y="444"/>
                  <a:pt x="113" y="435"/>
                </a:cubicBezTo>
                <a:cubicBezTo>
                  <a:pt x="319" y="114"/>
                  <a:pt x="319" y="114"/>
                  <a:pt x="319" y="114"/>
                </a:cubicBezTo>
                <a:cubicBezTo>
                  <a:pt x="326" y="105"/>
                  <a:pt x="323" y="92"/>
                  <a:pt x="313" y="8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pic>
        <p:nvPicPr>
          <p:cNvPr id="16" name="Picture 15">
            <a:extLst>
              <a:ext uri="{FF2B5EF4-FFF2-40B4-BE49-F238E27FC236}">
                <a16:creationId xmlns:a16="http://schemas.microsoft.com/office/drawing/2014/main" id="{F101DCE2-4E8E-428B-44AF-381741D65A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44651" y="1393436"/>
            <a:ext cx="711906" cy="711906"/>
          </a:xfrm>
          <a:prstGeom prst="rect">
            <a:avLst/>
          </a:prstGeom>
        </p:spPr>
      </p:pic>
    </p:spTree>
    <p:extLst>
      <p:ext uri="{BB962C8B-B14F-4D97-AF65-F5344CB8AC3E}">
        <p14:creationId xmlns:p14="http://schemas.microsoft.com/office/powerpoint/2010/main" val="881038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7F345-DC6E-1525-6CB0-F50871822171}"/>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Rights Protection and Advocacy</a:t>
            </a:r>
          </a:p>
        </p:txBody>
      </p:sp>
      <p:sp>
        <p:nvSpPr>
          <p:cNvPr id="3" name="Text Placeholder 2">
            <a:extLst>
              <a:ext uri="{FF2B5EF4-FFF2-40B4-BE49-F238E27FC236}">
                <a16:creationId xmlns:a16="http://schemas.microsoft.com/office/drawing/2014/main" id="{70B40792-C65B-63DE-82F1-50EBC9A90E78}"/>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sz="2000" kern="1200">
                <a:solidFill>
                  <a:schemeClr val="tx1"/>
                </a:solidFill>
                <a:latin typeface="+mn-lt"/>
                <a:ea typeface="+mn-ea"/>
                <a:cs typeface="+mn-cs"/>
              </a:rPr>
              <a:t>Policies should establish clear avenues for addressing violations of rights of access to, or use of assistive technology, support the capacity of AT users and their organizations to advocate for their rights, and implement measures preventing discrimination against AT users. </a:t>
            </a:r>
          </a:p>
          <a:p>
            <a:endParaRPr lang="en-US" sz="20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04">
            <a:extLst>
              <a:ext uri="{FF2B5EF4-FFF2-40B4-BE49-F238E27FC236}">
                <a16:creationId xmlns:a16="http://schemas.microsoft.com/office/drawing/2014/main" id="{6EDA9E74-5308-9A35-B54B-6C89BD89627D}"/>
              </a:ext>
              <a:ext uri="{C183D7F6-B498-43B3-948B-1728B52AA6E4}">
                <adec:decorative xmlns:adec="http://schemas.microsoft.com/office/drawing/2017/decorative" val="1"/>
              </a:ext>
            </a:extLst>
          </p:cNvPr>
          <p:cNvSpPr>
            <a:spLocks/>
          </p:cNvSpPr>
          <p:nvPr/>
        </p:nvSpPr>
        <p:spPr bwMode="auto">
          <a:xfrm>
            <a:off x="9419592" y="1186220"/>
            <a:ext cx="1821938" cy="1753508"/>
          </a:xfrm>
          <a:custGeom>
            <a:avLst/>
            <a:gdLst>
              <a:gd name="T0" fmla="*/ 439 w 444"/>
              <a:gd name="T1" fmla="*/ 237 h 427"/>
              <a:gd name="T2" fmla="*/ 240 w 444"/>
              <a:gd name="T3" fmla="*/ 7 h 427"/>
              <a:gd name="T4" fmla="*/ 211 w 444"/>
              <a:gd name="T5" fmla="*/ 12 h 427"/>
              <a:gd name="T6" fmla="*/ 5 w 444"/>
              <a:gd name="T7" fmla="*/ 333 h 427"/>
              <a:gd name="T8" fmla="*/ 9 w 444"/>
              <a:gd name="T9" fmla="*/ 359 h 427"/>
              <a:gd name="T10" fmla="*/ 57 w 444"/>
              <a:gd name="T11" fmla="*/ 415 h 427"/>
              <a:gd name="T12" fmla="*/ 83 w 444"/>
              <a:gd name="T13" fmla="*/ 423 h 427"/>
              <a:gd name="T14" fmla="*/ 429 w 444"/>
              <a:gd name="T15" fmla="*/ 264 h 427"/>
              <a:gd name="T16" fmla="*/ 439 w 444"/>
              <a:gd name="T17" fmla="*/ 23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27">
                <a:moveTo>
                  <a:pt x="439" y="237"/>
                </a:moveTo>
                <a:cubicBezTo>
                  <a:pt x="390" y="143"/>
                  <a:pt x="321" y="65"/>
                  <a:pt x="240" y="7"/>
                </a:cubicBezTo>
                <a:cubicBezTo>
                  <a:pt x="230" y="0"/>
                  <a:pt x="217" y="3"/>
                  <a:pt x="211" y="12"/>
                </a:cubicBezTo>
                <a:cubicBezTo>
                  <a:pt x="5" y="333"/>
                  <a:pt x="5" y="333"/>
                  <a:pt x="5" y="333"/>
                </a:cubicBezTo>
                <a:cubicBezTo>
                  <a:pt x="0" y="342"/>
                  <a:pt x="1" y="353"/>
                  <a:pt x="9" y="359"/>
                </a:cubicBezTo>
                <a:cubicBezTo>
                  <a:pt x="28" y="375"/>
                  <a:pt x="44" y="394"/>
                  <a:pt x="57" y="415"/>
                </a:cubicBezTo>
                <a:cubicBezTo>
                  <a:pt x="63" y="424"/>
                  <a:pt x="74" y="427"/>
                  <a:pt x="83" y="423"/>
                </a:cubicBezTo>
                <a:cubicBezTo>
                  <a:pt x="429" y="264"/>
                  <a:pt x="429" y="264"/>
                  <a:pt x="429" y="264"/>
                </a:cubicBezTo>
                <a:cubicBezTo>
                  <a:pt x="440" y="260"/>
                  <a:pt x="444" y="247"/>
                  <a:pt x="439" y="237"/>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pic>
        <p:nvPicPr>
          <p:cNvPr id="17" name="Picture 16">
            <a:extLst>
              <a:ext uri="{FF2B5EF4-FFF2-40B4-BE49-F238E27FC236}">
                <a16:creationId xmlns:a16="http://schemas.microsoft.com/office/drawing/2014/main" id="{4C924AD1-3075-072F-A1C0-E34B999CA9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59165" y="1738343"/>
            <a:ext cx="796753" cy="796753"/>
          </a:xfrm>
          <a:prstGeom prst="rect">
            <a:avLst/>
          </a:prstGeom>
        </p:spPr>
      </p:pic>
    </p:spTree>
    <p:extLst>
      <p:ext uri="{BB962C8B-B14F-4D97-AF65-F5344CB8AC3E}">
        <p14:creationId xmlns:p14="http://schemas.microsoft.com/office/powerpoint/2010/main" val="3762517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DEE85-F4B5-D8E8-4C0E-5CEC4F76FDA7}"/>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Awareness and Information</a:t>
            </a:r>
          </a:p>
        </p:txBody>
      </p:sp>
      <p:sp>
        <p:nvSpPr>
          <p:cNvPr id="3" name="Text Placeholder 2">
            <a:extLst>
              <a:ext uri="{FF2B5EF4-FFF2-40B4-BE49-F238E27FC236}">
                <a16:creationId xmlns:a16="http://schemas.microsoft.com/office/drawing/2014/main" id="{6FC2AF64-B77F-EC03-F212-AAB4F7E63B77}"/>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sz="2000" kern="1200">
                <a:solidFill>
                  <a:schemeClr val="tx1"/>
                </a:solidFill>
                <a:latin typeface="+mn-lt"/>
                <a:ea typeface="+mn-ea"/>
                <a:cs typeface="+mn-cs"/>
              </a:rPr>
              <a:t>Policies should establish mechanisms for information platforms which provide accessible, current, and comprehensive information about available assistive products and services, eligibility criteria, provision pathways, and funding mechanisms. </a:t>
            </a:r>
          </a:p>
          <a:p>
            <a:endParaRPr lang="en-US" sz="20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05">
            <a:extLst>
              <a:ext uri="{FF2B5EF4-FFF2-40B4-BE49-F238E27FC236}">
                <a16:creationId xmlns:a16="http://schemas.microsoft.com/office/drawing/2014/main" id="{D96E3431-C219-9E99-C0C2-EE0C31ADA54F}"/>
              </a:ext>
              <a:ext uri="{C183D7F6-B498-43B3-948B-1728B52AA6E4}">
                <adec:decorative xmlns:adec="http://schemas.microsoft.com/office/drawing/2017/decorative" val="1"/>
              </a:ext>
            </a:extLst>
          </p:cNvPr>
          <p:cNvSpPr>
            <a:spLocks/>
          </p:cNvSpPr>
          <p:nvPr/>
        </p:nvSpPr>
        <p:spPr bwMode="auto">
          <a:xfrm>
            <a:off x="9128060" y="1111071"/>
            <a:ext cx="1809962" cy="1380567"/>
          </a:xfrm>
          <a:custGeom>
            <a:avLst/>
            <a:gdLst>
              <a:gd name="T0" fmla="*/ 431 w 441"/>
              <a:gd name="T1" fmla="*/ 317 h 336"/>
              <a:gd name="T2" fmla="*/ 388 w 441"/>
              <a:gd name="T3" fmla="*/ 15 h 336"/>
              <a:gd name="T4" fmla="*/ 361 w 441"/>
              <a:gd name="T5" fmla="*/ 5 h 336"/>
              <a:gd name="T6" fmla="*/ 14 w 441"/>
              <a:gd name="T7" fmla="*/ 163 h 336"/>
              <a:gd name="T8" fmla="*/ 3 w 441"/>
              <a:gd name="T9" fmla="*/ 187 h 336"/>
              <a:gd name="T10" fmla="*/ 14 w 441"/>
              <a:gd name="T11" fmla="*/ 261 h 336"/>
              <a:gd name="T12" fmla="*/ 31 w 441"/>
              <a:gd name="T13" fmla="*/ 280 h 336"/>
              <a:gd name="T14" fmla="*/ 409 w 441"/>
              <a:gd name="T15" fmla="*/ 335 h 336"/>
              <a:gd name="T16" fmla="*/ 431 w 441"/>
              <a:gd name="T17"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336">
                <a:moveTo>
                  <a:pt x="431" y="317"/>
                </a:moveTo>
                <a:cubicBezTo>
                  <a:pt x="441" y="211"/>
                  <a:pt x="425" y="109"/>
                  <a:pt x="388" y="15"/>
                </a:cubicBezTo>
                <a:cubicBezTo>
                  <a:pt x="384" y="5"/>
                  <a:pt x="372" y="0"/>
                  <a:pt x="361" y="5"/>
                </a:cubicBezTo>
                <a:cubicBezTo>
                  <a:pt x="14" y="163"/>
                  <a:pt x="14" y="163"/>
                  <a:pt x="14" y="163"/>
                </a:cubicBezTo>
                <a:cubicBezTo>
                  <a:pt x="5" y="167"/>
                  <a:pt x="0" y="178"/>
                  <a:pt x="3" y="187"/>
                </a:cubicBezTo>
                <a:cubicBezTo>
                  <a:pt x="11" y="211"/>
                  <a:pt x="14" y="235"/>
                  <a:pt x="14" y="261"/>
                </a:cubicBezTo>
                <a:cubicBezTo>
                  <a:pt x="14" y="271"/>
                  <a:pt x="21" y="279"/>
                  <a:pt x="31" y="280"/>
                </a:cubicBezTo>
                <a:cubicBezTo>
                  <a:pt x="409" y="335"/>
                  <a:pt x="409" y="335"/>
                  <a:pt x="409" y="335"/>
                </a:cubicBezTo>
                <a:cubicBezTo>
                  <a:pt x="420" y="336"/>
                  <a:pt x="430" y="328"/>
                  <a:pt x="431" y="317"/>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pic>
        <p:nvPicPr>
          <p:cNvPr id="18" name="Picture 17">
            <a:extLst>
              <a:ext uri="{FF2B5EF4-FFF2-40B4-BE49-F238E27FC236}">
                <a16:creationId xmlns:a16="http://schemas.microsoft.com/office/drawing/2014/main" id="{1B94E3B0-4822-0476-74EB-ADCA1FEB1D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99637" y="1562807"/>
            <a:ext cx="667888" cy="667888"/>
          </a:xfrm>
          <a:prstGeom prst="rect">
            <a:avLst/>
          </a:prstGeom>
        </p:spPr>
      </p:pic>
    </p:spTree>
    <p:extLst>
      <p:ext uri="{BB962C8B-B14F-4D97-AF65-F5344CB8AC3E}">
        <p14:creationId xmlns:p14="http://schemas.microsoft.com/office/powerpoint/2010/main" val="118065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BEDD4-F7A8-995C-474F-E9038CE67604}"/>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Emergency Preparedness and Resilience</a:t>
            </a:r>
          </a:p>
        </p:txBody>
      </p:sp>
      <p:sp>
        <p:nvSpPr>
          <p:cNvPr id="3" name="Text Placeholder 2">
            <a:extLst>
              <a:ext uri="{FF2B5EF4-FFF2-40B4-BE49-F238E27FC236}">
                <a16:creationId xmlns:a16="http://schemas.microsoft.com/office/drawing/2014/main" id="{F3AA42EE-2D0F-A99B-AF87-61AF3A1E38AA}"/>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kern="1200">
                <a:solidFill>
                  <a:schemeClr val="tx1"/>
                </a:solidFill>
                <a:latin typeface="+mn-lt"/>
                <a:ea typeface="+mn-ea"/>
                <a:cs typeface="+mn-cs"/>
              </a:rPr>
              <a:t>Policies should integrate emergency preparedness, ensuring that AT systems and AT users are protected during crises and that humanitarian responses adequately address AT needs.</a:t>
            </a:r>
          </a:p>
          <a:p>
            <a:endParaRPr lang="en-US"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06">
            <a:extLst>
              <a:ext uri="{FF2B5EF4-FFF2-40B4-BE49-F238E27FC236}">
                <a16:creationId xmlns:a16="http://schemas.microsoft.com/office/drawing/2014/main" id="{63EEED1E-2B80-4315-DBB8-1B9CE7E017C8}"/>
              </a:ext>
              <a:ext uri="{C183D7F6-B498-43B3-948B-1728B52AA6E4}">
                <adec:decorative xmlns:adec="http://schemas.microsoft.com/office/drawing/2017/decorative" val="1"/>
              </a:ext>
            </a:extLst>
          </p:cNvPr>
          <p:cNvSpPr>
            <a:spLocks/>
          </p:cNvSpPr>
          <p:nvPr/>
        </p:nvSpPr>
        <p:spPr bwMode="auto">
          <a:xfrm>
            <a:off x="8967662" y="748044"/>
            <a:ext cx="1868127" cy="1502029"/>
          </a:xfrm>
          <a:custGeom>
            <a:avLst/>
            <a:gdLst>
              <a:gd name="T0" fmla="*/ 326 w 455"/>
              <a:gd name="T1" fmla="*/ 356 h 366"/>
              <a:gd name="T2" fmla="*/ 453 w 455"/>
              <a:gd name="T3" fmla="*/ 79 h 366"/>
              <a:gd name="T4" fmla="*/ 436 w 455"/>
              <a:gd name="T5" fmla="*/ 55 h 366"/>
              <a:gd name="T6" fmla="*/ 58 w 455"/>
              <a:gd name="T7" fmla="*/ 1 h 366"/>
              <a:gd name="T8" fmla="*/ 36 w 455"/>
              <a:gd name="T9" fmla="*/ 15 h 366"/>
              <a:gd name="T10" fmla="*/ 5 w 455"/>
              <a:gd name="T11" fmla="*/ 83 h 366"/>
              <a:gd name="T12" fmla="*/ 9 w 455"/>
              <a:gd name="T13" fmla="*/ 109 h 366"/>
              <a:gd name="T14" fmla="*/ 297 w 455"/>
              <a:gd name="T15" fmla="*/ 358 h 366"/>
              <a:gd name="T16" fmla="*/ 326 w 455"/>
              <a:gd name="T17" fmla="*/ 35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366">
                <a:moveTo>
                  <a:pt x="326" y="356"/>
                </a:moveTo>
                <a:cubicBezTo>
                  <a:pt x="391" y="272"/>
                  <a:pt x="433" y="177"/>
                  <a:pt x="453" y="79"/>
                </a:cubicBezTo>
                <a:cubicBezTo>
                  <a:pt x="455" y="68"/>
                  <a:pt x="447" y="57"/>
                  <a:pt x="436" y="55"/>
                </a:cubicBezTo>
                <a:cubicBezTo>
                  <a:pt x="58" y="1"/>
                  <a:pt x="58" y="1"/>
                  <a:pt x="58" y="1"/>
                </a:cubicBezTo>
                <a:cubicBezTo>
                  <a:pt x="48" y="0"/>
                  <a:pt x="39" y="6"/>
                  <a:pt x="36" y="15"/>
                </a:cubicBezTo>
                <a:cubicBezTo>
                  <a:pt x="30" y="39"/>
                  <a:pt x="19" y="62"/>
                  <a:pt x="5" y="83"/>
                </a:cubicBezTo>
                <a:cubicBezTo>
                  <a:pt x="0" y="91"/>
                  <a:pt x="1" y="102"/>
                  <a:pt x="9" y="109"/>
                </a:cubicBezTo>
                <a:cubicBezTo>
                  <a:pt x="297" y="358"/>
                  <a:pt x="297" y="358"/>
                  <a:pt x="297" y="358"/>
                </a:cubicBezTo>
                <a:cubicBezTo>
                  <a:pt x="306" y="366"/>
                  <a:pt x="319" y="365"/>
                  <a:pt x="326" y="356"/>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ru-RU">
              <a:latin typeface="+mn-lt"/>
            </a:endParaRPr>
          </a:p>
        </p:txBody>
      </p:sp>
      <p:pic>
        <p:nvPicPr>
          <p:cNvPr id="19" name="Picture 18">
            <a:extLst>
              <a:ext uri="{FF2B5EF4-FFF2-40B4-BE49-F238E27FC236}">
                <a16:creationId xmlns:a16="http://schemas.microsoft.com/office/drawing/2014/main" id="{8595BD6D-FB0E-A42E-4BFC-8F7CF6AD8A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33436" y="1025304"/>
            <a:ext cx="641117" cy="641117"/>
          </a:xfrm>
          <a:prstGeom prst="rect">
            <a:avLst/>
          </a:prstGeom>
        </p:spPr>
      </p:pic>
    </p:spTree>
    <p:extLst>
      <p:ext uri="{BB962C8B-B14F-4D97-AF65-F5344CB8AC3E}">
        <p14:creationId xmlns:p14="http://schemas.microsoft.com/office/powerpoint/2010/main" val="35099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08042-F6EF-4F87-DE11-83FE461B919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Monitoring and Evaluation</a:t>
            </a:r>
          </a:p>
        </p:txBody>
      </p:sp>
      <p:sp>
        <p:nvSpPr>
          <p:cNvPr id="3" name="Text Placeholder 2">
            <a:extLst>
              <a:ext uri="{FF2B5EF4-FFF2-40B4-BE49-F238E27FC236}">
                <a16:creationId xmlns:a16="http://schemas.microsoft.com/office/drawing/2014/main" id="{AAB99CFC-656D-A37E-84E9-8B7CC902C9AE}"/>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altLang="en-US" kern="1200">
                <a:solidFill>
                  <a:schemeClr val="tx1"/>
                </a:solidFill>
                <a:latin typeface="+mn-lt"/>
                <a:ea typeface="+mn-ea"/>
                <a:cs typeface="+mn-cs"/>
              </a:rPr>
              <a:t>Policies should establish comprehensive monitoring and evaluation systems addressing inputs, processes, outputs, outcomes, and impacts on broader system goals including equity, resilience, and sustainability.</a:t>
            </a:r>
          </a:p>
          <a:p>
            <a:endParaRPr lang="en-US"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07">
            <a:extLst>
              <a:ext uri="{FF2B5EF4-FFF2-40B4-BE49-F238E27FC236}">
                <a16:creationId xmlns:a16="http://schemas.microsoft.com/office/drawing/2014/main" id="{DCD98D33-7E45-B47E-FC82-EA14E833BCE6}"/>
              </a:ext>
              <a:ext uri="{C183D7F6-B498-43B3-948B-1728B52AA6E4}">
                <adec:decorative xmlns:adec="http://schemas.microsoft.com/office/drawing/2017/decorative" val="1"/>
              </a:ext>
            </a:extLst>
          </p:cNvPr>
          <p:cNvSpPr>
            <a:spLocks/>
          </p:cNvSpPr>
          <p:nvPr/>
        </p:nvSpPr>
        <p:spPr bwMode="auto">
          <a:xfrm>
            <a:off x="9308955" y="1097331"/>
            <a:ext cx="1640598" cy="1864706"/>
          </a:xfrm>
          <a:custGeom>
            <a:avLst/>
            <a:gdLst>
              <a:gd name="T0" fmla="*/ 517620 w 400"/>
              <a:gd name="T1" fmla="*/ 1715129 h 454"/>
              <a:gd name="T2" fmla="*/ 1491965 w 400"/>
              <a:gd name="T3" fmla="*/ 1090060 h 454"/>
              <a:gd name="T4" fmla="*/ 1488159 w 400"/>
              <a:gd name="T5" fmla="*/ 979529 h 454"/>
              <a:gd name="T6" fmla="*/ 392021 w 400"/>
              <a:gd name="T7" fmla="*/ 26680 h 454"/>
              <a:gd name="T8" fmla="*/ 289258 w 400"/>
              <a:gd name="T9" fmla="*/ 26680 h 454"/>
              <a:gd name="T10" fmla="*/ 53284 w 400"/>
              <a:gd name="T11" fmla="*/ 179136 h 454"/>
              <a:gd name="T12" fmla="*/ 11418 w 400"/>
              <a:gd name="T13" fmla="*/ 270609 h 454"/>
              <a:gd name="T14" fmla="*/ 422470 w 400"/>
              <a:gd name="T15" fmla="*/ 1665581 h 454"/>
              <a:gd name="T16" fmla="*/ 517620 w 400"/>
              <a:gd name="T17" fmla="*/ 1715129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454">
                <a:moveTo>
                  <a:pt x="136" y="450"/>
                </a:moveTo>
                <a:cubicBezTo>
                  <a:pt x="236" y="415"/>
                  <a:pt x="323" y="358"/>
                  <a:pt x="392" y="286"/>
                </a:cubicBezTo>
                <a:cubicBezTo>
                  <a:pt x="400" y="277"/>
                  <a:pt x="400" y="264"/>
                  <a:pt x="391" y="257"/>
                </a:cubicBezTo>
                <a:cubicBezTo>
                  <a:pt x="103" y="7"/>
                  <a:pt x="103" y="7"/>
                  <a:pt x="103" y="7"/>
                </a:cubicBezTo>
                <a:cubicBezTo>
                  <a:pt x="95" y="0"/>
                  <a:pt x="84" y="0"/>
                  <a:pt x="76" y="7"/>
                </a:cubicBezTo>
                <a:cubicBezTo>
                  <a:pt x="58" y="23"/>
                  <a:pt x="37" y="37"/>
                  <a:pt x="14" y="47"/>
                </a:cubicBezTo>
                <a:cubicBezTo>
                  <a:pt x="5" y="51"/>
                  <a:pt x="0" y="61"/>
                  <a:pt x="3" y="71"/>
                </a:cubicBezTo>
                <a:cubicBezTo>
                  <a:pt x="111" y="437"/>
                  <a:pt x="111" y="437"/>
                  <a:pt x="111" y="437"/>
                </a:cubicBezTo>
                <a:cubicBezTo>
                  <a:pt x="114" y="448"/>
                  <a:pt x="126" y="454"/>
                  <a:pt x="136" y="450"/>
                </a:cubicBezTo>
                <a:close/>
              </a:path>
            </a:pathLst>
          </a:custGeom>
          <a:solidFill>
            <a:schemeClr val="bg1">
              <a:lumMod val="50000"/>
            </a:schemeClr>
          </a:solidFill>
          <a:ln>
            <a:noFill/>
          </a:ln>
        </p:spPr>
        <p:txBody>
          <a:bodyPr/>
          <a:lstStyle/>
          <a:p>
            <a:endParaRPr lang="en-IE"/>
          </a:p>
        </p:txBody>
      </p:sp>
      <p:pic>
        <p:nvPicPr>
          <p:cNvPr id="5" name="Picture 4">
            <a:extLst>
              <a:ext uri="{FF2B5EF4-FFF2-40B4-BE49-F238E27FC236}">
                <a16:creationId xmlns:a16="http://schemas.microsoft.com/office/drawing/2014/main" id="{89EED4E5-29AD-9704-1AD3-3496CA75EF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68538" y="1698455"/>
            <a:ext cx="638967" cy="638967"/>
          </a:xfrm>
          <a:prstGeom prst="rect">
            <a:avLst/>
          </a:prstGeom>
        </p:spPr>
      </p:pic>
    </p:spTree>
    <p:extLst>
      <p:ext uri="{BB962C8B-B14F-4D97-AF65-F5344CB8AC3E}">
        <p14:creationId xmlns:p14="http://schemas.microsoft.com/office/powerpoint/2010/main" val="217377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32A75-E178-F4DC-ABF2-93A8E2538B08}"/>
              </a:ext>
            </a:extLst>
          </p:cNvPr>
          <p:cNvSpPr>
            <a:spLocks noGrp="1"/>
          </p:cNvSpPr>
          <p:nvPr>
            <p:ph type="title"/>
          </p:nvPr>
        </p:nvSpPr>
        <p:spPr>
          <a:xfrm>
            <a:off x="841248" y="548640"/>
            <a:ext cx="3600860" cy="5431536"/>
          </a:xfrm>
        </p:spPr>
        <p:txBody>
          <a:bodyPr>
            <a:normAutofit/>
          </a:bodyPr>
          <a:lstStyle/>
          <a:p>
            <a:r>
              <a:rPr lang="en-US" sz="5400"/>
              <a:t>Who can use ARISE?</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7E6E06-D321-308F-8CD3-A267F2FA6E93}"/>
              </a:ext>
            </a:extLst>
          </p:cNvPr>
          <p:cNvSpPr>
            <a:spLocks noGrp="1"/>
          </p:cNvSpPr>
          <p:nvPr>
            <p:ph idx="1"/>
          </p:nvPr>
        </p:nvSpPr>
        <p:spPr>
          <a:xfrm>
            <a:off x="5126418" y="552091"/>
            <a:ext cx="6224335" cy="5431536"/>
          </a:xfrm>
        </p:spPr>
        <p:txBody>
          <a:bodyPr anchor="ctr">
            <a:normAutofit/>
          </a:bodyPr>
          <a:lstStyle/>
          <a:p>
            <a:r>
              <a:rPr lang="en-US" sz="2200"/>
              <a:t>Policymakers</a:t>
            </a:r>
          </a:p>
          <a:p>
            <a:r>
              <a:rPr lang="en-US" sz="2200"/>
              <a:t>Advocates</a:t>
            </a:r>
          </a:p>
          <a:p>
            <a:r>
              <a:rPr lang="en-US" sz="2200"/>
              <a:t>Organizations of AT users</a:t>
            </a:r>
          </a:p>
          <a:p>
            <a:r>
              <a:rPr lang="en-US" sz="2200"/>
              <a:t>Researchers</a:t>
            </a:r>
          </a:p>
          <a:p>
            <a:r>
              <a:rPr lang="en-US" sz="2200"/>
              <a:t>Service Providers</a:t>
            </a:r>
          </a:p>
          <a:p>
            <a:r>
              <a:rPr lang="en-US" sz="2200"/>
              <a:t>Educators</a:t>
            </a:r>
          </a:p>
          <a:p>
            <a:r>
              <a:rPr lang="en-US" sz="2200"/>
              <a:t>Students</a:t>
            </a:r>
          </a:p>
          <a:p>
            <a:endParaRPr lang="en-US" sz="2200"/>
          </a:p>
          <a:p>
            <a:pPr marL="0" indent="0">
              <a:buNone/>
            </a:pPr>
            <a:r>
              <a:rPr lang="en-US" sz="2200"/>
              <a:t>** Participatory use, with meaningful engagement of AT users</a:t>
            </a:r>
          </a:p>
        </p:txBody>
      </p:sp>
    </p:spTree>
    <p:extLst>
      <p:ext uri="{BB962C8B-B14F-4D97-AF65-F5344CB8AC3E}">
        <p14:creationId xmlns:p14="http://schemas.microsoft.com/office/powerpoint/2010/main" val="304511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EAE1-851B-3908-B77E-B00107D38079}"/>
              </a:ext>
            </a:extLst>
          </p:cNvPr>
          <p:cNvSpPr>
            <a:spLocks noGrp="1"/>
          </p:cNvSpPr>
          <p:nvPr>
            <p:ph type="title"/>
          </p:nvPr>
        </p:nvSpPr>
        <p:spPr>
          <a:xfrm>
            <a:off x="838200" y="-788762"/>
            <a:ext cx="10515600" cy="647094"/>
          </a:xfrm>
        </p:spPr>
        <p:txBody>
          <a:bodyPr>
            <a:normAutofit fontScale="90000"/>
          </a:bodyPr>
          <a:lstStyle/>
          <a:p>
            <a:r>
              <a:rPr lang="en-IE"/>
              <a:t>Assistive Technology in Ireland</a:t>
            </a:r>
          </a:p>
        </p:txBody>
      </p:sp>
      <p:pic>
        <p:nvPicPr>
          <p:cNvPr id="5" name="Picture 4" descr="Cover of the Assistive Technology Capacity Assessment in Ireland report with the Government of Ireland and WHO logos, depicting a community setting with AT users and non-AT users engaging.">
            <a:extLst>
              <a:ext uri="{FF2B5EF4-FFF2-40B4-BE49-F238E27FC236}">
                <a16:creationId xmlns:a16="http://schemas.microsoft.com/office/drawing/2014/main" id="{C3CCB06E-FA66-70C6-5F8B-CFF5D8B95A1E}"/>
              </a:ext>
            </a:extLst>
          </p:cNvPr>
          <p:cNvPicPr>
            <a:picLocks noChangeAspect="1"/>
          </p:cNvPicPr>
          <p:nvPr/>
        </p:nvPicPr>
        <p:blipFill>
          <a:blip r:embed="rId3"/>
          <a:stretch>
            <a:fillRect/>
          </a:stretch>
        </p:blipFill>
        <p:spPr>
          <a:xfrm>
            <a:off x="1045029" y="681035"/>
            <a:ext cx="3878620" cy="5495930"/>
          </a:xfrm>
          <a:prstGeom prst="rect">
            <a:avLst/>
          </a:prstGeom>
        </p:spPr>
      </p:pic>
      <p:pic>
        <p:nvPicPr>
          <p:cNvPr id="7" name="Picture 6" descr="QR code to access the PDF of the report, the summary report, and the easy to read version. ">
            <a:extLst>
              <a:ext uri="{FF2B5EF4-FFF2-40B4-BE49-F238E27FC236}">
                <a16:creationId xmlns:a16="http://schemas.microsoft.com/office/drawing/2014/main" id="{18D4BADF-6727-160B-E43F-7EBF1C922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371" y="1524000"/>
            <a:ext cx="3810000" cy="3810000"/>
          </a:xfrm>
          <a:prstGeom prst="rect">
            <a:avLst/>
          </a:prstGeom>
        </p:spPr>
      </p:pic>
    </p:spTree>
    <p:extLst>
      <p:ext uri="{BB962C8B-B14F-4D97-AF65-F5344CB8AC3E}">
        <p14:creationId xmlns:p14="http://schemas.microsoft.com/office/powerpoint/2010/main" val="125671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1C800-7877-8BE1-4574-BF754CC8C792}"/>
              </a:ext>
            </a:extLst>
          </p:cNvPr>
          <p:cNvSpPr>
            <a:spLocks noGrp="1"/>
          </p:cNvSpPr>
          <p:nvPr>
            <p:ph type="title"/>
          </p:nvPr>
        </p:nvSpPr>
        <p:spPr>
          <a:xfrm>
            <a:off x="838200" y="365125"/>
            <a:ext cx="10515600" cy="1325563"/>
          </a:xfrm>
        </p:spPr>
        <p:txBody>
          <a:bodyPr>
            <a:normAutofit/>
          </a:bodyPr>
          <a:lstStyle/>
          <a:p>
            <a:r>
              <a:rPr lang="en-US" sz="5400"/>
              <a:t>The ARISE Evaluative Tool</a:t>
            </a:r>
            <a:endParaRPr lang="en-IE"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C98942-572C-B725-193A-62A88C52FFE2}"/>
              </a:ext>
            </a:extLst>
          </p:cNvPr>
          <p:cNvSpPr>
            <a:spLocks noGrp="1"/>
          </p:cNvSpPr>
          <p:nvPr>
            <p:ph idx="1"/>
          </p:nvPr>
        </p:nvSpPr>
        <p:spPr>
          <a:xfrm>
            <a:off x="838200" y="1929384"/>
            <a:ext cx="10515600" cy="4251960"/>
          </a:xfrm>
        </p:spPr>
        <p:txBody>
          <a:bodyPr>
            <a:normAutofit/>
          </a:bodyPr>
          <a:lstStyle/>
          <a:p>
            <a:r>
              <a:rPr lang="en-US" sz="2200"/>
              <a:t>Structured to correspond to 4 principles and 11 components</a:t>
            </a:r>
          </a:p>
          <a:p>
            <a:pPr lvl="1"/>
            <a:r>
              <a:rPr lang="en-US" sz="2200"/>
              <a:t>Questions for each component, space for notes</a:t>
            </a:r>
          </a:p>
          <a:p>
            <a:r>
              <a:rPr lang="en-US" sz="2200"/>
              <a:t>Designed to assess policy maturity and identify gaps</a:t>
            </a:r>
          </a:p>
          <a:p>
            <a:r>
              <a:rPr lang="en-US" sz="2200"/>
              <a:t>Scores range from 0 (absent) to 5 (comprehensive and well-implemented policy)</a:t>
            </a:r>
          </a:p>
          <a:p>
            <a:pPr lvl="1"/>
            <a:r>
              <a:rPr lang="en-US" sz="2200"/>
              <a:t>No aggregate score </a:t>
            </a:r>
            <a:endParaRPr lang="en-IE" sz="2200"/>
          </a:p>
        </p:txBody>
      </p:sp>
    </p:spTree>
    <p:extLst>
      <p:ext uri="{BB962C8B-B14F-4D97-AF65-F5344CB8AC3E}">
        <p14:creationId xmlns:p14="http://schemas.microsoft.com/office/powerpoint/2010/main" val="3601770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C79ED-5830-C3CE-0FE3-BA859C6FE530}"/>
              </a:ext>
            </a:extLst>
          </p:cNvPr>
          <p:cNvSpPr>
            <a:spLocks noGrp="1"/>
          </p:cNvSpPr>
          <p:nvPr>
            <p:ph type="title"/>
          </p:nvPr>
        </p:nvSpPr>
        <p:spPr>
          <a:xfrm>
            <a:off x="841248" y="548640"/>
            <a:ext cx="3600860" cy="5431536"/>
          </a:xfrm>
        </p:spPr>
        <p:txBody>
          <a:bodyPr>
            <a:normAutofit/>
          </a:bodyPr>
          <a:lstStyle/>
          <a:p>
            <a:r>
              <a:rPr lang="en-US" sz="5400"/>
              <a:t>Summary	</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ABEB0D-2FFA-C2E6-F090-5715D8BFB896}"/>
              </a:ext>
            </a:extLst>
          </p:cNvPr>
          <p:cNvSpPr>
            <a:spLocks noGrp="1"/>
          </p:cNvSpPr>
          <p:nvPr>
            <p:ph idx="1"/>
          </p:nvPr>
        </p:nvSpPr>
        <p:spPr>
          <a:xfrm>
            <a:off x="5126418" y="552091"/>
            <a:ext cx="6224335" cy="5431536"/>
          </a:xfrm>
        </p:spPr>
        <p:txBody>
          <a:bodyPr anchor="ctr">
            <a:normAutofit/>
          </a:bodyPr>
          <a:lstStyle/>
          <a:p>
            <a:r>
              <a:rPr lang="en-US" sz="2200"/>
              <a:t>ARISE offers a practical way to review whether AT policy is</a:t>
            </a:r>
          </a:p>
          <a:p>
            <a:pPr lvl="1"/>
            <a:r>
              <a:rPr lang="en-US" sz="2200"/>
              <a:t>Rights based</a:t>
            </a:r>
          </a:p>
          <a:p>
            <a:pPr lvl="1"/>
            <a:r>
              <a:rPr lang="en-US" sz="2200"/>
              <a:t>Participatory</a:t>
            </a:r>
          </a:p>
          <a:p>
            <a:pPr lvl="1"/>
            <a:r>
              <a:rPr lang="en-US" sz="2200"/>
              <a:t>Sustainable</a:t>
            </a:r>
          </a:p>
          <a:p>
            <a:pPr lvl="1"/>
            <a:r>
              <a:rPr lang="en-US" sz="2200"/>
              <a:t>Innovative</a:t>
            </a:r>
          </a:p>
          <a:p>
            <a:r>
              <a:rPr lang="en-US" sz="2200"/>
              <a:t>Covers essential system components needed for equitable access</a:t>
            </a:r>
          </a:p>
          <a:p>
            <a:r>
              <a:rPr lang="en-US" sz="2200"/>
              <a:t>Links principles, policy content, and evaluative use in one framework</a:t>
            </a:r>
            <a:endParaRPr lang="en-IE" sz="2200"/>
          </a:p>
        </p:txBody>
      </p:sp>
    </p:spTree>
    <p:extLst>
      <p:ext uri="{BB962C8B-B14F-4D97-AF65-F5344CB8AC3E}">
        <p14:creationId xmlns:p14="http://schemas.microsoft.com/office/powerpoint/2010/main" val="160392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7A881AE-9EAA-4FE4-7A63-FA1A57F3E15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Thank you!</a:t>
            </a:r>
          </a:p>
        </p:txBody>
      </p:sp>
      <p:sp>
        <p:nvSpPr>
          <p:cNvPr id="5" name="Text Placeholder 4">
            <a:extLst>
              <a:ext uri="{FF2B5EF4-FFF2-40B4-BE49-F238E27FC236}">
                <a16:creationId xmlns:a16="http://schemas.microsoft.com/office/drawing/2014/main" id="{BB231D1B-7494-D232-75D5-C88AA7016981}"/>
              </a:ext>
            </a:extLst>
          </p:cNvPr>
          <p:cNvSpPr>
            <a:spLocks noGrp="1"/>
          </p:cNvSpPr>
          <p:nvPr>
            <p:ph type="body" idx="1"/>
          </p:nvPr>
        </p:nvSpPr>
        <p:spPr>
          <a:xfrm>
            <a:off x="638882" y="4631161"/>
            <a:ext cx="3571810" cy="1559327"/>
          </a:xfrm>
        </p:spPr>
        <p:txBody>
          <a:bodyPr vert="horz" lIns="91440" tIns="45720" rIns="91440" bIns="45720" rtlCol="0">
            <a:normAutofit/>
          </a:bodyPr>
          <a:lstStyle/>
          <a:p>
            <a:r>
              <a:rPr lang="en-US" kern="1200">
                <a:solidFill>
                  <a:schemeClr val="tx1"/>
                </a:solidFill>
                <a:latin typeface="+mn-lt"/>
                <a:ea typeface="+mn-ea"/>
                <a:cs typeface="+mn-cs"/>
                <a:hlinkClick r:id="rId2"/>
              </a:rPr>
              <a:t>Emma.smith@ul.ie</a:t>
            </a:r>
            <a:r>
              <a:rPr lang="en-US" kern="1200">
                <a:solidFill>
                  <a:schemeClr val="tx1"/>
                </a:solidFill>
                <a:latin typeface="+mn-lt"/>
                <a:ea typeface="+mn-ea"/>
                <a:cs typeface="+mn-cs"/>
              </a:rPr>
              <a:t>	</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ver image of the ARISE Policy framework and evaluative tool">
            <a:extLst>
              <a:ext uri="{FF2B5EF4-FFF2-40B4-BE49-F238E27FC236}">
                <a16:creationId xmlns:a16="http://schemas.microsoft.com/office/drawing/2014/main" id="{F2B45A15-E58E-4354-F669-4125E4E83D9E}"/>
              </a:ext>
            </a:extLst>
          </p:cNvPr>
          <p:cNvPicPr>
            <a:picLocks noChangeAspect="1"/>
          </p:cNvPicPr>
          <p:nvPr/>
        </p:nvPicPr>
        <p:blipFill>
          <a:blip r:embed="rId3"/>
          <a:stretch>
            <a:fillRect/>
          </a:stretch>
        </p:blipFill>
        <p:spPr>
          <a:xfrm>
            <a:off x="4281234" y="1123257"/>
            <a:ext cx="3629532" cy="4829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RISE policy framework infographic thumbnail.">
            <a:extLst>
              <a:ext uri="{FF2B5EF4-FFF2-40B4-BE49-F238E27FC236}">
                <a16:creationId xmlns:a16="http://schemas.microsoft.com/office/drawing/2014/main" id="{ABC72009-E4CD-869C-4451-A14E0455EF72}"/>
              </a:ext>
            </a:extLst>
          </p:cNvPr>
          <p:cNvPicPr>
            <a:picLocks noChangeAspect="1"/>
          </p:cNvPicPr>
          <p:nvPr/>
        </p:nvPicPr>
        <p:blipFill>
          <a:blip r:embed="rId4"/>
          <a:stretch>
            <a:fillRect/>
          </a:stretch>
        </p:blipFill>
        <p:spPr>
          <a:xfrm>
            <a:off x="8383424" y="882393"/>
            <a:ext cx="3169694" cy="1762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QR code linking to the ARISE policy framework and ARISE infographic.">
            <a:extLst>
              <a:ext uri="{FF2B5EF4-FFF2-40B4-BE49-F238E27FC236}">
                <a16:creationId xmlns:a16="http://schemas.microsoft.com/office/drawing/2014/main" id="{4EB31319-BE59-5221-5B41-C40CA25AB5A7}"/>
              </a:ext>
            </a:extLst>
          </p:cNvPr>
          <p:cNvPicPr>
            <a:picLocks noChangeAspect="1"/>
          </p:cNvPicPr>
          <p:nvPr/>
        </p:nvPicPr>
        <p:blipFill>
          <a:blip r:embed="rId5"/>
          <a:stretch>
            <a:fillRect/>
          </a:stretch>
        </p:blipFill>
        <p:spPr>
          <a:xfrm>
            <a:off x="8293629" y="3046314"/>
            <a:ext cx="3169694" cy="3169694"/>
          </a:xfrm>
          <a:prstGeom prst="rect">
            <a:avLst/>
          </a:prstGeom>
        </p:spPr>
      </p:pic>
    </p:spTree>
    <p:extLst>
      <p:ext uri="{BB962C8B-B14F-4D97-AF65-F5344CB8AC3E}">
        <p14:creationId xmlns:p14="http://schemas.microsoft.com/office/powerpoint/2010/main" val="103455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1941A9-F9AB-BC62-17A5-FA4D1AA9466F}"/>
              </a:ext>
            </a:extLst>
          </p:cNvPr>
          <p:cNvSpPr>
            <a:spLocks noGrp="1"/>
          </p:cNvSpPr>
          <p:nvPr>
            <p:ph type="title"/>
          </p:nvPr>
        </p:nvSpPr>
        <p:spPr>
          <a:xfrm>
            <a:off x="640080" y="325369"/>
            <a:ext cx="4368602" cy="1956841"/>
          </a:xfrm>
        </p:spPr>
        <p:txBody>
          <a:bodyPr anchor="b">
            <a:normAutofit/>
          </a:bodyPr>
          <a:lstStyle/>
          <a:p>
            <a:r>
              <a:rPr lang="en-US" sz="5400"/>
              <a:t>Session Roadmap</a:t>
            </a:r>
            <a:endParaRPr lang="en-IE" sz="5400"/>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B70DD8C-2EE8-5DF9-729D-3064602EE40D}"/>
              </a:ext>
            </a:extLst>
          </p:cNvPr>
          <p:cNvSpPr>
            <a:spLocks noGrp="1"/>
          </p:cNvSpPr>
          <p:nvPr>
            <p:ph idx="1"/>
          </p:nvPr>
        </p:nvSpPr>
        <p:spPr>
          <a:xfrm>
            <a:off x="640080" y="2872899"/>
            <a:ext cx="4243589" cy="3320668"/>
          </a:xfrm>
        </p:spPr>
        <p:txBody>
          <a:bodyPr>
            <a:normAutofit/>
          </a:bodyPr>
          <a:lstStyle/>
          <a:p>
            <a:r>
              <a:rPr lang="en-GB" sz="2200"/>
              <a:t>Inclusive and Resilient AT policy</a:t>
            </a:r>
          </a:p>
          <a:p>
            <a:r>
              <a:rPr lang="en-GB" sz="2200"/>
              <a:t>The ARISE Framework Structure</a:t>
            </a:r>
          </a:p>
          <a:p>
            <a:r>
              <a:rPr lang="en-GB" sz="2200"/>
              <a:t>Key Principles</a:t>
            </a:r>
          </a:p>
          <a:p>
            <a:r>
              <a:rPr lang="en-GB" sz="2200"/>
              <a:t>11 Policy Components</a:t>
            </a:r>
          </a:p>
          <a:p>
            <a:r>
              <a:rPr lang="en-GB" sz="2200"/>
              <a:t>How to use ARISE for policy evaluation</a:t>
            </a:r>
          </a:p>
          <a:p>
            <a:endParaRPr lang="en-IE" sz="2200"/>
          </a:p>
        </p:txBody>
      </p:sp>
      <p:pic>
        <p:nvPicPr>
          <p:cNvPr id="7" name="Picture 6">
            <a:extLst>
              <a:ext uri="{FF2B5EF4-FFF2-40B4-BE49-F238E27FC236}">
                <a16:creationId xmlns:a16="http://schemas.microsoft.com/office/drawing/2014/main" id="{847DC690-B040-D18D-7546-72D8D2E7E8FD}"/>
              </a:ext>
              <a:ext uri="{C183D7F6-B498-43B3-948B-1728B52AA6E4}">
                <adec:decorative xmlns:adec="http://schemas.microsoft.com/office/drawing/2017/decorative" val="1"/>
              </a:ext>
            </a:extLst>
          </p:cNvPr>
          <p:cNvPicPr>
            <a:picLocks noChangeAspect="1"/>
          </p:cNvPicPr>
          <p:nvPr/>
        </p:nvPicPr>
        <p:blipFill>
          <a:blip r:embed="rId2"/>
          <a:srcRect l="33048" r="-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828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7CFD1-DEE7-8FD6-3144-92018EE0D0E7}"/>
              </a:ext>
            </a:extLst>
          </p:cNvPr>
          <p:cNvSpPr>
            <a:spLocks noGrp="1"/>
          </p:cNvSpPr>
          <p:nvPr>
            <p:ph type="title"/>
          </p:nvPr>
        </p:nvSpPr>
        <p:spPr>
          <a:xfrm>
            <a:off x="841248" y="548640"/>
            <a:ext cx="3600860" cy="5431536"/>
          </a:xfrm>
        </p:spPr>
        <p:txBody>
          <a:bodyPr>
            <a:normAutofit/>
          </a:bodyPr>
          <a:lstStyle/>
          <a:p>
            <a:r>
              <a:rPr lang="en-US" sz="5400"/>
              <a:t>The policy problem</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FAA19C-7A1B-B8D1-6595-9BE95BA43B95}"/>
              </a:ext>
            </a:extLst>
          </p:cNvPr>
          <p:cNvSpPr>
            <a:spLocks noGrp="1"/>
          </p:cNvSpPr>
          <p:nvPr>
            <p:ph idx="1"/>
          </p:nvPr>
        </p:nvSpPr>
        <p:spPr>
          <a:xfrm>
            <a:off x="5126418" y="552091"/>
            <a:ext cx="6224335" cy="5431536"/>
          </a:xfrm>
        </p:spPr>
        <p:txBody>
          <a:bodyPr anchor="ctr">
            <a:normAutofit/>
          </a:bodyPr>
          <a:lstStyle/>
          <a:p>
            <a:r>
              <a:rPr lang="en-GB"/>
              <a:t>Many AT policies are fragmented across sectors.</a:t>
            </a:r>
          </a:p>
          <a:p>
            <a:r>
              <a:rPr lang="en-GB"/>
              <a:t>Policy often fails when eligibility, procurement, workforce, funding, and user participation are not aligned.</a:t>
            </a:r>
          </a:p>
          <a:p>
            <a:r>
              <a:rPr lang="en-GB"/>
              <a:t>Gap between policy intent and implementation reality.</a:t>
            </a:r>
          </a:p>
          <a:p>
            <a:endParaRPr lang="en-IE"/>
          </a:p>
        </p:txBody>
      </p:sp>
    </p:spTree>
    <p:extLst>
      <p:ext uri="{BB962C8B-B14F-4D97-AF65-F5344CB8AC3E}">
        <p14:creationId xmlns:p14="http://schemas.microsoft.com/office/powerpoint/2010/main" val="402019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C1768-A57B-78C3-3D6B-3F3E1E1B4768}"/>
              </a:ext>
            </a:extLst>
          </p:cNvPr>
          <p:cNvSpPr>
            <a:spLocks noGrp="1"/>
          </p:cNvSpPr>
          <p:nvPr>
            <p:ph type="title"/>
          </p:nvPr>
        </p:nvSpPr>
        <p:spPr>
          <a:xfrm>
            <a:off x="841248" y="548640"/>
            <a:ext cx="3600860" cy="5431536"/>
          </a:xfrm>
        </p:spPr>
        <p:txBody>
          <a:bodyPr>
            <a:normAutofit/>
          </a:bodyPr>
          <a:lstStyle/>
          <a:p>
            <a:r>
              <a:rPr lang="en-US" sz="5400"/>
              <a:t>Why does this matter now?</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C95636-C43E-4889-0F6E-66E2840F053D}"/>
              </a:ext>
            </a:extLst>
          </p:cNvPr>
          <p:cNvSpPr>
            <a:spLocks noGrp="1"/>
          </p:cNvSpPr>
          <p:nvPr>
            <p:ph idx="1"/>
          </p:nvPr>
        </p:nvSpPr>
        <p:spPr>
          <a:xfrm>
            <a:off x="5126418" y="552091"/>
            <a:ext cx="6224335" cy="5431536"/>
          </a:xfrm>
        </p:spPr>
        <p:txBody>
          <a:bodyPr anchor="ctr">
            <a:normAutofit/>
          </a:bodyPr>
          <a:lstStyle/>
          <a:p>
            <a:r>
              <a:rPr lang="en-GB" sz="3200"/>
              <a:t>Rising demand, fiscal pressure, workforce constraints, and changing technologies increase system strain.</a:t>
            </a:r>
          </a:p>
          <a:p>
            <a:r>
              <a:rPr lang="en-GB" sz="3200"/>
              <a:t>AT policy must work in stable periods and during disruption.</a:t>
            </a:r>
          </a:p>
          <a:p>
            <a:r>
              <a:rPr lang="en-GB" sz="3200"/>
              <a:t>Position resilience as a core policy quality, not an optional extra.</a:t>
            </a:r>
          </a:p>
        </p:txBody>
      </p:sp>
    </p:spTree>
    <p:extLst>
      <p:ext uri="{BB962C8B-B14F-4D97-AF65-F5344CB8AC3E}">
        <p14:creationId xmlns:p14="http://schemas.microsoft.com/office/powerpoint/2010/main" val="31200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80AF8-4DC5-B156-6C08-DF689BA33A39}"/>
              </a:ext>
            </a:extLst>
          </p:cNvPr>
          <p:cNvSpPr>
            <a:spLocks noGrp="1"/>
          </p:cNvSpPr>
          <p:nvPr>
            <p:ph type="title"/>
          </p:nvPr>
        </p:nvSpPr>
        <p:spPr>
          <a:xfrm>
            <a:off x="838200" y="365125"/>
            <a:ext cx="10515600" cy="1325563"/>
          </a:xfrm>
        </p:spPr>
        <p:txBody>
          <a:bodyPr>
            <a:normAutofit/>
          </a:bodyPr>
          <a:lstStyle/>
          <a:p>
            <a:r>
              <a:rPr lang="en-US" sz="5400"/>
              <a:t>What is ARISE?</a:t>
            </a:r>
            <a:endParaRPr lang="en-IE"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8989FD-E368-1827-DE40-9CE97C00E14E}"/>
              </a:ext>
            </a:extLst>
          </p:cNvPr>
          <p:cNvSpPr>
            <a:spLocks noGrp="1"/>
          </p:cNvSpPr>
          <p:nvPr>
            <p:ph idx="1"/>
          </p:nvPr>
        </p:nvSpPr>
        <p:spPr>
          <a:xfrm>
            <a:off x="838200" y="1929384"/>
            <a:ext cx="10515600" cy="4251960"/>
          </a:xfrm>
        </p:spPr>
        <p:txBody>
          <a:bodyPr>
            <a:normAutofit/>
          </a:bodyPr>
          <a:lstStyle/>
          <a:p>
            <a:r>
              <a:rPr lang="en-GB"/>
              <a:t>ARISE is a practical policy development and evaluation framework</a:t>
            </a:r>
          </a:p>
          <a:p>
            <a:r>
              <a:rPr lang="en-GB"/>
              <a:t>Supports resilient and inclusive AT policies and enabling environments.</a:t>
            </a:r>
          </a:p>
          <a:p>
            <a:r>
              <a:rPr lang="en-GB"/>
              <a:t>Developed through participatory process with AT users, policy researchers, experts in AT</a:t>
            </a:r>
          </a:p>
          <a:p>
            <a:r>
              <a:rPr lang="en-GB"/>
              <a:t>Usable across contexts and sectors.</a:t>
            </a:r>
          </a:p>
          <a:p>
            <a:endParaRPr lang="en-IE"/>
          </a:p>
        </p:txBody>
      </p:sp>
    </p:spTree>
    <p:extLst>
      <p:ext uri="{BB962C8B-B14F-4D97-AF65-F5344CB8AC3E}">
        <p14:creationId xmlns:p14="http://schemas.microsoft.com/office/powerpoint/2010/main" val="106776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DB212-FFE8-66E3-D5F3-B6671E4EAA4F}"/>
              </a:ext>
            </a:extLst>
          </p:cNvPr>
          <p:cNvSpPr>
            <a:spLocks noGrp="1"/>
          </p:cNvSpPr>
          <p:nvPr>
            <p:ph type="title"/>
          </p:nvPr>
        </p:nvSpPr>
        <p:spPr>
          <a:xfrm>
            <a:off x="841248" y="548640"/>
            <a:ext cx="3600860" cy="5431536"/>
          </a:xfrm>
        </p:spPr>
        <p:txBody>
          <a:bodyPr>
            <a:normAutofit/>
          </a:bodyPr>
          <a:lstStyle/>
          <a:p>
            <a:r>
              <a:rPr lang="en-US" sz="5000"/>
              <a:t>How ARISE understands policy</a:t>
            </a:r>
            <a:endParaRPr lang="en-IE" sz="5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478CFA-21CA-BFF2-CB2A-64AA86BCC5CF}"/>
              </a:ext>
            </a:extLst>
          </p:cNvPr>
          <p:cNvSpPr>
            <a:spLocks noGrp="1"/>
          </p:cNvSpPr>
          <p:nvPr>
            <p:ph idx="1"/>
          </p:nvPr>
        </p:nvSpPr>
        <p:spPr>
          <a:xfrm>
            <a:off x="5126418" y="552091"/>
            <a:ext cx="6224335" cy="5431536"/>
          </a:xfrm>
        </p:spPr>
        <p:txBody>
          <a:bodyPr anchor="ctr">
            <a:normAutofit/>
          </a:bodyPr>
          <a:lstStyle/>
          <a:p>
            <a:r>
              <a:rPr lang="en-US"/>
              <a:t>Policy/policies exist within a broader ecosystem</a:t>
            </a:r>
          </a:p>
          <a:p>
            <a:pPr lvl="1"/>
            <a:r>
              <a:rPr lang="en-US" sz="2800"/>
              <a:t>Legislation</a:t>
            </a:r>
          </a:p>
          <a:p>
            <a:pPr lvl="1"/>
            <a:r>
              <a:rPr lang="en-US" sz="2800" err="1"/>
              <a:t>Programmes</a:t>
            </a:r>
            <a:endParaRPr lang="en-US" sz="2800"/>
          </a:p>
          <a:p>
            <a:pPr lvl="1"/>
            <a:r>
              <a:rPr lang="en-US" sz="2800"/>
              <a:t>Schemes</a:t>
            </a:r>
          </a:p>
          <a:p>
            <a:pPr lvl="1"/>
            <a:r>
              <a:rPr lang="en-US" sz="2800"/>
              <a:t>Guidance</a:t>
            </a:r>
          </a:p>
          <a:p>
            <a:pPr lvl="1"/>
            <a:r>
              <a:rPr lang="en-US" sz="2800"/>
              <a:t>Organizational policies</a:t>
            </a:r>
          </a:p>
          <a:p>
            <a:r>
              <a:rPr lang="en-US"/>
              <a:t>Policy content, policy implementation, and service provision are not always aligned</a:t>
            </a:r>
          </a:p>
        </p:txBody>
      </p:sp>
    </p:spTree>
    <p:extLst>
      <p:ext uri="{BB962C8B-B14F-4D97-AF65-F5344CB8AC3E}">
        <p14:creationId xmlns:p14="http://schemas.microsoft.com/office/powerpoint/2010/main" val="264443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8074F-CECD-0199-0EA5-896291D5CCC3}"/>
              </a:ext>
            </a:extLst>
          </p:cNvPr>
          <p:cNvSpPr>
            <a:spLocks noGrp="1"/>
          </p:cNvSpPr>
          <p:nvPr>
            <p:ph type="title"/>
          </p:nvPr>
        </p:nvSpPr>
        <p:spPr>
          <a:xfrm>
            <a:off x="841248" y="548640"/>
            <a:ext cx="3600860" cy="5431536"/>
          </a:xfrm>
        </p:spPr>
        <p:txBody>
          <a:bodyPr>
            <a:normAutofit/>
          </a:bodyPr>
          <a:lstStyle/>
          <a:p>
            <a:r>
              <a:rPr lang="en-US" sz="5400"/>
              <a:t>Inclusive and Resilient Policy</a:t>
            </a:r>
            <a:endParaRPr lang="en-IE"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E17335-5886-B119-C5C1-7E2AB3A65C60}"/>
              </a:ext>
            </a:extLst>
          </p:cNvPr>
          <p:cNvSpPr>
            <a:spLocks noGrp="1"/>
          </p:cNvSpPr>
          <p:nvPr>
            <p:ph idx="1"/>
          </p:nvPr>
        </p:nvSpPr>
        <p:spPr>
          <a:xfrm>
            <a:off x="5126418" y="552091"/>
            <a:ext cx="6224335" cy="5431536"/>
          </a:xfrm>
        </p:spPr>
        <p:txBody>
          <a:bodyPr anchor="ctr">
            <a:normAutofit/>
          </a:bodyPr>
          <a:lstStyle/>
          <a:p>
            <a:pPr marL="0" indent="0">
              <a:buNone/>
            </a:pPr>
            <a:r>
              <a:rPr lang="en-GB" sz="3200"/>
              <a:t>Establishing comprehensive, integrated systems that guarantee timely access to appropriate AT as a human right, while building the flexibility and capacity to serve current and future users across changing contexts.</a:t>
            </a:r>
            <a:endParaRPr lang="en-IE" sz="3200"/>
          </a:p>
        </p:txBody>
      </p:sp>
    </p:spTree>
    <p:extLst>
      <p:ext uri="{BB962C8B-B14F-4D97-AF65-F5344CB8AC3E}">
        <p14:creationId xmlns:p14="http://schemas.microsoft.com/office/powerpoint/2010/main" val="3623813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5" ma:contentTypeDescription="Create a new document." ma:contentTypeScope="" ma:versionID="841780d47e36cf49c97c7ebb8bad3fa5">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d5e80a9dc54126306ce8ac9233aa9298"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16e479-0dd5-4804-90b2-b021d65978fe">
      <Terms xmlns="http://schemas.microsoft.com/office/infopath/2007/PartnerControls"/>
    </lcf76f155ced4ddcb4097134ff3c332f>
    <TaxCatchAll xmlns="4ce5584e-5f0e-4fd3-a3b6-c328330b3f2d" xsi:nil="true"/>
  </documentManagement>
</p:properties>
</file>

<file path=customXml/itemProps1.xml><?xml version="1.0" encoding="utf-8"?>
<ds:datastoreItem xmlns:ds="http://schemas.openxmlformats.org/officeDocument/2006/customXml" ds:itemID="{63E2C215-4408-43AF-B1B0-BB1C468A9AFE}">
  <ds:schemaRefs>
    <ds:schemaRef ds:uri="1316e479-0dd5-4804-90b2-b021d65978fe"/>
    <ds:schemaRef ds:uri="4ce5584e-5f0e-4fd3-a3b6-c328330b3f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CE0FC2-7A78-42F2-883C-8A4A17158AC4}">
  <ds:schemaRefs>
    <ds:schemaRef ds:uri="http://schemas.microsoft.com/sharepoint/v3/contenttype/forms"/>
  </ds:schemaRefs>
</ds:datastoreItem>
</file>

<file path=customXml/itemProps3.xml><?xml version="1.0" encoding="utf-8"?>
<ds:datastoreItem xmlns:ds="http://schemas.openxmlformats.org/officeDocument/2006/customXml" ds:itemID="{A517878B-70D3-491F-8542-0C02BB522A2A}">
  <ds:schemaRefs>
    <ds:schemaRef ds:uri="1316e479-0dd5-4804-90b2-b021d65978fe"/>
    <ds:schemaRef ds:uri="4ce5584e-5f0e-4fd3-a3b6-c328330b3f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084b924-3ab4-4116-9251-9939f695e54c}" enabled="0" method="" siteId="{0084b924-3ab4-4116-9251-9939f695e54c}"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11</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Developing  Inclusive and Resilient  Assistive Technology Policies</vt:lpstr>
      <vt:lpstr>Why AT policy matters</vt:lpstr>
      <vt:lpstr>Assistive Technology in Ireland</vt:lpstr>
      <vt:lpstr>Session Roadmap</vt:lpstr>
      <vt:lpstr>The policy problem</vt:lpstr>
      <vt:lpstr>Why does this matter now?</vt:lpstr>
      <vt:lpstr>What is ARISE?</vt:lpstr>
      <vt:lpstr>How ARISE understands policy</vt:lpstr>
      <vt:lpstr>Inclusive and Resilient Policy</vt:lpstr>
      <vt:lpstr>N </vt:lpstr>
      <vt:lpstr>Four Key Principles</vt:lpstr>
      <vt:lpstr>Rights-Based</vt:lpstr>
      <vt:lpstr>Participatory</vt:lpstr>
      <vt:lpstr>Sustainable</vt:lpstr>
      <vt:lpstr>Innovative</vt:lpstr>
      <vt:lpstr>From Principles to Components </vt:lpstr>
      <vt:lpstr>The 11 Components</vt:lpstr>
      <vt:lpstr>Conceptualization</vt:lpstr>
      <vt:lpstr>Governance and Leadership</vt:lpstr>
      <vt:lpstr>Service Delivery</vt:lpstr>
      <vt:lpstr>Financing and Affordability</vt:lpstr>
      <vt:lpstr>AT Workforce</vt:lpstr>
      <vt:lpstr>Standards and Quality Assurance</vt:lpstr>
      <vt:lpstr>Innovation, Research, and Development</vt:lpstr>
      <vt:lpstr>Rights Protection and Advocacy</vt:lpstr>
      <vt:lpstr>Awareness and Information</vt:lpstr>
      <vt:lpstr>Emergency Preparedness and Resilience</vt:lpstr>
      <vt:lpstr>Monitoring and Evaluation</vt:lpstr>
      <vt:lpstr>Who can use ARISE?</vt:lpstr>
      <vt:lpstr>The ARISE Evaluative Tool</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 Smith</dc:creator>
  <cp:revision>1</cp:revision>
  <dcterms:created xsi:type="dcterms:W3CDTF">2026-05-17T19:21:09Z</dcterms:created>
  <dcterms:modified xsi:type="dcterms:W3CDTF">2026-05-18T09:53:38Z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0x0101007A18236C5C5AA44EA07659CC33D883B7</vt:lpwstr>
  </property>
  <property fmtid="{D5CDD505-2E9C-101B-9397-08002B2CF9AE}" pid="3" name="MediaServiceImageTags">
    <vt:lpwstr/>
  </property>
</Properties>
</file>