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58" r:id="rId6"/>
    <p:sldId id="257" r:id="rId7"/>
    <p:sldId id="259" r:id="rId8"/>
    <p:sldId id="260" r:id="rId9"/>
    <p:sldId id="261" r:id="rId10"/>
    <p:sldId id="262" r:id="rId11"/>
    <p:sldId id="263" r:id="rId12"/>
    <p:sldId id="264" r:id="rId13"/>
    <p:sldId id="26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347E7A-B6AA-2B79-69EE-5953658423C4}" name="Guest User" initials="GU" userId="S::urn:spo:tenantanon#607a6198-8651-4b62-b6cd-89b23fd32e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66350-8C78-4270-9F35-FA78D446AB01}" v="2" dt="2026-05-18T09:15:39.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58" autoAdjust="0"/>
  </p:normalViewPr>
  <p:slideViewPr>
    <p:cSldViewPr snapToGrid="0">
      <p:cViewPr varScale="1">
        <p:scale>
          <a:sx n="87" d="100"/>
          <a:sy n="87" d="100"/>
        </p:scale>
        <p:origin x="139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Duignan" userId="f36a576b-c06f-4e27-b341-dcf4bf9c1f2f" providerId="ADAL" clId="{07D29F31-AF74-419B-AFEC-C1B7E62EF368}"/>
    <pc:docChg chg="modSld">
      <pc:chgData name="Danielle Duignan" userId="f36a576b-c06f-4e27-b341-dcf4bf9c1f2f" providerId="ADAL" clId="{07D29F31-AF74-419B-AFEC-C1B7E62EF368}" dt="2026-05-18T15:03:19.585" v="9" actId="962"/>
      <pc:docMkLst>
        <pc:docMk/>
      </pc:docMkLst>
      <pc:sldChg chg="modSp mod">
        <pc:chgData name="Danielle Duignan" userId="f36a576b-c06f-4e27-b341-dcf4bf9c1f2f" providerId="ADAL" clId="{07D29F31-AF74-419B-AFEC-C1B7E62EF368}" dt="2026-05-18T15:00:57.537" v="0" actId="962"/>
        <pc:sldMkLst>
          <pc:docMk/>
          <pc:sldMk cId="0" sldId="256"/>
        </pc:sldMkLst>
        <pc:picChg chg="mod">
          <ac:chgData name="Danielle Duignan" userId="f36a576b-c06f-4e27-b341-dcf4bf9c1f2f" providerId="ADAL" clId="{07D29F31-AF74-419B-AFEC-C1B7E62EF368}" dt="2026-05-18T15:00:57.537" v="0" actId="962"/>
          <ac:picMkLst>
            <pc:docMk/>
            <pc:sldMk cId="0" sldId="256"/>
            <ac:picMk id="4" creationId="{1D104D45-984C-67DD-9971-52367EE030E1}"/>
          </ac:picMkLst>
        </pc:picChg>
      </pc:sldChg>
      <pc:sldChg chg="modSp mod">
        <pc:chgData name="Danielle Duignan" userId="f36a576b-c06f-4e27-b341-dcf4bf9c1f2f" providerId="ADAL" clId="{07D29F31-AF74-419B-AFEC-C1B7E62EF368}" dt="2026-05-18T15:01:39.703" v="2" actId="962"/>
        <pc:sldMkLst>
          <pc:docMk/>
          <pc:sldMk cId="0" sldId="257"/>
        </pc:sldMkLst>
        <pc:picChg chg="mod">
          <ac:chgData name="Danielle Duignan" userId="f36a576b-c06f-4e27-b341-dcf4bf9c1f2f" providerId="ADAL" clId="{07D29F31-AF74-419B-AFEC-C1B7E62EF368}" dt="2026-05-18T15:01:39.703" v="2" actId="962"/>
          <ac:picMkLst>
            <pc:docMk/>
            <pc:sldMk cId="0" sldId="257"/>
            <ac:picMk id="4" creationId="{63E6E5E0-1847-9F52-F18A-A445F0414631}"/>
          </ac:picMkLst>
        </pc:picChg>
      </pc:sldChg>
      <pc:sldChg chg="modSp mod">
        <pc:chgData name="Danielle Duignan" userId="f36a576b-c06f-4e27-b341-dcf4bf9c1f2f" providerId="ADAL" clId="{07D29F31-AF74-419B-AFEC-C1B7E62EF368}" dt="2026-05-18T15:01:23.341" v="1" actId="962"/>
        <pc:sldMkLst>
          <pc:docMk/>
          <pc:sldMk cId="0" sldId="258"/>
        </pc:sldMkLst>
        <pc:picChg chg="mod">
          <ac:chgData name="Danielle Duignan" userId="f36a576b-c06f-4e27-b341-dcf4bf9c1f2f" providerId="ADAL" clId="{07D29F31-AF74-419B-AFEC-C1B7E62EF368}" dt="2026-05-18T15:01:23.341" v="1" actId="962"/>
          <ac:picMkLst>
            <pc:docMk/>
            <pc:sldMk cId="0" sldId="258"/>
            <ac:picMk id="6" creationId="{047A67C0-AA5B-18AA-814C-5B0A5068A657}"/>
          </ac:picMkLst>
        </pc:picChg>
      </pc:sldChg>
      <pc:sldChg chg="modSp mod">
        <pc:chgData name="Danielle Duignan" userId="f36a576b-c06f-4e27-b341-dcf4bf9c1f2f" providerId="ADAL" clId="{07D29F31-AF74-419B-AFEC-C1B7E62EF368}" dt="2026-05-18T15:01:56.207" v="3" actId="962"/>
        <pc:sldMkLst>
          <pc:docMk/>
          <pc:sldMk cId="0" sldId="259"/>
        </pc:sldMkLst>
        <pc:picChg chg="mod">
          <ac:chgData name="Danielle Duignan" userId="f36a576b-c06f-4e27-b341-dcf4bf9c1f2f" providerId="ADAL" clId="{07D29F31-AF74-419B-AFEC-C1B7E62EF368}" dt="2026-05-18T15:01:56.207" v="3" actId="962"/>
          <ac:picMkLst>
            <pc:docMk/>
            <pc:sldMk cId="0" sldId="259"/>
            <ac:picMk id="7" creationId="{978662E7-DA85-1D16-E9AE-73EA3DB67DAD}"/>
          </ac:picMkLst>
        </pc:picChg>
      </pc:sldChg>
      <pc:sldChg chg="modSp mod">
        <pc:chgData name="Danielle Duignan" userId="f36a576b-c06f-4e27-b341-dcf4bf9c1f2f" providerId="ADAL" clId="{07D29F31-AF74-419B-AFEC-C1B7E62EF368}" dt="2026-05-18T15:02:05.213" v="4" actId="962"/>
        <pc:sldMkLst>
          <pc:docMk/>
          <pc:sldMk cId="0" sldId="260"/>
        </pc:sldMkLst>
        <pc:picChg chg="mod">
          <ac:chgData name="Danielle Duignan" userId="f36a576b-c06f-4e27-b341-dcf4bf9c1f2f" providerId="ADAL" clId="{07D29F31-AF74-419B-AFEC-C1B7E62EF368}" dt="2026-05-18T15:02:05.213" v="4" actId="962"/>
          <ac:picMkLst>
            <pc:docMk/>
            <pc:sldMk cId="0" sldId="260"/>
            <ac:picMk id="5" creationId="{20C2CCDD-38CA-BF41-F4E8-FCA2278A8453}"/>
          </ac:picMkLst>
        </pc:picChg>
      </pc:sldChg>
      <pc:sldChg chg="modSp mod">
        <pc:chgData name="Danielle Duignan" userId="f36a576b-c06f-4e27-b341-dcf4bf9c1f2f" providerId="ADAL" clId="{07D29F31-AF74-419B-AFEC-C1B7E62EF368}" dt="2026-05-18T15:02:11.781" v="5" actId="962"/>
        <pc:sldMkLst>
          <pc:docMk/>
          <pc:sldMk cId="0" sldId="261"/>
        </pc:sldMkLst>
        <pc:picChg chg="mod">
          <ac:chgData name="Danielle Duignan" userId="f36a576b-c06f-4e27-b341-dcf4bf9c1f2f" providerId="ADAL" clId="{07D29F31-AF74-419B-AFEC-C1B7E62EF368}" dt="2026-05-18T15:02:11.781" v="5" actId="962"/>
          <ac:picMkLst>
            <pc:docMk/>
            <pc:sldMk cId="0" sldId="261"/>
            <ac:picMk id="4" creationId="{73A93528-0CD1-923D-EDDC-48E4004F5E67}"/>
          </ac:picMkLst>
        </pc:picChg>
      </pc:sldChg>
      <pc:sldChg chg="modSp mod">
        <pc:chgData name="Danielle Duignan" userId="f36a576b-c06f-4e27-b341-dcf4bf9c1f2f" providerId="ADAL" clId="{07D29F31-AF74-419B-AFEC-C1B7E62EF368}" dt="2026-05-18T15:02:19.642" v="6" actId="962"/>
        <pc:sldMkLst>
          <pc:docMk/>
          <pc:sldMk cId="0" sldId="262"/>
        </pc:sldMkLst>
        <pc:picChg chg="mod">
          <ac:chgData name="Danielle Duignan" userId="f36a576b-c06f-4e27-b341-dcf4bf9c1f2f" providerId="ADAL" clId="{07D29F31-AF74-419B-AFEC-C1B7E62EF368}" dt="2026-05-18T15:02:19.642" v="6" actId="962"/>
          <ac:picMkLst>
            <pc:docMk/>
            <pc:sldMk cId="0" sldId="262"/>
            <ac:picMk id="5" creationId="{68EE3FA3-907E-F341-8751-EBDAFDFF9798}"/>
          </ac:picMkLst>
        </pc:picChg>
      </pc:sldChg>
      <pc:sldChg chg="modSp mod">
        <pc:chgData name="Danielle Duignan" userId="f36a576b-c06f-4e27-b341-dcf4bf9c1f2f" providerId="ADAL" clId="{07D29F31-AF74-419B-AFEC-C1B7E62EF368}" dt="2026-05-18T15:02:55.281" v="7" actId="962"/>
        <pc:sldMkLst>
          <pc:docMk/>
          <pc:sldMk cId="0" sldId="263"/>
        </pc:sldMkLst>
        <pc:picChg chg="mod">
          <ac:chgData name="Danielle Duignan" userId="f36a576b-c06f-4e27-b341-dcf4bf9c1f2f" providerId="ADAL" clId="{07D29F31-AF74-419B-AFEC-C1B7E62EF368}" dt="2026-05-18T15:02:55.281" v="7" actId="962"/>
          <ac:picMkLst>
            <pc:docMk/>
            <pc:sldMk cId="0" sldId="263"/>
            <ac:picMk id="5" creationId="{E6A57612-AD17-ECF3-AAA2-A7838C0F1C40}"/>
          </ac:picMkLst>
        </pc:picChg>
      </pc:sldChg>
      <pc:sldChg chg="modSp mod">
        <pc:chgData name="Danielle Duignan" userId="f36a576b-c06f-4e27-b341-dcf4bf9c1f2f" providerId="ADAL" clId="{07D29F31-AF74-419B-AFEC-C1B7E62EF368}" dt="2026-05-18T15:03:17.240" v="8" actId="962"/>
        <pc:sldMkLst>
          <pc:docMk/>
          <pc:sldMk cId="0" sldId="264"/>
        </pc:sldMkLst>
        <pc:picChg chg="mod">
          <ac:chgData name="Danielle Duignan" userId="f36a576b-c06f-4e27-b341-dcf4bf9c1f2f" providerId="ADAL" clId="{07D29F31-AF74-419B-AFEC-C1B7E62EF368}" dt="2026-05-18T15:03:17.240" v="8" actId="962"/>
          <ac:picMkLst>
            <pc:docMk/>
            <pc:sldMk cId="0" sldId="264"/>
            <ac:picMk id="7" creationId="{3CEA9B99-BFD8-D36A-6875-9FA6DF6FD37A}"/>
          </ac:picMkLst>
        </pc:picChg>
      </pc:sldChg>
      <pc:sldChg chg="modSp mod">
        <pc:chgData name="Danielle Duignan" userId="f36a576b-c06f-4e27-b341-dcf4bf9c1f2f" providerId="ADAL" clId="{07D29F31-AF74-419B-AFEC-C1B7E62EF368}" dt="2026-05-18T15:03:19.585" v="9" actId="962"/>
        <pc:sldMkLst>
          <pc:docMk/>
          <pc:sldMk cId="0" sldId="265"/>
        </pc:sldMkLst>
        <pc:picChg chg="mod">
          <ac:chgData name="Danielle Duignan" userId="f36a576b-c06f-4e27-b341-dcf4bf9c1f2f" providerId="ADAL" clId="{07D29F31-AF74-419B-AFEC-C1B7E62EF368}" dt="2026-05-18T15:03:19.585" v="9" actId="962"/>
          <ac:picMkLst>
            <pc:docMk/>
            <pc:sldMk cId="0" sldId="265"/>
            <ac:picMk id="5" creationId="{5ED0813F-71B2-30AC-4B24-BF15952186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1CA2B-1D02-459C-B04B-7F06D4B06293}" type="datetimeFigureOut">
              <a:rPr lang="en-IE" smtClean="0"/>
              <a:t>18/05/2026</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D8801-28BC-42DA-A538-C4EC21765383}" type="slidenum">
              <a:rPr lang="en-IE" smtClean="0"/>
              <a:t>‹#›</a:t>
            </a:fld>
            <a:endParaRPr lang="en-IE"/>
          </a:p>
        </p:txBody>
      </p:sp>
    </p:spTree>
    <p:extLst>
      <p:ext uri="{BB962C8B-B14F-4D97-AF65-F5344CB8AC3E}">
        <p14:creationId xmlns:p14="http://schemas.microsoft.com/office/powerpoint/2010/main" val="344159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Patrick: we’re here to share the </a:t>
            </a:r>
            <a:r>
              <a:rPr lang="en-GB" b="1" err="1"/>
              <a:t>DigiCoaching</a:t>
            </a:r>
            <a:r>
              <a:rPr lang="en-GB" b="1"/>
              <a:t> story of </a:t>
            </a:r>
            <a:r>
              <a:rPr lang="en-GB"/>
              <a:t>how people with lived experience are leading digital inclusion.</a:t>
            </a:r>
            <a:br>
              <a:rPr lang="en-GB">
                <a:cs typeface="+mn-lt"/>
              </a:rPr>
            </a:br>
            <a:r>
              <a:rPr lang="en-GB"/>
              <a:t>I’m Patrick, a DigiCoach with St John of God Liffey and </a:t>
            </a:r>
            <a:r>
              <a:rPr lang="en-GB" err="1"/>
              <a:t>Im</a:t>
            </a:r>
            <a:r>
              <a:rPr lang="en-GB"/>
              <a:t> here with Klara a </a:t>
            </a:r>
            <a:r>
              <a:rPr lang="en-GB" err="1"/>
              <a:t>DigiCoach</a:t>
            </a:r>
            <a:r>
              <a:rPr lang="en-GB"/>
              <a:t> tutor.  I’m Jade, </a:t>
            </a:r>
            <a:r>
              <a:rPr lang="en-GB" err="1"/>
              <a:t>DigiCoach</a:t>
            </a:r>
            <a:r>
              <a:rPr lang="en-GB"/>
              <a:t> with Fighting Blindness, and </a:t>
            </a:r>
            <a:br>
              <a:rPr lang="en-GB">
                <a:cs typeface="+mn-lt"/>
              </a:rPr>
            </a:br>
            <a:r>
              <a:rPr lang="en-GB"/>
              <a:t>We use and need Assistive Technology every day. </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1</a:t>
            </a:fld>
            <a:endParaRPr lang="en-IE"/>
          </a:p>
        </p:txBody>
      </p:sp>
    </p:spTree>
    <p:extLst>
      <p:ext uri="{BB962C8B-B14F-4D97-AF65-F5344CB8AC3E}">
        <p14:creationId xmlns:p14="http://schemas.microsoft.com/office/powerpoint/2010/main" val="1389810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Patrick</a:t>
            </a:r>
            <a:r>
              <a:rPr lang="en-GB"/>
              <a:t>: This is just the beginning.</a:t>
            </a:r>
            <a:br>
              <a:rPr lang="en-GB">
                <a:cs typeface="+mn-lt"/>
              </a:rPr>
            </a:br>
            <a:r>
              <a:rPr lang="en-GB"/>
              <a:t>We want to grow the </a:t>
            </a:r>
            <a:r>
              <a:rPr lang="en-GB" err="1"/>
              <a:t>DigiCoaching</a:t>
            </a:r>
            <a:r>
              <a:rPr lang="en-GB"/>
              <a:t> network, create more paid opportunities, and reach more people.</a:t>
            </a:r>
          </a:p>
          <a:p>
            <a:r>
              <a:rPr lang="en-GB"/>
              <a:t>We’d love you to be part of that whether that’s partnering with us, supporting the work, or helping us scale this model.</a:t>
            </a:r>
          </a:p>
          <a:p>
            <a:r>
              <a:rPr lang="en-GB"/>
              <a:t>Because digital inclusion should be led by the people who understand it best.”</a:t>
            </a:r>
          </a:p>
          <a:p>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10</a:t>
            </a:fld>
            <a:endParaRPr lang="en-IE"/>
          </a:p>
        </p:txBody>
      </p:sp>
    </p:spTree>
    <p:extLst>
      <p:ext uri="{BB962C8B-B14F-4D97-AF65-F5344CB8AC3E}">
        <p14:creationId xmlns:p14="http://schemas.microsoft.com/office/powerpoint/2010/main" val="305631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Patrick: </a:t>
            </a:r>
          </a:p>
          <a:p>
            <a:r>
              <a:rPr lang="en-GB"/>
              <a:t>Digital Exclusion affects people every day.</a:t>
            </a:r>
            <a:br>
              <a:rPr lang="en-GB"/>
            </a:br>
            <a:r>
              <a:rPr lang="en-GB"/>
              <a:t>It can mean feeling left out, or not being able to communicate easily.</a:t>
            </a:r>
            <a:br>
              <a:rPr lang="en-GB"/>
            </a:br>
            <a:r>
              <a:rPr lang="en-GB"/>
              <a:t>It can also make it harder to access education, jobs or daily living. </a:t>
            </a:r>
            <a:br>
              <a:rPr lang="en-GB"/>
            </a:br>
            <a:r>
              <a:rPr lang="en-GB"/>
              <a:t>That’s why this work is so important.</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2</a:t>
            </a:fld>
            <a:endParaRPr lang="en-IE"/>
          </a:p>
        </p:txBody>
      </p:sp>
    </p:spTree>
    <p:extLst>
      <p:ext uri="{BB962C8B-B14F-4D97-AF65-F5344CB8AC3E}">
        <p14:creationId xmlns:p14="http://schemas.microsoft.com/office/powerpoint/2010/main" val="336694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Patrick: </a:t>
            </a:r>
            <a:r>
              <a:rPr lang="en-GB"/>
              <a:t>We’re still seeing big gaps in digital accessibility.</a:t>
            </a:r>
            <a:br>
              <a:rPr lang="en-GB"/>
            </a:br>
            <a:r>
              <a:rPr lang="en-GB"/>
              <a:t>Many people don’t know what accessible tools are available.</a:t>
            </a:r>
            <a:br>
              <a:rPr lang="en-GB"/>
            </a:br>
            <a:r>
              <a:rPr lang="en-GB"/>
              <a:t>There are also very limited job opportunities for disabled people with digital skills.</a:t>
            </a:r>
            <a:br>
              <a:rPr lang="en-GB"/>
            </a:br>
            <a:r>
              <a:rPr lang="en-GB"/>
              <a:t>And overall, there’s still a gap between people and the technology they need to fully take part.</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3</a:t>
            </a:fld>
            <a:endParaRPr lang="en-IE"/>
          </a:p>
        </p:txBody>
      </p:sp>
    </p:spTree>
    <p:extLst>
      <p:ext uri="{BB962C8B-B14F-4D97-AF65-F5344CB8AC3E}">
        <p14:creationId xmlns:p14="http://schemas.microsoft.com/office/powerpoint/2010/main" val="137516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Patrick</a:t>
            </a:r>
            <a:r>
              <a:rPr lang="en-GB"/>
              <a:t> : </a:t>
            </a:r>
            <a:r>
              <a:rPr lang="en-GB" err="1"/>
              <a:t>DigiCoaching</a:t>
            </a:r>
            <a:r>
              <a:rPr lang="en-GB"/>
              <a:t> is our response to this.</a:t>
            </a:r>
            <a:br>
              <a:rPr lang="en-GB">
                <a:cs typeface="+mn-lt"/>
              </a:rPr>
            </a:br>
            <a:r>
              <a:rPr lang="en-GB"/>
              <a:t>It’s not about traditional training, it’s about coaching.</a:t>
            </a:r>
            <a:br>
              <a:rPr lang="en-GB">
                <a:cs typeface="+mn-lt"/>
              </a:rPr>
            </a:br>
            <a:r>
              <a:rPr lang="en-GB"/>
              <a:t>We work alongside people, showing and trying out tools together.</a:t>
            </a:r>
            <a:br>
              <a:rPr lang="en-GB">
                <a:cs typeface="+mn-lt"/>
              </a:rPr>
            </a:br>
            <a:r>
              <a:rPr lang="en-GB"/>
              <a:t>And we support each person to find what works best for them.”</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4</a:t>
            </a:fld>
            <a:endParaRPr lang="en-IE"/>
          </a:p>
        </p:txBody>
      </p:sp>
    </p:spTree>
    <p:extLst>
      <p:ext uri="{BB962C8B-B14F-4D97-AF65-F5344CB8AC3E}">
        <p14:creationId xmlns:p14="http://schemas.microsoft.com/office/powerpoint/2010/main" val="128189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Klara: </a:t>
            </a:r>
            <a:r>
              <a:rPr lang="en-GB"/>
              <a:t>The key difference is that coaching is person-led.</a:t>
            </a:r>
            <a:br>
              <a:rPr lang="en-GB"/>
            </a:br>
            <a:r>
              <a:rPr lang="en-GB"/>
              <a:t>Training often gives the same steps to everyone.</a:t>
            </a:r>
            <a:br>
              <a:rPr lang="en-GB"/>
            </a:br>
            <a:r>
              <a:rPr lang="en-GB"/>
              <a:t>But DigiCoaching is different, we support each person’s own journey and how they learn best.</a:t>
            </a:r>
            <a:br>
              <a:rPr lang="en-GB"/>
            </a:br>
            <a:r>
              <a:rPr lang="en-GB"/>
              <a:t>People with Disabilities are natural problem solvers because they have to live in a world that is not designed with their needs in mind. </a:t>
            </a:r>
            <a:br>
              <a:rPr lang="en-GB"/>
            </a:br>
            <a:r>
              <a:rPr lang="en-GB"/>
              <a:t>That is why they make excellent DigiCoaches </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5</a:t>
            </a:fld>
            <a:endParaRPr lang="en-IE"/>
          </a:p>
        </p:txBody>
      </p:sp>
    </p:spTree>
    <p:extLst>
      <p:ext uri="{BB962C8B-B14F-4D97-AF65-F5344CB8AC3E}">
        <p14:creationId xmlns:p14="http://schemas.microsoft.com/office/powerpoint/2010/main" val="26810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Patrick : </a:t>
            </a:r>
            <a:r>
              <a:rPr lang="en-GB"/>
              <a:t>What makes DigiCoaching different is lived experience.</a:t>
            </a:r>
            <a:br>
              <a:rPr lang="en-GB"/>
            </a:br>
            <a:r>
              <a:rPr lang="en-GB"/>
              <a:t>We use this technology ourselves in our daily lives.</a:t>
            </a:r>
            <a:br>
              <a:rPr lang="en-GB"/>
            </a:br>
            <a:r>
              <a:rPr lang="en-GB"/>
              <a:t>So when we show someone a tool, it’s real we know it works.</a:t>
            </a:r>
            <a:br>
              <a:rPr lang="en-GB"/>
            </a:br>
            <a:r>
              <a:rPr lang="en-GB"/>
              <a:t>And that helps people feel more confident trying it.</a:t>
            </a:r>
            <a:br>
              <a:rPr lang="en-GB"/>
            </a:br>
            <a:r>
              <a:rPr lang="en-GB"/>
              <a:t>As </a:t>
            </a:r>
            <a:r>
              <a:rPr lang="en-GB" err="1"/>
              <a:t>DigiCoaches</a:t>
            </a:r>
            <a:r>
              <a:rPr lang="en-GB"/>
              <a:t> we do one – to one training, we run workshops in schools and we support teachers and disability staff to use assistive technology. We also run webinars to share with the public AT that we are using. </a:t>
            </a:r>
            <a:br>
              <a:rPr lang="en-GB"/>
            </a:br>
            <a:br>
              <a:rPr lang="en-GB"/>
            </a:br>
            <a:r>
              <a:rPr lang="en-GB"/>
              <a:t>Jade, can you share some of your experiences as a </a:t>
            </a:r>
            <a:r>
              <a:rPr lang="en-GB" err="1"/>
              <a:t>DigiCoach</a:t>
            </a:r>
            <a:r>
              <a:rPr lang="en-GB"/>
              <a:t> </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6</a:t>
            </a:fld>
            <a:endParaRPr lang="en-IE"/>
          </a:p>
        </p:txBody>
      </p:sp>
    </p:spTree>
    <p:extLst>
      <p:ext uri="{BB962C8B-B14F-4D97-AF65-F5344CB8AC3E}">
        <p14:creationId xmlns:p14="http://schemas.microsoft.com/office/powerpoint/2010/main" val="411152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Patrick; </a:t>
            </a:r>
            <a:r>
              <a:rPr lang="en-GB"/>
              <a:t>When I worked with children, I learned how important it is to give everyone a turn.</a:t>
            </a:r>
            <a:br>
              <a:rPr lang="en-GB"/>
            </a:br>
            <a:r>
              <a:rPr lang="en-GB"/>
              <a:t>I learned how to explain things clearly and in a way that makes sense.</a:t>
            </a:r>
            <a:br>
              <a:rPr lang="en-GB"/>
            </a:br>
            <a:r>
              <a:rPr lang="en-GB"/>
              <a:t>The students really enjoyed it, and everyone could take part.</a:t>
            </a:r>
          </a:p>
          <a:p>
            <a:r>
              <a:rPr lang="en-GB"/>
              <a:t>We were also showing teachers new tools they can use every day.</a:t>
            </a:r>
          </a:p>
          <a:p>
            <a:r>
              <a:rPr lang="en-GB"/>
              <a:t>For me, it showed that anyone can learn if the right support is there.”</a:t>
            </a:r>
          </a:p>
          <a:p>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7</a:t>
            </a:fld>
            <a:endParaRPr lang="en-IE"/>
          </a:p>
        </p:txBody>
      </p:sp>
    </p:spTree>
    <p:extLst>
      <p:ext uri="{BB962C8B-B14F-4D97-AF65-F5344CB8AC3E}">
        <p14:creationId xmlns:p14="http://schemas.microsoft.com/office/powerpoint/2010/main" val="162714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Klara</a:t>
            </a:r>
            <a:r>
              <a:rPr lang="en-GB"/>
              <a:t>:  We have just hired new </a:t>
            </a:r>
            <a:r>
              <a:rPr lang="en-GB" err="1"/>
              <a:t>DigiCoaches</a:t>
            </a:r>
            <a:r>
              <a:rPr lang="en-GB"/>
              <a:t>, we will have 21 paid </a:t>
            </a:r>
            <a:r>
              <a:rPr lang="en-GB" err="1"/>
              <a:t>DigiCoaches</a:t>
            </a:r>
            <a:r>
              <a:rPr lang="en-GB"/>
              <a:t> working across Ireland next month. We have partnered with St John of God, fighting Blindness, Enable Ireland, Rehab National learning network, </a:t>
            </a:r>
            <a:r>
              <a:rPr lang="en-GB" err="1"/>
              <a:t>Muirosa</a:t>
            </a:r>
            <a:r>
              <a:rPr lang="en-GB"/>
              <a:t> and Corlann. To date we have reached over 1200 people through workshops, and built strong partnerships.</a:t>
            </a:r>
            <a:br>
              <a:rPr lang="en-GB">
                <a:cs typeface="+mn-lt"/>
              </a:rPr>
            </a:br>
            <a:r>
              <a:rPr lang="en-GB"/>
              <a:t>But what’s really important is that these are paid roles, this is about real employment and real opportunities.</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8</a:t>
            </a:fld>
            <a:endParaRPr lang="en-IE"/>
          </a:p>
        </p:txBody>
      </p:sp>
    </p:spTree>
    <p:extLst>
      <p:ext uri="{BB962C8B-B14F-4D97-AF65-F5344CB8AC3E}">
        <p14:creationId xmlns:p14="http://schemas.microsoft.com/office/powerpoint/2010/main" val="2294043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Jade: </a:t>
            </a:r>
            <a:r>
              <a:rPr lang="en-GB"/>
              <a:t>We’re seeing real change happening.</a:t>
            </a:r>
            <a:br>
              <a:rPr lang="en-GB"/>
            </a:br>
            <a:r>
              <a:rPr lang="en-GB"/>
              <a:t>People are building confidence.</a:t>
            </a:r>
            <a:br>
              <a:rPr lang="en-GB"/>
            </a:br>
            <a:r>
              <a:rPr lang="en-GB"/>
              <a:t>They’re learning from each other through peer support.</a:t>
            </a:r>
            <a:br>
              <a:rPr lang="en-GB"/>
            </a:br>
            <a:r>
              <a:rPr lang="en-GB"/>
              <a:t>And we’re seeing real stories that show what inclusion can look like in practice.</a:t>
            </a:r>
            <a:endParaRPr lang="en-IE"/>
          </a:p>
        </p:txBody>
      </p:sp>
      <p:sp>
        <p:nvSpPr>
          <p:cNvPr id="4" name="Slide Number Placeholder 3"/>
          <p:cNvSpPr>
            <a:spLocks noGrp="1"/>
          </p:cNvSpPr>
          <p:nvPr>
            <p:ph type="sldNum" sz="quarter" idx="5"/>
          </p:nvPr>
        </p:nvSpPr>
        <p:spPr/>
        <p:txBody>
          <a:bodyPr/>
          <a:lstStyle/>
          <a:p>
            <a:fld id="{2C6D8801-28BC-42DA-A538-C4EC21765383}" type="slidenum">
              <a:rPr lang="en-IE" smtClean="0"/>
              <a:t>9</a:t>
            </a:fld>
            <a:endParaRPr lang="en-IE"/>
          </a:p>
        </p:txBody>
      </p:sp>
    </p:spTree>
    <p:extLst>
      <p:ext uri="{BB962C8B-B14F-4D97-AF65-F5344CB8AC3E}">
        <p14:creationId xmlns:p14="http://schemas.microsoft.com/office/powerpoint/2010/main" val="247736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4777739"/>
            <a:ext cx="2564242" cy="1412119"/>
          </a:xfrm>
        </p:spPr>
        <p:txBody>
          <a:bodyPr>
            <a:normAutofit/>
          </a:bodyPr>
          <a:lstStyle/>
          <a:p>
            <a:r>
              <a:rPr lang="en-IE" sz="2900" b="1">
                <a:latin typeface="Arial" panose="020B0604020202020204" pitchFamily="34" charset="0"/>
                <a:cs typeface="Arial" panose="020B0604020202020204" pitchFamily="34" charset="0"/>
              </a:rPr>
              <a:t>DigiCoaching</a:t>
            </a:r>
          </a:p>
        </p:txBody>
      </p:sp>
      <p:pic>
        <p:nvPicPr>
          <p:cNvPr id="4" name="Picture 3">
            <a:extLst>
              <a:ext uri="{FF2B5EF4-FFF2-40B4-BE49-F238E27FC236}">
                <a16:creationId xmlns:a16="http://schemas.microsoft.com/office/drawing/2014/main" id="{1D104D45-984C-67DD-9971-52367EE030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1519" b="22012"/>
          <a:stretch>
            <a:fillRect/>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sX0" fmla="*/ 0 w 1371600"/>
              <a:gd name="csY0" fmla="*/ 0 h 13716"/>
              <a:gd name="csX1" fmla="*/ 685800 w 1371600"/>
              <a:gd name="csY1" fmla="*/ 0 h 13716"/>
              <a:gd name="csX2" fmla="*/ 1371600 w 1371600"/>
              <a:gd name="csY2" fmla="*/ 0 h 13716"/>
              <a:gd name="csX3" fmla="*/ 1371600 w 1371600"/>
              <a:gd name="csY3" fmla="*/ 13716 h 13716"/>
              <a:gd name="csX4" fmla="*/ 713232 w 1371600"/>
              <a:gd name="csY4" fmla="*/ 13716 h 13716"/>
              <a:gd name="csX5" fmla="*/ 0 w 1371600"/>
              <a:gd name="csY5" fmla="*/ 13716 h 13716"/>
              <a:gd name="csX6" fmla="*/ 0 w 1371600"/>
              <a:gd name="csY6" fmla="*/ 0 h 137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0" y="4777739"/>
            <a:ext cx="5173220" cy="1399223"/>
          </a:xfrm>
        </p:spPr>
        <p:txBody>
          <a:bodyPr anchor="ctr">
            <a:normAutofit fontScale="92500" lnSpcReduction="10000"/>
          </a:bodyPr>
          <a:lstStyle/>
          <a:p>
            <a:pPr marL="0" indent="0">
              <a:buNone/>
            </a:pPr>
            <a:r>
              <a:rPr lang="en-GB" sz="2400" b="1">
                <a:latin typeface="Arial" panose="020B0604020202020204" pitchFamily="34" charset="0"/>
                <a:cs typeface="Arial" panose="020B0604020202020204" pitchFamily="34" charset="0"/>
              </a:rPr>
              <a:t>Embracing Technology </a:t>
            </a:r>
            <a:br>
              <a:rPr lang="en-GB" sz="2400" b="1">
                <a:latin typeface="Arial" panose="020B0604020202020204" pitchFamily="34" charset="0"/>
                <a:cs typeface="Arial" panose="020B0604020202020204" pitchFamily="34" charset="0"/>
              </a:rPr>
            </a:br>
            <a:r>
              <a:rPr lang="en-GB" sz="2400" b="1">
                <a:latin typeface="Arial" panose="020B0604020202020204" pitchFamily="34" charset="0"/>
                <a:cs typeface="Arial" panose="020B0604020202020204" pitchFamily="34" charset="0"/>
              </a:rPr>
              <a:t>Through Lived Experience</a:t>
            </a:r>
          </a:p>
          <a:p>
            <a:pPr marL="0" indent="0">
              <a:buNone/>
            </a:pPr>
            <a:endParaRPr lang="en-GB" sz="1900">
              <a:latin typeface="Arial" panose="020B0604020202020204" pitchFamily="34" charset="0"/>
              <a:cs typeface="Arial" panose="020B0604020202020204" pitchFamily="34" charset="0"/>
            </a:endParaRPr>
          </a:p>
          <a:p>
            <a:pPr marL="0" indent="0">
              <a:buNone/>
            </a:pPr>
            <a:r>
              <a:rPr lang="en-GB" sz="2200" b="1">
                <a:latin typeface="Arial" panose="020B0604020202020204" pitchFamily="34" charset="0"/>
                <a:cs typeface="Arial" panose="020B0604020202020204" pitchFamily="34" charset="0"/>
              </a:rPr>
              <a:t>Katie and Sophie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D0813F-71B2-30AC-4B24-BF1595218628}"/>
              </a:ext>
              <a:ext uri="{C183D7F6-B498-43B3-948B-1728B52AA6E4}">
                <adec:decorative xmlns:adec="http://schemas.microsoft.com/office/drawing/2017/decorative" val="1"/>
              </a:ext>
            </a:extLst>
          </p:cNvPr>
          <p:cNvPicPr>
            <a:picLocks noChangeAspect="1"/>
          </p:cNvPicPr>
          <p:nvPr/>
        </p:nvPicPr>
        <p:blipFill>
          <a:blip r:embed="rId3">
            <a:alphaModFix amt="60000"/>
          </a:blip>
          <a:srcRect l="8932" r="1" b="1"/>
          <a:stretch>
            <a:fillRect/>
          </a:stretch>
        </p:blipFill>
        <p:spPr>
          <a:xfrm>
            <a:off x="135731" y="182880"/>
            <a:ext cx="8867728" cy="6499784"/>
          </a:xfrm>
          <a:prstGeom prst="rect">
            <a:avLst/>
          </a:prstGeom>
        </p:spPr>
      </p:pic>
      <p:sp>
        <p:nvSpPr>
          <p:cNvPr id="2" name="Title 1"/>
          <p:cNvSpPr>
            <a:spLocks noGrp="1"/>
          </p:cNvSpPr>
          <p:nvPr>
            <p:ph type="title"/>
          </p:nvPr>
        </p:nvSpPr>
        <p:spPr>
          <a:xfrm>
            <a:off x="130922" y="1855687"/>
            <a:ext cx="7623913" cy="2806506"/>
          </a:xfrm>
        </p:spPr>
        <p:txBody>
          <a:bodyPr anchor="b">
            <a:normAutofit/>
          </a:bodyPr>
          <a:lstStyle/>
          <a:p>
            <a:r>
              <a:rPr lang="en-IE" sz="3500" b="1">
                <a:solidFill>
                  <a:srgbClr val="FFFFFF"/>
                </a:solidFill>
                <a:latin typeface="Arial" panose="020B0604020202020204" pitchFamily="34" charset="0"/>
                <a:cs typeface="Arial" panose="020B0604020202020204" pitchFamily="34" charset="0"/>
              </a:rPr>
              <a:t>Looking Ahead</a:t>
            </a:r>
          </a:p>
        </p:txBody>
      </p:sp>
      <p:sp>
        <p:nvSpPr>
          <p:cNvPr id="3" name="Content Placeholder 2"/>
          <p:cNvSpPr>
            <a:spLocks noGrp="1"/>
          </p:cNvSpPr>
          <p:nvPr>
            <p:ph idx="1"/>
          </p:nvPr>
        </p:nvSpPr>
        <p:spPr>
          <a:xfrm>
            <a:off x="1379546" y="4820529"/>
            <a:ext cx="7623913" cy="2588458"/>
          </a:xfrm>
        </p:spPr>
        <p:txBody>
          <a:bodyPr>
            <a:normAutofit/>
          </a:bodyPr>
          <a:lstStyle/>
          <a:p>
            <a:r>
              <a:rPr lang="en-GB" sz="2800" b="1">
                <a:solidFill>
                  <a:srgbClr val="FFFFFF"/>
                </a:solidFill>
                <a:latin typeface="Arial" panose="020B0604020202020204" pitchFamily="34" charset="0"/>
                <a:cs typeface="Arial" panose="020B0604020202020204" pitchFamily="34" charset="0"/>
              </a:rPr>
              <a:t>Grow DigiCoaching network</a:t>
            </a:r>
          </a:p>
          <a:p>
            <a:r>
              <a:rPr lang="en-GB" sz="2800" b="1">
                <a:solidFill>
                  <a:srgbClr val="FFFFFF"/>
                </a:solidFill>
                <a:latin typeface="Arial" panose="020B0604020202020204" pitchFamily="34" charset="0"/>
                <a:cs typeface="Arial" panose="020B0604020202020204" pitchFamily="34" charset="0"/>
              </a:rPr>
              <a:t>Create more opportunities</a:t>
            </a:r>
          </a:p>
          <a:p>
            <a:r>
              <a:rPr lang="en-GB" sz="2800" b="1">
                <a:solidFill>
                  <a:srgbClr val="FFFFFF"/>
                </a:solidFill>
                <a:latin typeface="Arial" panose="020B0604020202020204" pitchFamily="34" charset="0"/>
                <a:cs typeface="Arial" panose="020B0604020202020204" pitchFamily="34" charset="0"/>
              </a:rPr>
              <a:t>Support inclusive technology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b="1">
                <a:latin typeface="Arial" panose="020B0604020202020204" pitchFamily="34" charset="0"/>
                <a:cs typeface="Arial" panose="020B0604020202020204" pitchFamily="34" charset="0"/>
              </a:rPr>
              <a:t>Why It Matters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a:latin typeface="Arial" panose="020B0604020202020204" pitchFamily="34" charset="0"/>
                <a:cs typeface="Arial" panose="020B0604020202020204" pitchFamily="34" charset="0"/>
              </a:rPr>
              <a:t>People left behind</a:t>
            </a:r>
          </a:p>
          <a:p>
            <a:r>
              <a:rPr lang="en-US" sz="1900">
                <a:latin typeface="Arial" panose="020B0604020202020204" pitchFamily="34" charset="0"/>
                <a:cs typeface="Arial" panose="020B0604020202020204" pitchFamily="34" charset="0"/>
              </a:rPr>
              <a:t>Barriers to communication</a:t>
            </a:r>
          </a:p>
          <a:p>
            <a:r>
              <a:rPr lang="en-US" sz="1900">
                <a:latin typeface="Arial" panose="020B0604020202020204" pitchFamily="34" charset="0"/>
                <a:cs typeface="Arial" panose="020B0604020202020204" pitchFamily="34" charset="0"/>
              </a:rPr>
              <a:t>Limited access to work and education</a:t>
            </a:r>
          </a:p>
        </p:txBody>
      </p:sp>
      <p:pic>
        <p:nvPicPr>
          <p:cNvPr id="6" name="Picture 5">
            <a:extLst>
              <a:ext uri="{FF2B5EF4-FFF2-40B4-BE49-F238E27FC236}">
                <a16:creationId xmlns:a16="http://schemas.microsoft.com/office/drawing/2014/main" id="{047A67C0-AA5B-18AA-814C-5B0A5068A657}"/>
              </a:ext>
              <a:ext uri="{C183D7F6-B498-43B3-948B-1728B52AA6E4}">
                <adec:decorative xmlns:adec="http://schemas.microsoft.com/office/drawing/2017/decorative" val="1"/>
              </a:ext>
            </a:extLst>
          </p:cNvPr>
          <p:cNvPicPr>
            <a:picLocks noChangeAspect="1"/>
          </p:cNvPicPr>
          <p:nvPr/>
        </p:nvPicPr>
        <p:blipFill>
          <a:blip r:embed="rId3"/>
          <a:srcRect l="14200" r="36100" b="14750"/>
          <a:stretch>
            <a:fillRect/>
          </a:stretch>
        </p:blipFill>
        <p:spPr>
          <a:xfrm>
            <a:off x="3785618" y="609600"/>
            <a:ext cx="4544568" cy="51968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99" y="160337"/>
            <a:ext cx="8229600" cy="1143000"/>
          </a:xfrm>
        </p:spPr>
        <p:txBody>
          <a:bodyPr/>
          <a:lstStyle/>
          <a:p>
            <a:pPr algn="l"/>
            <a:r>
              <a:rPr b="1">
                <a:latin typeface="Arial" panose="020B0604020202020204" pitchFamily="34" charset="0"/>
                <a:cs typeface="Arial" panose="020B0604020202020204" pitchFamily="34" charset="0"/>
              </a:rPr>
              <a:t>The Problem</a:t>
            </a:r>
          </a:p>
        </p:txBody>
      </p:sp>
      <p:sp>
        <p:nvSpPr>
          <p:cNvPr id="3" name="Content Placeholder 2"/>
          <p:cNvSpPr>
            <a:spLocks noGrp="1"/>
          </p:cNvSpPr>
          <p:nvPr>
            <p:ph idx="1"/>
          </p:nvPr>
        </p:nvSpPr>
        <p:spPr>
          <a:xfrm>
            <a:off x="3795746" y="1600200"/>
            <a:ext cx="4891053" cy="4525963"/>
          </a:xfrm>
        </p:spPr>
        <p:txBody>
          <a:bodyPr vert="horz" lIns="91440" tIns="45720" rIns="91440" bIns="45720" rtlCol="0" anchor="t">
            <a:normAutofit/>
          </a:bodyPr>
          <a:lstStyle/>
          <a:p>
            <a:pPr>
              <a:lnSpc>
                <a:spcPct val="150000"/>
              </a:lnSpc>
            </a:pPr>
            <a:r>
              <a:rPr sz="2800">
                <a:latin typeface="Arial"/>
                <a:cs typeface="Arial"/>
              </a:rPr>
              <a:t>Lack of awareness of </a:t>
            </a:r>
            <a:r>
              <a:rPr lang="en-GB" sz="2800">
                <a:latin typeface="Arial"/>
                <a:cs typeface="Arial"/>
              </a:rPr>
              <a:t>assistive</a:t>
            </a:r>
            <a:r>
              <a:rPr sz="2800">
                <a:latin typeface="Arial"/>
                <a:cs typeface="Arial"/>
              </a:rPr>
              <a:t> technology</a:t>
            </a:r>
            <a:r>
              <a:rPr lang="en-GB" sz="2800">
                <a:latin typeface="Arial"/>
                <a:cs typeface="Arial"/>
              </a:rPr>
              <a:t> and digital accessibility </a:t>
            </a:r>
            <a:endParaRPr sz="2800">
              <a:latin typeface="Arial"/>
              <a:cs typeface="Arial"/>
            </a:endParaRPr>
          </a:p>
          <a:p>
            <a:pPr>
              <a:lnSpc>
                <a:spcPct val="150000"/>
              </a:lnSpc>
            </a:pPr>
            <a:r>
              <a:rPr sz="2800">
                <a:latin typeface="Arial" panose="020B0604020202020204" pitchFamily="34" charset="0"/>
                <a:cs typeface="Arial" panose="020B0604020202020204" pitchFamily="34" charset="0"/>
              </a:rPr>
              <a:t>Gap in digital access</a:t>
            </a:r>
          </a:p>
          <a:p>
            <a:pPr>
              <a:lnSpc>
                <a:spcPct val="150000"/>
              </a:lnSpc>
            </a:pPr>
            <a:r>
              <a:rPr lang="en-US" sz="2800">
                <a:latin typeface="Arial" panose="020B0604020202020204" pitchFamily="34" charset="0"/>
                <a:cs typeface="Arial" panose="020B0604020202020204" pitchFamily="34" charset="0"/>
              </a:rPr>
              <a:t>Limited job opportunities</a:t>
            </a:r>
          </a:p>
        </p:txBody>
      </p:sp>
      <p:pic>
        <p:nvPicPr>
          <p:cNvPr id="4" name="Picture 3">
            <a:extLst>
              <a:ext uri="{FF2B5EF4-FFF2-40B4-BE49-F238E27FC236}">
                <a16:creationId xmlns:a16="http://schemas.microsoft.com/office/drawing/2014/main" id="{63E6E5E0-1847-9F52-F18A-A445F04146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345" b="433"/>
          <a:stretch>
            <a:fillRect/>
          </a:stretch>
        </p:blipFill>
        <p:spPr>
          <a:xfrm rot="5400000">
            <a:off x="-342571" y="1860866"/>
            <a:ext cx="4717486" cy="33336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b="1">
                <a:latin typeface="Arial" panose="020B0604020202020204" pitchFamily="34" charset="0"/>
                <a:cs typeface="Arial" panose="020B0604020202020204" pitchFamily="34" charset="0"/>
              </a:rPr>
              <a:t>What is DigiCoaching?</a:t>
            </a:r>
          </a:p>
        </p:txBody>
      </p:sp>
      <p:sp>
        <p:nvSpPr>
          <p:cNvPr id="3" name="Content Placeholder 2"/>
          <p:cNvSpPr>
            <a:spLocks noGrp="1"/>
          </p:cNvSpPr>
          <p:nvPr>
            <p:ph idx="1"/>
          </p:nvPr>
        </p:nvSpPr>
        <p:spPr>
          <a:xfrm>
            <a:off x="3887844" y="2387965"/>
            <a:ext cx="4798955" cy="3738198"/>
          </a:xfrm>
        </p:spPr>
        <p:txBody>
          <a:bodyPr/>
          <a:lstStyle/>
          <a:p>
            <a:pPr>
              <a:lnSpc>
                <a:spcPct val="150000"/>
              </a:lnSpc>
            </a:pPr>
            <a:r>
              <a:rPr lang="en-GB" sz="2800">
                <a:latin typeface="Arial" panose="020B0604020202020204" pitchFamily="34" charset="0"/>
                <a:cs typeface="Arial" panose="020B0604020202020204" pitchFamily="34" charset="0"/>
              </a:rPr>
              <a:t>Coaching </a:t>
            </a:r>
            <a:r>
              <a:rPr sz="2800">
                <a:latin typeface="Arial" panose="020B0604020202020204" pitchFamily="34" charset="0"/>
                <a:cs typeface="Arial" panose="020B0604020202020204" pitchFamily="34" charset="0"/>
              </a:rPr>
              <a:t>approach</a:t>
            </a:r>
          </a:p>
          <a:p>
            <a:pPr>
              <a:lnSpc>
                <a:spcPct val="150000"/>
              </a:lnSpc>
            </a:pPr>
            <a:r>
              <a:rPr lang="en-GB" sz="2800">
                <a:latin typeface="Arial" panose="020B0604020202020204" pitchFamily="34" charset="0"/>
                <a:cs typeface="Arial" panose="020B0604020202020204" pitchFamily="34" charset="0"/>
              </a:rPr>
              <a:t>Working together</a:t>
            </a:r>
            <a:endParaRPr sz="2800">
              <a:latin typeface="Arial" panose="020B0604020202020204" pitchFamily="34" charset="0"/>
              <a:cs typeface="Arial" panose="020B0604020202020204" pitchFamily="34" charset="0"/>
            </a:endParaRPr>
          </a:p>
          <a:p>
            <a:pPr>
              <a:lnSpc>
                <a:spcPct val="150000"/>
              </a:lnSpc>
            </a:pPr>
            <a:r>
              <a:rPr sz="2800">
                <a:latin typeface="Arial" panose="020B0604020202020204" pitchFamily="34" charset="0"/>
                <a:cs typeface="Arial" panose="020B0604020202020204" pitchFamily="34" charset="0"/>
              </a:rPr>
              <a:t>Everyone learns differently</a:t>
            </a:r>
            <a:endParaRPr>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78662E7-DA85-1D16-E9AE-73EA3DB67D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41148" y="2013966"/>
            <a:ext cx="4114800" cy="3086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b="1">
                <a:latin typeface="Arial" panose="020B0604020202020204" pitchFamily="34" charset="0"/>
                <a:cs typeface="Arial" panose="020B0604020202020204" pitchFamily="34" charset="0"/>
              </a:rPr>
              <a:t>Coaching vs Training</a:t>
            </a:r>
          </a:p>
        </p:txBody>
      </p:sp>
      <p:sp>
        <p:nvSpPr>
          <p:cNvPr id="3" name="Content Placeholder 2"/>
          <p:cNvSpPr>
            <a:spLocks noGrp="1"/>
          </p:cNvSpPr>
          <p:nvPr>
            <p:ph idx="1"/>
          </p:nvPr>
        </p:nvSpPr>
        <p:spPr>
          <a:xfrm>
            <a:off x="3578658" y="2118250"/>
            <a:ext cx="5108141" cy="4007913"/>
          </a:xfrm>
        </p:spPr>
        <p:txBody>
          <a:bodyPr>
            <a:normAutofit/>
          </a:bodyPr>
          <a:lstStyle/>
          <a:p>
            <a:r>
              <a:rPr sz="2800">
                <a:latin typeface="Arial" panose="020B0604020202020204" pitchFamily="34" charset="0"/>
                <a:cs typeface="Arial" panose="020B0604020202020204" pitchFamily="34" charset="0"/>
              </a:rPr>
              <a:t>Coaching is person-led</a:t>
            </a:r>
          </a:p>
          <a:p>
            <a:r>
              <a:rPr lang="en-GB" sz="2800">
                <a:latin typeface="Arial" panose="020B0604020202020204" pitchFamily="34" charset="0"/>
                <a:cs typeface="Arial" panose="020B0604020202020204" pitchFamily="34" charset="0"/>
              </a:rPr>
              <a:t>V’s </a:t>
            </a:r>
            <a:r>
              <a:rPr sz="2800">
                <a:latin typeface="Arial" panose="020B0604020202020204" pitchFamily="34" charset="0"/>
                <a:cs typeface="Arial" panose="020B0604020202020204" pitchFamily="34" charset="0"/>
              </a:rPr>
              <a:t>Training is the same for everyone</a:t>
            </a:r>
          </a:p>
          <a:p>
            <a:r>
              <a:rPr sz="2800">
                <a:latin typeface="Arial" panose="020B0604020202020204" pitchFamily="34" charset="0"/>
                <a:cs typeface="Arial" panose="020B0604020202020204" pitchFamily="34" charset="0"/>
              </a:rPr>
              <a:t>Focus on individual journeys</a:t>
            </a:r>
          </a:p>
        </p:txBody>
      </p:sp>
      <p:pic>
        <p:nvPicPr>
          <p:cNvPr id="5" name="Picture 4">
            <a:extLst>
              <a:ext uri="{FF2B5EF4-FFF2-40B4-BE49-F238E27FC236}">
                <a16:creationId xmlns:a16="http://schemas.microsoft.com/office/drawing/2014/main" id="{20C2CCDD-38CA-BF41-F4E8-FCA2278A84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928" y="1494064"/>
            <a:ext cx="3474074" cy="4632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b="1">
                <a:latin typeface="Arial" panose="020B0604020202020204" pitchFamily="34" charset="0"/>
                <a:cs typeface="Arial" panose="020B0604020202020204" pitchFamily="34" charset="0"/>
              </a:rPr>
              <a:t>What Makes It Unique</a:t>
            </a:r>
          </a:p>
        </p:txBody>
      </p:sp>
      <p:sp>
        <p:nvSpPr>
          <p:cNvPr id="3" name="Content Placeholder 2"/>
          <p:cNvSpPr>
            <a:spLocks noGrp="1"/>
          </p:cNvSpPr>
          <p:nvPr>
            <p:ph idx="1"/>
          </p:nvPr>
        </p:nvSpPr>
        <p:spPr>
          <a:xfrm>
            <a:off x="3963966" y="1853293"/>
            <a:ext cx="5114719" cy="4525963"/>
          </a:xfrm>
        </p:spPr>
        <p:txBody>
          <a:bodyPr>
            <a:normAutofit/>
          </a:bodyPr>
          <a:lstStyle/>
          <a:p>
            <a:pPr>
              <a:lnSpc>
                <a:spcPct val="150000"/>
              </a:lnSpc>
            </a:pPr>
            <a:r>
              <a:rPr sz="2800">
                <a:latin typeface="Arial" panose="020B0604020202020204" pitchFamily="34" charset="0"/>
                <a:cs typeface="Arial" panose="020B0604020202020204" pitchFamily="34" charset="0"/>
              </a:rPr>
              <a:t>Lived experience</a:t>
            </a:r>
          </a:p>
          <a:p>
            <a:pPr>
              <a:lnSpc>
                <a:spcPct val="150000"/>
              </a:lnSpc>
            </a:pPr>
            <a:r>
              <a:rPr sz="2800">
                <a:latin typeface="Arial" panose="020B0604020202020204" pitchFamily="34" charset="0"/>
                <a:cs typeface="Arial" panose="020B0604020202020204" pitchFamily="34" charset="0"/>
              </a:rPr>
              <a:t>Real-life use of tech</a:t>
            </a:r>
          </a:p>
          <a:p>
            <a:pPr>
              <a:lnSpc>
                <a:spcPct val="150000"/>
              </a:lnSpc>
            </a:pPr>
            <a:r>
              <a:rPr sz="2800">
                <a:latin typeface="Arial" panose="020B0604020202020204" pitchFamily="34" charset="0"/>
                <a:cs typeface="Arial" panose="020B0604020202020204" pitchFamily="34" charset="0"/>
              </a:rPr>
              <a:t>Peer learning approach</a:t>
            </a:r>
          </a:p>
        </p:txBody>
      </p:sp>
      <p:pic>
        <p:nvPicPr>
          <p:cNvPr id="4" name="Picture 3">
            <a:extLst>
              <a:ext uri="{FF2B5EF4-FFF2-40B4-BE49-F238E27FC236}">
                <a16:creationId xmlns:a16="http://schemas.microsoft.com/office/drawing/2014/main" id="{73A93528-0CD1-923D-EDDC-48E4004F5E6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27" y="1526909"/>
            <a:ext cx="3085958" cy="4114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b="1">
                <a:latin typeface="Arial" panose="020B0604020202020204" pitchFamily="34" charset="0"/>
                <a:cs typeface="Arial" panose="020B0604020202020204" pitchFamily="34" charset="0"/>
              </a:rPr>
              <a:t>Real Experience</a:t>
            </a:r>
          </a:p>
        </p:txBody>
      </p:sp>
      <p:sp>
        <p:nvSpPr>
          <p:cNvPr id="3" name="Content Placeholder 2"/>
          <p:cNvSpPr>
            <a:spLocks noGrp="1"/>
          </p:cNvSpPr>
          <p:nvPr>
            <p:ph idx="1"/>
          </p:nvPr>
        </p:nvSpPr>
        <p:spPr>
          <a:xfrm>
            <a:off x="4137824" y="1600200"/>
            <a:ext cx="4548975" cy="4525963"/>
          </a:xfrm>
        </p:spPr>
        <p:txBody>
          <a:bodyPr/>
          <a:lstStyle/>
          <a:p>
            <a:pPr>
              <a:lnSpc>
                <a:spcPct val="150000"/>
              </a:lnSpc>
            </a:pPr>
            <a:r>
              <a:rPr>
                <a:latin typeface="Arial" panose="020B0604020202020204" pitchFamily="34" charset="0"/>
                <a:cs typeface="Arial" panose="020B0604020202020204" pitchFamily="34" charset="0"/>
              </a:rPr>
              <a:t>Everyone gets a turn</a:t>
            </a:r>
          </a:p>
          <a:p>
            <a:pPr>
              <a:lnSpc>
                <a:spcPct val="150000"/>
              </a:lnSpc>
            </a:pPr>
            <a:r>
              <a:rPr>
                <a:latin typeface="Arial" panose="020B0604020202020204" pitchFamily="34" charset="0"/>
                <a:cs typeface="Arial" panose="020B0604020202020204" pitchFamily="34" charset="0"/>
              </a:rPr>
              <a:t>People enjoy learning</a:t>
            </a:r>
          </a:p>
          <a:p>
            <a:pPr>
              <a:lnSpc>
                <a:spcPct val="150000"/>
              </a:lnSpc>
            </a:pPr>
            <a:r>
              <a:rPr>
                <a:latin typeface="Arial" panose="020B0604020202020204" pitchFamily="34" charset="0"/>
                <a:cs typeface="Arial" panose="020B0604020202020204" pitchFamily="34" charset="0"/>
              </a:rPr>
              <a:t>Don't be afraid to try</a:t>
            </a:r>
          </a:p>
        </p:txBody>
      </p:sp>
      <p:pic>
        <p:nvPicPr>
          <p:cNvPr id="5" name="Picture 4">
            <a:extLst>
              <a:ext uri="{FF2B5EF4-FFF2-40B4-BE49-F238E27FC236}">
                <a16:creationId xmlns:a16="http://schemas.microsoft.com/office/drawing/2014/main" id="{68EE3FA3-907E-F341-8751-EBDAFDFF979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5172" y="1543049"/>
            <a:ext cx="3159578" cy="421277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A57612-AD17-ECF3-AAA2-A7838C0F1C40}"/>
              </a:ext>
              <a:ext uri="{C183D7F6-B498-43B3-948B-1728B52AA6E4}">
                <adec:decorative xmlns:adec="http://schemas.microsoft.com/office/drawing/2017/decorative" val="1"/>
              </a:ext>
            </a:extLst>
          </p:cNvPr>
          <p:cNvPicPr>
            <a:picLocks noChangeAspect="1"/>
          </p:cNvPicPr>
          <p:nvPr/>
        </p:nvPicPr>
        <p:blipFill>
          <a:blip r:embed="rId3"/>
          <a:srcRect l="24324" t="-1" r="15171" b="-1"/>
          <a:stretch>
            <a:fillRect/>
          </a:stretch>
        </p:blipFill>
        <p:spPr>
          <a:xfrm>
            <a:off x="-163287" y="0"/>
            <a:ext cx="5731329"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48707" y="365125"/>
            <a:ext cx="2866642" cy="1899912"/>
          </a:xfrm>
        </p:spPr>
        <p:txBody>
          <a:bodyPr>
            <a:normAutofit/>
          </a:bodyPr>
          <a:lstStyle/>
          <a:p>
            <a:r>
              <a:rPr lang="en-IE" sz="3500" b="1">
                <a:latin typeface="Arial" panose="020B0604020202020204" pitchFamily="34" charset="0"/>
                <a:cs typeface="Arial" panose="020B0604020202020204" pitchFamily="34" charset="0"/>
              </a:rPr>
              <a:t>Our Impact</a:t>
            </a:r>
          </a:p>
        </p:txBody>
      </p:sp>
      <p:sp>
        <p:nvSpPr>
          <p:cNvPr id="3" name="Content Placeholder 2"/>
          <p:cNvSpPr>
            <a:spLocks noGrp="1"/>
          </p:cNvSpPr>
          <p:nvPr>
            <p:ph idx="1"/>
          </p:nvPr>
        </p:nvSpPr>
        <p:spPr>
          <a:xfrm>
            <a:off x="5323114" y="2368887"/>
            <a:ext cx="3755570" cy="3742762"/>
          </a:xfrm>
        </p:spPr>
        <p:txBody>
          <a:bodyPr>
            <a:normAutofit/>
          </a:bodyPr>
          <a:lstStyle/>
          <a:p>
            <a:pPr>
              <a:lnSpc>
                <a:spcPct val="150000"/>
              </a:lnSpc>
            </a:pPr>
            <a:r>
              <a:rPr lang="en-GB" sz="2400" b="1">
                <a:latin typeface="Arial" panose="020B0604020202020204" pitchFamily="34" charset="0"/>
                <a:cs typeface="Arial" panose="020B0604020202020204" pitchFamily="34" charset="0"/>
              </a:rPr>
              <a:t>21 paid </a:t>
            </a:r>
            <a:r>
              <a:rPr lang="en-GB" sz="2400" b="1" err="1">
                <a:latin typeface="Arial" panose="020B0604020202020204" pitchFamily="34" charset="0"/>
                <a:cs typeface="Arial" panose="020B0604020202020204" pitchFamily="34" charset="0"/>
              </a:rPr>
              <a:t>DigiCoaches</a:t>
            </a:r>
            <a:endParaRPr lang="en-GB" sz="2400" b="1">
              <a:latin typeface="Arial" panose="020B0604020202020204" pitchFamily="34" charset="0"/>
              <a:cs typeface="Arial" panose="020B0604020202020204" pitchFamily="34" charset="0"/>
            </a:endParaRPr>
          </a:p>
          <a:p>
            <a:pPr>
              <a:lnSpc>
                <a:spcPct val="150000"/>
              </a:lnSpc>
            </a:pPr>
            <a:r>
              <a:rPr lang="en-GB" sz="2400" b="1">
                <a:latin typeface="Arial" panose="020B0604020202020204" pitchFamily="34" charset="0"/>
                <a:cs typeface="Arial" panose="020B0604020202020204" pitchFamily="34" charset="0"/>
              </a:rPr>
              <a:t>1200+people reached</a:t>
            </a:r>
          </a:p>
          <a:p>
            <a:pPr>
              <a:lnSpc>
                <a:spcPct val="150000"/>
              </a:lnSpc>
            </a:pPr>
            <a:r>
              <a:rPr lang="en-GB" sz="2400" b="1">
                <a:latin typeface="Arial" panose="020B0604020202020204" pitchFamily="34" charset="0"/>
                <a:cs typeface="Arial" panose="020B0604020202020204" pitchFamily="34" charset="0"/>
              </a:rPr>
              <a:t>Growing partnerships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CEA9B99-BFD8-D36A-6875-9FA6DF6FD37A}"/>
              </a:ext>
              <a:ext uri="{C183D7F6-B498-43B3-948B-1728B52AA6E4}">
                <adec:decorative xmlns:adec="http://schemas.microsoft.com/office/drawing/2017/decorative" val="1"/>
              </a:ext>
            </a:extLst>
          </p:cNvPr>
          <p:cNvPicPr>
            <a:picLocks noChangeAspect="1"/>
          </p:cNvPicPr>
          <p:nvPr/>
        </p:nvPicPr>
        <p:blipFill>
          <a:blip r:embed="rId3"/>
          <a:srcRect l="18952" r="10460" b="-1"/>
          <a:stretch>
            <a:fillRect/>
          </a:stretch>
        </p:blipFill>
        <p:spPr>
          <a:xfrm>
            <a:off x="-2284" y="0"/>
            <a:ext cx="725221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48707" y="365125"/>
            <a:ext cx="2866642" cy="1899912"/>
          </a:xfrm>
        </p:spPr>
        <p:txBody>
          <a:bodyPr>
            <a:normAutofit/>
          </a:bodyPr>
          <a:lstStyle/>
          <a:p>
            <a:r>
              <a:rPr lang="en-IE" sz="3500" b="1">
                <a:latin typeface="Arial" panose="020B0604020202020204" pitchFamily="34" charset="0"/>
                <a:cs typeface="Arial" panose="020B0604020202020204" pitchFamily="34" charset="0"/>
              </a:rPr>
              <a:t>What’s Changing</a:t>
            </a:r>
          </a:p>
        </p:txBody>
      </p:sp>
      <p:sp>
        <p:nvSpPr>
          <p:cNvPr id="3" name="Content Placeholder 2"/>
          <p:cNvSpPr>
            <a:spLocks noGrp="1"/>
          </p:cNvSpPr>
          <p:nvPr>
            <p:ph idx="1"/>
          </p:nvPr>
        </p:nvSpPr>
        <p:spPr>
          <a:xfrm>
            <a:off x="5648707" y="2434201"/>
            <a:ext cx="2866642" cy="3742762"/>
          </a:xfrm>
        </p:spPr>
        <p:txBody>
          <a:bodyPr>
            <a:normAutofit/>
          </a:bodyPr>
          <a:lstStyle/>
          <a:p>
            <a:pPr>
              <a:lnSpc>
                <a:spcPct val="150000"/>
              </a:lnSpc>
            </a:pPr>
            <a:r>
              <a:rPr lang="en-GB" sz="2400" b="1">
                <a:latin typeface="Arial" panose="020B0604020202020204" pitchFamily="34" charset="0"/>
                <a:cs typeface="Arial" panose="020B0604020202020204" pitchFamily="34" charset="0"/>
              </a:rPr>
              <a:t>Increased confidence</a:t>
            </a:r>
          </a:p>
          <a:p>
            <a:pPr>
              <a:lnSpc>
                <a:spcPct val="150000"/>
              </a:lnSpc>
            </a:pPr>
            <a:r>
              <a:rPr lang="en-GB" sz="2400" b="1">
                <a:latin typeface="Arial" panose="020B0604020202020204" pitchFamily="34" charset="0"/>
                <a:cs typeface="Arial" panose="020B0604020202020204" pitchFamily="34" charset="0"/>
              </a:rPr>
              <a:t>Peer learning</a:t>
            </a:r>
          </a:p>
          <a:p>
            <a:pPr>
              <a:lnSpc>
                <a:spcPct val="150000"/>
              </a:lnSpc>
            </a:pPr>
            <a:r>
              <a:rPr lang="en-GB" sz="2400" b="1">
                <a:latin typeface="Arial" panose="020B0604020202020204" pitchFamily="34" charset="0"/>
                <a:cs typeface="Arial" panose="020B0604020202020204" pitchFamily="34" charset="0"/>
              </a:rPr>
              <a:t>Real stories, real change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16e479-0dd5-4804-90b2-b021d65978fe">
      <Terms xmlns="http://schemas.microsoft.com/office/infopath/2007/PartnerControls"/>
    </lcf76f155ced4ddcb4097134ff3c332f>
    <TaxCatchAll xmlns="4ce5584e-5f0e-4fd3-a3b6-c328330b3f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5" ma:contentTypeDescription="Create a new document." ma:contentTypeScope="" ma:versionID="841780d47e36cf49c97c7ebb8bad3fa5">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d5e80a9dc54126306ce8ac9233aa9298"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95B33C-90D3-4A01-AB86-C710B8710FF1}">
  <ds:schemaRefs>
    <ds:schemaRef ds:uri="54afd057-f0ad-4b55-abf4-41869553f751"/>
    <ds:schemaRef ds:uri="56c599c7-5918-4bc7-b41d-4782a7a13d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316e479-0dd5-4804-90b2-b021d65978fe"/>
    <ds:schemaRef ds:uri="4ce5584e-5f0e-4fd3-a3b6-c328330b3f2d"/>
  </ds:schemaRefs>
</ds:datastoreItem>
</file>

<file path=customXml/itemProps2.xml><?xml version="1.0" encoding="utf-8"?>
<ds:datastoreItem xmlns:ds="http://schemas.openxmlformats.org/officeDocument/2006/customXml" ds:itemID="{5FC27304-2DE1-4B55-8423-768CE83E8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6e479-0dd5-4804-90b2-b021d65978fe"/>
    <ds:schemaRef ds:uri="4ce5584e-5f0e-4fd3-a3b6-c328330b3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AF0D5F-0A0A-4C8A-B4E1-956B677FB1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799</Words>
  <Application>Microsoft Office PowerPoint</Application>
  <PresentationFormat>On-screen Show (4:3)</PresentationFormat>
  <Paragraphs>65</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Arial</vt:lpstr>
      <vt:lpstr>Calibri</vt:lpstr>
      <vt:lpstr>Office Theme</vt:lpstr>
      <vt:lpstr>DigiCoaching</vt:lpstr>
      <vt:lpstr>Why It Matters</vt:lpstr>
      <vt:lpstr>The Problem</vt:lpstr>
      <vt:lpstr>What is DigiCoaching?</vt:lpstr>
      <vt:lpstr>Coaching vs Training</vt:lpstr>
      <vt:lpstr>What Makes It Unique</vt:lpstr>
      <vt:lpstr>Real Experience</vt:lpstr>
      <vt:lpstr>Our Impact</vt:lpstr>
      <vt:lpstr>What’s Changing</vt:lpstr>
      <vt:lpstr>Looking Ahead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Danielle Duignan</cp:lastModifiedBy>
  <cp:revision>4</cp:revision>
  <dcterms:created xsi:type="dcterms:W3CDTF">2013-01-27T09:14:16Z</dcterms:created>
  <dcterms:modified xsi:type="dcterms:W3CDTF">2026-05-18T15:03:35Z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0x0101007A18236C5C5AA44EA07659CC33D883B7</vt:lpwstr>
  </property>
  <property fmtid="{D5CDD505-2E9C-101B-9397-08002B2CF9AE}" pid="3" name="MediaServiceImageTags">
    <vt:lpwstr/>
  </property>
</Properties>
</file>