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8"/>
  </p:notesMasterIdLst>
  <p:sldIdLst>
    <p:sldId id="519" r:id="rId6"/>
    <p:sldId id="532" r:id="rId7"/>
    <p:sldId id="521" r:id="rId8"/>
    <p:sldId id="537" r:id="rId9"/>
    <p:sldId id="536" r:id="rId10"/>
    <p:sldId id="538" r:id="rId11"/>
    <p:sldId id="540" r:id="rId12"/>
    <p:sldId id="534" r:id="rId13"/>
    <p:sldId id="539" r:id="rId14"/>
    <p:sldId id="535" r:id="rId15"/>
    <p:sldId id="300" r:id="rId16"/>
    <p:sldId id="5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921"/>
    <a:srgbClr val="DEA510"/>
    <a:srgbClr val="142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6B75F-F93A-4524-8C36-49BE47CF8AC9}" v="210" dt="2026-05-18T10:15:54.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21" autoAdjust="0"/>
  </p:normalViewPr>
  <p:slideViewPr>
    <p:cSldViewPr snapToGrid="0">
      <p:cViewPr varScale="1">
        <p:scale>
          <a:sx n="59" d="100"/>
          <a:sy n="59" d="100"/>
        </p:scale>
        <p:origin x="86" y="3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Clarke" userId="49a24fcf-a83e-4685-ac20-054a94ac13fe" providerId="ADAL" clId="{C46CF4D8-4AE9-4AA3-8C06-5F9B4FB588E9}"/>
    <pc:docChg chg="modSld">
      <pc:chgData name="Cara Clarke" userId="49a24fcf-a83e-4685-ac20-054a94ac13fe" providerId="ADAL" clId="{C46CF4D8-4AE9-4AA3-8C06-5F9B4FB588E9}" dt="2026-05-18T10:15:54.246" v="2507" actId="962"/>
      <pc:docMkLst>
        <pc:docMk/>
      </pc:docMkLst>
      <pc:sldChg chg="addSp delSp modSp mod">
        <pc:chgData name="Cara Clarke" userId="49a24fcf-a83e-4685-ac20-054a94ac13fe" providerId="ADAL" clId="{C46CF4D8-4AE9-4AA3-8C06-5F9B4FB588E9}" dt="2026-05-18T10:15:49.677" v="2505" actId="478"/>
        <pc:sldMkLst>
          <pc:docMk/>
          <pc:sldMk cId="0" sldId="300"/>
        </pc:sldMkLst>
        <pc:spChg chg="add del mod">
          <ac:chgData name="Cara Clarke" userId="49a24fcf-a83e-4685-ac20-054a94ac13fe" providerId="ADAL" clId="{C46CF4D8-4AE9-4AA3-8C06-5F9B4FB588E9}" dt="2026-05-18T10:13:44.504" v="2500" actId="478"/>
          <ac:spMkLst>
            <pc:docMk/>
            <pc:sldMk cId="0" sldId="300"/>
            <ac:spMk id="472" creationId="{00000000-0000-0000-0000-000000000000}"/>
          </ac:spMkLst>
        </pc:spChg>
        <pc:spChg chg="add del mod">
          <ac:chgData name="Cara Clarke" userId="49a24fcf-a83e-4685-ac20-054a94ac13fe" providerId="ADAL" clId="{C46CF4D8-4AE9-4AA3-8C06-5F9B4FB588E9}" dt="2026-05-18T10:13:53.872" v="2502" actId="478"/>
          <ac:spMkLst>
            <pc:docMk/>
            <pc:sldMk cId="0" sldId="300"/>
            <ac:spMk id="473" creationId="{00000000-0000-0000-0000-000000000000}"/>
          </ac:spMkLst>
        </pc:spChg>
        <pc:spChg chg="mod">
          <ac:chgData name="Cara Clarke" userId="49a24fcf-a83e-4685-ac20-054a94ac13fe" providerId="ADAL" clId="{C46CF4D8-4AE9-4AA3-8C06-5F9B4FB588E9}" dt="2026-05-18T10:06:12.879" v="2019" actId="962"/>
          <ac:spMkLst>
            <pc:docMk/>
            <pc:sldMk cId="0" sldId="300"/>
            <ac:spMk id="475" creationId="{00000000-0000-0000-0000-000000000000}"/>
          </ac:spMkLst>
        </pc:spChg>
        <pc:spChg chg="mod">
          <ac:chgData name="Cara Clarke" userId="49a24fcf-a83e-4685-ac20-054a94ac13fe" providerId="ADAL" clId="{C46CF4D8-4AE9-4AA3-8C06-5F9B4FB588E9}" dt="2026-05-18T10:05:30.087" v="1953" actId="962"/>
          <ac:spMkLst>
            <pc:docMk/>
            <pc:sldMk cId="0" sldId="300"/>
            <ac:spMk id="477" creationId="{00000000-0000-0000-0000-000000000000}"/>
          </ac:spMkLst>
        </pc:spChg>
        <pc:spChg chg="mod">
          <ac:chgData name="Cara Clarke" userId="49a24fcf-a83e-4685-ac20-054a94ac13fe" providerId="ADAL" clId="{C46CF4D8-4AE9-4AA3-8C06-5F9B4FB588E9}" dt="2026-05-18T10:05:32.895" v="1954" actId="962"/>
          <ac:spMkLst>
            <pc:docMk/>
            <pc:sldMk cId="0" sldId="300"/>
            <ac:spMk id="479" creationId="{00000000-0000-0000-0000-000000000000}"/>
          </ac:spMkLst>
        </pc:spChg>
        <pc:spChg chg="add del mod">
          <ac:chgData name="Cara Clarke" userId="49a24fcf-a83e-4685-ac20-054a94ac13fe" providerId="ADAL" clId="{C46CF4D8-4AE9-4AA3-8C06-5F9B4FB588E9}" dt="2026-05-18T10:14:05.157" v="2504" actId="478"/>
          <ac:spMkLst>
            <pc:docMk/>
            <pc:sldMk cId="0" sldId="300"/>
            <ac:spMk id="481" creationId="{00000000-0000-0000-0000-000000000000}"/>
          </ac:spMkLst>
        </pc:spChg>
        <pc:grpChg chg="add mod">
          <ac:chgData name="Cara Clarke" userId="49a24fcf-a83e-4685-ac20-054a94ac13fe" providerId="ADAL" clId="{C46CF4D8-4AE9-4AA3-8C06-5F9B4FB588E9}" dt="2026-05-18T10:05:52.794" v="2018" actId="962"/>
          <ac:grpSpMkLst>
            <pc:docMk/>
            <pc:sldMk cId="0" sldId="300"/>
            <ac:grpSpMk id="2" creationId="{88CF4874-F944-BE98-8AEB-679964614CAA}"/>
          </ac:grpSpMkLst>
        </pc:grpChg>
        <pc:grpChg chg="add mod ord">
          <ac:chgData name="Cara Clarke" userId="49a24fcf-a83e-4685-ac20-054a94ac13fe" providerId="ADAL" clId="{C46CF4D8-4AE9-4AA3-8C06-5F9B4FB588E9}" dt="2026-05-18T10:08:35.906" v="2393" actId="13244"/>
          <ac:grpSpMkLst>
            <pc:docMk/>
            <pc:sldMk cId="0" sldId="300"/>
            <ac:grpSpMk id="4" creationId="{840F1CA2-88EE-C02B-C9F6-B0890003FC96}"/>
          </ac:grpSpMkLst>
        </pc:grpChg>
        <pc:picChg chg="mod">
          <ac:chgData name="Cara Clarke" userId="49a24fcf-a83e-4685-ac20-054a94ac13fe" providerId="ADAL" clId="{C46CF4D8-4AE9-4AA3-8C06-5F9B4FB588E9}" dt="2026-05-18T10:05:44.014" v="1956" actId="164"/>
          <ac:picMkLst>
            <pc:docMk/>
            <pc:sldMk cId="0" sldId="300"/>
            <ac:picMk id="3" creationId="{90A4EBC2-F6CA-887B-4084-920EC2402A53}"/>
          </ac:picMkLst>
        </pc:picChg>
        <pc:picChg chg="mod">
          <ac:chgData name="Cara Clarke" userId="49a24fcf-a83e-4685-ac20-054a94ac13fe" providerId="ADAL" clId="{C46CF4D8-4AE9-4AA3-8C06-5F9B4FB588E9}" dt="2026-05-18T10:06:19.689" v="2020" actId="164"/>
          <ac:picMkLst>
            <pc:docMk/>
            <pc:sldMk cId="0" sldId="300"/>
            <ac:picMk id="5" creationId="{6B7399A3-0295-B72F-EC9F-CF78D7C89A14}"/>
          </ac:picMkLst>
        </pc:picChg>
        <pc:picChg chg="add del mod">
          <ac:chgData name="Cara Clarke" userId="49a24fcf-a83e-4685-ac20-054a94ac13fe" providerId="ADAL" clId="{C46CF4D8-4AE9-4AA3-8C06-5F9B4FB588E9}" dt="2026-05-18T10:15:49.677" v="2505" actId="478"/>
          <ac:picMkLst>
            <pc:docMk/>
            <pc:sldMk cId="0" sldId="300"/>
            <ac:picMk id="471" creationId="{00000000-0000-0000-0000-000000000000}"/>
          </ac:picMkLst>
        </pc:picChg>
        <pc:picChg chg="mod">
          <ac:chgData name="Cara Clarke" userId="49a24fcf-a83e-4685-ac20-054a94ac13fe" providerId="ADAL" clId="{C46CF4D8-4AE9-4AA3-8C06-5F9B4FB588E9}" dt="2026-05-18T10:05:44.014" v="1956" actId="164"/>
          <ac:picMkLst>
            <pc:docMk/>
            <pc:sldMk cId="0" sldId="300"/>
            <ac:picMk id="474" creationId="{00000000-0000-0000-0000-000000000000}"/>
          </ac:picMkLst>
        </pc:picChg>
        <pc:picChg chg="mod">
          <ac:chgData name="Cara Clarke" userId="49a24fcf-a83e-4685-ac20-054a94ac13fe" providerId="ADAL" clId="{C46CF4D8-4AE9-4AA3-8C06-5F9B4FB588E9}" dt="2026-05-18T10:06:19.689" v="2020" actId="164"/>
          <ac:picMkLst>
            <pc:docMk/>
            <pc:sldMk cId="0" sldId="300"/>
            <ac:picMk id="476" creationId="{00000000-0000-0000-0000-000000000000}"/>
          </ac:picMkLst>
        </pc:picChg>
        <pc:picChg chg="ord">
          <ac:chgData name="Cara Clarke" userId="49a24fcf-a83e-4685-ac20-054a94ac13fe" providerId="ADAL" clId="{C46CF4D8-4AE9-4AA3-8C06-5F9B4FB588E9}" dt="2026-05-18T10:08:28.066" v="2392" actId="13244"/>
          <ac:picMkLst>
            <pc:docMk/>
            <pc:sldMk cId="0" sldId="300"/>
            <ac:picMk id="480" creationId="{00000000-0000-0000-0000-000000000000}"/>
          </ac:picMkLst>
        </pc:picChg>
        <pc:picChg chg="mod ord">
          <ac:chgData name="Cara Clarke" userId="49a24fcf-a83e-4685-ac20-054a94ac13fe" providerId="ADAL" clId="{C46CF4D8-4AE9-4AA3-8C06-5F9B4FB588E9}" dt="2026-05-18T10:08:21.594" v="2391" actId="170"/>
          <ac:picMkLst>
            <pc:docMk/>
            <pc:sldMk cId="0" sldId="300"/>
            <ac:picMk id="482" creationId="{00000000-0000-0000-0000-000000000000}"/>
          </ac:picMkLst>
        </pc:picChg>
      </pc:sldChg>
      <pc:sldChg chg="addSp modSp mod">
        <pc:chgData name="Cara Clarke" userId="49a24fcf-a83e-4685-ac20-054a94ac13fe" providerId="ADAL" clId="{C46CF4D8-4AE9-4AA3-8C06-5F9B4FB588E9}" dt="2026-05-18T10:11:55.075" v="2483"/>
        <pc:sldMkLst>
          <pc:docMk/>
          <pc:sldMk cId="4271103458" sldId="519"/>
        </pc:sldMkLst>
        <pc:spChg chg="add mod ord">
          <ac:chgData name="Cara Clarke" userId="49a24fcf-a83e-4685-ac20-054a94ac13fe" providerId="ADAL" clId="{C46CF4D8-4AE9-4AA3-8C06-5F9B4FB588E9}" dt="2026-05-18T10:11:55.075" v="2483"/>
          <ac:spMkLst>
            <pc:docMk/>
            <pc:sldMk cId="4271103458" sldId="519"/>
            <ac:spMk id="2" creationId="{AB54F2CF-73F6-BF09-FEED-EFD88100905C}"/>
          </ac:spMkLst>
        </pc:spChg>
        <pc:spChg chg="mod ord">
          <ac:chgData name="Cara Clarke" userId="49a24fcf-a83e-4685-ac20-054a94ac13fe" providerId="ADAL" clId="{C46CF4D8-4AE9-4AA3-8C06-5F9B4FB588E9}" dt="2026-05-18T10:11:55.075" v="2483"/>
          <ac:spMkLst>
            <pc:docMk/>
            <pc:sldMk cId="4271103458" sldId="519"/>
            <ac:spMk id="4" creationId="{2DC95C83-0AC7-38D7-EFC1-958BA4A84504}"/>
          </ac:spMkLst>
        </pc:spChg>
      </pc:sldChg>
      <pc:sldChg chg="modSp">
        <pc:chgData name="Cara Clarke" userId="49a24fcf-a83e-4685-ac20-054a94ac13fe" providerId="ADAL" clId="{C46CF4D8-4AE9-4AA3-8C06-5F9B4FB588E9}" dt="2026-05-18T10:12:45.032" v="2489" actId="13244"/>
        <pc:sldMkLst>
          <pc:docMk/>
          <pc:sldMk cId="76783091" sldId="521"/>
        </pc:sldMkLst>
        <pc:spChg chg="mod">
          <ac:chgData name="Cara Clarke" userId="49a24fcf-a83e-4685-ac20-054a94ac13fe" providerId="ADAL" clId="{C46CF4D8-4AE9-4AA3-8C06-5F9B4FB588E9}" dt="2026-05-18T10:12:45.032" v="2489" actId="13244"/>
          <ac:spMkLst>
            <pc:docMk/>
            <pc:sldMk cId="76783091" sldId="521"/>
            <ac:spMk id="7" creationId="{CD0D4C6A-2CC0-087D-83B2-7FDBD33506D2}"/>
          </ac:spMkLst>
        </pc:spChg>
      </pc:sldChg>
      <pc:sldChg chg="addSp delSp modSp mod">
        <pc:chgData name="Cara Clarke" userId="49a24fcf-a83e-4685-ac20-054a94ac13fe" providerId="ADAL" clId="{C46CF4D8-4AE9-4AA3-8C06-5F9B4FB588E9}" dt="2026-05-18T10:12:38.163" v="2488"/>
        <pc:sldMkLst>
          <pc:docMk/>
          <pc:sldMk cId="4002695864" sldId="532"/>
        </pc:sldMkLst>
        <pc:spChg chg="del mod ord">
          <ac:chgData name="Cara Clarke" userId="49a24fcf-a83e-4685-ac20-054a94ac13fe" providerId="ADAL" clId="{C46CF4D8-4AE9-4AA3-8C06-5F9B4FB588E9}" dt="2026-05-18T10:12:23.379" v="2486" actId="478"/>
          <ac:spMkLst>
            <pc:docMk/>
            <pc:sldMk cId="4002695864" sldId="532"/>
            <ac:spMk id="3" creationId="{EC162BDE-2BC7-524A-DDA7-C3C27FE34254}"/>
          </ac:spMkLst>
        </pc:spChg>
        <pc:spChg chg="add mod ord">
          <ac:chgData name="Cara Clarke" userId="49a24fcf-a83e-4685-ac20-054a94ac13fe" providerId="ADAL" clId="{C46CF4D8-4AE9-4AA3-8C06-5F9B4FB588E9}" dt="2026-05-18T10:12:38.163" v="2488"/>
          <ac:spMkLst>
            <pc:docMk/>
            <pc:sldMk cId="4002695864" sldId="532"/>
            <ac:spMk id="9" creationId="{84F24626-85C3-92BA-AF7D-640C19474166}"/>
          </ac:spMkLst>
        </pc:spChg>
        <pc:spChg chg="add del mod">
          <ac:chgData name="Cara Clarke" userId="49a24fcf-a83e-4685-ac20-054a94ac13fe" providerId="ADAL" clId="{C46CF4D8-4AE9-4AA3-8C06-5F9B4FB588E9}" dt="2026-05-18T10:12:28.039" v="2487" actId="478"/>
          <ac:spMkLst>
            <pc:docMk/>
            <pc:sldMk cId="4002695864" sldId="532"/>
            <ac:spMk id="11" creationId="{38F6FEEC-BD27-ED16-F09F-8ABD79ED1F0D}"/>
          </ac:spMkLst>
        </pc:spChg>
        <pc:grpChg chg="add mod ord">
          <ac:chgData name="Cara Clarke" userId="49a24fcf-a83e-4685-ac20-054a94ac13fe" providerId="ADAL" clId="{C46CF4D8-4AE9-4AA3-8C06-5F9B4FB588E9}" dt="2026-05-18T10:12:38.163" v="2488"/>
          <ac:grpSpMkLst>
            <pc:docMk/>
            <pc:sldMk cId="4002695864" sldId="532"/>
            <ac:grpSpMk id="2" creationId="{09BE42E3-2FC0-975A-EED9-3FF7AED75CDD}"/>
          </ac:grpSpMkLst>
        </pc:grpChg>
        <pc:grpChg chg="add mod ord">
          <ac:chgData name="Cara Clarke" userId="49a24fcf-a83e-4685-ac20-054a94ac13fe" providerId="ADAL" clId="{C46CF4D8-4AE9-4AA3-8C06-5F9B4FB588E9}" dt="2026-05-18T10:12:38.163" v="2488"/>
          <ac:grpSpMkLst>
            <pc:docMk/>
            <pc:sldMk cId="4002695864" sldId="532"/>
            <ac:grpSpMk id="5" creationId="{1AD71437-4C1E-EE39-6712-5CE5DE2F57BA}"/>
          </ac:grpSpMkLst>
        </pc:grpChg>
        <pc:picChg chg="mod">
          <ac:chgData name="Cara Clarke" userId="49a24fcf-a83e-4685-ac20-054a94ac13fe" providerId="ADAL" clId="{C46CF4D8-4AE9-4AA3-8C06-5F9B4FB588E9}" dt="2026-05-18T09:57:28.395" v="400" actId="164"/>
          <ac:picMkLst>
            <pc:docMk/>
            <pc:sldMk cId="4002695864" sldId="532"/>
            <ac:picMk id="4" creationId="{BEFB2F08-674C-17F6-F363-9BFE8869EBFF}"/>
          </ac:picMkLst>
        </pc:picChg>
        <pc:picChg chg="mod">
          <ac:chgData name="Cara Clarke" userId="49a24fcf-a83e-4685-ac20-054a94ac13fe" providerId="ADAL" clId="{C46CF4D8-4AE9-4AA3-8C06-5F9B4FB588E9}" dt="2026-05-18T09:57:28.395" v="400" actId="164"/>
          <ac:picMkLst>
            <pc:docMk/>
            <pc:sldMk cId="4002695864" sldId="532"/>
            <ac:picMk id="6" creationId="{ABE7F691-3294-6AED-1116-641356D51B04}"/>
          </ac:picMkLst>
        </pc:picChg>
        <pc:picChg chg="mod">
          <ac:chgData name="Cara Clarke" userId="49a24fcf-a83e-4685-ac20-054a94ac13fe" providerId="ADAL" clId="{C46CF4D8-4AE9-4AA3-8C06-5F9B4FB588E9}" dt="2026-05-18T09:59:09.241" v="734" actId="164"/>
          <ac:picMkLst>
            <pc:docMk/>
            <pc:sldMk cId="4002695864" sldId="532"/>
            <ac:picMk id="7" creationId="{9AB2CB2D-5DD2-94F8-0F8E-BE99B8F2A5E3}"/>
          </ac:picMkLst>
        </pc:picChg>
        <pc:picChg chg="ord">
          <ac:chgData name="Cara Clarke" userId="49a24fcf-a83e-4685-ac20-054a94ac13fe" providerId="ADAL" clId="{C46CF4D8-4AE9-4AA3-8C06-5F9B4FB588E9}" dt="2026-05-18T10:12:38.163" v="2488"/>
          <ac:picMkLst>
            <pc:docMk/>
            <pc:sldMk cId="4002695864" sldId="532"/>
            <ac:picMk id="8" creationId="{64FED3F7-E3E8-495D-2FBA-EEB99659A017}"/>
          </ac:picMkLst>
        </pc:picChg>
        <pc:picChg chg="mod ord">
          <ac:chgData name="Cara Clarke" userId="49a24fcf-a83e-4685-ac20-054a94ac13fe" providerId="ADAL" clId="{C46CF4D8-4AE9-4AA3-8C06-5F9B4FB588E9}" dt="2026-05-18T10:12:38.163" v="2488"/>
          <ac:picMkLst>
            <pc:docMk/>
            <pc:sldMk cId="4002695864" sldId="532"/>
            <ac:picMk id="10" creationId="{58F86C0D-EEA8-2E5A-C97F-EE3BE68E06F7}"/>
          </ac:picMkLst>
        </pc:picChg>
        <pc:picChg chg="mod">
          <ac:chgData name="Cara Clarke" userId="49a24fcf-a83e-4685-ac20-054a94ac13fe" providerId="ADAL" clId="{C46CF4D8-4AE9-4AA3-8C06-5F9B4FB588E9}" dt="2026-05-18T09:59:09.241" v="734" actId="164"/>
          <ac:picMkLst>
            <pc:docMk/>
            <pc:sldMk cId="4002695864" sldId="532"/>
            <ac:picMk id="1026" creationId="{2A3FD63F-6DFB-E4FD-F58E-0454F0D01698}"/>
          </ac:picMkLst>
        </pc:picChg>
      </pc:sldChg>
      <pc:sldChg chg="modSp mod">
        <pc:chgData name="Cara Clarke" userId="49a24fcf-a83e-4685-ac20-054a94ac13fe" providerId="ADAL" clId="{C46CF4D8-4AE9-4AA3-8C06-5F9B4FB588E9}" dt="2026-05-18T10:15:54.246" v="2507" actId="962"/>
        <pc:sldMkLst>
          <pc:docMk/>
          <pc:sldMk cId="1718872581" sldId="536"/>
        </pc:sldMkLst>
        <pc:picChg chg="mod">
          <ac:chgData name="Cara Clarke" userId="49a24fcf-a83e-4685-ac20-054a94ac13fe" providerId="ADAL" clId="{C46CF4D8-4AE9-4AA3-8C06-5F9B4FB588E9}" dt="2026-05-18T10:15:54.246" v="2507" actId="962"/>
          <ac:picMkLst>
            <pc:docMk/>
            <pc:sldMk cId="1718872581" sldId="536"/>
            <ac:picMk id="5" creationId="{F0BD7739-F54D-364A-B11C-816C37842E86}"/>
          </ac:picMkLst>
        </pc:picChg>
      </pc:sldChg>
      <pc:sldChg chg="modSp">
        <pc:chgData name="Cara Clarke" userId="49a24fcf-a83e-4685-ac20-054a94ac13fe" providerId="ADAL" clId="{C46CF4D8-4AE9-4AA3-8C06-5F9B4FB588E9}" dt="2026-05-18T10:12:51.076" v="2490" actId="13244"/>
        <pc:sldMkLst>
          <pc:docMk/>
          <pc:sldMk cId="2940484075" sldId="537"/>
        </pc:sldMkLst>
        <pc:spChg chg="mod">
          <ac:chgData name="Cara Clarke" userId="49a24fcf-a83e-4685-ac20-054a94ac13fe" providerId="ADAL" clId="{C46CF4D8-4AE9-4AA3-8C06-5F9B4FB588E9}" dt="2026-05-18T10:12:51.076" v="2490" actId="13244"/>
          <ac:spMkLst>
            <pc:docMk/>
            <pc:sldMk cId="2940484075" sldId="537"/>
            <ac:spMk id="7" creationId="{4F1234E5-906A-DBDF-1944-4183F08D05E2}"/>
          </ac:spMkLst>
        </pc:spChg>
      </pc:sldChg>
      <pc:sldChg chg="modSp mod">
        <pc:chgData name="Cara Clarke" userId="49a24fcf-a83e-4685-ac20-054a94ac13fe" providerId="ADAL" clId="{C46CF4D8-4AE9-4AA3-8C06-5F9B4FB588E9}" dt="2026-05-18T10:13:05.180" v="2493" actId="13244"/>
        <pc:sldMkLst>
          <pc:docMk/>
          <pc:sldMk cId="1878745681" sldId="538"/>
        </pc:sldMkLst>
        <pc:picChg chg="mod">
          <ac:chgData name="Cara Clarke" userId="49a24fcf-a83e-4685-ac20-054a94ac13fe" providerId="ADAL" clId="{C46CF4D8-4AE9-4AA3-8C06-5F9B4FB588E9}" dt="2026-05-18T10:13:05.180" v="2493" actId="13244"/>
          <ac:picMkLst>
            <pc:docMk/>
            <pc:sldMk cId="1878745681" sldId="538"/>
            <ac:picMk id="4" creationId="{A2FC4FB1-EB72-78A5-73FE-57C7E7EEB530}"/>
          </ac:picMkLst>
        </pc:picChg>
      </pc:sldChg>
      <pc:sldChg chg="modSp mod">
        <pc:chgData name="Cara Clarke" userId="49a24fcf-a83e-4685-ac20-054a94ac13fe" providerId="ADAL" clId="{C46CF4D8-4AE9-4AA3-8C06-5F9B4FB588E9}" dt="2026-05-18T10:03:40.505" v="1952" actId="962"/>
        <pc:sldMkLst>
          <pc:docMk/>
          <pc:sldMk cId="528896698" sldId="539"/>
        </pc:sldMkLst>
        <pc:picChg chg="mod">
          <ac:chgData name="Cara Clarke" userId="49a24fcf-a83e-4685-ac20-054a94ac13fe" providerId="ADAL" clId="{C46CF4D8-4AE9-4AA3-8C06-5F9B4FB588E9}" dt="2026-05-18T10:03:40.505" v="1952" actId="962"/>
          <ac:picMkLst>
            <pc:docMk/>
            <pc:sldMk cId="528896698" sldId="539"/>
            <ac:picMk id="7" creationId="{EF1DC534-60BE-18E4-907F-80D2A3F18A2A}"/>
          </ac:picMkLst>
        </pc:picChg>
      </pc:sldChg>
      <pc:sldChg chg="addSp modSp mod">
        <pc:chgData name="Cara Clarke" userId="49a24fcf-a83e-4685-ac20-054a94ac13fe" providerId="ADAL" clId="{C46CF4D8-4AE9-4AA3-8C06-5F9B4FB588E9}" dt="2026-05-18T10:15:50.599" v="2506" actId="962"/>
        <pc:sldMkLst>
          <pc:docMk/>
          <pc:sldMk cId="561685658" sldId="540"/>
        </pc:sldMkLst>
        <pc:spChg chg="add mod">
          <ac:chgData name="Cara Clarke" userId="49a24fcf-a83e-4685-ac20-054a94ac13fe" providerId="ADAL" clId="{C46CF4D8-4AE9-4AA3-8C06-5F9B4FB588E9}" dt="2026-05-18T10:15:50.599" v="2506" actId="962"/>
          <ac:spMkLst>
            <pc:docMk/>
            <pc:sldMk cId="561685658" sldId="540"/>
            <ac:spMk id="2" creationId="{987F4F06-3036-DD51-CD09-086E11585362}"/>
          </ac:spMkLst>
        </pc:spChg>
        <pc:picChg chg="mod">
          <ac:chgData name="Cara Clarke" userId="49a24fcf-a83e-4685-ac20-054a94ac13fe" providerId="ADAL" clId="{C46CF4D8-4AE9-4AA3-8C06-5F9B4FB588E9}" dt="2026-05-18T10:02:06.504" v="1572" actId="962"/>
          <ac:picMkLst>
            <pc:docMk/>
            <pc:sldMk cId="561685658" sldId="540"/>
            <ac:picMk id="3" creationId="{2CBB7DC7-EAD7-3756-604B-3F4D212EB2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4D69E-94DF-4DAC-A031-F7A44C42E1D0}" type="datetimeFigureOut">
              <a:rPr lang="en-IE" smtClean="0"/>
              <a:t>18/05/2026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A3B09-3FCD-420F-AE8F-849250227BD6}" type="slidenum">
              <a:rPr lang="en-IE" smtClean="0"/>
              <a:t>‹#›</a:t>
            </a:fld>
            <a:endParaRPr lang="en-IE"/>
          </a:p>
        </p:txBody>
      </p:sp>
    </p:spTree>
    <p:extLst>
      <p:ext uri="{BB962C8B-B14F-4D97-AF65-F5344CB8AC3E}">
        <p14:creationId xmlns:p14="http://schemas.microsoft.com/office/powerpoint/2010/main" val="185871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ris.who.int/bitstream/handle/10665/354357/9789240049451-eng.pdf?sequence=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HSE's CREATE fund allowed the </a:t>
            </a:r>
            <a:r>
              <a:rPr lang="en-GB" dirty="0">
                <a:ea typeface="Calibri"/>
                <a:cs typeface="Calibri"/>
              </a:rPr>
              <a:t>partnership of Enable Ireland, Disability Federation </a:t>
            </a:r>
            <a:r>
              <a:rPr lang="en-US" dirty="0">
                <a:ea typeface="Calibri"/>
                <a:cs typeface="Calibri"/>
              </a:rPr>
              <a:t>Ireland  St. John of God Community Services, Headway Ireland and Multiple Sclerosis Ireland to build an AT Passport Prototype. Microsoft Ireland has been hugely supportive of this initiative for a long time and they have assisted us in project managing the AT Passport. </a:t>
            </a:r>
            <a:r>
              <a:rPr lang="en-US" dirty="0" err="1">
                <a:ea typeface="Calibri"/>
                <a:cs typeface="Calibri"/>
              </a:rPr>
              <a:t>Tekenable</a:t>
            </a:r>
            <a:r>
              <a:rPr lang="en-US" dirty="0">
                <a:ea typeface="Calibri"/>
                <a:cs typeface="Calibri"/>
              </a:rPr>
              <a:t> are the technical partner and they have built this web-based AT Passport. </a:t>
            </a:r>
          </a:p>
        </p:txBody>
      </p:sp>
      <p:sp>
        <p:nvSpPr>
          <p:cNvPr id="4" name="Slide Number Placeholder 3"/>
          <p:cNvSpPr>
            <a:spLocks noGrp="1"/>
          </p:cNvSpPr>
          <p:nvPr>
            <p:ph type="sldNum" sz="quarter" idx="5"/>
          </p:nvPr>
        </p:nvSpPr>
        <p:spPr/>
        <p:txBody>
          <a:bodyPr/>
          <a:lstStyle/>
          <a:p>
            <a:fld id="{3BCA3B09-3FCD-420F-AE8F-849250227BD6}" type="slidenum">
              <a:rPr lang="en-IE" smtClean="0"/>
              <a:t>2</a:t>
            </a:fld>
            <a:endParaRPr lang="en-IE"/>
          </a:p>
        </p:txBody>
      </p:sp>
    </p:spTree>
    <p:extLst>
      <p:ext uri="{BB962C8B-B14F-4D97-AF65-F5344CB8AC3E}">
        <p14:creationId xmlns:p14="http://schemas.microsoft.com/office/powerpoint/2010/main" val="70935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defRPr sz="2200">
                <a:latin typeface="Arial"/>
              </a:defRPr>
            </a:pPr>
            <a:r>
              <a:rPr lang="en-IE" dirty="0"/>
              <a:t>We needed to go beyond the four service providers and lean on the wider AT community to gather their needs for this AT Passport. </a:t>
            </a:r>
            <a:r>
              <a:rPr lang="en-GB" sz="2400" dirty="0"/>
              <a:t>The AT Passport support people to identify their needs and match it with AT </a:t>
            </a:r>
          </a:p>
          <a:p>
            <a:pPr marL="342900" indent="-342900">
              <a:lnSpc>
                <a:spcPct val="200000"/>
              </a:lnSpc>
              <a:buFont typeface="Arial" panose="020B0604020202020204" pitchFamily="34" charset="0"/>
              <a:buChar char="•"/>
              <a:defRPr sz="2200">
                <a:latin typeface="Arial"/>
              </a:defRPr>
            </a:pPr>
            <a:r>
              <a:rPr lang="en-GB" sz="2400" dirty="0"/>
              <a:t>Supports transitions across education, employment, and community life</a:t>
            </a:r>
          </a:p>
          <a:p>
            <a:pPr marL="342900" indent="-342900">
              <a:lnSpc>
                <a:spcPct val="200000"/>
              </a:lnSpc>
              <a:buFont typeface="Arial" panose="020B0604020202020204" pitchFamily="34" charset="0"/>
              <a:buChar char="•"/>
              <a:defRPr sz="2200">
                <a:latin typeface="Arial"/>
              </a:defRPr>
            </a:pPr>
            <a:r>
              <a:rPr lang="en-GB" sz="2400" dirty="0"/>
              <a:t>Helps people communicate supports and accommodations more easily</a:t>
            </a:r>
          </a:p>
          <a:p>
            <a:pPr marL="342900" indent="-342900">
              <a:lnSpc>
                <a:spcPct val="200000"/>
              </a:lnSpc>
              <a:buFont typeface="Arial" panose="020B0604020202020204" pitchFamily="34" charset="0"/>
              <a:buChar char="•"/>
              <a:defRPr sz="2200">
                <a:latin typeface="Arial"/>
              </a:defRPr>
            </a:pPr>
            <a:r>
              <a:rPr lang="en-GB" sz="2400" dirty="0"/>
              <a:t>Promotes independence, confidence, and continuity</a:t>
            </a:r>
          </a:p>
          <a:p>
            <a:pPr marL="800100" lvl="1" indent="-342900">
              <a:buFont typeface="Courier New"/>
              <a:buChar char="o"/>
            </a:pPr>
            <a:endParaRPr lang="en-GB" sz="2400" dirty="0">
              <a:ea typeface="Calibri"/>
              <a:cs typeface="Calibri"/>
            </a:endParaRPr>
          </a:p>
          <a:p>
            <a:endParaRPr lang="en-IE" dirty="0"/>
          </a:p>
        </p:txBody>
      </p:sp>
      <p:sp>
        <p:nvSpPr>
          <p:cNvPr id="4" name="Slide Number Placeholder 3"/>
          <p:cNvSpPr>
            <a:spLocks noGrp="1"/>
          </p:cNvSpPr>
          <p:nvPr>
            <p:ph type="sldNum" sz="quarter" idx="5"/>
          </p:nvPr>
        </p:nvSpPr>
        <p:spPr/>
        <p:txBody>
          <a:bodyPr/>
          <a:lstStyle/>
          <a:p>
            <a:fld id="{3BCA3B09-3FCD-420F-AE8F-849250227BD6}" type="slidenum">
              <a:rPr lang="en-IE" smtClean="0"/>
              <a:t>3</a:t>
            </a:fld>
            <a:endParaRPr lang="en-IE"/>
          </a:p>
        </p:txBody>
      </p:sp>
    </p:spTree>
    <p:extLst>
      <p:ext uri="{BB962C8B-B14F-4D97-AF65-F5344CB8AC3E}">
        <p14:creationId xmlns:p14="http://schemas.microsoft.com/office/powerpoint/2010/main" val="355110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9363-D093-7FD8-165A-0A8BC60DA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36A4B-FCBC-10EF-45BE-72A77235E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66D4D-580A-730D-7CBF-47096A4CEE66}"/>
              </a:ext>
            </a:extLst>
          </p:cNvPr>
          <p:cNvSpPr>
            <a:spLocks noGrp="1"/>
          </p:cNvSpPr>
          <p:nvPr>
            <p:ph type="body" idx="1"/>
          </p:nvPr>
        </p:nvSpPr>
        <p:spPr/>
        <p:txBody>
          <a:bodyPr/>
          <a:lstStyle/>
          <a:p>
            <a:pPr marL="342900" indent="-342900">
              <a:lnSpc>
                <a:spcPct val="200000"/>
              </a:lnSpc>
              <a:buFont typeface="Arial" panose="020B0604020202020204" pitchFamily="34" charset="0"/>
              <a:buChar char="•"/>
              <a:defRPr sz="2200">
                <a:latin typeface="Arial"/>
              </a:defRPr>
            </a:pPr>
            <a:r>
              <a:rPr lang="en-GB" dirty="0"/>
              <a:t>Why we needed AT Passport 2.0</a:t>
            </a:r>
            <a:br>
              <a:rPr lang="en-GB" dirty="0"/>
            </a:br>
            <a:r>
              <a:rPr lang="en-GB" sz="1200" dirty="0"/>
              <a:t>Many people who could benefit from AT are not linked to services.</a:t>
            </a:r>
          </a:p>
          <a:p>
            <a:pPr marL="342900" indent="-342900">
              <a:lnSpc>
                <a:spcPct val="200000"/>
              </a:lnSpc>
              <a:buFont typeface="Arial" panose="020B0604020202020204" pitchFamily="34" charset="0"/>
              <a:buChar char="•"/>
              <a:defRPr sz="2200">
                <a:latin typeface="Arial"/>
              </a:defRPr>
            </a:pPr>
            <a:r>
              <a:rPr lang="en-GB" sz="1200" dirty="0"/>
              <a:t>People often repeat their story to new services or organisations</a:t>
            </a:r>
          </a:p>
          <a:p>
            <a:pPr marL="342900" indent="-342900">
              <a:lnSpc>
                <a:spcPct val="200000"/>
              </a:lnSpc>
              <a:buFont typeface="Arial" panose="020B0604020202020204" pitchFamily="34" charset="0"/>
              <a:buChar char="•"/>
              <a:defRPr sz="2200">
                <a:latin typeface="Arial"/>
              </a:defRPr>
            </a:pPr>
            <a:r>
              <a:rPr lang="en-GB" sz="1200" dirty="0"/>
              <a:t>AT needs change across different stages of life</a:t>
            </a:r>
          </a:p>
          <a:p>
            <a:pPr marL="342900" indent="-342900">
              <a:lnSpc>
                <a:spcPct val="200000"/>
              </a:lnSpc>
              <a:buFont typeface="Arial" panose="020B0604020202020204" pitchFamily="34" charset="0"/>
              <a:buChar char="•"/>
              <a:defRPr sz="2200">
                <a:latin typeface="Arial"/>
              </a:defRPr>
            </a:pPr>
            <a:r>
              <a:rPr lang="en-GB" sz="1200" dirty="0"/>
              <a:t>The passport puts the person at the centre of the journey</a:t>
            </a:r>
            <a:endParaRPr lang="en-GB" sz="1200" dirty="0">
              <a:ea typeface="Calibri"/>
              <a:cs typeface="Calibri"/>
            </a:endParaRPr>
          </a:p>
          <a:p>
            <a:endParaRPr lang="en-IE" dirty="0"/>
          </a:p>
        </p:txBody>
      </p:sp>
      <p:sp>
        <p:nvSpPr>
          <p:cNvPr id="4" name="Slide Number Placeholder 3">
            <a:extLst>
              <a:ext uri="{FF2B5EF4-FFF2-40B4-BE49-F238E27FC236}">
                <a16:creationId xmlns:a16="http://schemas.microsoft.com/office/drawing/2014/main" id="{9EB0C4F8-B8F0-7B27-40E6-DEDCAF27EE0C}"/>
              </a:ext>
            </a:extLst>
          </p:cNvPr>
          <p:cNvSpPr>
            <a:spLocks noGrp="1"/>
          </p:cNvSpPr>
          <p:nvPr>
            <p:ph type="sldNum" sz="quarter" idx="5"/>
          </p:nvPr>
        </p:nvSpPr>
        <p:spPr/>
        <p:txBody>
          <a:bodyPr/>
          <a:lstStyle/>
          <a:p>
            <a:fld id="{3BCA3B09-3FCD-420F-AE8F-849250227BD6}" type="slidenum">
              <a:rPr lang="en-IE" smtClean="0"/>
              <a:t>4</a:t>
            </a:fld>
            <a:endParaRPr lang="en-IE"/>
          </a:p>
        </p:txBody>
      </p:sp>
    </p:spTree>
    <p:extLst>
      <p:ext uri="{BB962C8B-B14F-4D97-AF65-F5344CB8AC3E}">
        <p14:creationId xmlns:p14="http://schemas.microsoft.com/office/powerpoint/2010/main" val="294309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7452F-AC09-CF48-EAD5-E73E8CF89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15B64-77E0-80A5-9E06-C35FFD1E3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31884-F314-3838-4C33-338D69C2D213}"/>
              </a:ext>
            </a:extLst>
          </p:cNvPr>
          <p:cNvSpPr>
            <a:spLocks noGrp="1"/>
          </p:cNvSpPr>
          <p:nvPr>
            <p:ph type="body" idx="1"/>
          </p:nvPr>
        </p:nvSpPr>
        <p:spPr/>
        <p:txBody>
          <a:bodyPr/>
          <a:lstStyle/>
          <a:p>
            <a:r>
              <a:rPr lang="en-GB" dirty="0"/>
              <a:t>Last year, I started a college course and already had an iPad; the college could only give me a laptop, but it wasn’t enough. I needed something to help me with my assignments and improve my grammar and spelling.</a:t>
            </a:r>
          </a:p>
          <a:p>
            <a:r>
              <a:rPr lang="en-GB" dirty="0"/>
              <a:t>When I signed up for the AT Passport, it suggested a number of free trials. I chose Grammarly. It was great in College. </a:t>
            </a:r>
          </a:p>
          <a:p>
            <a:r>
              <a:rPr lang="en-GB" dirty="0"/>
              <a:t>Now, I can write with more confidence. It helps me with spelling, grammar, and getting my ideas across.</a:t>
            </a:r>
          </a:p>
          <a:p>
            <a:r>
              <a:rPr lang="en-GB" dirty="0"/>
              <a:t>The Passport also lets me keep all my AT needs in one place. I can share it easily with new people I meet.</a:t>
            </a:r>
          </a:p>
          <a:p>
            <a:r>
              <a:rPr lang="en-GB" dirty="0"/>
              <a:t>That makes starting something new, like a job or a course, much easier, because I don’t have to keep explaining everything from the beginning.</a:t>
            </a:r>
          </a:p>
          <a:p>
            <a:r>
              <a:rPr lang="en-GB" dirty="0"/>
              <a:t>The AT Passport gave me tools, confidence, and a way to share my needs and get things done.</a:t>
            </a:r>
          </a:p>
          <a:p>
            <a:endParaRPr lang="en-IE" dirty="0"/>
          </a:p>
        </p:txBody>
      </p:sp>
      <p:sp>
        <p:nvSpPr>
          <p:cNvPr id="4" name="Slide Number Placeholder 3">
            <a:extLst>
              <a:ext uri="{FF2B5EF4-FFF2-40B4-BE49-F238E27FC236}">
                <a16:creationId xmlns:a16="http://schemas.microsoft.com/office/drawing/2014/main" id="{76AAA8D7-F09C-C6F8-9469-550E31DDB334}"/>
              </a:ext>
            </a:extLst>
          </p:cNvPr>
          <p:cNvSpPr>
            <a:spLocks noGrp="1"/>
          </p:cNvSpPr>
          <p:nvPr>
            <p:ph type="sldNum" sz="quarter" idx="5"/>
          </p:nvPr>
        </p:nvSpPr>
        <p:spPr/>
        <p:txBody>
          <a:bodyPr/>
          <a:lstStyle/>
          <a:p>
            <a:fld id="{3BCA3B09-3FCD-420F-AE8F-849250227BD6}" type="slidenum">
              <a:rPr lang="en-IE" smtClean="0"/>
              <a:t>5</a:t>
            </a:fld>
            <a:endParaRPr lang="en-IE"/>
          </a:p>
        </p:txBody>
      </p:sp>
    </p:spTree>
    <p:extLst>
      <p:ext uri="{BB962C8B-B14F-4D97-AF65-F5344CB8AC3E}">
        <p14:creationId xmlns:p14="http://schemas.microsoft.com/office/powerpoint/2010/main" val="92108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ED8B-31A5-A0C3-2F23-71AA1AB87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D6B2D-7D87-5DDB-AA02-22C1D3D98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C530D-2F26-8C0E-8DFB-766C6FB039B7}"/>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D8F9F0D9-3673-F9DE-865C-387E2EAF66F9}"/>
              </a:ext>
            </a:extLst>
          </p:cNvPr>
          <p:cNvSpPr>
            <a:spLocks noGrp="1"/>
          </p:cNvSpPr>
          <p:nvPr>
            <p:ph type="sldNum" sz="quarter" idx="5"/>
          </p:nvPr>
        </p:nvSpPr>
        <p:spPr/>
        <p:txBody>
          <a:bodyPr/>
          <a:lstStyle/>
          <a:p>
            <a:fld id="{3BCA3B09-3FCD-420F-AE8F-849250227BD6}" type="slidenum">
              <a:rPr lang="en-IE" smtClean="0"/>
              <a:t>6</a:t>
            </a:fld>
            <a:endParaRPr lang="en-IE"/>
          </a:p>
        </p:txBody>
      </p:sp>
    </p:spTree>
    <p:extLst>
      <p:ext uri="{BB962C8B-B14F-4D97-AF65-F5344CB8AC3E}">
        <p14:creationId xmlns:p14="http://schemas.microsoft.com/office/powerpoint/2010/main" val="71038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ea typeface="Calibri"/>
                <a:cs typeface="Calibri"/>
              </a:rPr>
              <a:t>The AT Passport prototype places the user at the centre of their own journey in getting the AT they need. They can share details of the AT they use with others throughout their life, whether that's from school to college, or school to employment or with county councils who might be funding </a:t>
            </a:r>
            <a:r>
              <a:rPr lang="en-IE" err="1">
                <a:ea typeface="Calibri"/>
                <a:cs typeface="Calibri"/>
              </a:rPr>
              <a:t>techology</a:t>
            </a:r>
            <a:r>
              <a:rPr lang="en-IE">
                <a:ea typeface="Calibri"/>
                <a:cs typeface="Calibri"/>
              </a:rPr>
              <a:t> for their home.</a:t>
            </a:r>
          </a:p>
          <a:p>
            <a:endParaRPr lang="en-IE">
              <a:ea typeface="Calibri"/>
              <a:cs typeface="Calibri"/>
            </a:endParaRPr>
          </a:p>
          <a:p>
            <a:r>
              <a:rPr lang="en-IE">
                <a:ea typeface="Calibri"/>
                <a:cs typeface="Calibri"/>
              </a:rPr>
              <a:t>The Passport focuses first on no cost/low cost solutions and then progresses to more dedicated solutions where needed</a:t>
            </a:r>
          </a:p>
          <a:p>
            <a:r>
              <a:rPr lang="en-IE">
                <a:ea typeface="Calibri"/>
                <a:cs typeface="Calibri"/>
              </a:rPr>
              <a:t>We believe that the AT Passport has the potential to reduce waiting lists by empowering AT </a:t>
            </a:r>
            <a:r>
              <a:rPr lang="en-IE" err="1">
                <a:ea typeface="Calibri"/>
                <a:cs typeface="Calibri"/>
              </a:rPr>
              <a:t>usrs</a:t>
            </a:r>
            <a:r>
              <a:rPr lang="en-IE">
                <a:ea typeface="Calibri"/>
                <a:cs typeface="Calibri"/>
              </a:rPr>
              <a:t> to identify, and where possible, source their own AT, especially if it's low cost or no cost</a:t>
            </a:r>
          </a:p>
          <a:p>
            <a:r>
              <a:rPr lang="en-IE">
                <a:ea typeface="Calibri"/>
                <a:cs typeface="Calibri"/>
              </a:rPr>
              <a:t>In this way, the AT Passport has the potential to stretch the HSE's Aids and Appliances budgets further: to benefit more people</a:t>
            </a:r>
          </a:p>
          <a:p>
            <a:endParaRPr lang="en-IE"/>
          </a:p>
          <a:p>
            <a:endParaRPr lang="en-IE"/>
          </a:p>
          <a:p>
            <a:r>
              <a:rPr lang="en-IE"/>
              <a:t>For the first time in Ireland there is a system that captures the full cycle for AT support where we attempt to learn from the key identifiers in the users needs and match them with AT. The more we grow this database the more we an learn and provide more options to the AT users and fast-track the process. </a:t>
            </a:r>
            <a:br>
              <a:rPr lang="en-IE">
                <a:cs typeface="+mn-lt"/>
              </a:rPr>
            </a:br>
            <a:r>
              <a:rPr lang="en-IE"/>
              <a:t>As shared in Mohammed research the AT users wanted a passport that “</a:t>
            </a:r>
            <a:r>
              <a:rPr lang="en-US" sz="1800" b="0" i="0" u="none" strike="noStrike">
                <a:solidFill>
                  <a:srgbClr val="000000"/>
                </a:solidFill>
                <a:effectLst/>
                <a:latin typeface="Neue Haas Grotesk Text Pro"/>
              </a:rPr>
              <a:t>facilitating transitions, acting as a source of information, and enabling effective communication.</a:t>
            </a:r>
            <a:br>
              <a:rPr lang="en-IE" sz="1800" b="0" i="0" u="none" strike="noStrike">
                <a:effectLst/>
                <a:latin typeface="Neue Haas Grotesk Text Pro" panose="020B0504020202020204" pitchFamily="34" charset="0"/>
              </a:rPr>
            </a:br>
            <a:r>
              <a:rPr lang="en-IE" sz="1800" b="0" i="0" u="none" strike="noStrike">
                <a:solidFill>
                  <a:srgbClr val="000000"/>
                </a:solidFill>
                <a:effectLst/>
                <a:latin typeface="Neue Haas Grotesk Text Pro"/>
              </a:rPr>
              <a:t>They also said it </a:t>
            </a:r>
            <a:r>
              <a:rPr lang="en-US" sz="1800" b="0" i="0" u="none" strike="noStrike">
                <a:solidFill>
                  <a:srgbClr val="000000"/>
                </a:solidFill>
                <a:effectLst/>
                <a:latin typeface="Neue Haas Grotesk Text Pro"/>
              </a:rPr>
              <a:t>could enhance their ability to access and effectively use AT. They see it as a tool that could address many of the current barriers in AT service provision, expanding their capabilities and </a:t>
            </a:r>
            <a:r>
              <a:rPr lang="en-US" sz="1800" b="0" i="0" u="none" strike="noStrike" err="1">
                <a:solidFill>
                  <a:srgbClr val="000000"/>
                </a:solidFill>
                <a:effectLst/>
                <a:latin typeface="Neue Haas Grotesk Text Pro"/>
              </a:rPr>
              <a:t>opp</a:t>
            </a:r>
            <a:r>
              <a:rPr lang="en-US" sz="1800" b="0" i="0" u="none" strike="noStrike">
                <a:solidFill>
                  <a:srgbClr val="000000"/>
                </a:solidFill>
                <a:effectLst/>
                <a:latin typeface="Neue Haas Grotesk Text Pro"/>
              </a:rPr>
              <a:t> </a:t>
            </a:r>
            <a:r>
              <a:rPr lang="en-US" sz="1800" b="0" i="0" u="none" strike="noStrike" err="1">
                <a:solidFill>
                  <a:srgbClr val="000000"/>
                </a:solidFill>
                <a:effectLst/>
                <a:latin typeface="Neue Haas Grotesk Text Pro"/>
              </a:rPr>
              <a:t>ortunities</a:t>
            </a:r>
            <a:r>
              <a:rPr lang="en-US" sz="1800" b="0" i="0" u="none" strike="noStrike">
                <a:solidFill>
                  <a:srgbClr val="000000"/>
                </a:solidFill>
                <a:effectLst/>
                <a:latin typeface="Neue Haas Grotesk Text Pro"/>
              </a:rPr>
              <a:t> to participate fully in society. They wanted something to work for diverse groups and with that in mind we are building on the idea of the user to take the lead – with a gateway into the original passport for those with higher support needs and traditional assessment requirements. Many people who need AT can share their needs or the things they struggle with but sometimes finding the right AT can be a challenge. Looking of the work that AXS and others have done we want to support this group of AT users to have a passport that works for them.</a:t>
            </a:r>
            <a:r>
              <a:rPr lang="en-US" sz="1800">
                <a:solidFill>
                  <a:srgbClr val="000000"/>
                </a:solidFill>
                <a:latin typeface="Neue Haas Grotesk Text Pro"/>
              </a:rPr>
              <a:t> </a:t>
            </a:r>
            <a:endParaRPr lang="en-IE">
              <a:ea typeface="Calibri"/>
              <a:cs typeface="Calibri"/>
            </a:endParaRPr>
          </a:p>
        </p:txBody>
      </p:sp>
      <p:sp>
        <p:nvSpPr>
          <p:cNvPr id="4" name="Slide Number Placeholder 3"/>
          <p:cNvSpPr>
            <a:spLocks noGrp="1"/>
          </p:cNvSpPr>
          <p:nvPr>
            <p:ph type="sldNum" sz="quarter" idx="5"/>
          </p:nvPr>
        </p:nvSpPr>
        <p:spPr/>
        <p:txBody>
          <a:bodyPr/>
          <a:lstStyle/>
          <a:p>
            <a:fld id="{3BCA3B09-3FCD-420F-AE8F-849250227BD6}" type="slidenum">
              <a:rPr lang="en-IE" smtClean="0"/>
              <a:t>8</a:t>
            </a:fld>
            <a:endParaRPr lang="en-IE"/>
          </a:p>
        </p:txBody>
      </p:sp>
    </p:spTree>
    <p:extLst>
      <p:ext uri="{BB962C8B-B14F-4D97-AF65-F5344CB8AC3E}">
        <p14:creationId xmlns:p14="http://schemas.microsoft.com/office/powerpoint/2010/main" val="327968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9DBBE-2DFF-EC77-3A43-B39AB34A6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DEBAB-EED5-1239-C349-AD3BFB980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A7230-74D2-46C9-6A00-03CB2FE73BCA}"/>
              </a:ext>
            </a:extLst>
          </p:cNvPr>
          <p:cNvSpPr>
            <a:spLocks noGrp="1"/>
          </p:cNvSpPr>
          <p:nvPr>
            <p:ph type="body" idx="1"/>
          </p:nvPr>
        </p:nvSpPr>
        <p:spPr/>
        <p:txBody>
          <a:bodyPr/>
          <a:lstStyle/>
          <a:p>
            <a:endParaRPr lang="en-IE" dirty="0">
              <a:ea typeface="Calibri"/>
              <a:cs typeface="Calibri"/>
            </a:endParaRPr>
          </a:p>
        </p:txBody>
      </p:sp>
      <p:sp>
        <p:nvSpPr>
          <p:cNvPr id="4" name="Slide Number Placeholder 3">
            <a:extLst>
              <a:ext uri="{FF2B5EF4-FFF2-40B4-BE49-F238E27FC236}">
                <a16:creationId xmlns:a16="http://schemas.microsoft.com/office/drawing/2014/main" id="{12859E54-F8B2-FD0E-5BB2-468EA55364AD}"/>
              </a:ext>
            </a:extLst>
          </p:cNvPr>
          <p:cNvSpPr>
            <a:spLocks noGrp="1"/>
          </p:cNvSpPr>
          <p:nvPr>
            <p:ph type="sldNum" sz="quarter" idx="5"/>
          </p:nvPr>
        </p:nvSpPr>
        <p:spPr/>
        <p:txBody>
          <a:bodyPr/>
          <a:lstStyle/>
          <a:p>
            <a:fld id="{3BCA3B09-3FCD-420F-AE8F-849250227BD6}" type="slidenum">
              <a:rPr lang="en-IE" smtClean="0"/>
              <a:t>9</a:t>
            </a:fld>
            <a:endParaRPr lang="en-IE"/>
          </a:p>
        </p:txBody>
      </p:sp>
    </p:spTree>
    <p:extLst>
      <p:ext uri="{BB962C8B-B14F-4D97-AF65-F5344CB8AC3E}">
        <p14:creationId xmlns:p14="http://schemas.microsoft.com/office/powerpoint/2010/main" val="221784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3:notes"/>
          <p:cNvSpPr txBox="1">
            <a:spLocks noGrp="1"/>
          </p:cNvSpPr>
          <p:nvPr>
            <p:ph type="body" idx="1"/>
          </p:nvPr>
        </p:nvSpPr>
        <p:spPr>
          <a:xfrm>
            <a:off x="685800" y="4293870"/>
            <a:ext cx="5722620" cy="3600450"/>
          </a:xfrm>
          <a:prstGeom prst="rect">
            <a:avLst/>
          </a:prstGeom>
          <a:noFill/>
          <a:ln>
            <a:noFill/>
          </a:ln>
        </p:spPr>
        <p:txBody>
          <a:bodyPr spcFirstLastPara="1" wrap="square" lIns="91425" tIns="45700" rIns="91425" bIns="45700" anchor="t" anchorCtr="0">
            <a:noAutofit/>
          </a:bodyPr>
          <a:lstStyle/>
          <a:p>
            <a:endParaRPr lang="en-IE"/>
          </a:p>
          <a:p>
            <a:r>
              <a:rPr lang="en-GB"/>
              <a:t>Addresses 6 of the 10 key recommendations of </a:t>
            </a:r>
            <a:r>
              <a:rPr lang="en-GB">
                <a:hlinkClick r:id="rId3"/>
              </a:rPr>
              <a:t>Global Report on AT:</a:t>
            </a:r>
            <a:endParaRPr lang="en-GB"/>
          </a:p>
          <a:p>
            <a:pPr marL="800100" lvl="1" indent="-342900">
              <a:buFont typeface="Courier New,monospace"/>
              <a:buChar char="o"/>
            </a:pPr>
            <a:r>
              <a:rPr lang="en-GB"/>
              <a:t>Improve access to AT</a:t>
            </a:r>
            <a:endParaRPr lang="en-US"/>
          </a:p>
          <a:p>
            <a:pPr marL="800100" lvl="1" indent="-342900">
              <a:buFont typeface="Courier New,monospace"/>
              <a:buChar char="o"/>
            </a:pPr>
            <a:r>
              <a:rPr lang="en-GB"/>
              <a:t>Ensure that assistive products are safe, effective and affordable</a:t>
            </a:r>
            <a:endParaRPr lang="en-US"/>
          </a:p>
          <a:p>
            <a:pPr marL="800100" lvl="1" indent="-342900">
              <a:buFont typeface="Courier New,monospace"/>
              <a:buChar char="o"/>
            </a:pPr>
            <a:r>
              <a:rPr lang="en-GB"/>
              <a:t>Enlarge, diversify and improve human resource capacity</a:t>
            </a:r>
            <a:endParaRPr lang="en-US"/>
          </a:p>
          <a:p>
            <a:pPr marL="800100" lvl="1" indent="-342900">
              <a:buFont typeface="Courier New,monospace"/>
              <a:buChar char="o"/>
            </a:pPr>
            <a:r>
              <a:rPr lang="en-GB"/>
              <a:t>Actively involve users of AT and their families</a:t>
            </a:r>
            <a:endParaRPr lang="en-US"/>
          </a:p>
          <a:p>
            <a:pPr marL="800100" lvl="1" indent="-342900">
              <a:buFont typeface="Courier New,monospace"/>
              <a:buChar char="o"/>
            </a:pPr>
            <a:r>
              <a:rPr lang="en-GB"/>
              <a:t>Invest in data and evidence-based policy</a:t>
            </a:r>
            <a:endParaRPr lang="en-US"/>
          </a:p>
          <a:p>
            <a:pPr marL="800100" lvl="1" indent="-342900">
              <a:buFont typeface="Courier New,monospace"/>
              <a:buChar char="o"/>
            </a:pPr>
            <a:r>
              <a:rPr lang="en-GB"/>
              <a:t>Invest in research, innovation and an enabling ecosystem</a:t>
            </a:r>
            <a:endParaRPr lang="en-IE"/>
          </a:p>
          <a:p>
            <a:endParaRPr lang="en-IE"/>
          </a:p>
          <a:p>
            <a:endParaRPr lang="en-IE"/>
          </a:p>
          <a:p>
            <a:endParaRPr lang="en-IE"/>
          </a:p>
          <a:p>
            <a:endParaRPr lang="en-IE"/>
          </a:p>
          <a:p>
            <a:endParaRPr lang="en-IE"/>
          </a:p>
          <a:p>
            <a:endParaRPr lang="en-IE"/>
          </a:p>
          <a:p>
            <a:endParaRPr lang="en-IE"/>
          </a:p>
          <a:p>
            <a:pPr marL="0" lvl="0" indent="0" algn="l">
              <a:spcBef>
                <a:spcPts val="0"/>
              </a:spcBef>
              <a:spcAft>
                <a:spcPts val="0"/>
              </a:spcAft>
              <a:buNone/>
            </a:pPr>
            <a:r>
              <a:rPr lang="en-IE"/>
              <a:t>An AT Passport is a user-centred solution to enable AT users and prospective users to proactively secure the technologies and supports they need.</a:t>
            </a:r>
            <a:endParaRPr>
              <a:cs typeface="Calibri"/>
            </a:endParaRPr>
          </a:p>
          <a:p>
            <a:pPr marL="0" lvl="0" indent="0" algn="l" rtl="0">
              <a:spcBef>
                <a:spcPts val="0"/>
              </a:spcBef>
              <a:spcAft>
                <a:spcPts val="0"/>
              </a:spcAft>
              <a:buNone/>
            </a:pPr>
            <a:endParaRPr/>
          </a:p>
          <a:p>
            <a:r>
              <a:rPr lang="en-IE"/>
              <a:t>The Assisting Living and Learning Institute of Maynooth University, in partnership with Enable Ireland, and supported by Microsoft, are actively researching the key components of the proposed AT Passport: identifying key features to ensure its successful adoption and integration within a national AT ecosystem. </a:t>
            </a:r>
          </a:p>
          <a:p>
            <a:endParaRPr lang="en-IE">
              <a:cs typeface="Calibri" panose="020F0502020204030204"/>
            </a:endParaRPr>
          </a:p>
          <a:p>
            <a:pPr marL="0" lvl="0" indent="0" algn="l" rtl="0">
              <a:spcBef>
                <a:spcPts val="0"/>
              </a:spcBef>
              <a:spcAft>
                <a:spcPts val="0"/>
              </a:spcAft>
              <a:buNone/>
            </a:pPr>
            <a:r>
              <a:rPr lang="en-IE"/>
              <a:t>Integrating AI within the AT Passport will be key to its success.</a:t>
            </a:r>
            <a:endParaRPr/>
          </a:p>
          <a:p>
            <a:pPr marL="0" lvl="0" indent="0" algn="l" rtl="0">
              <a:spcBef>
                <a:spcPts val="0"/>
              </a:spcBef>
              <a:spcAft>
                <a:spcPts val="0"/>
              </a:spcAft>
              <a:buNone/>
            </a:pPr>
            <a:r>
              <a:rPr lang="en-IE" b="1"/>
              <a:t>Case study: Life with/without an AT Passport for a 19 year old student</a:t>
            </a:r>
            <a:endParaRPr/>
          </a:p>
          <a:p>
            <a:pPr marL="0" lvl="0" indent="0" algn="l" rtl="0">
              <a:spcBef>
                <a:spcPts val="0"/>
              </a:spcBef>
              <a:spcAft>
                <a:spcPts val="0"/>
              </a:spcAft>
              <a:buNone/>
            </a:pPr>
            <a:endParaRPr b="1"/>
          </a:p>
          <a:p>
            <a:pPr marL="0" lvl="0" indent="0" algn="l" rtl="0">
              <a:spcBef>
                <a:spcPts val="0"/>
              </a:spcBef>
              <a:spcAft>
                <a:spcPts val="0"/>
              </a:spcAft>
              <a:buNone/>
            </a:pPr>
            <a:r>
              <a:rPr lang="en-IE" b="1"/>
              <a:t>With an AT Passport		Without an AT Passport</a:t>
            </a:r>
            <a:endParaRPr/>
          </a:p>
          <a:p>
            <a:pPr marL="171450" lvl="0" indent="-171450" algn="l" rtl="0">
              <a:spcBef>
                <a:spcPts val="0"/>
              </a:spcBef>
              <a:spcAft>
                <a:spcPts val="0"/>
              </a:spcAft>
              <a:buClr>
                <a:schemeClr val="dk1"/>
              </a:buClr>
              <a:buSzPts val="1200"/>
              <a:buFont typeface="Noto Sans Symbols"/>
              <a:buChar char="✔"/>
            </a:pPr>
            <a:r>
              <a:rPr lang="en-IE"/>
              <a:t>AT in place on first day in college	</a:t>
            </a:r>
            <a:r>
              <a:rPr lang="en-IE" b="1">
                <a:solidFill>
                  <a:srgbClr val="FF0000"/>
                </a:solidFill>
              </a:rPr>
              <a:t>X </a:t>
            </a:r>
            <a:r>
              <a:rPr lang="en-IE"/>
              <a:t>Awaits AT Assessment: receives AT on</a:t>
            </a:r>
            <a:endParaRPr/>
          </a:p>
          <a:p>
            <a:r>
              <a:rPr lang="en-IE"/>
              <a:t>			    final week of first semester: falling</a:t>
            </a:r>
            <a:endParaRPr lang="en-GB"/>
          </a:p>
          <a:p>
            <a:r>
              <a:rPr lang="en-IE"/>
              <a:t>			    behind in studies as a result</a:t>
            </a:r>
            <a:endParaRPr lang="en-GB"/>
          </a:p>
          <a:p>
            <a:pPr marL="171450" indent="-171450">
              <a:buClr>
                <a:schemeClr val="dk1"/>
              </a:buClr>
              <a:buSzPts val="1200"/>
              <a:buFont typeface="Noto Sans Symbols"/>
              <a:buChar char="✔"/>
            </a:pPr>
            <a:r>
              <a:rPr lang="en-IE"/>
              <a:t>Commutes to/from college seamlessly      </a:t>
            </a:r>
            <a:r>
              <a:rPr lang="en-IE" b="1">
                <a:solidFill>
                  <a:srgbClr val="FF0000"/>
                </a:solidFill>
              </a:rPr>
              <a:t>X</a:t>
            </a:r>
            <a:r>
              <a:rPr lang="en-IE">
                <a:solidFill>
                  <a:srgbClr val="FF0000"/>
                </a:solidFill>
              </a:rPr>
              <a:t> </a:t>
            </a:r>
            <a:r>
              <a:rPr lang="en-IE"/>
              <a:t>Has to alert train station in advance of </a:t>
            </a:r>
          </a:p>
          <a:p>
            <a:r>
              <a:rPr lang="en-IE"/>
              <a:t>                                                                                   her arrival to ensure wheelchair ramp</a:t>
            </a:r>
            <a:endParaRPr lang="en-GB"/>
          </a:p>
          <a:p>
            <a:r>
              <a:rPr lang="en-IE"/>
              <a:t>			    is in place</a:t>
            </a:r>
            <a:endParaRPr lang="en-GB"/>
          </a:p>
          <a:p>
            <a:pPr marL="171450" indent="-171450">
              <a:buClr>
                <a:schemeClr val="dk1"/>
              </a:buClr>
              <a:buSzPts val="1200"/>
              <a:buFont typeface="Noto Sans Symbols"/>
              <a:buChar char="✔"/>
            </a:pPr>
            <a:r>
              <a:rPr lang="en-IE"/>
              <a:t>Internship: employer sets up her                 </a:t>
            </a:r>
            <a:r>
              <a:rPr lang="en-IE" b="1">
                <a:solidFill>
                  <a:srgbClr val="FF0000"/>
                </a:solidFill>
              </a:rPr>
              <a:t>X </a:t>
            </a:r>
            <a:r>
              <a:rPr lang="en-IE"/>
              <a:t>She must ask employer on her first day to</a:t>
            </a:r>
            <a:endParaRPr lang="en-GB"/>
          </a:p>
          <a:p>
            <a:r>
              <a:rPr lang="en-GB"/>
              <a:t>   </a:t>
            </a:r>
            <a:r>
              <a:rPr lang="en-IE"/>
              <a:t> accommodations in advance of her arrival     source/set up the AT she requires.</a:t>
            </a:r>
            <a:endParaRPr lang="en-GB"/>
          </a:p>
        </p:txBody>
      </p:sp>
      <p:sp>
        <p:nvSpPr>
          <p:cNvPr id="468" name="Google Shape;4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IE"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ea typeface="Calibri"/>
                <a:cs typeface="Calibri"/>
              </a:rPr>
              <a:t>Read bullet points</a:t>
            </a:r>
          </a:p>
        </p:txBody>
      </p:sp>
      <p:sp>
        <p:nvSpPr>
          <p:cNvPr id="4" name="Slide Number Placeholder 3"/>
          <p:cNvSpPr>
            <a:spLocks noGrp="1"/>
          </p:cNvSpPr>
          <p:nvPr>
            <p:ph type="sldNum" sz="quarter" idx="5"/>
          </p:nvPr>
        </p:nvSpPr>
        <p:spPr/>
        <p:txBody>
          <a:bodyPr/>
          <a:lstStyle/>
          <a:p>
            <a:fld id="{3BCA3B09-3FCD-420F-AE8F-849250227BD6}" type="slidenum">
              <a:rPr lang="en-IE" smtClean="0"/>
              <a:t>12</a:t>
            </a:fld>
            <a:endParaRPr lang="en-IE"/>
          </a:p>
        </p:txBody>
      </p:sp>
    </p:spTree>
    <p:extLst>
      <p:ext uri="{BB962C8B-B14F-4D97-AF65-F5344CB8AC3E}">
        <p14:creationId xmlns:p14="http://schemas.microsoft.com/office/powerpoint/2010/main" val="328705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90B5-773B-6385-A657-BEC3C53425CF}"/>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6F8F3C73-ECC3-1122-C131-A902197E2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07994A-28A2-3662-FDD9-70D634D8B9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2EFAB86C-5031-80E3-C4F2-7A84459CC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328AC7-7E38-8CC8-C46B-7CC5AF50B57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9F4577A0-1168-37ED-B71A-9EF0CF9675EB}"/>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8" name="Footer Placeholder 7">
            <a:extLst>
              <a:ext uri="{FF2B5EF4-FFF2-40B4-BE49-F238E27FC236}">
                <a16:creationId xmlns:a16="http://schemas.microsoft.com/office/drawing/2014/main" id="{B707CDA3-66F4-56C6-7E79-366755E359B9}"/>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9" name="Slide Number Placeholder 8">
            <a:extLst>
              <a:ext uri="{FF2B5EF4-FFF2-40B4-BE49-F238E27FC236}">
                <a16:creationId xmlns:a16="http://schemas.microsoft.com/office/drawing/2014/main" id="{7FBB09AE-8554-CC92-37D4-F28D1D437130}"/>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399955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132C-C721-CE01-52E8-46ECBA4F45B5}"/>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2E05842F-580B-C69D-579A-98A53E2D7ADC}"/>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4" name="Footer Placeholder 3">
            <a:extLst>
              <a:ext uri="{FF2B5EF4-FFF2-40B4-BE49-F238E27FC236}">
                <a16:creationId xmlns:a16="http://schemas.microsoft.com/office/drawing/2014/main" id="{6A172AD8-F247-DD2A-3D39-D334485D6965}"/>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a:extLst>
              <a:ext uri="{FF2B5EF4-FFF2-40B4-BE49-F238E27FC236}">
                <a16:creationId xmlns:a16="http://schemas.microsoft.com/office/drawing/2014/main" id="{7F1C75B3-581B-482A-2D7E-F4355A1FFFF2}"/>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277242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70B2F-E7AC-26E8-6859-734281311031}"/>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3" name="Footer Placeholder 2">
            <a:extLst>
              <a:ext uri="{FF2B5EF4-FFF2-40B4-BE49-F238E27FC236}">
                <a16:creationId xmlns:a16="http://schemas.microsoft.com/office/drawing/2014/main" id="{1603F289-2256-40AF-64FE-A850E31AC183}"/>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4" name="Slide Number Placeholder 3">
            <a:extLst>
              <a:ext uri="{FF2B5EF4-FFF2-40B4-BE49-F238E27FC236}">
                <a16:creationId xmlns:a16="http://schemas.microsoft.com/office/drawing/2014/main" id="{B7B7133F-1FF8-4D90-98A1-E77515990D59}"/>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424748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FD62-91C9-C014-BFD4-71949AFDFC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5187FA97-F2E2-2AB5-874E-C6E0894AA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6C1414AA-AEFE-1D7B-13AD-FE7181EFF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388FC3-16EF-FD45-863F-3646AAFB1823}"/>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6" name="Footer Placeholder 5">
            <a:extLst>
              <a:ext uri="{FF2B5EF4-FFF2-40B4-BE49-F238E27FC236}">
                <a16:creationId xmlns:a16="http://schemas.microsoft.com/office/drawing/2014/main" id="{16DE4DA2-A34E-CCA8-CDA8-402AE972CA6E}"/>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09E35593-FBBB-C189-29F6-30AC45B610C6}"/>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99268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6EF9-6790-4E09-5004-9CD46FF3D4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51E8DD7E-DD6E-FAE5-BA6F-51079B13C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F4056C0-BFBC-622F-77F1-855542E93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403D36-6807-6289-E2BA-EF9B73B38971}"/>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6" name="Footer Placeholder 5">
            <a:extLst>
              <a:ext uri="{FF2B5EF4-FFF2-40B4-BE49-F238E27FC236}">
                <a16:creationId xmlns:a16="http://schemas.microsoft.com/office/drawing/2014/main" id="{E3F92CEA-9FEB-B6C2-4BF1-AE17871B511C}"/>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754EF4B4-06C7-2BCE-1BEA-6EB16D3C07BD}"/>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163230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1B42-22F1-C6C1-9D82-7563A0BB00AB}"/>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1C608980-EC16-BACF-5C72-AB75722E44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28A59B8A-C758-28F4-72F3-5DAF1F7EAA21}"/>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5" name="Footer Placeholder 4">
            <a:extLst>
              <a:ext uri="{FF2B5EF4-FFF2-40B4-BE49-F238E27FC236}">
                <a16:creationId xmlns:a16="http://schemas.microsoft.com/office/drawing/2014/main" id="{6ED045A0-FFCC-0262-B554-FAEA0A87744B}"/>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DB994A20-DC34-3E27-2E60-D4BAAA290A32}"/>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241065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131719-1D7C-DEBC-39D4-0080FAA1BE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26DD05D6-E286-B847-C841-AAD2E3A068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623ED8CB-B5B9-21B9-9445-A5B0504DC67C}"/>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5" name="Footer Placeholder 4">
            <a:extLst>
              <a:ext uri="{FF2B5EF4-FFF2-40B4-BE49-F238E27FC236}">
                <a16:creationId xmlns:a16="http://schemas.microsoft.com/office/drawing/2014/main" id="{3B8DB1C5-8CF3-6FDE-DE3F-AFDDEB938289}"/>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0DB250F5-F047-DFC5-D5F3-CDA66AE9F937}"/>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209575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955B1C-8928-D311-3704-D4BC1FAC542D}"/>
              </a:ext>
            </a:extLst>
          </p:cNvPr>
          <p:cNvSpPr>
            <a:spLocks noGrp="1"/>
          </p:cNvSpPr>
          <p:nvPr>
            <p:ph type="dt" sz="half" idx="10"/>
          </p:nvPr>
        </p:nvSpPr>
        <p:spPr>
          <a:xfrm>
            <a:off x="838200" y="6356350"/>
            <a:ext cx="2743200" cy="365125"/>
          </a:xfrm>
          <a:prstGeom prst="rect">
            <a:avLst/>
          </a:prstGeom>
        </p:spPr>
        <p:txBody>
          <a:bodyPr/>
          <a:lstStyle/>
          <a:p>
            <a:fld id="{FECAA6A8-26AE-F24D-B54C-0F4196BCDE12}" type="datetimeFigureOut">
              <a:rPr lang="en-US" smtClean="0"/>
              <a:t>5/18/2026</a:t>
            </a:fld>
            <a:endParaRPr lang="en-US"/>
          </a:p>
        </p:txBody>
      </p:sp>
      <p:sp>
        <p:nvSpPr>
          <p:cNvPr id="5" name="Footer Placeholder 4">
            <a:extLst>
              <a:ext uri="{FF2B5EF4-FFF2-40B4-BE49-F238E27FC236}">
                <a16:creationId xmlns:a16="http://schemas.microsoft.com/office/drawing/2014/main" id="{DD9C6971-2762-507C-D6BB-F550792DC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DACC2A-2EFE-2F2D-ACA0-6FDA074B3630}"/>
              </a:ext>
            </a:extLst>
          </p:cNvPr>
          <p:cNvSpPr>
            <a:spLocks noGrp="1"/>
          </p:cNvSpPr>
          <p:nvPr>
            <p:ph type="sldNum" sz="quarter" idx="12"/>
          </p:nvPr>
        </p:nvSpPr>
        <p:spPr>
          <a:xfrm>
            <a:off x="8610600" y="6356350"/>
            <a:ext cx="2743200" cy="365125"/>
          </a:xfrm>
          <a:prstGeom prst="rect">
            <a:avLst/>
          </a:prstGeom>
        </p:spPr>
        <p:txBody>
          <a:bodyPr/>
          <a:lstStyle/>
          <a:p>
            <a:fld id="{59E2EAFE-5BF4-004E-89AC-44E43E12DA5F}" type="slidenum">
              <a:rPr lang="en-US" smtClean="0"/>
              <a:t>‹#›</a:t>
            </a:fld>
            <a:endParaRPr lang="en-US"/>
          </a:p>
        </p:txBody>
      </p:sp>
    </p:spTree>
    <p:extLst>
      <p:ext uri="{BB962C8B-B14F-4D97-AF65-F5344CB8AC3E}">
        <p14:creationId xmlns:p14="http://schemas.microsoft.com/office/powerpoint/2010/main" val="39702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70B2F-E7AC-26E8-6859-734281311031}"/>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3" name="Footer Placeholder 2">
            <a:extLst>
              <a:ext uri="{FF2B5EF4-FFF2-40B4-BE49-F238E27FC236}">
                <a16:creationId xmlns:a16="http://schemas.microsoft.com/office/drawing/2014/main" id="{1603F289-2256-40AF-64FE-A850E31AC183}"/>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4" name="Slide Number Placeholder 3">
            <a:extLst>
              <a:ext uri="{FF2B5EF4-FFF2-40B4-BE49-F238E27FC236}">
                <a16:creationId xmlns:a16="http://schemas.microsoft.com/office/drawing/2014/main" id="{B7B7133F-1FF8-4D90-98A1-E77515990D59}"/>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179621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132C-C721-CE01-52E8-46ECBA4F45B5}"/>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2E05842F-580B-C69D-579A-98A53E2D7ADC}"/>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4" name="Footer Placeholder 3">
            <a:extLst>
              <a:ext uri="{FF2B5EF4-FFF2-40B4-BE49-F238E27FC236}">
                <a16:creationId xmlns:a16="http://schemas.microsoft.com/office/drawing/2014/main" id="{6A172AD8-F247-DD2A-3D39-D334485D6965}"/>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a:extLst>
              <a:ext uri="{FF2B5EF4-FFF2-40B4-BE49-F238E27FC236}">
                <a16:creationId xmlns:a16="http://schemas.microsoft.com/office/drawing/2014/main" id="{7F1C75B3-581B-482A-2D7E-F4355A1FFFF2}"/>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324508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7A6-69E6-B463-2A59-EF9B12EA59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397716EB-BD2C-C69C-5305-D0AB16C7F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3807FD-4997-B090-8699-7720A74C432E}"/>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5" name="Footer Placeholder 4">
            <a:extLst>
              <a:ext uri="{FF2B5EF4-FFF2-40B4-BE49-F238E27FC236}">
                <a16:creationId xmlns:a16="http://schemas.microsoft.com/office/drawing/2014/main" id="{B362E496-B7C1-2226-B365-93C7749C147A}"/>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9B03B7CA-345E-CFF9-8E2D-C01F50048C0C}"/>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135655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59EB-8C2A-A628-7124-4F078840C3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052EE519-D0BA-6097-3FA4-98768A59F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CDBC9BE3-BB4D-5362-3A01-147965645EAF}"/>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5" name="Footer Placeholder 4">
            <a:extLst>
              <a:ext uri="{FF2B5EF4-FFF2-40B4-BE49-F238E27FC236}">
                <a16:creationId xmlns:a16="http://schemas.microsoft.com/office/drawing/2014/main" id="{A3559038-69EC-E85E-80DB-4FAE5996FE0F}"/>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87681082-3038-0613-3D05-7B6CA730EF09}"/>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382014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0BF3-D48D-866D-55FA-E60C1D2A5536}"/>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320A8E45-8828-D365-3887-FF16A6D629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2C5243F9-4DBF-45A3-77B3-1D0C3152FA6C}"/>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5" name="Footer Placeholder 4">
            <a:extLst>
              <a:ext uri="{FF2B5EF4-FFF2-40B4-BE49-F238E27FC236}">
                <a16:creationId xmlns:a16="http://schemas.microsoft.com/office/drawing/2014/main" id="{A5B3ADFB-00EB-2EDF-21C3-0E5DA97EBA15}"/>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2A65FF9D-2B19-A80C-6241-4A7A8657FE24}"/>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268206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7A6-69E6-B463-2A59-EF9B12EA59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397716EB-BD2C-C69C-5305-D0AB16C7F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3807FD-4997-B090-8699-7720A74C432E}"/>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5" name="Footer Placeholder 4">
            <a:extLst>
              <a:ext uri="{FF2B5EF4-FFF2-40B4-BE49-F238E27FC236}">
                <a16:creationId xmlns:a16="http://schemas.microsoft.com/office/drawing/2014/main" id="{B362E496-B7C1-2226-B365-93C7749C147A}"/>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9B03B7CA-345E-CFF9-8E2D-C01F50048C0C}"/>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221945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676-E241-8952-9CBE-0C176C824504}"/>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D9F3559-74DF-2539-459F-FB87C1C8D7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3E714061-CC4A-3407-E3F7-729B735937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FA333123-F3B5-8F0F-5008-8E8F689508DA}"/>
              </a:ext>
            </a:extLst>
          </p:cNvPr>
          <p:cNvSpPr>
            <a:spLocks noGrp="1"/>
          </p:cNvSpPr>
          <p:nvPr>
            <p:ph type="dt" sz="half" idx="10"/>
          </p:nvPr>
        </p:nvSpPr>
        <p:spPr>
          <a:xfrm>
            <a:off x="838200" y="6356350"/>
            <a:ext cx="2743200" cy="365125"/>
          </a:xfrm>
          <a:prstGeom prst="rect">
            <a:avLst/>
          </a:prstGeom>
        </p:spPr>
        <p:txBody>
          <a:bodyPr/>
          <a:lstStyle/>
          <a:p>
            <a:fld id="{9C3747AE-1A0C-4FF7-8576-7DD114617BCE}" type="datetimeFigureOut">
              <a:rPr lang="en-IE" smtClean="0"/>
              <a:t>18/05/2026</a:t>
            </a:fld>
            <a:endParaRPr lang="en-IE"/>
          </a:p>
        </p:txBody>
      </p:sp>
      <p:sp>
        <p:nvSpPr>
          <p:cNvPr id="6" name="Footer Placeholder 5">
            <a:extLst>
              <a:ext uri="{FF2B5EF4-FFF2-40B4-BE49-F238E27FC236}">
                <a16:creationId xmlns:a16="http://schemas.microsoft.com/office/drawing/2014/main" id="{0EEC1CEA-C3D5-5CCB-F9A4-5DAFBE51AB81}"/>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346BD12A-3860-2266-7341-08C8A4200933}"/>
              </a:ext>
            </a:extLst>
          </p:cNvPr>
          <p:cNvSpPr>
            <a:spLocks noGrp="1"/>
          </p:cNvSpPr>
          <p:nvPr>
            <p:ph type="sldNum" sz="quarter" idx="12"/>
          </p:nvPr>
        </p:nvSpPr>
        <p:spPr>
          <a:xfrm>
            <a:off x="8610600" y="6356350"/>
            <a:ext cx="2743200" cy="365125"/>
          </a:xfrm>
          <a:prstGeom prst="rect">
            <a:avLst/>
          </a:prstGeom>
        </p:spPr>
        <p:txBody>
          <a:bodyPr/>
          <a:lstStyle/>
          <a:p>
            <a:fld id="{104FF765-7CA9-4598-A017-3211C61B7278}" type="slidenum">
              <a:rPr lang="en-IE" smtClean="0"/>
              <a:t>‹#›</a:t>
            </a:fld>
            <a:endParaRPr lang="en-IE"/>
          </a:p>
        </p:txBody>
      </p:sp>
    </p:spTree>
    <p:extLst>
      <p:ext uri="{BB962C8B-B14F-4D97-AF65-F5344CB8AC3E}">
        <p14:creationId xmlns:p14="http://schemas.microsoft.com/office/powerpoint/2010/main" val="214747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pic>
        <p:nvPicPr>
          <p:cNvPr id="7" name="Picture 6" descr="A blue and yellow background&#10;&#10;Description automatically generated with medium confidence">
            <a:extLst>
              <a:ext uri="{FF2B5EF4-FFF2-40B4-BE49-F238E27FC236}">
                <a16:creationId xmlns:a16="http://schemas.microsoft.com/office/drawing/2014/main" id="{76E8D607-D58A-04DF-516C-5B69E96EB5C3}"/>
              </a:ext>
            </a:extLst>
          </p:cNvPr>
          <p:cNvPicPr>
            <a:picLocks noChangeAspect="1"/>
          </p:cNvPicPr>
          <p:nvPr userDrawn="1"/>
        </p:nvPicPr>
        <p:blipFill>
          <a:blip r:embed="rId7"/>
          <a:stretch>
            <a:fillRect/>
          </a:stretch>
        </p:blipFill>
        <p:spPr>
          <a:xfrm>
            <a:off x="0" y="0"/>
            <a:ext cx="12173991" cy="6868160"/>
          </a:xfrm>
          <a:prstGeom prst="rect">
            <a:avLst/>
          </a:prstGeom>
        </p:spPr>
      </p:pic>
      <p:pic>
        <p:nvPicPr>
          <p:cNvPr id="8" name="Picture 7" descr="A yellow text on a black background&#10;&#10;Description automatically generated with medium confidence">
            <a:extLst>
              <a:ext uri="{FF2B5EF4-FFF2-40B4-BE49-F238E27FC236}">
                <a16:creationId xmlns:a16="http://schemas.microsoft.com/office/drawing/2014/main" id="{CDE2B752-FEBB-E8C1-E525-EE039A32D317}"/>
              </a:ext>
            </a:extLst>
          </p:cNvPr>
          <p:cNvPicPr>
            <a:picLocks noChangeAspect="1"/>
          </p:cNvPicPr>
          <p:nvPr userDrawn="1"/>
        </p:nvPicPr>
        <p:blipFill rotWithShape="1">
          <a:blip r:embed="rId8"/>
          <a:srcRect l="1830" t="17332" b="31366"/>
          <a:stretch/>
        </p:blipFill>
        <p:spPr>
          <a:xfrm>
            <a:off x="18008" y="274314"/>
            <a:ext cx="5877481" cy="1126974"/>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85"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BEF45-18E5-2BC3-190C-4ABF469B0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01A8E38C-9548-C246-FCCF-ADFB2830B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IE"/>
          </a:p>
        </p:txBody>
      </p:sp>
      <p:pic>
        <p:nvPicPr>
          <p:cNvPr id="11" name="Picture 10" descr="A picture containing screenshot, graphics, cartoon&#10;&#10;Description automatically generated">
            <a:extLst>
              <a:ext uri="{FF2B5EF4-FFF2-40B4-BE49-F238E27FC236}">
                <a16:creationId xmlns:a16="http://schemas.microsoft.com/office/drawing/2014/main" id="{194FE015-43C4-1EE4-6037-C61DE79E795A}"/>
              </a:ext>
            </a:extLst>
          </p:cNvPr>
          <p:cNvPicPr>
            <a:picLocks noChangeAspect="1"/>
          </p:cNvPicPr>
          <p:nvPr userDrawn="1"/>
        </p:nvPicPr>
        <p:blipFill rotWithShape="1">
          <a:blip r:embed="rId13"/>
          <a:srcRect t="74003"/>
          <a:stretch/>
        </p:blipFill>
        <p:spPr>
          <a:xfrm>
            <a:off x="0" y="5072479"/>
            <a:ext cx="12173991" cy="1785521"/>
          </a:xfrm>
          <a:prstGeom prst="rect">
            <a:avLst/>
          </a:prstGeom>
        </p:spPr>
      </p:pic>
      <p:pic>
        <p:nvPicPr>
          <p:cNvPr id="12" name="Picture 11" descr="A black background with blue text&#10;&#10;Description automatically generated with low confidence">
            <a:extLst>
              <a:ext uri="{FF2B5EF4-FFF2-40B4-BE49-F238E27FC236}">
                <a16:creationId xmlns:a16="http://schemas.microsoft.com/office/drawing/2014/main" id="{8C6AE070-6437-7246-3B89-52C40E8F9CC0}"/>
              </a:ext>
            </a:extLst>
          </p:cNvPr>
          <p:cNvPicPr>
            <a:picLocks noChangeAspect="1"/>
          </p:cNvPicPr>
          <p:nvPr userDrawn="1"/>
        </p:nvPicPr>
        <p:blipFill rotWithShape="1">
          <a:blip r:embed="rId14"/>
          <a:srcRect t="10641" b="31796"/>
          <a:stretch/>
        </p:blipFill>
        <p:spPr>
          <a:xfrm>
            <a:off x="8422574" y="128793"/>
            <a:ext cx="3770416" cy="796340"/>
          </a:xfrm>
          <a:prstGeom prst="rect">
            <a:avLst/>
          </a:prstGeom>
        </p:spPr>
      </p:pic>
    </p:spTree>
    <p:extLst>
      <p:ext uri="{BB962C8B-B14F-4D97-AF65-F5344CB8AC3E}">
        <p14:creationId xmlns:p14="http://schemas.microsoft.com/office/powerpoint/2010/main" val="14293809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1.xml"/><Relationship Id="rId1" Type="http://schemas.openxmlformats.org/officeDocument/2006/relationships/video" Target="https://player.vimeo.com/video/1172846505?app_id=12296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F2CF-73F6-BF09-FEED-EFD88100905C}"/>
              </a:ext>
              <a:ext uri="{C183D7F6-B498-43B3-948B-1728B52AA6E4}">
                <adec:decorative xmlns:adec="http://schemas.microsoft.com/office/drawing/2017/decorative" val="1"/>
              </a:ext>
            </a:extLst>
          </p:cNvPr>
          <p:cNvSpPr txBox="1">
            <a:spLocks noGrp="1"/>
          </p:cNvSpPr>
          <p:nvPr>
            <p:ph type="title" idx="4294967295"/>
          </p:nvPr>
        </p:nvSpPr>
        <p:spPr>
          <a:xfrm>
            <a:off x="4423410" y="-410999"/>
            <a:ext cx="466344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Assistive Technology Passport 2.0</a:t>
            </a:r>
          </a:p>
        </p:txBody>
      </p:sp>
      <p:sp>
        <p:nvSpPr>
          <p:cNvPr id="4" name="Title 3">
            <a:extLst>
              <a:ext uri="{FF2B5EF4-FFF2-40B4-BE49-F238E27FC236}">
                <a16:creationId xmlns:a16="http://schemas.microsoft.com/office/drawing/2014/main" id="{2DC95C83-0AC7-38D7-EFC1-958BA4A84504}"/>
              </a:ext>
            </a:extLst>
          </p:cNvPr>
          <p:cNvSpPr txBox="1">
            <a:spLocks/>
          </p:cNvSpPr>
          <p:nvPr/>
        </p:nvSpPr>
        <p:spPr>
          <a:xfrm>
            <a:off x="1494820" y="1884988"/>
            <a:ext cx="7833738" cy="3701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595"/>
              </a:spcAft>
              <a:buClrTx/>
              <a:buSzTx/>
              <a:buFontTx/>
              <a:buNone/>
              <a:tabLst/>
              <a:defRPr/>
            </a:pPr>
            <a:r>
              <a:rPr kumimoji="0" lang="en-GB" sz="3200" b="1" i="0" u="none" strike="noStrike" kern="100" cap="none" spc="0" normalizeH="0" baseline="0" noProof="0">
                <a:ln>
                  <a:noFill/>
                </a:ln>
                <a:solidFill>
                  <a:schemeClr val="bg1"/>
                </a:solidFill>
                <a:effectLst/>
                <a:uLnTx/>
                <a:uFillTx/>
                <a:latin typeface="Arial Rounded MT Bold"/>
                <a:ea typeface="Noto Serif CJK SC"/>
                <a:cs typeface="FreeSans"/>
              </a:rPr>
              <a:t>The Assistive Technology Passport 2.0: </a:t>
            </a:r>
            <a:br>
              <a:rPr kumimoji="0" lang="en-GB" sz="3200" b="1" i="0" u="none" strike="noStrike" kern="100" cap="none" spc="0" normalizeH="0" baseline="0" noProof="0">
                <a:ln>
                  <a:noFill/>
                </a:ln>
                <a:solidFill>
                  <a:schemeClr val="tx1"/>
                </a:solidFill>
                <a:effectLst/>
                <a:uLnTx/>
                <a:uFillTx/>
                <a:latin typeface="Arial Rounded MT Bold" panose="020F0704030504030204" pitchFamily="34" charset="0"/>
                <a:ea typeface="Noto Serif CJK SC"/>
                <a:cs typeface="FreeSans"/>
              </a:rPr>
            </a:br>
            <a:endParaRPr kumimoji="0" lang="en-GB" sz="3200" b="1" i="0" u="none" strike="noStrike" kern="100" cap="none" spc="0" normalizeH="0" baseline="0" noProof="0">
              <a:ln>
                <a:noFill/>
              </a:ln>
              <a:solidFill>
                <a:schemeClr val="tx1"/>
              </a:solidFill>
              <a:effectLst/>
              <a:uLnTx/>
              <a:uFillTx/>
              <a:latin typeface="Arial Rounded MT Bold" panose="020F0704030504030204" pitchFamily="34" charset="0"/>
              <a:ea typeface="Noto Serif CJK SC"/>
              <a:cs typeface="FreeSans"/>
            </a:endParaRPr>
          </a:p>
          <a:p>
            <a:pPr marL="0" marR="0" lvl="0" indent="0" algn="ctr" defTabSz="914400" rtl="0" eaLnBrk="1" fontAlgn="auto" latinLnBrk="0" hangingPunct="1">
              <a:lnSpc>
                <a:spcPct val="100000"/>
              </a:lnSpc>
              <a:spcBef>
                <a:spcPts val="0"/>
              </a:spcBef>
              <a:spcAft>
                <a:spcPts val="595"/>
              </a:spcAft>
              <a:buClrTx/>
              <a:buSzTx/>
              <a:buFontTx/>
              <a:buNone/>
              <a:tabLst/>
              <a:defRPr/>
            </a:pPr>
            <a:r>
              <a:rPr kumimoji="0" lang="en-GB" sz="3200" b="1" i="0" u="none" strike="noStrike" kern="100" cap="none" spc="0" normalizeH="0" baseline="0" noProof="0">
                <a:ln>
                  <a:noFill/>
                </a:ln>
                <a:solidFill>
                  <a:schemeClr val="bg1"/>
                </a:solidFill>
                <a:effectLst/>
                <a:uLnTx/>
                <a:uFillTx/>
                <a:latin typeface="Arial Rounded MT Bold"/>
                <a:ea typeface="Noto Serif CJK SC"/>
                <a:cs typeface="FreeSans"/>
              </a:rPr>
              <a:t>What the AT Passport did for me. </a:t>
            </a:r>
            <a:endParaRPr kumimoji="0" lang="en-IE" sz="3200" b="1" i="0" u="none" strike="noStrike" kern="100" cap="none" spc="0" normalizeH="0" baseline="0" noProof="0">
              <a:ln>
                <a:noFill/>
              </a:ln>
              <a:solidFill>
                <a:schemeClr val="bg1"/>
              </a:solidFill>
              <a:effectLst/>
              <a:uLnTx/>
              <a:uFillTx/>
              <a:latin typeface="Arial Rounded MT Bold"/>
              <a:ea typeface="Noto Serif CJK SC"/>
              <a:cs typeface="FreeSans"/>
            </a:endParaRPr>
          </a:p>
          <a:p>
            <a:pPr marL="0" marR="0" lvl="0" indent="0" algn="ctr" defTabSz="914400" rtl="0" eaLnBrk="1" fontAlgn="auto" latinLnBrk="0" hangingPunct="1">
              <a:lnSpc>
                <a:spcPct val="100000"/>
              </a:lnSpc>
              <a:spcBef>
                <a:spcPts val="285"/>
              </a:spcBef>
              <a:spcAft>
                <a:spcPts val="285"/>
              </a:spcAft>
              <a:buClrTx/>
              <a:buSzTx/>
              <a:buFontTx/>
              <a:buNone/>
              <a:tabLst/>
              <a:defRPr/>
            </a:pPr>
            <a:endParaRPr kumimoji="0" lang="en-IE" sz="2800" b="0" i="0" u="none" strike="noStrike" kern="100" cap="none" spc="0" normalizeH="0" baseline="0" noProof="0">
              <a:ln>
                <a:noFill/>
              </a:ln>
              <a:solidFill>
                <a:schemeClr val="bg1"/>
              </a:solidFill>
              <a:effectLst/>
              <a:uLnTx/>
              <a:uFillTx/>
              <a:latin typeface="Arial" panose="020B0604020202020204" pitchFamily="34" charset="0"/>
              <a:ea typeface="Noto Serif CJK SC"/>
              <a:cs typeface="FreeSans"/>
            </a:endParaRPr>
          </a:p>
          <a:p>
            <a:pPr marL="0" marR="0" lvl="0" indent="0" algn="ctr" defTabSz="914400" rtl="0" eaLnBrk="1" fontAlgn="auto" latinLnBrk="0" hangingPunct="1">
              <a:lnSpc>
                <a:spcPct val="100000"/>
              </a:lnSpc>
              <a:spcBef>
                <a:spcPts val="285"/>
              </a:spcBef>
              <a:spcAft>
                <a:spcPts val="285"/>
              </a:spcAft>
              <a:buClrTx/>
              <a:buSzTx/>
              <a:buFontTx/>
              <a:buNone/>
              <a:tabLst/>
              <a:defRPr/>
            </a:pPr>
            <a:endParaRPr kumimoji="0" lang="en-IE" sz="2800" b="0" i="0" u="none" strike="noStrike" kern="100" cap="none" spc="0" normalizeH="0" baseline="0" noProof="0">
              <a:ln>
                <a:noFill/>
              </a:ln>
              <a:solidFill>
                <a:schemeClr val="bg1"/>
              </a:solidFill>
              <a:effectLst/>
              <a:uLnTx/>
              <a:uFillTx/>
              <a:latin typeface="Arial" panose="020B0604020202020204" pitchFamily="34" charset="0"/>
              <a:ea typeface="Noto Serif CJK SC"/>
              <a:cs typeface="FreeSans"/>
            </a:endParaRPr>
          </a:p>
          <a:p>
            <a:pPr marL="0" marR="0" lvl="0" indent="0" algn="ctr" defTabSz="914400" rtl="0" eaLnBrk="1" fontAlgn="auto" latinLnBrk="0" hangingPunct="1">
              <a:lnSpc>
                <a:spcPct val="100000"/>
              </a:lnSpc>
              <a:spcBef>
                <a:spcPts val="285"/>
              </a:spcBef>
              <a:spcAft>
                <a:spcPts val="285"/>
              </a:spcAft>
              <a:buClrTx/>
              <a:buSzTx/>
              <a:buFontTx/>
              <a:buNone/>
              <a:tabLst/>
              <a:defRPr/>
            </a:pPr>
            <a:r>
              <a:rPr kumimoji="0" lang="en-IE" sz="2800" b="0" i="0" u="none" strike="noStrike" kern="100" cap="none" spc="0" normalizeH="0" baseline="0" noProof="0">
                <a:ln>
                  <a:noFill/>
                </a:ln>
                <a:solidFill>
                  <a:schemeClr val="bg1"/>
                </a:solidFill>
                <a:effectLst/>
                <a:uLnTx/>
                <a:uFillTx/>
                <a:latin typeface="Arial"/>
                <a:ea typeface="Noto Serif CJK SC"/>
                <a:cs typeface="FreeSans"/>
              </a:rPr>
              <a:t>Patrick Fitzgerald &amp; Niamh Toland </a:t>
            </a:r>
            <a:endParaRPr kumimoji="0" lang="en-IE" sz="2800" b="0" i="0" u="none" strike="noStrike" kern="100" cap="none" spc="0" normalizeH="0" baseline="0" noProof="0" dirty="0">
              <a:ln>
                <a:noFill/>
              </a:ln>
              <a:solidFill>
                <a:schemeClr val="bg1"/>
              </a:solidFill>
              <a:effectLst/>
              <a:uLnTx/>
              <a:uFillTx/>
              <a:latin typeface="Arial"/>
              <a:ea typeface="Noto Serif CJK SC"/>
              <a:cs typeface="FreeSans"/>
            </a:endParaRPr>
          </a:p>
        </p:txBody>
      </p:sp>
    </p:spTree>
    <p:extLst>
      <p:ext uri="{BB962C8B-B14F-4D97-AF65-F5344CB8AC3E}">
        <p14:creationId xmlns:p14="http://schemas.microsoft.com/office/powerpoint/2010/main" val="427110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7E85-5973-EDA8-76A7-CFC0C6FB4A38}"/>
              </a:ext>
            </a:extLst>
          </p:cNvPr>
          <p:cNvSpPr>
            <a:spLocks noGrp="1"/>
          </p:cNvSpPr>
          <p:nvPr>
            <p:ph type="title"/>
          </p:nvPr>
        </p:nvSpPr>
        <p:spPr>
          <a:xfrm>
            <a:off x="258288" y="0"/>
            <a:ext cx="11675423" cy="1325563"/>
          </a:xfrm>
        </p:spPr>
        <p:txBody>
          <a:bodyPr>
            <a:normAutofit/>
          </a:bodyPr>
          <a:lstStyle/>
          <a:p>
            <a:r>
              <a:rPr lang="en-GB" b="1" dirty="0">
                <a:ea typeface="Calibri Light"/>
                <a:cs typeface="Calibri Light"/>
              </a:rPr>
              <a:t>Expand the reach of the AT Passport</a:t>
            </a:r>
            <a:endParaRPr lang="en-US" b="1" dirty="0">
              <a:cs typeface="Calibri Light"/>
            </a:endParaRPr>
          </a:p>
        </p:txBody>
      </p:sp>
      <p:pic>
        <p:nvPicPr>
          <p:cNvPr id="3" name="Online Media 2" title="AT Passport Self Guiding">
            <a:hlinkClick r:id="" action="ppaction://media"/>
            <a:extLst>
              <a:ext uri="{FF2B5EF4-FFF2-40B4-BE49-F238E27FC236}">
                <a16:creationId xmlns:a16="http://schemas.microsoft.com/office/drawing/2014/main" id="{A47E8B9E-D8E1-4B53-C7E7-092134CD5740}"/>
              </a:ext>
            </a:extLst>
          </p:cNvPr>
          <p:cNvPicPr>
            <a:picLocks noRot="1" noChangeAspect="1"/>
          </p:cNvPicPr>
          <p:nvPr>
            <a:videoFile r:link="rId1"/>
          </p:nvPr>
        </p:nvPicPr>
        <p:blipFill>
          <a:blip r:embed="rId3"/>
          <a:stretch>
            <a:fillRect/>
          </a:stretch>
        </p:blipFill>
        <p:spPr>
          <a:xfrm>
            <a:off x="1325369" y="1325563"/>
            <a:ext cx="8867449" cy="4995746"/>
          </a:xfrm>
          <a:prstGeom prst="rect">
            <a:avLst/>
          </a:prstGeom>
        </p:spPr>
      </p:pic>
    </p:spTree>
    <p:extLst>
      <p:ext uri="{BB962C8B-B14F-4D97-AF65-F5344CB8AC3E}">
        <p14:creationId xmlns:p14="http://schemas.microsoft.com/office/powerpoint/2010/main" val="3321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3"/>
          <p:cNvSpPr txBox="1">
            <a:spLocks noGrp="1"/>
          </p:cNvSpPr>
          <p:nvPr>
            <p:ph type="title"/>
          </p:nvPr>
        </p:nvSpPr>
        <p:spPr>
          <a:xfrm>
            <a:off x="0" y="1"/>
            <a:ext cx="12192000" cy="1149530"/>
          </a:xfrm>
          <a:prstGeom prst="rect">
            <a:avLst/>
          </a:prstGeom>
          <a:solidFill>
            <a:srgbClr val="13213C"/>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8000"/>
              <a:buFont typeface="Impact"/>
              <a:buNone/>
            </a:pPr>
            <a:r>
              <a:rPr lang="en-IE" sz="8000" dirty="0">
                <a:solidFill>
                  <a:schemeClr val="lt1"/>
                </a:solidFill>
                <a:latin typeface="Impact"/>
                <a:ea typeface="Impact"/>
                <a:cs typeface="Impact"/>
                <a:sym typeface="Impact"/>
              </a:rPr>
              <a:t>AT Passport : Global Impact</a:t>
            </a:r>
            <a:endParaRPr dirty="0"/>
          </a:p>
        </p:txBody>
      </p:sp>
      <p:pic>
        <p:nvPicPr>
          <p:cNvPr id="471" name="Google Shape;471;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3440" y="899159"/>
            <a:ext cx="10593492" cy="5958839"/>
          </a:xfrm>
          <a:prstGeom prst="rect">
            <a:avLst/>
          </a:prstGeom>
          <a:noFill/>
          <a:ln>
            <a:noFill/>
          </a:ln>
        </p:spPr>
      </p:pic>
      <p:sp>
        <p:nvSpPr>
          <p:cNvPr id="472" name="Google Shape;472;p23">
            <a:extLst>
              <a:ext uri="{C183D7F6-B498-43B3-948B-1728B52AA6E4}">
                <adec:decorative xmlns:adec="http://schemas.microsoft.com/office/drawing/2017/decorative" val="1"/>
              </a:ext>
            </a:extLst>
          </p:cNvPr>
          <p:cNvSpPr/>
          <p:nvPr/>
        </p:nvSpPr>
        <p:spPr>
          <a:xfrm>
            <a:off x="0" y="1149531"/>
            <a:ext cx="12192000" cy="5708469"/>
          </a:xfrm>
          <a:prstGeom prst="rect">
            <a:avLst/>
          </a:prstGeom>
          <a:solidFill>
            <a:schemeClr val="lt1">
              <a:alpha val="73725"/>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3" name="Google Shape;473;p23">
            <a:extLst>
              <a:ext uri="{C183D7F6-B498-43B3-948B-1728B52AA6E4}">
                <adec:decorative xmlns:adec="http://schemas.microsoft.com/office/drawing/2017/decorative" val="1"/>
              </a:ext>
            </a:extLst>
          </p:cNvPr>
          <p:cNvSpPr/>
          <p:nvPr/>
        </p:nvSpPr>
        <p:spPr>
          <a:xfrm>
            <a:off x="2148397" y="4412203"/>
            <a:ext cx="3581412" cy="1837318"/>
          </a:xfrm>
          <a:prstGeom prst="roundRect">
            <a:avLst>
              <a:gd name="adj" fmla="val 16667"/>
            </a:avLst>
          </a:prstGeom>
          <a:solidFill>
            <a:schemeClr val="lt1">
              <a:alpha val="58823"/>
            </a:schemeClr>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5" name="Google Shape;475;p23">
            <a:extLst>
              <a:ext uri="{C183D7F6-B498-43B3-948B-1728B52AA6E4}">
                <adec:decorative xmlns:adec="http://schemas.microsoft.com/office/drawing/2017/decorative" val="1"/>
              </a:ext>
            </a:extLst>
          </p:cNvPr>
          <p:cNvSpPr/>
          <p:nvPr/>
        </p:nvSpPr>
        <p:spPr>
          <a:xfrm>
            <a:off x="2148396" y="1638300"/>
            <a:ext cx="3576129" cy="1762125"/>
          </a:xfrm>
          <a:prstGeom prst="roundRect">
            <a:avLst>
              <a:gd name="adj" fmla="val 16667"/>
            </a:avLst>
          </a:prstGeom>
          <a:solidFill>
            <a:schemeClr val="lt1">
              <a:alpha val="58823"/>
            </a:schemeClr>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7" name="Google Shape;477;p23">
            <a:extLst>
              <a:ext uri="{C183D7F6-B498-43B3-948B-1728B52AA6E4}">
                <adec:decorative xmlns:adec="http://schemas.microsoft.com/office/drawing/2017/decorative" val="1"/>
              </a:ext>
            </a:extLst>
          </p:cNvPr>
          <p:cNvSpPr/>
          <p:nvPr/>
        </p:nvSpPr>
        <p:spPr>
          <a:xfrm>
            <a:off x="6577965" y="1638300"/>
            <a:ext cx="3151733" cy="1762125"/>
          </a:xfrm>
          <a:prstGeom prst="roundRect">
            <a:avLst>
              <a:gd name="adj" fmla="val 16667"/>
            </a:avLst>
          </a:prstGeom>
          <a:solidFill>
            <a:schemeClr val="lt1">
              <a:alpha val="58823"/>
            </a:schemeClr>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9" name="Google Shape;479;p23">
            <a:extLst>
              <a:ext uri="{C183D7F6-B498-43B3-948B-1728B52AA6E4}">
                <adec:decorative xmlns:adec="http://schemas.microsoft.com/office/drawing/2017/decorative" val="1"/>
              </a:ext>
            </a:extLst>
          </p:cNvPr>
          <p:cNvSpPr/>
          <p:nvPr/>
        </p:nvSpPr>
        <p:spPr>
          <a:xfrm>
            <a:off x="6672266" y="4487395"/>
            <a:ext cx="3151733" cy="1762125"/>
          </a:xfrm>
          <a:prstGeom prst="roundRect">
            <a:avLst>
              <a:gd name="adj" fmla="val 16667"/>
            </a:avLst>
          </a:prstGeom>
          <a:solidFill>
            <a:schemeClr val="lt1">
              <a:alpha val="58823"/>
            </a:schemeClr>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1" name="Google Shape;481;p23">
            <a:extLst>
              <a:ext uri="{C183D7F6-B498-43B3-948B-1728B52AA6E4}">
                <adec:decorative xmlns:adec="http://schemas.microsoft.com/office/drawing/2017/decorative" val="1"/>
              </a:ext>
            </a:extLst>
          </p:cNvPr>
          <p:cNvSpPr/>
          <p:nvPr/>
        </p:nvSpPr>
        <p:spPr>
          <a:xfrm>
            <a:off x="4106376" y="1908957"/>
            <a:ext cx="3914775" cy="3909960"/>
          </a:xfrm>
          <a:prstGeom prst="ellipse">
            <a:avLst/>
          </a:prstGeom>
          <a:solidFill>
            <a:schemeClr val="lt1">
              <a:alpha val="73725"/>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2" name="Google Shape;482;p23" descr="WHO Global A.T. Initiative's graphic illustrating inter-relationship between:&#10;People&#10;Products&#10;Personnel&#10;Provision&#10;Policy"/>
          <p:cNvPicPr preferRelativeResize="0"/>
          <p:nvPr/>
        </p:nvPicPr>
        <p:blipFill rotWithShape="1">
          <a:blip r:embed="rId4">
            <a:alphaModFix/>
          </a:blip>
          <a:srcRect/>
          <a:stretch/>
        </p:blipFill>
        <p:spPr>
          <a:xfrm>
            <a:off x="3994535" y="1785990"/>
            <a:ext cx="4086224" cy="4126025"/>
          </a:xfrm>
          <a:prstGeom prst="rect">
            <a:avLst/>
          </a:prstGeom>
          <a:noFill/>
          <a:ln>
            <a:noFill/>
          </a:ln>
        </p:spPr>
      </p:pic>
      <p:grpSp>
        <p:nvGrpSpPr>
          <p:cNvPr id="4" name="Group 3" descr="Logos for disability organisations: Headway, Disability Federation Ireland, MS Ireland, Enable Ireland, and St John of God">
            <a:extLst>
              <a:ext uri="{FF2B5EF4-FFF2-40B4-BE49-F238E27FC236}">
                <a16:creationId xmlns:a16="http://schemas.microsoft.com/office/drawing/2014/main" id="{840F1CA2-88EE-C02B-C9F6-B0890003FC96}"/>
              </a:ext>
            </a:extLst>
          </p:cNvPr>
          <p:cNvGrpSpPr/>
          <p:nvPr/>
        </p:nvGrpSpPr>
        <p:grpSpPr>
          <a:xfrm>
            <a:off x="2378967" y="1710309"/>
            <a:ext cx="2299611" cy="1471185"/>
            <a:chOff x="2378967" y="1710309"/>
            <a:chExt cx="2299611" cy="1471185"/>
          </a:xfrm>
        </p:grpSpPr>
        <p:pic>
          <p:nvPicPr>
            <p:cNvPr id="476" name="Google Shape;476;p23"/>
            <p:cNvPicPr preferRelativeResize="0"/>
            <p:nvPr/>
          </p:nvPicPr>
          <p:blipFill rotWithShape="1">
            <a:blip r:embed="rId5">
              <a:alphaModFix/>
            </a:blip>
            <a:srcRect t="24691" r="370"/>
            <a:stretch/>
          </p:blipFill>
          <p:spPr>
            <a:xfrm>
              <a:off x="2378967" y="2138548"/>
              <a:ext cx="2299611" cy="1042946"/>
            </a:xfrm>
            <a:prstGeom prst="rect">
              <a:avLst/>
            </a:prstGeom>
            <a:noFill/>
            <a:ln>
              <a:noFill/>
            </a:ln>
          </p:spPr>
        </p:pic>
        <p:pic>
          <p:nvPicPr>
            <p:cNvPr id="5" name="Picture 4" descr="A red text with a white background&#10;&#10;Description automatically generated">
              <a:extLst>
                <a:ext uri="{FF2B5EF4-FFF2-40B4-BE49-F238E27FC236}">
                  <a16:creationId xmlns:a16="http://schemas.microsoft.com/office/drawing/2014/main" id="{6B7399A3-0295-B72F-EC9F-CF78D7C89A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363"/>
            <a:stretch/>
          </p:blipFill>
          <p:spPr>
            <a:xfrm>
              <a:off x="3596817" y="1710309"/>
              <a:ext cx="1022663" cy="426735"/>
            </a:xfrm>
            <a:prstGeom prst="rect">
              <a:avLst/>
            </a:prstGeom>
          </p:spPr>
        </p:pic>
      </p:grpSp>
      <p:pic>
        <p:nvPicPr>
          <p:cNvPr id="483" name="Google Shape;483;p23" descr="Health Service Executive Logo&#10;&#10;"/>
          <p:cNvPicPr preferRelativeResize="0"/>
          <p:nvPr/>
        </p:nvPicPr>
        <p:blipFill rotWithShape="1">
          <a:blip r:embed="rId7">
            <a:alphaModFix/>
          </a:blip>
          <a:srcRect/>
          <a:stretch/>
        </p:blipFill>
        <p:spPr>
          <a:xfrm>
            <a:off x="7695483" y="1785988"/>
            <a:ext cx="1889760" cy="1005840"/>
          </a:xfrm>
          <a:prstGeom prst="rect">
            <a:avLst/>
          </a:prstGeom>
          <a:noFill/>
          <a:ln>
            <a:noFill/>
          </a:ln>
        </p:spPr>
      </p:pic>
      <p:grpSp>
        <p:nvGrpSpPr>
          <p:cNvPr id="2" name="Group 1" descr="TEKenable and Microsoft logos">
            <a:extLst>
              <a:ext uri="{FF2B5EF4-FFF2-40B4-BE49-F238E27FC236}">
                <a16:creationId xmlns:a16="http://schemas.microsoft.com/office/drawing/2014/main" id="{88CF4874-F944-BE98-8AEB-679964614CAA}"/>
              </a:ext>
            </a:extLst>
          </p:cNvPr>
          <p:cNvGrpSpPr/>
          <p:nvPr/>
        </p:nvGrpSpPr>
        <p:grpSpPr>
          <a:xfrm>
            <a:off x="2416137" y="4822832"/>
            <a:ext cx="2812923" cy="1423992"/>
            <a:chOff x="2416137" y="4822832"/>
            <a:chExt cx="2812923" cy="1423992"/>
          </a:xfrm>
        </p:grpSpPr>
        <p:pic>
          <p:nvPicPr>
            <p:cNvPr id="474" name="Google Shape;474;p23" descr="Microsoft logo"/>
            <p:cNvPicPr preferRelativeResize="0"/>
            <p:nvPr/>
          </p:nvPicPr>
          <p:blipFill rotWithShape="1">
            <a:blip r:embed="rId8">
              <a:alphaModFix/>
            </a:blip>
            <a:srcRect/>
            <a:stretch/>
          </p:blipFill>
          <p:spPr>
            <a:xfrm>
              <a:off x="2548904" y="5275644"/>
              <a:ext cx="2680156" cy="971180"/>
            </a:xfrm>
            <a:prstGeom prst="rect">
              <a:avLst/>
            </a:prstGeom>
            <a:noFill/>
            <a:ln>
              <a:noFill/>
            </a:ln>
          </p:spPr>
        </p:pic>
        <p:pic>
          <p:nvPicPr>
            <p:cNvPr id="3" name="Picture 2" descr="TEKenable Ltd | LinkedIn">
              <a:extLst>
                <a:ext uri="{FF2B5EF4-FFF2-40B4-BE49-F238E27FC236}">
                  <a16:creationId xmlns:a16="http://schemas.microsoft.com/office/drawing/2014/main" id="{90A4EBC2-F6CA-887B-4084-920EC2402A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9433" b="37086"/>
            <a:stretch/>
          </p:blipFill>
          <p:spPr bwMode="auto">
            <a:xfrm>
              <a:off x="2416137" y="4822832"/>
              <a:ext cx="1905000" cy="447312"/>
            </a:xfrm>
            <a:prstGeom prst="rect">
              <a:avLst/>
            </a:prstGeom>
            <a:noFill/>
            <a:extLst>
              <a:ext uri="{909E8E84-426E-40DD-AFC4-6F175D3DCCD1}">
                <a14:hiddenFill xmlns:a14="http://schemas.microsoft.com/office/drawing/2010/main">
                  <a:solidFill>
                    <a:srgbClr val="FFFFFF"/>
                  </a:solidFill>
                </a14:hiddenFill>
              </a:ext>
            </a:extLst>
          </p:spPr>
        </p:pic>
      </p:grpSp>
      <p:pic>
        <p:nvPicPr>
          <p:cNvPr id="480" name="Google Shape;480;p23" descr="World Health Organisation's logo"/>
          <p:cNvPicPr preferRelativeResize="0"/>
          <p:nvPr/>
        </p:nvPicPr>
        <p:blipFill rotWithShape="1">
          <a:blip r:embed="rId10">
            <a:alphaModFix/>
          </a:blip>
          <a:srcRect/>
          <a:stretch/>
        </p:blipFill>
        <p:spPr>
          <a:xfrm>
            <a:off x="6972300" y="5182884"/>
            <a:ext cx="2905234" cy="11620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ADD8-9343-079C-B89B-85BFD899F543}"/>
              </a:ext>
            </a:extLst>
          </p:cNvPr>
          <p:cNvSpPr>
            <a:spLocks noGrp="1"/>
          </p:cNvSpPr>
          <p:nvPr>
            <p:ph type="title"/>
          </p:nvPr>
        </p:nvSpPr>
        <p:spPr>
          <a:xfrm>
            <a:off x="184322" y="0"/>
            <a:ext cx="11823355" cy="1325563"/>
          </a:xfrm>
        </p:spPr>
        <p:txBody>
          <a:bodyPr>
            <a:normAutofit/>
          </a:bodyPr>
          <a:lstStyle/>
          <a:p>
            <a:r>
              <a:rPr lang="en-IE" sz="3600" b="1" dirty="0">
                <a:latin typeface="Calibri"/>
                <a:ea typeface="Calibri"/>
                <a:cs typeface="Calibri"/>
              </a:rPr>
              <a:t>Looking Ahead </a:t>
            </a:r>
          </a:p>
        </p:txBody>
      </p:sp>
      <p:sp>
        <p:nvSpPr>
          <p:cNvPr id="3" name="TextBox 2">
            <a:extLst>
              <a:ext uri="{FF2B5EF4-FFF2-40B4-BE49-F238E27FC236}">
                <a16:creationId xmlns:a16="http://schemas.microsoft.com/office/drawing/2014/main" id="{C3BFE88A-4E3B-5660-8669-066C0948501B}"/>
              </a:ext>
            </a:extLst>
          </p:cNvPr>
          <p:cNvSpPr txBox="1"/>
          <p:nvPr/>
        </p:nvSpPr>
        <p:spPr>
          <a:xfrm>
            <a:off x="266167" y="1691454"/>
            <a:ext cx="11032522" cy="3301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sz="2200">
                <a:latin typeface="Arial"/>
              </a:defRPr>
            </a:pPr>
            <a:r>
              <a:rPr lang="en-GB" sz="2400" dirty="0"/>
              <a:t>With Government support, we want to: </a:t>
            </a:r>
          </a:p>
          <a:p>
            <a:pPr marL="342900" indent="-342900">
              <a:lnSpc>
                <a:spcPct val="200000"/>
              </a:lnSpc>
              <a:buFont typeface="Arial" panose="020B0604020202020204" pitchFamily="34" charset="0"/>
              <a:buChar char="•"/>
              <a:defRPr sz="2200">
                <a:latin typeface="Arial"/>
              </a:defRPr>
            </a:pPr>
            <a:r>
              <a:rPr lang="en-GB" sz="2400" dirty="0"/>
              <a:t>Expand the reach of the AT Passport nationally</a:t>
            </a:r>
          </a:p>
          <a:p>
            <a:pPr marL="342900" indent="-342900">
              <a:lnSpc>
                <a:spcPct val="200000"/>
              </a:lnSpc>
              <a:buFont typeface="Arial" panose="020B0604020202020204" pitchFamily="34" charset="0"/>
              <a:buChar char="•"/>
              <a:defRPr sz="2200">
                <a:latin typeface="Arial"/>
              </a:defRPr>
            </a:pPr>
            <a:r>
              <a:rPr lang="en-GB" sz="2400" dirty="0"/>
              <a:t>Grow partnerships across education, health, and employment</a:t>
            </a:r>
          </a:p>
          <a:p>
            <a:pPr marL="342900" indent="-342900">
              <a:lnSpc>
                <a:spcPct val="200000"/>
              </a:lnSpc>
              <a:buFont typeface="Arial" panose="020B0604020202020204" pitchFamily="34" charset="0"/>
              <a:buChar char="•"/>
              <a:defRPr sz="2200">
                <a:latin typeface="Arial"/>
              </a:defRPr>
            </a:pPr>
            <a:r>
              <a:rPr lang="en-GB" sz="2400" dirty="0"/>
              <a:t>Use AI to personalise recommendations and support</a:t>
            </a:r>
          </a:p>
          <a:p>
            <a:pPr marL="342900" indent="-342900">
              <a:lnSpc>
                <a:spcPct val="200000"/>
              </a:lnSpc>
              <a:buFont typeface="Arial" panose="020B0604020202020204" pitchFamily="34" charset="0"/>
              <a:buChar char="•"/>
              <a:defRPr sz="2200">
                <a:latin typeface="Arial"/>
              </a:defRPr>
            </a:pPr>
            <a:r>
              <a:rPr lang="en-GB" sz="2400" dirty="0"/>
              <a:t>Continue co-design with AT users and lived experience leaders</a:t>
            </a:r>
          </a:p>
        </p:txBody>
      </p:sp>
    </p:spTree>
    <p:extLst>
      <p:ext uri="{BB962C8B-B14F-4D97-AF65-F5344CB8AC3E}">
        <p14:creationId xmlns:p14="http://schemas.microsoft.com/office/powerpoint/2010/main" val="173236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F24626-85C3-92BA-AF7D-640C1947416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Partner organisations</a:t>
            </a:r>
          </a:p>
        </p:txBody>
      </p:sp>
      <p:pic>
        <p:nvPicPr>
          <p:cNvPr id="10" name="Picture 9" descr="Freedom Tech Logo">
            <a:extLst>
              <a:ext uri="{FF2B5EF4-FFF2-40B4-BE49-F238E27FC236}">
                <a16:creationId xmlns:a16="http://schemas.microsoft.com/office/drawing/2014/main" id="{58F86C0D-EEA8-2E5A-C97F-EE3BE68E0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19" y="295325"/>
            <a:ext cx="3123346" cy="856318"/>
          </a:xfrm>
          <a:prstGeom prst="rect">
            <a:avLst/>
          </a:prstGeom>
        </p:spPr>
      </p:pic>
      <p:grpSp>
        <p:nvGrpSpPr>
          <p:cNvPr id="2" name="Group 1" descr="Logos for partners - Headway Ireland, Multiple Sclerosis Ireland, Disability Federation Ireland, Enable Ireland, and St John of God">
            <a:extLst>
              <a:ext uri="{FF2B5EF4-FFF2-40B4-BE49-F238E27FC236}">
                <a16:creationId xmlns:a16="http://schemas.microsoft.com/office/drawing/2014/main" id="{09BE42E3-2FC0-975A-EED9-3FF7AED75CDD}"/>
              </a:ext>
            </a:extLst>
          </p:cNvPr>
          <p:cNvGrpSpPr/>
          <p:nvPr/>
        </p:nvGrpSpPr>
        <p:grpSpPr>
          <a:xfrm>
            <a:off x="375319" y="1984774"/>
            <a:ext cx="5059064" cy="1793966"/>
            <a:chOff x="413370" y="1984774"/>
            <a:chExt cx="5059064" cy="1793966"/>
          </a:xfrm>
        </p:grpSpPr>
        <p:pic>
          <p:nvPicPr>
            <p:cNvPr id="4" name="Google Shape;476;p23" descr="Logos for partner organisations - Disability Federation Ireland, Headway Ireland, Multiple Sclerosis Ireland, Enable Ireland">
              <a:extLst>
                <a:ext uri="{FF2B5EF4-FFF2-40B4-BE49-F238E27FC236}">
                  <a16:creationId xmlns:a16="http://schemas.microsoft.com/office/drawing/2014/main" id="{BEFB2F08-674C-17F6-F363-9BFE8869EBFF}"/>
                </a:ext>
              </a:extLst>
            </p:cNvPr>
            <p:cNvPicPr preferRelativeResize="0"/>
            <p:nvPr/>
          </p:nvPicPr>
          <p:blipFill rotWithShape="1">
            <a:blip r:embed="rId4">
              <a:alphaModFix/>
            </a:blip>
            <a:srcRect t="27547"/>
            <a:stretch/>
          </p:blipFill>
          <p:spPr>
            <a:xfrm>
              <a:off x="413370" y="1984774"/>
              <a:ext cx="3572851" cy="1793966"/>
            </a:xfrm>
            <a:prstGeom prst="rect">
              <a:avLst/>
            </a:prstGeom>
            <a:noFill/>
            <a:ln>
              <a:noFill/>
            </a:ln>
          </p:spPr>
        </p:pic>
        <p:pic>
          <p:nvPicPr>
            <p:cNvPr id="6" name="Picture 5" descr="St John of God ">
              <a:extLst>
                <a:ext uri="{FF2B5EF4-FFF2-40B4-BE49-F238E27FC236}">
                  <a16:creationId xmlns:a16="http://schemas.microsoft.com/office/drawing/2014/main" id="{ABE7F691-3294-6AED-1116-641356D51B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6363"/>
            <a:stretch/>
          </p:blipFill>
          <p:spPr>
            <a:xfrm>
              <a:off x="3911358" y="2915976"/>
              <a:ext cx="1561076" cy="643839"/>
            </a:xfrm>
            <a:prstGeom prst="rect">
              <a:avLst/>
            </a:prstGeom>
          </p:spPr>
        </p:pic>
      </p:grpSp>
      <p:pic>
        <p:nvPicPr>
          <p:cNvPr id="8" name="Picture 3" descr="The Co-Design group of people posing for a photo in DFI with AT Passport Drawn on blackboard behind.&#10;">
            <a:extLst>
              <a:ext uri="{FF2B5EF4-FFF2-40B4-BE49-F238E27FC236}">
                <a16:creationId xmlns:a16="http://schemas.microsoft.com/office/drawing/2014/main" id="{64FED3F7-E3E8-495D-2FBA-EEB99659A017}"/>
              </a:ext>
            </a:extLst>
          </p:cNvPr>
          <p:cNvPicPr>
            <a:picLocks noChangeAspect="1"/>
          </p:cNvPicPr>
          <p:nvPr/>
        </p:nvPicPr>
        <p:blipFill rotWithShape="1">
          <a:blip r:embed="rId6"/>
          <a:srcRect l="10889" t="25341" r="11952" b="25282"/>
          <a:stretch/>
        </p:blipFill>
        <p:spPr>
          <a:xfrm>
            <a:off x="5742938" y="1462205"/>
            <a:ext cx="6479740" cy="3093114"/>
          </a:xfrm>
          <a:prstGeom prst="rect">
            <a:avLst/>
          </a:prstGeom>
        </p:spPr>
      </p:pic>
      <p:grpSp>
        <p:nvGrpSpPr>
          <p:cNvPr id="5" name="Group 4" descr="Microsoft and TEKenable logos">
            <a:extLst>
              <a:ext uri="{FF2B5EF4-FFF2-40B4-BE49-F238E27FC236}">
                <a16:creationId xmlns:a16="http://schemas.microsoft.com/office/drawing/2014/main" id="{1AD71437-4C1E-EE39-6712-5CE5DE2F57BA}"/>
              </a:ext>
            </a:extLst>
          </p:cNvPr>
          <p:cNvGrpSpPr/>
          <p:nvPr/>
        </p:nvGrpSpPr>
        <p:grpSpPr>
          <a:xfrm>
            <a:off x="5712804" y="4563887"/>
            <a:ext cx="6064947" cy="662356"/>
            <a:chOff x="5712804" y="4563887"/>
            <a:chExt cx="6064947" cy="662356"/>
          </a:xfrm>
        </p:grpSpPr>
        <p:pic>
          <p:nvPicPr>
            <p:cNvPr id="7" name="Google Shape;474;p23" descr="Microsoft logo">
              <a:extLst>
                <a:ext uri="{FF2B5EF4-FFF2-40B4-BE49-F238E27FC236}">
                  <a16:creationId xmlns:a16="http://schemas.microsoft.com/office/drawing/2014/main" id="{9AB2CB2D-5DD2-94F8-0F8E-BE99B8F2A5E3}"/>
                </a:ext>
              </a:extLst>
            </p:cNvPr>
            <p:cNvPicPr preferRelativeResize="0"/>
            <p:nvPr/>
          </p:nvPicPr>
          <p:blipFill rotWithShape="1">
            <a:blip r:embed="rId7">
              <a:alphaModFix/>
            </a:blip>
            <a:srcRect/>
            <a:stretch/>
          </p:blipFill>
          <p:spPr>
            <a:xfrm>
              <a:off x="5712804" y="4563887"/>
              <a:ext cx="2230332" cy="662356"/>
            </a:xfrm>
            <a:prstGeom prst="rect">
              <a:avLst/>
            </a:prstGeom>
            <a:noFill/>
            <a:ln>
              <a:noFill/>
            </a:ln>
          </p:spPr>
        </p:pic>
        <p:pic>
          <p:nvPicPr>
            <p:cNvPr id="1026" name="Picture 2" descr="TEKenable Logo">
              <a:extLst>
                <a:ext uri="{FF2B5EF4-FFF2-40B4-BE49-F238E27FC236}">
                  <a16:creationId xmlns:a16="http://schemas.microsoft.com/office/drawing/2014/main" id="{2A3FD63F-6DFB-E4FD-F58E-0454F0D016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9433" b="37086"/>
            <a:stretch/>
          </p:blipFill>
          <p:spPr bwMode="auto">
            <a:xfrm>
              <a:off x="9872751" y="4674469"/>
              <a:ext cx="1905000" cy="4473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269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0D4C6A-2CC0-087D-83B2-7FDBD33506D2}"/>
              </a:ext>
            </a:extLst>
          </p:cNvPr>
          <p:cNvSpPr>
            <a:spLocks noGrp="1"/>
          </p:cNvSpPr>
          <p:nvPr>
            <p:ph type="title"/>
          </p:nvPr>
        </p:nvSpPr>
        <p:spPr/>
        <p:txBody>
          <a:bodyPr/>
          <a:lstStyle/>
          <a:p>
            <a:r>
              <a:rPr lang="en-GB" b="1" dirty="0">
                <a:latin typeface="Arial" panose="020B0604020202020204" pitchFamily="34" charset="0"/>
                <a:ea typeface="Calibri Light"/>
                <a:cs typeface="Arial" panose="020B0604020202020204" pitchFamily="34" charset="0"/>
              </a:rPr>
              <a:t>AT Passport 2.0 </a:t>
            </a:r>
            <a:endParaRPr lang="en-GB"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34E92F0-6379-0FAA-A736-2624ED840358}"/>
              </a:ext>
            </a:extLst>
          </p:cNvPr>
          <p:cNvSpPr txBox="1"/>
          <p:nvPr/>
        </p:nvSpPr>
        <p:spPr>
          <a:xfrm>
            <a:off x="215153" y="1809726"/>
            <a:ext cx="1207545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200000"/>
              </a:lnSpc>
              <a:buFont typeface="Arial" panose="020B0604020202020204" pitchFamily="34" charset="0"/>
              <a:buChar char="•"/>
              <a:defRPr sz="2200">
                <a:latin typeface="Arial"/>
              </a:defRPr>
            </a:pPr>
            <a:r>
              <a:rPr lang="en-GB" sz="2400" dirty="0"/>
              <a:t>The AT Passport support people to identify their needs and match it with AT </a:t>
            </a:r>
          </a:p>
          <a:p>
            <a:pPr marL="342900" indent="-342900">
              <a:lnSpc>
                <a:spcPct val="200000"/>
              </a:lnSpc>
              <a:buFont typeface="Arial" panose="020B0604020202020204" pitchFamily="34" charset="0"/>
              <a:buChar char="•"/>
              <a:defRPr sz="2200">
                <a:latin typeface="Arial"/>
              </a:defRPr>
            </a:pPr>
            <a:r>
              <a:rPr lang="en-GB" sz="2400" dirty="0"/>
              <a:t>Supports transitions across education, employment, and community life</a:t>
            </a:r>
          </a:p>
          <a:p>
            <a:pPr marL="342900" indent="-342900">
              <a:lnSpc>
                <a:spcPct val="200000"/>
              </a:lnSpc>
              <a:buFont typeface="Arial" panose="020B0604020202020204" pitchFamily="34" charset="0"/>
              <a:buChar char="•"/>
              <a:defRPr sz="2200">
                <a:latin typeface="Arial"/>
              </a:defRPr>
            </a:pPr>
            <a:r>
              <a:rPr lang="en-GB" sz="2400" dirty="0"/>
              <a:t>Helps people communicate supports and accommodations more easily</a:t>
            </a:r>
          </a:p>
          <a:p>
            <a:pPr marL="342900" indent="-342900">
              <a:lnSpc>
                <a:spcPct val="200000"/>
              </a:lnSpc>
              <a:buFont typeface="Arial" panose="020B0604020202020204" pitchFamily="34" charset="0"/>
              <a:buChar char="•"/>
              <a:defRPr sz="2200">
                <a:latin typeface="Arial"/>
              </a:defRPr>
            </a:pPr>
            <a:r>
              <a:rPr lang="en-GB" sz="2400" dirty="0"/>
              <a:t>Promotes independence, confidence, and continuity</a:t>
            </a:r>
          </a:p>
          <a:p>
            <a:pPr marL="800100" lvl="1" indent="-342900">
              <a:buFont typeface="Courier New"/>
              <a:buChar char="o"/>
            </a:pPr>
            <a:endParaRPr lang="en-GB" sz="2400" dirty="0">
              <a:ea typeface="Calibri"/>
              <a:cs typeface="Calibri"/>
            </a:endParaRPr>
          </a:p>
          <a:p>
            <a:pPr marL="800100" lvl="1" indent="-342900">
              <a:buFont typeface="Courier New"/>
              <a:buChar char="o"/>
            </a:pPr>
            <a:endParaRPr lang="en-GB" sz="2400" dirty="0">
              <a:ea typeface="Calibri"/>
              <a:cs typeface="Calibri"/>
            </a:endParaRPr>
          </a:p>
        </p:txBody>
      </p:sp>
    </p:spTree>
    <p:extLst>
      <p:ext uri="{BB962C8B-B14F-4D97-AF65-F5344CB8AC3E}">
        <p14:creationId xmlns:p14="http://schemas.microsoft.com/office/powerpoint/2010/main" val="7678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27F8D-A04A-72D7-DEEB-564D459E4E4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F1234E5-906A-DBDF-1944-4183F08D05E2}"/>
              </a:ext>
            </a:extLst>
          </p:cNvPr>
          <p:cNvSpPr>
            <a:spLocks noGrp="1"/>
          </p:cNvSpPr>
          <p:nvPr>
            <p:ph type="title"/>
          </p:nvPr>
        </p:nvSpPr>
        <p:spPr/>
        <p:txBody>
          <a:bodyPr/>
          <a:lstStyle/>
          <a:p>
            <a:r>
              <a:rPr lang="en-GB" b="1" dirty="0"/>
              <a:t>Why the AT Passport Matters</a:t>
            </a:r>
            <a:endParaRPr lang="en-GB"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0D82E23-FAFF-D136-2445-8852D9FAC548}"/>
              </a:ext>
            </a:extLst>
          </p:cNvPr>
          <p:cNvSpPr txBox="1"/>
          <p:nvPr/>
        </p:nvSpPr>
        <p:spPr>
          <a:xfrm>
            <a:off x="215153" y="1809726"/>
            <a:ext cx="12075459" cy="2932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200000"/>
              </a:lnSpc>
              <a:buFont typeface="Arial" panose="020B0604020202020204" pitchFamily="34" charset="0"/>
              <a:buChar char="•"/>
              <a:defRPr sz="2200">
                <a:latin typeface="Arial"/>
              </a:defRPr>
            </a:pPr>
            <a:r>
              <a:rPr lang="en-GB" sz="2400" dirty="0"/>
              <a:t>Many AT users face delays accessing supports</a:t>
            </a:r>
          </a:p>
          <a:p>
            <a:pPr marL="342900" indent="-342900">
              <a:lnSpc>
                <a:spcPct val="200000"/>
              </a:lnSpc>
              <a:buFont typeface="Arial" panose="020B0604020202020204" pitchFamily="34" charset="0"/>
              <a:buChar char="•"/>
              <a:defRPr sz="2200">
                <a:latin typeface="Arial"/>
              </a:defRPr>
            </a:pPr>
            <a:r>
              <a:rPr lang="en-GB" sz="2400" dirty="0"/>
              <a:t>People often repeat their story to new services or organisations</a:t>
            </a:r>
          </a:p>
          <a:p>
            <a:pPr marL="342900" indent="-342900">
              <a:lnSpc>
                <a:spcPct val="200000"/>
              </a:lnSpc>
              <a:buFont typeface="Arial" panose="020B0604020202020204" pitchFamily="34" charset="0"/>
              <a:buChar char="•"/>
              <a:defRPr sz="2200">
                <a:latin typeface="Arial"/>
              </a:defRPr>
            </a:pPr>
            <a:r>
              <a:rPr lang="en-GB" sz="2400" dirty="0"/>
              <a:t>AT needs change across different stages of life</a:t>
            </a:r>
          </a:p>
          <a:p>
            <a:pPr marL="342900" indent="-342900">
              <a:lnSpc>
                <a:spcPct val="200000"/>
              </a:lnSpc>
              <a:buFont typeface="Arial" panose="020B0604020202020204" pitchFamily="34" charset="0"/>
              <a:buChar char="•"/>
              <a:defRPr sz="2200">
                <a:latin typeface="Arial"/>
              </a:defRPr>
            </a:pPr>
            <a:r>
              <a:rPr lang="en-GB" sz="2400" dirty="0"/>
              <a:t>The passport puts the person at the centre of the journey</a:t>
            </a:r>
            <a:endParaRPr lang="en-GB" sz="2400" dirty="0">
              <a:ea typeface="Calibri"/>
              <a:cs typeface="Calibri"/>
            </a:endParaRPr>
          </a:p>
        </p:txBody>
      </p:sp>
    </p:spTree>
    <p:extLst>
      <p:ext uri="{BB962C8B-B14F-4D97-AF65-F5344CB8AC3E}">
        <p14:creationId xmlns:p14="http://schemas.microsoft.com/office/powerpoint/2010/main" val="294048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BBC95-8C35-5868-7FF3-54FB0EE135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390857-C1E2-4D3C-ABB3-0F67F307120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b="1" dirty="0"/>
              <a:t>How it helped me? Daniel </a:t>
            </a:r>
          </a:p>
        </p:txBody>
      </p:sp>
      <p:pic>
        <p:nvPicPr>
          <p:cNvPr id="5" name="Picture 4" descr="Three people sitting on a bench and smiling">
            <a:extLst>
              <a:ext uri="{FF2B5EF4-FFF2-40B4-BE49-F238E27FC236}">
                <a16:creationId xmlns:a16="http://schemas.microsoft.com/office/drawing/2014/main" id="{F0BD7739-F54D-364A-B11C-816C37842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06" y="1909482"/>
            <a:ext cx="5143500" cy="3429000"/>
          </a:xfrm>
          <a:prstGeom prst="rect">
            <a:avLst/>
          </a:prstGeom>
        </p:spPr>
      </p:pic>
      <p:sp>
        <p:nvSpPr>
          <p:cNvPr id="3" name="TextBox 2">
            <a:extLst>
              <a:ext uri="{FF2B5EF4-FFF2-40B4-BE49-F238E27FC236}">
                <a16:creationId xmlns:a16="http://schemas.microsoft.com/office/drawing/2014/main" id="{7E96A594-FAC7-E26A-611B-D8C7F865FA28}"/>
              </a:ext>
            </a:extLst>
          </p:cNvPr>
          <p:cNvSpPr txBox="1"/>
          <p:nvPr/>
        </p:nvSpPr>
        <p:spPr>
          <a:xfrm>
            <a:off x="6172200" y="1825625"/>
            <a:ext cx="5947348" cy="43513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buFont typeface="Arial" panose="020B0604020202020204" pitchFamily="34" charset="0"/>
            </a:pPr>
            <a:endParaRPr lang="en-US" sz="2800" dirty="0"/>
          </a:p>
          <a:p>
            <a:pPr marL="457200" indent="-457200">
              <a:lnSpc>
                <a:spcPct val="90000"/>
              </a:lnSpc>
              <a:spcBef>
                <a:spcPts val="1000"/>
              </a:spcBef>
              <a:buFont typeface="Arial" panose="020B0604020202020204" pitchFamily="34" charset="0"/>
              <a:buChar char="•"/>
            </a:pPr>
            <a:r>
              <a:rPr lang="en-US" sz="2800" b="1" dirty="0"/>
              <a:t>Access to information </a:t>
            </a:r>
            <a:r>
              <a:rPr lang="en-US" sz="2800" dirty="0"/>
              <a:t>about what technology can help me  </a:t>
            </a:r>
          </a:p>
          <a:p>
            <a:pPr marL="457200" indent="-457200">
              <a:lnSpc>
                <a:spcPct val="90000"/>
              </a:lnSpc>
              <a:spcBef>
                <a:spcPts val="1000"/>
              </a:spcBef>
              <a:buFont typeface="Arial" panose="020B0604020202020204" pitchFamily="34" charset="0"/>
              <a:buChar char="•"/>
            </a:pPr>
            <a:r>
              <a:rPr lang="en-US" sz="2800" dirty="0"/>
              <a:t>I could select </a:t>
            </a:r>
            <a:r>
              <a:rPr lang="en-US" sz="2800" b="1" dirty="0"/>
              <a:t>New AT based on new Needs </a:t>
            </a:r>
          </a:p>
          <a:p>
            <a:pPr marL="457200" indent="-457200">
              <a:lnSpc>
                <a:spcPct val="90000"/>
              </a:lnSpc>
              <a:spcBef>
                <a:spcPts val="1000"/>
              </a:spcBef>
              <a:buFont typeface="Arial" panose="020B0604020202020204" pitchFamily="34" charset="0"/>
              <a:buChar char="•"/>
            </a:pPr>
            <a:r>
              <a:rPr lang="en-US" sz="2800" dirty="0"/>
              <a:t>I could </a:t>
            </a:r>
            <a:r>
              <a:rPr lang="en-US" sz="2800" b="1" dirty="0"/>
              <a:t>share my needs </a:t>
            </a:r>
            <a:r>
              <a:rPr lang="en-US" sz="2800" dirty="0"/>
              <a:t>with others </a:t>
            </a:r>
          </a:p>
          <a:p>
            <a:pPr marL="457200" indent="-457200">
              <a:lnSpc>
                <a:spcPct val="90000"/>
              </a:lnSpc>
              <a:spcBef>
                <a:spcPts val="1000"/>
              </a:spcBef>
              <a:buFont typeface="Arial" panose="020B0604020202020204" pitchFamily="34" charset="0"/>
              <a:buChar char="•"/>
            </a:pPr>
            <a:r>
              <a:rPr lang="en-US" sz="2800" dirty="0"/>
              <a:t>I was more </a:t>
            </a:r>
            <a:r>
              <a:rPr lang="en-US" sz="2800" b="1" dirty="0"/>
              <a:t>Confident</a:t>
            </a:r>
            <a:r>
              <a:rPr lang="en-US" sz="2800" dirty="0"/>
              <a:t> and felt more </a:t>
            </a:r>
            <a:r>
              <a:rPr lang="en-US" sz="2800" b="1" dirty="0"/>
              <a:t>independent </a:t>
            </a:r>
          </a:p>
          <a:p>
            <a:pPr marL="0" lvl="1">
              <a:lnSpc>
                <a:spcPct val="90000"/>
              </a:lnSpc>
              <a:spcBef>
                <a:spcPts val="1000"/>
              </a:spcBef>
              <a:buFont typeface="Arial" panose="020B0604020202020204" pitchFamily="34" charset="0"/>
            </a:pPr>
            <a:endParaRPr lang="en-US" sz="2800" dirty="0"/>
          </a:p>
          <a:p>
            <a:pPr marL="0" lvl="1">
              <a:lnSpc>
                <a:spcPct val="90000"/>
              </a:lnSpc>
              <a:spcBef>
                <a:spcPts val="1000"/>
              </a:spcBef>
              <a:buFont typeface="Arial" panose="020B0604020202020204" pitchFamily="34" charset="0"/>
            </a:pPr>
            <a:endParaRPr lang="en-US" sz="2800" dirty="0"/>
          </a:p>
        </p:txBody>
      </p:sp>
    </p:spTree>
    <p:extLst>
      <p:ext uri="{BB962C8B-B14F-4D97-AF65-F5344CB8AC3E}">
        <p14:creationId xmlns:p14="http://schemas.microsoft.com/office/powerpoint/2010/main" val="171887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F3766-33D5-B755-0621-498A56146D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C00B5A4-0227-35D1-44DC-F3BF971D76B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b="1" dirty="0"/>
              <a:t>How it helped me?  Niamh</a:t>
            </a:r>
          </a:p>
        </p:txBody>
      </p:sp>
      <p:sp>
        <p:nvSpPr>
          <p:cNvPr id="3" name="TextBox 2">
            <a:extLst>
              <a:ext uri="{FF2B5EF4-FFF2-40B4-BE49-F238E27FC236}">
                <a16:creationId xmlns:a16="http://schemas.microsoft.com/office/drawing/2014/main" id="{2CA49F2C-D389-A4BD-CFB4-8472BA9858A4}"/>
              </a:ext>
            </a:extLst>
          </p:cNvPr>
          <p:cNvSpPr txBox="1"/>
          <p:nvPr/>
        </p:nvSpPr>
        <p:spPr>
          <a:xfrm>
            <a:off x="4231341" y="1556684"/>
            <a:ext cx="7708913" cy="43513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buFont typeface="Arial" panose="020B0604020202020204" pitchFamily="34" charset="0"/>
            </a:pPr>
            <a:endParaRPr lang="en-US" sz="2800" dirty="0"/>
          </a:p>
          <a:p>
            <a:pPr marL="457200" indent="-457200">
              <a:lnSpc>
                <a:spcPct val="150000"/>
              </a:lnSpc>
              <a:buFont typeface="Arial" panose="020B0604020202020204" pitchFamily="34" charset="0"/>
              <a:buChar char="•"/>
              <a:defRPr sz="2200">
                <a:latin typeface="Arial"/>
              </a:defRPr>
            </a:pPr>
            <a:r>
              <a:rPr lang="en-GB" sz="2800" dirty="0"/>
              <a:t>Supported transitions in career development</a:t>
            </a:r>
          </a:p>
          <a:p>
            <a:pPr marL="457200" indent="-457200">
              <a:lnSpc>
                <a:spcPct val="150000"/>
              </a:lnSpc>
              <a:buFont typeface="Arial" panose="020B0604020202020204" pitchFamily="34" charset="0"/>
              <a:buChar char="•"/>
              <a:defRPr sz="2200">
                <a:latin typeface="Arial"/>
              </a:defRPr>
            </a:pPr>
            <a:r>
              <a:rPr lang="en-GB" sz="2800" dirty="0"/>
              <a:t>Helped identify needs clearly</a:t>
            </a:r>
          </a:p>
          <a:p>
            <a:pPr marL="457200" indent="-457200">
              <a:lnSpc>
                <a:spcPct val="150000"/>
              </a:lnSpc>
              <a:buFont typeface="Arial" panose="020B0604020202020204" pitchFamily="34" charset="0"/>
              <a:buChar char="•"/>
              <a:defRPr sz="2200">
                <a:latin typeface="Arial"/>
              </a:defRPr>
            </a:pPr>
            <a:r>
              <a:rPr lang="en-GB" sz="2800" dirty="0"/>
              <a:t>Encouraged trying new technologies </a:t>
            </a:r>
          </a:p>
          <a:p>
            <a:pPr marL="457200" indent="-457200">
              <a:lnSpc>
                <a:spcPct val="150000"/>
              </a:lnSpc>
              <a:buFont typeface="Arial" panose="020B0604020202020204" pitchFamily="34" charset="0"/>
              <a:buChar char="•"/>
              <a:defRPr sz="2200">
                <a:latin typeface="Arial"/>
              </a:defRPr>
            </a:pPr>
            <a:r>
              <a:rPr lang="en-GB" sz="2800" dirty="0"/>
              <a:t>Made accessing information easier</a:t>
            </a:r>
          </a:p>
          <a:p>
            <a:pPr marL="457200" indent="-457200">
              <a:lnSpc>
                <a:spcPct val="150000"/>
              </a:lnSpc>
              <a:buFont typeface="Arial" panose="020B0604020202020204" pitchFamily="34" charset="0"/>
              <a:buChar char="•"/>
              <a:defRPr sz="2200">
                <a:latin typeface="Arial"/>
              </a:defRPr>
            </a:pPr>
            <a:r>
              <a:rPr lang="en-GB" sz="2800" dirty="0"/>
              <a:t>Supported confidence</a:t>
            </a:r>
          </a:p>
          <a:p>
            <a:pPr marL="0" lvl="1">
              <a:lnSpc>
                <a:spcPct val="90000"/>
              </a:lnSpc>
              <a:spcBef>
                <a:spcPts val="1000"/>
              </a:spcBef>
              <a:buFont typeface="Arial" panose="020B0604020202020204" pitchFamily="34" charset="0"/>
            </a:pPr>
            <a:endParaRPr lang="en-US" sz="2800" dirty="0"/>
          </a:p>
          <a:p>
            <a:pPr marL="0" lvl="1">
              <a:lnSpc>
                <a:spcPct val="90000"/>
              </a:lnSpc>
              <a:spcBef>
                <a:spcPts val="1000"/>
              </a:spcBef>
              <a:buFont typeface="Arial" panose="020B0604020202020204" pitchFamily="34" charset="0"/>
            </a:pPr>
            <a:endParaRPr lang="en-US" sz="2800" dirty="0"/>
          </a:p>
        </p:txBody>
      </p:sp>
      <p:pic>
        <p:nvPicPr>
          <p:cNvPr id="4" name="Picture 3" descr="Niamh smiling at the camera">
            <a:extLst>
              <a:ext uri="{FF2B5EF4-FFF2-40B4-BE49-F238E27FC236}">
                <a16:creationId xmlns:a16="http://schemas.microsoft.com/office/drawing/2014/main" id="{A2FC4FB1-EB72-78A5-73FE-57C7E7EEB530}"/>
              </a:ext>
            </a:extLst>
          </p:cNvPr>
          <p:cNvPicPr>
            <a:picLocks noChangeAspect="1"/>
          </p:cNvPicPr>
          <p:nvPr/>
        </p:nvPicPr>
        <p:blipFill>
          <a:blip r:embed="rId3" cstate="print">
            <a:extLst>
              <a:ext uri="{28A0092B-C50C-407E-A947-70E740481C1C}">
                <a14:useLocalDpi xmlns:a14="http://schemas.microsoft.com/office/drawing/2010/main" val="0"/>
              </a:ext>
            </a:extLst>
          </a:blip>
          <a:srcRect t="9931"/>
          <a:stretch>
            <a:fillRect/>
          </a:stretch>
        </p:blipFill>
        <p:spPr>
          <a:xfrm>
            <a:off x="659060" y="1556684"/>
            <a:ext cx="2607762" cy="3953717"/>
          </a:xfrm>
          <a:prstGeom prst="rect">
            <a:avLst/>
          </a:prstGeom>
        </p:spPr>
      </p:pic>
    </p:spTree>
    <p:extLst>
      <p:ext uri="{BB962C8B-B14F-4D97-AF65-F5344CB8AC3E}">
        <p14:creationId xmlns:p14="http://schemas.microsoft.com/office/powerpoint/2010/main" val="187874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ndmap with the AT passport owner in the middle, surrounded by 6 text boxes: info and CHAT, AT loan library, policymakers, funder, AT provider, and AT partner">
            <a:extLst>
              <a:ext uri="{FF2B5EF4-FFF2-40B4-BE49-F238E27FC236}">
                <a16:creationId xmlns:a16="http://schemas.microsoft.com/office/drawing/2014/main" id="{2CBB7DC7-EAD7-3756-604B-3F4D212EB221}"/>
              </a:ext>
            </a:extLst>
          </p:cNvPr>
          <p:cNvPicPr>
            <a:picLocks noChangeAspect="1"/>
          </p:cNvPicPr>
          <p:nvPr/>
        </p:nvPicPr>
        <p:blipFill>
          <a:blip r:embed="rId2"/>
          <a:srcRect t="7720" b="6023"/>
          <a:stretch>
            <a:fillRect/>
          </a:stretch>
        </p:blipFill>
        <p:spPr>
          <a:xfrm>
            <a:off x="1064013" y="901107"/>
            <a:ext cx="9344722" cy="5763891"/>
          </a:xfrm>
          <a:prstGeom prst="rect">
            <a:avLst/>
          </a:prstGeom>
        </p:spPr>
      </p:pic>
      <p:sp>
        <p:nvSpPr>
          <p:cNvPr id="2" name="Title 1">
            <a:extLst>
              <a:ext uri="{FF2B5EF4-FFF2-40B4-BE49-F238E27FC236}">
                <a16:creationId xmlns:a16="http://schemas.microsoft.com/office/drawing/2014/main" id="{987F4F06-3036-DD51-CD09-086E1158536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AT Passport </a:t>
            </a:r>
            <a:r>
              <a:rPr lang="en-GB" dirty="0" err="1"/>
              <a:t>mindmap</a:t>
            </a:r>
            <a:endParaRPr lang="en-GB" dirty="0"/>
          </a:p>
        </p:txBody>
      </p:sp>
    </p:spTree>
    <p:extLst>
      <p:ext uri="{BB962C8B-B14F-4D97-AF65-F5344CB8AC3E}">
        <p14:creationId xmlns:p14="http://schemas.microsoft.com/office/powerpoint/2010/main" val="56168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B7A3-D810-0E44-7E8B-0BDA784D7CEB}"/>
              </a:ext>
            </a:extLst>
          </p:cNvPr>
          <p:cNvSpPr>
            <a:spLocks noGrp="1"/>
          </p:cNvSpPr>
          <p:nvPr>
            <p:ph type="title"/>
          </p:nvPr>
        </p:nvSpPr>
        <p:spPr>
          <a:xfrm>
            <a:off x="469456" y="1084140"/>
            <a:ext cx="10515600" cy="872482"/>
          </a:xfrm>
        </p:spPr>
        <p:txBody>
          <a:bodyPr>
            <a:noAutofit/>
          </a:bodyPr>
          <a:lstStyle/>
          <a:p>
            <a:r>
              <a:rPr lang="en-IE" sz="4000" b="1" dirty="0">
                <a:effectLst/>
                <a:latin typeface="Arial" panose="020B0604020202020204" pitchFamily="34" charset="0"/>
                <a:ea typeface="Calibri"/>
                <a:cs typeface="Arial" panose="020B0604020202020204" pitchFamily="34" charset="0"/>
              </a:rPr>
              <a:t>Innovation</a:t>
            </a:r>
            <a:r>
              <a:rPr lang="en-IE" sz="4000" dirty="0">
                <a:effectLst/>
                <a:latin typeface="Arial" panose="020B0604020202020204" pitchFamily="34" charset="0"/>
                <a:ea typeface="Calibri"/>
                <a:cs typeface="Arial" panose="020B0604020202020204" pitchFamily="34" charset="0"/>
              </a:rPr>
              <a:t>:  </a:t>
            </a:r>
            <a:br>
              <a:rPr lang="en-IE" sz="4000" dirty="0">
                <a:effectLst/>
                <a:latin typeface="Arial" panose="020B0604020202020204" pitchFamily="34" charset="0"/>
                <a:ea typeface="Calibri" panose="020F0502020204030204" pitchFamily="34" charset="0"/>
                <a:cs typeface="Arial" panose="020B0604020202020204" pitchFamily="34" charset="0"/>
              </a:rPr>
            </a:br>
            <a:endParaRPr lang="en-IE" sz="4000" dirty="0">
              <a:latin typeface="Arial" panose="020B0604020202020204" pitchFamily="34" charset="0"/>
              <a:ea typeface="Calibri Light"/>
              <a:cs typeface="Arial" panose="020B0604020202020204" pitchFamily="34" charset="0"/>
            </a:endParaRPr>
          </a:p>
        </p:txBody>
      </p:sp>
      <p:sp>
        <p:nvSpPr>
          <p:cNvPr id="3" name="TextBox 2">
            <a:extLst>
              <a:ext uri="{FF2B5EF4-FFF2-40B4-BE49-F238E27FC236}">
                <a16:creationId xmlns:a16="http://schemas.microsoft.com/office/drawing/2014/main" id="{BB07F8CE-633C-85EB-B2C5-B33FC37FB9B3}"/>
              </a:ext>
            </a:extLst>
          </p:cNvPr>
          <p:cNvSpPr txBox="1"/>
          <p:nvPr/>
        </p:nvSpPr>
        <p:spPr>
          <a:xfrm>
            <a:off x="469456" y="1708633"/>
            <a:ext cx="1105019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GB" sz="2400" dirty="0">
                <a:latin typeface="Arial" panose="020B0604020202020204" pitchFamily="34" charset="0"/>
                <a:ea typeface="Calibri"/>
                <a:cs typeface="Arial" panose="020B0604020202020204" pitchFamily="34" charset="0"/>
              </a:rPr>
              <a:t>Places AT user at centre of own journey</a:t>
            </a:r>
            <a:endParaRPr lang="en-US" dirty="0">
              <a:latin typeface="Arial" panose="020B0604020202020204" pitchFamily="34" charset="0"/>
              <a:ea typeface="Calibri" panose="020F0502020204030204"/>
              <a:cs typeface="Arial" panose="020B0604020202020204" pitchFamily="34" charset="0"/>
            </a:endParaRPr>
          </a:p>
          <a:p>
            <a:pPr marL="342900" indent="-342900">
              <a:lnSpc>
                <a:spcPct val="150000"/>
              </a:lnSpc>
              <a:buFont typeface="Arial"/>
              <a:buChar char="•"/>
            </a:pPr>
            <a:r>
              <a:rPr lang="en-GB" sz="2400" dirty="0">
                <a:latin typeface="Arial" panose="020B0604020202020204" pitchFamily="34" charset="0"/>
                <a:ea typeface="Calibri"/>
                <a:cs typeface="Arial" panose="020B0604020202020204" pitchFamily="34" charset="0"/>
              </a:rPr>
              <a:t>Eases transitions across lifespan</a:t>
            </a:r>
          </a:p>
          <a:p>
            <a:pPr marL="342900" indent="-342900">
              <a:lnSpc>
                <a:spcPct val="150000"/>
              </a:lnSpc>
              <a:buFont typeface="Arial"/>
              <a:buChar char="•"/>
            </a:pPr>
            <a:r>
              <a:rPr lang="en-GB" sz="2400" dirty="0">
                <a:latin typeface="Arial" panose="020B0604020202020204" pitchFamily="34" charset="0"/>
                <a:ea typeface="Calibri"/>
                <a:cs typeface="Arial" panose="020B0604020202020204" pitchFamily="34" charset="0"/>
              </a:rPr>
              <a:t>Promotes no-cost/low-cost solutions as the first step in the process</a:t>
            </a:r>
          </a:p>
          <a:p>
            <a:pPr marL="342900" indent="-342900">
              <a:lnSpc>
                <a:spcPct val="150000"/>
              </a:lnSpc>
              <a:buFont typeface="Arial"/>
              <a:buChar char="•"/>
            </a:pPr>
            <a:r>
              <a:rPr lang="en-GB" sz="2400" dirty="0">
                <a:latin typeface="Arial" panose="020B0604020202020204" pitchFamily="34" charset="0"/>
                <a:ea typeface="Calibri"/>
                <a:cs typeface="Arial" panose="020B0604020202020204" pitchFamily="34" charset="0"/>
              </a:rPr>
              <a:t>Potential to reduce the waiting list by empowering prospective AT users to identify and resource their own needs, where possible</a:t>
            </a:r>
          </a:p>
          <a:p>
            <a:pPr marL="342900" indent="-342900">
              <a:lnSpc>
                <a:spcPct val="150000"/>
              </a:lnSpc>
              <a:buFont typeface="Arial"/>
              <a:buChar char="•"/>
            </a:pPr>
            <a:r>
              <a:rPr lang="en-GB" sz="2400" dirty="0">
                <a:latin typeface="Arial" panose="020B0604020202020204" pitchFamily="34" charset="0"/>
                <a:ea typeface="Calibri"/>
                <a:cs typeface="Arial" panose="020B0604020202020204" pitchFamily="34" charset="0"/>
              </a:rPr>
              <a:t>Extends reach of HSE Aids &amp; Appliances budgets</a:t>
            </a:r>
          </a:p>
          <a:p>
            <a:pPr marL="342900" indent="-342900">
              <a:buFont typeface="Arial"/>
              <a:buChar char="•"/>
            </a:pPr>
            <a:endParaRPr lang="en-GB" sz="2400" dirty="0">
              <a:ea typeface="Calibri"/>
              <a:cs typeface="Calibri"/>
            </a:endParaRPr>
          </a:p>
          <a:p>
            <a:pPr marL="342900" indent="-342900">
              <a:buFont typeface="Arial"/>
              <a:buChar char="•"/>
            </a:pPr>
            <a:endParaRPr lang="en-GB" sz="2400" dirty="0">
              <a:ea typeface="Calibri"/>
              <a:cs typeface="Calibri"/>
            </a:endParaRPr>
          </a:p>
          <a:p>
            <a:endParaRPr lang="en-GB" sz="2400" dirty="0">
              <a:ea typeface="Calibri"/>
              <a:cs typeface="Calibri"/>
            </a:endParaRPr>
          </a:p>
          <a:p>
            <a:endParaRPr lang="en-GB" sz="2400" dirty="0">
              <a:ea typeface="Calibri"/>
              <a:cs typeface="Calibri"/>
            </a:endParaRPr>
          </a:p>
        </p:txBody>
      </p:sp>
    </p:spTree>
    <p:extLst>
      <p:ext uri="{BB962C8B-B14F-4D97-AF65-F5344CB8AC3E}">
        <p14:creationId xmlns:p14="http://schemas.microsoft.com/office/powerpoint/2010/main" val="425639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803E-1F8D-BE5F-2270-103E2CE14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847DD-84BE-A147-5193-7280020E768E}"/>
              </a:ext>
            </a:extLst>
          </p:cNvPr>
          <p:cNvSpPr>
            <a:spLocks noGrp="1"/>
          </p:cNvSpPr>
          <p:nvPr>
            <p:ph type="title"/>
          </p:nvPr>
        </p:nvSpPr>
        <p:spPr>
          <a:xfrm>
            <a:off x="158967" y="835273"/>
            <a:ext cx="10515600" cy="872482"/>
          </a:xfrm>
        </p:spPr>
        <p:txBody>
          <a:bodyPr>
            <a:noAutofit/>
          </a:bodyPr>
          <a:lstStyle/>
          <a:p>
            <a:r>
              <a:rPr lang="en-GB" sz="4000" b="1" dirty="0"/>
              <a:t>Key Features of AT Passport 2.0</a:t>
            </a:r>
            <a:r>
              <a:rPr lang="en-IE" sz="4000" b="1" dirty="0">
                <a:effectLst/>
                <a:latin typeface="Arial" panose="020B0604020202020204" pitchFamily="34" charset="0"/>
                <a:ea typeface="Calibri"/>
                <a:cs typeface="Arial" panose="020B0604020202020204" pitchFamily="34" charset="0"/>
              </a:rPr>
              <a:t>:  </a:t>
            </a:r>
            <a:br>
              <a:rPr lang="en-IE" sz="4000" b="1" dirty="0">
                <a:effectLst/>
                <a:latin typeface="Arial" panose="020B0604020202020204" pitchFamily="34" charset="0"/>
                <a:ea typeface="Calibri" panose="020F0502020204030204" pitchFamily="34" charset="0"/>
                <a:cs typeface="Arial" panose="020B0604020202020204" pitchFamily="34" charset="0"/>
              </a:rPr>
            </a:br>
            <a:endParaRPr lang="en-IE" sz="4000" b="1" dirty="0">
              <a:latin typeface="Arial" panose="020B0604020202020204" pitchFamily="34" charset="0"/>
              <a:ea typeface="Calibri Light"/>
              <a:cs typeface="Arial" panose="020B0604020202020204" pitchFamily="34" charset="0"/>
            </a:endParaRPr>
          </a:p>
        </p:txBody>
      </p:sp>
      <p:sp>
        <p:nvSpPr>
          <p:cNvPr id="3" name="TextBox 2">
            <a:extLst>
              <a:ext uri="{FF2B5EF4-FFF2-40B4-BE49-F238E27FC236}">
                <a16:creationId xmlns:a16="http://schemas.microsoft.com/office/drawing/2014/main" id="{E98F61D2-EE6E-8DF7-90BB-F4D98FC2C87E}"/>
              </a:ext>
            </a:extLst>
          </p:cNvPr>
          <p:cNvSpPr txBox="1"/>
          <p:nvPr/>
        </p:nvSpPr>
        <p:spPr>
          <a:xfrm>
            <a:off x="158967" y="1707755"/>
            <a:ext cx="94844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200000"/>
              </a:lnSpc>
              <a:buFont typeface="Arial" panose="020B0604020202020204" pitchFamily="34" charset="0"/>
              <a:buChar char="•"/>
              <a:defRPr sz="2200">
                <a:latin typeface="Arial"/>
              </a:defRPr>
            </a:pPr>
            <a:r>
              <a:rPr lang="en-GB" sz="2400" dirty="0"/>
              <a:t>Self-identification of AT needs</a:t>
            </a:r>
          </a:p>
          <a:p>
            <a:pPr marL="342900" indent="-342900">
              <a:lnSpc>
                <a:spcPct val="200000"/>
              </a:lnSpc>
              <a:buFont typeface="Arial" panose="020B0604020202020204" pitchFamily="34" charset="0"/>
              <a:buChar char="•"/>
              <a:defRPr sz="2200">
                <a:latin typeface="Arial"/>
              </a:defRPr>
            </a:pPr>
            <a:r>
              <a:rPr lang="en-GB" sz="2400" dirty="0"/>
              <a:t>AT profile creation and sharing</a:t>
            </a:r>
          </a:p>
          <a:p>
            <a:pPr marL="342900" indent="-342900">
              <a:lnSpc>
                <a:spcPct val="200000"/>
              </a:lnSpc>
              <a:buFont typeface="Arial" panose="020B0604020202020204" pitchFamily="34" charset="0"/>
              <a:buChar char="•"/>
              <a:defRPr sz="2200">
                <a:latin typeface="Arial"/>
              </a:defRPr>
            </a:pPr>
            <a:r>
              <a:rPr lang="en-GB" sz="2400" dirty="0"/>
              <a:t>Trial and feedback on assistive technology</a:t>
            </a:r>
          </a:p>
          <a:p>
            <a:pPr marL="342900" indent="-342900">
              <a:lnSpc>
                <a:spcPct val="200000"/>
              </a:lnSpc>
              <a:buFont typeface="Arial" panose="020B0604020202020204" pitchFamily="34" charset="0"/>
              <a:buChar char="•"/>
              <a:defRPr sz="2200">
                <a:latin typeface="Arial"/>
              </a:defRPr>
            </a:pPr>
            <a:r>
              <a:rPr lang="en-GB" sz="2400" dirty="0"/>
              <a:t>Information on funding and supports</a:t>
            </a:r>
          </a:p>
          <a:p>
            <a:pPr marL="342900" indent="-342900">
              <a:lnSpc>
                <a:spcPct val="200000"/>
              </a:lnSpc>
              <a:buFont typeface="Arial" panose="020B0604020202020204" pitchFamily="34" charset="0"/>
              <a:buChar char="•"/>
              <a:defRPr sz="2200">
                <a:latin typeface="Arial"/>
              </a:defRPr>
            </a:pPr>
            <a:r>
              <a:rPr lang="en-GB" sz="2400" dirty="0"/>
              <a:t>Connection to local AT services when needed</a:t>
            </a:r>
          </a:p>
          <a:p>
            <a:pPr marL="342900" indent="-342900">
              <a:lnSpc>
                <a:spcPct val="200000"/>
              </a:lnSpc>
              <a:buFont typeface="Arial"/>
              <a:buChar char="•"/>
            </a:pPr>
            <a:endParaRPr lang="en-GB" sz="2400" dirty="0">
              <a:ea typeface="Calibri"/>
              <a:cs typeface="Calibri"/>
            </a:endParaRPr>
          </a:p>
          <a:p>
            <a:endParaRPr lang="en-GB" sz="2400" dirty="0">
              <a:ea typeface="Calibri"/>
              <a:cs typeface="Calibri"/>
            </a:endParaRPr>
          </a:p>
          <a:p>
            <a:endParaRPr lang="en-GB" sz="2400" dirty="0">
              <a:ea typeface="Calibri"/>
              <a:cs typeface="Calibri"/>
            </a:endParaRPr>
          </a:p>
        </p:txBody>
      </p:sp>
      <p:pic>
        <p:nvPicPr>
          <p:cNvPr id="7" name="Picture 6" descr="Screenshot of AT passport. A profile for Jack Ireland is shown with options to view a history or summary, or to create a new AT need">
            <a:extLst>
              <a:ext uri="{FF2B5EF4-FFF2-40B4-BE49-F238E27FC236}">
                <a16:creationId xmlns:a16="http://schemas.microsoft.com/office/drawing/2014/main" id="{EF1DC534-60BE-18E4-907F-80D2A3F18A2A}"/>
              </a:ext>
            </a:extLst>
          </p:cNvPr>
          <p:cNvPicPr>
            <a:picLocks noChangeAspect="1"/>
          </p:cNvPicPr>
          <p:nvPr/>
        </p:nvPicPr>
        <p:blipFill>
          <a:blip r:embed="rId3"/>
          <a:stretch>
            <a:fillRect/>
          </a:stretch>
        </p:blipFill>
        <p:spPr>
          <a:xfrm>
            <a:off x="6935849" y="1492411"/>
            <a:ext cx="5097184" cy="3873178"/>
          </a:xfrm>
          <a:prstGeom prst="rect">
            <a:avLst/>
          </a:prstGeom>
        </p:spPr>
      </p:pic>
    </p:spTree>
    <p:extLst>
      <p:ext uri="{BB962C8B-B14F-4D97-AF65-F5344CB8AC3E}">
        <p14:creationId xmlns:p14="http://schemas.microsoft.com/office/powerpoint/2010/main" val="528896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5" ma:contentTypeDescription="Create a new document." ma:contentTypeScope="" ma:versionID="841780d47e36cf49c97c7ebb8bad3fa5">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d5e80a9dc54126306ce8ac9233aa9298"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68EA4-5984-4D74-AA2A-15352FBBEDCA}">
  <ds:schemaRefs>
    <ds:schemaRef ds:uri="4ce5584e-5f0e-4fd3-a3b6-c328330b3f2d"/>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1316e479-0dd5-4804-90b2-b021d65978fe"/>
    <ds:schemaRef ds:uri="http://purl.org/dc/terms/"/>
  </ds:schemaRefs>
</ds:datastoreItem>
</file>

<file path=customXml/itemProps2.xml><?xml version="1.0" encoding="utf-8"?>
<ds:datastoreItem xmlns:ds="http://schemas.openxmlformats.org/officeDocument/2006/customXml" ds:itemID="{A8D76959-440C-4366-832C-4E0FCAB7D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0D2D9A-893E-4474-9070-C49EFD7B14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85</TotalTime>
  <Words>1335</Words>
  <Application>Microsoft Office PowerPoint</Application>
  <PresentationFormat>Widescreen</PresentationFormat>
  <Paragraphs>118</Paragraphs>
  <Slides>12</Slides>
  <Notes>9</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Aptos</vt:lpstr>
      <vt:lpstr>Aptos Display</vt:lpstr>
      <vt:lpstr>Arial</vt:lpstr>
      <vt:lpstr>Arial Rounded MT Bold</vt:lpstr>
      <vt:lpstr>Calibri</vt:lpstr>
      <vt:lpstr>Calibri Light</vt:lpstr>
      <vt:lpstr>Courier New</vt:lpstr>
      <vt:lpstr>Courier New,monospace</vt:lpstr>
      <vt:lpstr>Impact</vt:lpstr>
      <vt:lpstr>Neue Haas Grotesk Text Pro</vt:lpstr>
      <vt:lpstr>Noto Sans Symbols</vt:lpstr>
      <vt:lpstr>office theme</vt:lpstr>
      <vt:lpstr>Custom Design</vt:lpstr>
      <vt:lpstr>Assistive Technology Passport 2.0</vt:lpstr>
      <vt:lpstr>Partner organisations</vt:lpstr>
      <vt:lpstr>AT Passport 2.0 </vt:lpstr>
      <vt:lpstr>Why the AT Passport Matters</vt:lpstr>
      <vt:lpstr>How it helped me? Daniel </vt:lpstr>
      <vt:lpstr>How it helped me?  Niamh</vt:lpstr>
      <vt:lpstr>AT Passport mindmap</vt:lpstr>
      <vt:lpstr>Innovation:   </vt:lpstr>
      <vt:lpstr>Key Features of AT Passport 2.0:   </vt:lpstr>
      <vt:lpstr>Expand the reach of the AT Passport</vt:lpstr>
      <vt:lpstr>AT Passport : Global Impact</vt:lpstr>
      <vt:lpstr>Looking Ahead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Boland</dc:creator>
  <cp:lastModifiedBy>Cara Clarke</cp:lastModifiedBy>
  <cp:revision>15</cp:revision>
  <dcterms:created xsi:type="dcterms:W3CDTF">2024-02-13T07:17:25Z</dcterms:created>
  <dcterms:modified xsi:type="dcterms:W3CDTF">2026-05-18T10:16:00Z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y fmtid="{D5CDD505-2E9C-101B-9397-08002B2CF9AE}" pid="3" name="MediaServiceImageTags">
    <vt:lpwstr/>
  </property>
</Properties>
</file>