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4" r:id="rId4"/>
    <p:sldId id="258" r:id="rId5"/>
    <p:sldId id="259" r:id="rId6"/>
    <p:sldId id="260" r:id="rId7"/>
    <p:sldId id="262" r:id="rId8"/>
    <p:sldId id="265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FED"/>
    <a:srgbClr val="F1EE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FB6CE3-9150-07E6-25A2-8C2910A288D2}" v="69" dt="2026-05-14T13:10:00.380"/>
    <p1510:client id="{FCA8221B-7F95-4F55-A1B5-020127FA0171}" v="154" dt="2026-05-14T15:09:25.1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103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svg"/><Relationship Id="rId1" Type="http://schemas.openxmlformats.org/officeDocument/2006/relationships/image" Target="../media/image1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svg"/><Relationship Id="rId1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298060-DB78-4E5E-A459-6F687F60D8C4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E06394-73F3-4407-8419-82E0D7BA670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Build skills </a:t>
          </a:r>
          <a:r>
            <a:rPr lang="en-GB" dirty="0"/>
            <a:t>&amp;</a:t>
          </a:r>
          <a:r>
            <a:rPr lang="en-US" dirty="0"/>
            <a:t> confidence</a:t>
          </a:r>
        </a:p>
      </dgm:t>
      <dgm:extLst>
        <a:ext uri="{E40237B7-FDA0-4F09-8148-C483321AD2D9}">
          <dgm14:cNvPr xmlns:dgm14="http://schemas.microsoft.com/office/drawing/2010/diagram" id="0" name="" descr="Start Early with assistive technology. Build skills &amp; confidence.&#10;Enable real choice for every learner"/>
        </a:ext>
      </dgm:extLst>
    </dgm:pt>
    <dgm:pt modelId="{F4725316-E824-4379-A6F7-90531D6ED5D1}" type="parTrans" cxnId="{93528C78-E65B-4135-9607-0FFEC1AA5FCB}">
      <dgm:prSet/>
      <dgm:spPr/>
      <dgm:t>
        <a:bodyPr/>
        <a:lstStyle/>
        <a:p>
          <a:endParaRPr lang="en-US"/>
        </a:p>
      </dgm:t>
    </dgm:pt>
    <dgm:pt modelId="{8502444F-2532-44CA-A362-2EE67CD54C8F}" type="sibTrans" cxnId="{93528C78-E65B-4135-9607-0FFEC1AA5FCB}">
      <dgm:prSet/>
      <dgm:spPr/>
      <dgm:t>
        <a:bodyPr/>
        <a:lstStyle/>
        <a:p>
          <a:endParaRPr lang="en-US"/>
        </a:p>
      </dgm:t>
    </dgm:pt>
    <dgm:pt modelId="{A9136D42-DCD8-4970-A818-57BE0C068C1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Enable real choice for every learner</a:t>
          </a:r>
        </a:p>
      </dgm:t>
    </dgm:pt>
    <dgm:pt modelId="{4203E38E-2E2A-4586-AD81-C23F0C3045AB}" type="parTrans" cxnId="{DB45796B-CB41-489A-8188-2B2DB6989072}">
      <dgm:prSet/>
      <dgm:spPr/>
      <dgm:t>
        <a:bodyPr/>
        <a:lstStyle/>
        <a:p>
          <a:endParaRPr lang="en-US"/>
        </a:p>
      </dgm:t>
    </dgm:pt>
    <dgm:pt modelId="{00D76429-93CC-4DAF-A699-8B4FBCB34FC4}" type="sibTrans" cxnId="{DB45796B-CB41-489A-8188-2B2DB6989072}">
      <dgm:prSet/>
      <dgm:spPr/>
      <dgm:t>
        <a:bodyPr/>
        <a:lstStyle/>
        <a:p>
          <a:endParaRPr lang="en-US"/>
        </a:p>
      </dgm:t>
    </dgm:pt>
    <dgm:pt modelId="{F6BDB6F6-4877-4E6F-8307-4C1CDDEBCF9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/>
            <a:t>Start early with assistive technology</a:t>
          </a:r>
        </a:p>
      </dgm:t>
      <dgm:extLst>
        <a:ext uri="{E40237B7-FDA0-4F09-8148-C483321AD2D9}">
          <dgm14:cNvPr xmlns:dgm14="http://schemas.microsoft.com/office/drawing/2010/diagram" id="0" name="" descr="Start early with assistive technology&#10;Enable real choice for every learner"/>
        </a:ext>
      </dgm:extLst>
    </dgm:pt>
    <dgm:pt modelId="{263A4034-A832-4F87-8233-1898C9D2585F}" type="sibTrans" cxnId="{EB8012E6-7821-4B19-8BCE-5C8ECDE53582}">
      <dgm:prSet/>
      <dgm:spPr/>
      <dgm:t>
        <a:bodyPr/>
        <a:lstStyle/>
        <a:p>
          <a:endParaRPr lang="en-US"/>
        </a:p>
      </dgm:t>
    </dgm:pt>
    <dgm:pt modelId="{D44B8F1F-B2E8-47C3-AFA1-40551B7B9CD1}" type="parTrans" cxnId="{EB8012E6-7821-4B19-8BCE-5C8ECDE53582}">
      <dgm:prSet/>
      <dgm:spPr/>
      <dgm:t>
        <a:bodyPr/>
        <a:lstStyle/>
        <a:p>
          <a:endParaRPr lang="en-US"/>
        </a:p>
      </dgm:t>
    </dgm:pt>
    <dgm:pt modelId="{5AF14171-5106-4764-9AD3-A10C4B017BE0}" type="pres">
      <dgm:prSet presAssocID="{37298060-DB78-4E5E-A459-6F687F60D8C4}" presName="root" presStyleCnt="0">
        <dgm:presLayoutVars>
          <dgm:dir/>
          <dgm:resizeHandles val="exact"/>
        </dgm:presLayoutVars>
      </dgm:prSet>
      <dgm:spPr/>
    </dgm:pt>
    <dgm:pt modelId="{1E2DBF14-D52A-45F6-B37B-A8A3FD081412}" type="pres">
      <dgm:prSet presAssocID="{F6BDB6F6-4877-4E6F-8307-4C1CDDEBCF97}" presName="compNode" presStyleCnt="0"/>
      <dgm:spPr/>
    </dgm:pt>
    <dgm:pt modelId="{984A2216-78FD-4C50-9058-B8134D3125D6}" type="pres">
      <dgm:prSet presAssocID="{F6BDB6F6-4877-4E6F-8307-4C1CDDEBCF97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18599FCC-86D9-4DE2-AC3F-BA05FA34DBA4}" type="pres">
      <dgm:prSet presAssocID="{F6BDB6F6-4877-4E6F-8307-4C1CDDEBCF97}" presName="spaceRect" presStyleCnt="0"/>
      <dgm:spPr/>
    </dgm:pt>
    <dgm:pt modelId="{C4452817-66B8-4716-A899-A8607CE6FC7B}" type="pres">
      <dgm:prSet presAssocID="{F6BDB6F6-4877-4E6F-8307-4C1CDDEBCF97}" presName="textRect" presStyleLbl="revTx" presStyleIdx="0" presStyleCnt="3">
        <dgm:presLayoutVars>
          <dgm:chMax val="1"/>
          <dgm:chPref val="1"/>
        </dgm:presLayoutVars>
      </dgm:prSet>
      <dgm:spPr/>
    </dgm:pt>
    <dgm:pt modelId="{CE8B2CE8-294C-431F-A14C-2E7094089BC6}" type="pres">
      <dgm:prSet presAssocID="{263A4034-A832-4F87-8233-1898C9D2585F}" presName="sibTrans" presStyleCnt="0"/>
      <dgm:spPr/>
    </dgm:pt>
    <dgm:pt modelId="{75F649E0-FCC9-4CEB-8DE6-5AA3EDC0CB21}" type="pres">
      <dgm:prSet presAssocID="{14E06394-73F3-4407-8419-82E0D7BA6705}" presName="compNode" presStyleCnt="0"/>
      <dgm:spPr/>
    </dgm:pt>
    <dgm:pt modelId="{89A68C10-2C02-4790-B72B-8A428FE23401}" type="pres">
      <dgm:prSet presAssocID="{14E06394-73F3-4407-8419-82E0D7BA6705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6CD8A957-8034-4FAC-9CBC-7C57DCAD5CCC}" type="pres">
      <dgm:prSet presAssocID="{14E06394-73F3-4407-8419-82E0D7BA6705}" presName="spaceRect" presStyleCnt="0"/>
      <dgm:spPr/>
    </dgm:pt>
    <dgm:pt modelId="{F8EEA8C9-0465-49EC-8B58-E29D42B89897}" type="pres">
      <dgm:prSet presAssocID="{14E06394-73F3-4407-8419-82E0D7BA6705}" presName="textRect" presStyleLbl="revTx" presStyleIdx="1" presStyleCnt="3">
        <dgm:presLayoutVars>
          <dgm:chMax val="1"/>
          <dgm:chPref val="1"/>
        </dgm:presLayoutVars>
      </dgm:prSet>
      <dgm:spPr/>
    </dgm:pt>
    <dgm:pt modelId="{62A38F88-7396-46C9-94B1-D187915D47F8}" type="pres">
      <dgm:prSet presAssocID="{8502444F-2532-44CA-A362-2EE67CD54C8F}" presName="sibTrans" presStyleCnt="0"/>
      <dgm:spPr/>
    </dgm:pt>
    <dgm:pt modelId="{689087CD-FCFC-4936-B104-3AA3C13CA057}" type="pres">
      <dgm:prSet presAssocID="{A9136D42-DCD8-4970-A818-57BE0C068C16}" presName="compNode" presStyleCnt="0"/>
      <dgm:spPr/>
    </dgm:pt>
    <dgm:pt modelId="{F6910C2C-C5B4-4DAE-BB21-8F54C79358A5}" type="pres">
      <dgm:prSet presAssocID="{A9136D42-DCD8-4970-A818-57BE0C068C16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73AAC2F4-FC67-4D19-A364-AEC5916D26AE}" type="pres">
      <dgm:prSet presAssocID="{A9136D42-DCD8-4970-A818-57BE0C068C16}" presName="spaceRect" presStyleCnt="0"/>
      <dgm:spPr/>
    </dgm:pt>
    <dgm:pt modelId="{68ABE67E-7B78-46A3-8619-0FA92F7B0EF5}" type="pres">
      <dgm:prSet presAssocID="{A9136D42-DCD8-4970-A818-57BE0C068C16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69B93605-DDEE-4D9E-A96B-9144C5E7E31E}" type="presOf" srcId="{F6BDB6F6-4877-4E6F-8307-4C1CDDEBCF97}" destId="{C4452817-66B8-4716-A899-A8607CE6FC7B}" srcOrd="0" destOrd="0" presId="urn:microsoft.com/office/officeart/2018/2/layout/IconLabelList"/>
    <dgm:cxn modelId="{DB45796B-CB41-489A-8188-2B2DB6989072}" srcId="{37298060-DB78-4E5E-A459-6F687F60D8C4}" destId="{A9136D42-DCD8-4970-A818-57BE0C068C16}" srcOrd="2" destOrd="0" parTransId="{4203E38E-2E2A-4586-AD81-C23F0C3045AB}" sibTransId="{00D76429-93CC-4DAF-A699-8B4FBCB34FC4}"/>
    <dgm:cxn modelId="{93528C78-E65B-4135-9607-0FFEC1AA5FCB}" srcId="{37298060-DB78-4E5E-A459-6F687F60D8C4}" destId="{14E06394-73F3-4407-8419-82E0D7BA6705}" srcOrd="1" destOrd="0" parTransId="{F4725316-E824-4379-A6F7-90531D6ED5D1}" sibTransId="{8502444F-2532-44CA-A362-2EE67CD54C8F}"/>
    <dgm:cxn modelId="{FDE390C8-E4C9-4BA9-A32E-73D006FB95D6}" type="presOf" srcId="{14E06394-73F3-4407-8419-82E0D7BA6705}" destId="{F8EEA8C9-0465-49EC-8B58-E29D42B89897}" srcOrd="0" destOrd="0" presId="urn:microsoft.com/office/officeart/2018/2/layout/IconLabelList"/>
    <dgm:cxn modelId="{6FE735CB-B9EE-4E9B-898B-4BBA273F3119}" type="presOf" srcId="{A9136D42-DCD8-4970-A818-57BE0C068C16}" destId="{68ABE67E-7B78-46A3-8619-0FA92F7B0EF5}" srcOrd="0" destOrd="0" presId="urn:microsoft.com/office/officeart/2018/2/layout/IconLabelList"/>
    <dgm:cxn modelId="{1492AAE4-D6B6-42AB-B0BF-68AD538C2ECB}" type="presOf" srcId="{37298060-DB78-4E5E-A459-6F687F60D8C4}" destId="{5AF14171-5106-4764-9AD3-A10C4B017BE0}" srcOrd="0" destOrd="0" presId="urn:microsoft.com/office/officeart/2018/2/layout/IconLabelList"/>
    <dgm:cxn modelId="{EB8012E6-7821-4B19-8BCE-5C8ECDE53582}" srcId="{37298060-DB78-4E5E-A459-6F687F60D8C4}" destId="{F6BDB6F6-4877-4E6F-8307-4C1CDDEBCF97}" srcOrd="0" destOrd="0" parTransId="{D44B8F1F-B2E8-47C3-AFA1-40551B7B9CD1}" sibTransId="{263A4034-A832-4F87-8233-1898C9D2585F}"/>
    <dgm:cxn modelId="{C97E5F37-8069-44A2-A0EC-040CBFAAFC77}" type="presParOf" srcId="{5AF14171-5106-4764-9AD3-A10C4B017BE0}" destId="{1E2DBF14-D52A-45F6-B37B-A8A3FD081412}" srcOrd="0" destOrd="0" presId="urn:microsoft.com/office/officeart/2018/2/layout/IconLabelList"/>
    <dgm:cxn modelId="{7F2427A7-E133-4158-B470-37964E71303F}" type="presParOf" srcId="{1E2DBF14-D52A-45F6-B37B-A8A3FD081412}" destId="{984A2216-78FD-4C50-9058-B8134D3125D6}" srcOrd="0" destOrd="0" presId="urn:microsoft.com/office/officeart/2018/2/layout/IconLabelList"/>
    <dgm:cxn modelId="{3C9D9C8A-96F7-4E2F-9C62-72C9B2B3CAE9}" type="presParOf" srcId="{1E2DBF14-D52A-45F6-B37B-A8A3FD081412}" destId="{18599FCC-86D9-4DE2-AC3F-BA05FA34DBA4}" srcOrd="1" destOrd="0" presId="urn:microsoft.com/office/officeart/2018/2/layout/IconLabelList"/>
    <dgm:cxn modelId="{F6008511-C5D9-4C29-A4B4-6B88AC53B16E}" type="presParOf" srcId="{1E2DBF14-D52A-45F6-B37B-A8A3FD081412}" destId="{C4452817-66B8-4716-A899-A8607CE6FC7B}" srcOrd="2" destOrd="0" presId="urn:microsoft.com/office/officeart/2018/2/layout/IconLabelList"/>
    <dgm:cxn modelId="{628BC452-5623-49DB-A558-0F0AB9DEE9C5}" type="presParOf" srcId="{5AF14171-5106-4764-9AD3-A10C4B017BE0}" destId="{CE8B2CE8-294C-431F-A14C-2E7094089BC6}" srcOrd="1" destOrd="0" presId="urn:microsoft.com/office/officeart/2018/2/layout/IconLabelList"/>
    <dgm:cxn modelId="{11FBEE3F-71DD-4ABB-A0CE-700CE07FE220}" type="presParOf" srcId="{5AF14171-5106-4764-9AD3-A10C4B017BE0}" destId="{75F649E0-FCC9-4CEB-8DE6-5AA3EDC0CB21}" srcOrd="2" destOrd="0" presId="urn:microsoft.com/office/officeart/2018/2/layout/IconLabelList"/>
    <dgm:cxn modelId="{03BFD11A-B246-42E7-A969-B1FFFF63D93F}" type="presParOf" srcId="{75F649E0-FCC9-4CEB-8DE6-5AA3EDC0CB21}" destId="{89A68C10-2C02-4790-B72B-8A428FE23401}" srcOrd="0" destOrd="0" presId="urn:microsoft.com/office/officeart/2018/2/layout/IconLabelList"/>
    <dgm:cxn modelId="{D76DDA3A-721A-4428-ADA8-8BBE3B04B1DF}" type="presParOf" srcId="{75F649E0-FCC9-4CEB-8DE6-5AA3EDC0CB21}" destId="{6CD8A957-8034-4FAC-9CBC-7C57DCAD5CCC}" srcOrd="1" destOrd="0" presId="urn:microsoft.com/office/officeart/2018/2/layout/IconLabelList"/>
    <dgm:cxn modelId="{A8250DDD-0DA2-44E7-BB86-2B32469C1AE5}" type="presParOf" srcId="{75F649E0-FCC9-4CEB-8DE6-5AA3EDC0CB21}" destId="{F8EEA8C9-0465-49EC-8B58-E29D42B89897}" srcOrd="2" destOrd="0" presId="urn:microsoft.com/office/officeart/2018/2/layout/IconLabelList"/>
    <dgm:cxn modelId="{0CE417CF-8223-4D03-AA13-AB870CC21531}" type="presParOf" srcId="{5AF14171-5106-4764-9AD3-A10C4B017BE0}" destId="{62A38F88-7396-46C9-94B1-D187915D47F8}" srcOrd="3" destOrd="0" presId="urn:microsoft.com/office/officeart/2018/2/layout/IconLabelList"/>
    <dgm:cxn modelId="{F56FE4F3-32DD-4B16-9201-E0D0142D38C9}" type="presParOf" srcId="{5AF14171-5106-4764-9AD3-A10C4B017BE0}" destId="{689087CD-FCFC-4936-B104-3AA3C13CA057}" srcOrd="4" destOrd="0" presId="urn:microsoft.com/office/officeart/2018/2/layout/IconLabelList"/>
    <dgm:cxn modelId="{1EFCBDC3-AF29-4834-AAD8-5C8FA0C25799}" type="presParOf" srcId="{689087CD-FCFC-4936-B104-3AA3C13CA057}" destId="{F6910C2C-C5B4-4DAE-BB21-8F54C79358A5}" srcOrd="0" destOrd="0" presId="urn:microsoft.com/office/officeart/2018/2/layout/IconLabelList"/>
    <dgm:cxn modelId="{AB1DF727-67BE-40D3-B52E-B91EC9C2AC70}" type="presParOf" srcId="{689087CD-FCFC-4936-B104-3AA3C13CA057}" destId="{73AAC2F4-FC67-4D19-A364-AEC5916D26AE}" srcOrd="1" destOrd="0" presId="urn:microsoft.com/office/officeart/2018/2/layout/IconLabelList"/>
    <dgm:cxn modelId="{FC5D00C9-2669-4CAF-B1E9-35876B76D917}" type="presParOf" srcId="{689087CD-FCFC-4936-B104-3AA3C13CA057}" destId="{68ABE67E-7B78-46A3-8619-0FA92F7B0EF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4A2216-78FD-4C50-9058-B8134D3125D6}">
      <dsp:nvSpPr>
        <dsp:cNvPr id="0" name=""/>
        <dsp:cNvSpPr/>
      </dsp:nvSpPr>
      <dsp:spPr>
        <a:xfrm>
          <a:off x="890763" y="830772"/>
          <a:ext cx="981188" cy="98118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452817-66B8-4716-A899-A8607CE6FC7B}">
      <dsp:nvSpPr>
        <dsp:cNvPr id="0" name=""/>
        <dsp:cNvSpPr/>
      </dsp:nvSpPr>
      <dsp:spPr>
        <a:xfrm>
          <a:off x="291148" y="2215565"/>
          <a:ext cx="2180418" cy="130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Start early with assistive technology</a:t>
          </a:r>
        </a:p>
      </dsp:txBody>
      <dsp:txXfrm>
        <a:off x="291148" y="2215565"/>
        <a:ext cx="2180418" cy="1305000"/>
      </dsp:txXfrm>
    </dsp:sp>
    <dsp:sp modelId="{89A68C10-2C02-4790-B72B-8A428FE23401}">
      <dsp:nvSpPr>
        <dsp:cNvPr id="0" name=""/>
        <dsp:cNvSpPr/>
      </dsp:nvSpPr>
      <dsp:spPr>
        <a:xfrm>
          <a:off x="3452755" y="830772"/>
          <a:ext cx="981188" cy="98118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EEA8C9-0465-49EC-8B58-E29D42B89897}">
      <dsp:nvSpPr>
        <dsp:cNvPr id="0" name=""/>
        <dsp:cNvSpPr/>
      </dsp:nvSpPr>
      <dsp:spPr>
        <a:xfrm>
          <a:off x="2853140" y="2215565"/>
          <a:ext cx="2180418" cy="130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Build skills </a:t>
          </a:r>
          <a:r>
            <a:rPr lang="en-GB" sz="2800" kern="1200" dirty="0"/>
            <a:t>&amp;</a:t>
          </a:r>
          <a:r>
            <a:rPr lang="en-US" sz="2800" kern="1200" dirty="0"/>
            <a:t> confidence</a:t>
          </a:r>
        </a:p>
      </dsp:txBody>
      <dsp:txXfrm>
        <a:off x="2853140" y="2215565"/>
        <a:ext cx="2180418" cy="1305000"/>
      </dsp:txXfrm>
    </dsp:sp>
    <dsp:sp modelId="{F6910C2C-C5B4-4DAE-BB21-8F54C79358A5}">
      <dsp:nvSpPr>
        <dsp:cNvPr id="0" name=""/>
        <dsp:cNvSpPr/>
      </dsp:nvSpPr>
      <dsp:spPr>
        <a:xfrm>
          <a:off x="6014747" y="830772"/>
          <a:ext cx="981188" cy="98118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ABE67E-7B78-46A3-8619-0FA92F7B0EF5}">
      <dsp:nvSpPr>
        <dsp:cNvPr id="0" name=""/>
        <dsp:cNvSpPr/>
      </dsp:nvSpPr>
      <dsp:spPr>
        <a:xfrm>
          <a:off x="5415132" y="2215565"/>
          <a:ext cx="2180418" cy="130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Enable real choice for every learner</a:t>
          </a:r>
        </a:p>
      </dsp:txBody>
      <dsp:txXfrm>
        <a:off x="5415132" y="2215565"/>
        <a:ext cx="2180418" cy="1305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Empowering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spcAft>
                <a:spcPts val="4000"/>
              </a:spcAft>
              <a:buNone/>
            </a:pPr>
            <a:r>
              <a:rPr lang="en-GB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Unlocking Educational Success through Early Assistive Technology Access.</a:t>
            </a:r>
          </a:p>
          <a:p>
            <a:pPr marL="0" indent="0" algn="ctr">
              <a:spcBef>
                <a:spcPts val="22200"/>
              </a:spcBef>
              <a:buNone/>
            </a:pPr>
            <a:r>
              <a:rPr lang="en-GB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Stuart Lawler - GATHER (AHEAD) 2026</a:t>
            </a:r>
          </a:p>
        </p:txBody>
      </p:sp>
      <p:pic>
        <p:nvPicPr>
          <p:cNvPr id="4" name="Picture 3" descr="Sight and sound technology logo">
            <a:extLst>
              <a:ext uri="{FF2B5EF4-FFF2-40B4-BE49-F238E27FC236}">
                <a16:creationId xmlns:a16="http://schemas.microsoft.com/office/drawing/2014/main" id="{5F191CCB-DB5F-FCA8-1256-47EBB6F5A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116" y="2841957"/>
            <a:ext cx="3149363" cy="270845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66560" cy="1143000"/>
          </a:xfrm>
        </p:spPr>
        <p:txBody>
          <a:bodyPr>
            <a:noAutofit/>
          </a:bodyPr>
          <a:lstStyle/>
          <a:p>
            <a:r>
              <a:rPr lang="en-GB" sz="4000" b="1" dirty="0">
                <a:solidFill>
                  <a:schemeClr val="accent1">
                    <a:lumMod val="75000"/>
                  </a:schemeClr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About Sight and Sound Technology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5960"/>
            <a:ext cx="836676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Leading supplier of assistive technology in the Ireland</a:t>
            </a:r>
            <a:r>
              <a:rPr lang="en-GB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and the UK</a:t>
            </a:r>
            <a:endParaRPr lang="en-US" dirty="0"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r>
              <a:rPr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Across education, corporate and home </a:t>
            </a:r>
            <a:r>
              <a:rPr lang="en-GB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and community </a:t>
            </a:r>
            <a:r>
              <a:rPr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settings</a:t>
            </a:r>
          </a:p>
          <a:p>
            <a:r>
              <a:rPr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Focused on matching technology to individual needs</a:t>
            </a:r>
          </a:p>
          <a:p>
            <a:r>
              <a:rPr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One of two DSA providers in England and Wales</a:t>
            </a:r>
          </a:p>
          <a:p>
            <a:endParaRPr dirty="0"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endParaRPr dirty="0"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pic>
        <p:nvPicPr>
          <p:cNvPr id="6" name="Picture 5" descr="Sight and sound technology logo">
            <a:extLst>
              <a:ext uri="{FF2B5EF4-FFF2-40B4-BE49-F238E27FC236}">
                <a16:creationId xmlns:a16="http://schemas.microsoft.com/office/drawing/2014/main" id="{682C1081-8058-238D-5E8E-2EBC90E28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150" y="36735"/>
            <a:ext cx="1711842" cy="147218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15B14-17DB-10E4-5A38-FC6F26D26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Stuart Lawler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1213E-A525-5034-C71B-5BCF96FBB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Head of Operations, Ireland</a:t>
            </a:r>
          </a:p>
          <a:p>
            <a:pPr marL="457200" indent="-457200"/>
            <a:r>
              <a:rPr lang="en-US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Leads digital content across UK channels</a:t>
            </a:r>
          </a:p>
          <a:p>
            <a:pPr marL="457200" indent="-457200"/>
            <a:r>
              <a:rPr lang="en-US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Lifelong assistive technology user</a:t>
            </a:r>
          </a:p>
          <a:p>
            <a:pPr marL="457200" indent="-457200"/>
            <a:r>
              <a:rPr lang="en-US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Chair &amp; Executive Director, INBAF</a:t>
            </a:r>
            <a:endParaRPr lang="en-GB" dirty="0"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pic>
        <p:nvPicPr>
          <p:cNvPr id="4" name="Picture 3" descr="Sight and sound technology logo">
            <a:extLst>
              <a:ext uri="{FF2B5EF4-FFF2-40B4-BE49-F238E27FC236}">
                <a16:creationId xmlns:a16="http://schemas.microsoft.com/office/drawing/2014/main" id="{889C5B74-8FCB-41D5-A3BC-96F2EE318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35" y="4156360"/>
            <a:ext cx="2822094" cy="2427001"/>
          </a:xfrm>
          <a:prstGeom prst="rect">
            <a:avLst/>
          </a:prstGeom>
        </p:spPr>
      </p:pic>
      <p:pic>
        <p:nvPicPr>
          <p:cNvPr id="2050" name="Picture 2" descr="Irish National Braille and Alternative ...">
            <a:extLst>
              <a:ext uri="{FF2B5EF4-FFF2-40B4-BE49-F238E27FC236}">
                <a16:creationId xmlns:a16="http://schemas.microsoft.com/office/drawing/2014/main" id="{02A5B645-F4F5-CB59-F36D-61FD800A7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692" y="4454568"/>
            <a:ext cx="4751107" cy="195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617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822" y="2741100"/>
            <a:ext cx="6636466" cy="2452687"/>
          </a:xfrm>
        </p:spPr>
        <p:txBody>
          <a:bodyPr anchor="ctr">
            <a:noAutofit/>
          </a:bodyPr>
          <a:lstStyle/>
          <a:p>
            <a:r>
              <a:rPr lang="en-GB" sz="4000" b="1">
                <a:solidFill>
                  <a:schemeClr val="accent1">
                    <a:lumMod val="75000"/>
                  </a:schemeClr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Why Early Access Matters?</a:t>
            </a:r>
            <a:endParaRPr lang="en-GB" sz="4000" b="1" dirty="0">
              <a:solidFill>
                <a:schemeClr val="accent1">
                  <a:lumMod val="75000"/>
                </a:schemeClr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8ECAED-8F23-E0E6-7EFA-27DDAD2C9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833" b="23373"/>
          <a:stretch>
            <a:fillRect/>
          </a:stretch>
        </p:blipFill>
        <p:spPr>
          <a:xfrm>
            <a:off x="20" y="11"/>
            <a:ext cx="9143980" cy="3529574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822" y="4185846"/>
            <a:ext cx="9034272" cy="245268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28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Early access shapes long-term outcomes</a:t>
            </a:r>
          </a:p>
          <a:p>
            <a:r>
              <a:rPr lang="en-GB" sz="28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Late introduction creates avoidable disadvantage</a:t>
            </a:r>
          </a:p>
          <a:p>
            <a:r>
              <a:rPr lang="en-GB" sz="28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Access must be proactive, not reactive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4040626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The Reality in Schools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5" y="1882525"/>
            <a:ext cx="4763513" cy="435133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0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Inconsistent provision of assistive technology</a:t>
            </a:r>
          </a:p>
          <a:p>
            <a:pPr marL="0" indent="0">
              <a:lnSpc>
                <a:spcPct val="90000"/>
              </a:lnSpc>
              <a:buNone/>
            </a:pPr>
            <a:endParaRPr lang="en-GB" sz="3000" dirty="0"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sz="30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Gaps in confidence among staff</a:t>
            </a:r>
          </a:p>
          <a:p>
            <a:pPr marL="0" indent="0">
              <a:lnSpc>
                <a:spcPct val="90000"/>
              </a:lnSpc>
              <a:buNone/>
            </a:pPr>
            <a:endParaRPr lang="en-GB" sz="3000" dirty="0"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sz="30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Students adapting to systems, not the other way around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5F33CF-9695-9816-C037-EB90A0F07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269" b="-3"/>
          <a:stretch>
            <a:fillRect/>
          </a:stretch>
        </p:blipFill>
        <p:spPr>
          <a:xfrm>
            <a:off x="4965970" y="1295416"/>
            <a:ext cx="4178030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8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2588" y="1656147"/>
            <a:ext cx="409575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1054" y="587516"/>
            <a:ext cx="2240924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" y="3957826"/>
            <a:ext cx="2468166" cy="2452687"/>
          </a:xfrm>
        </p:spPr>
        <p:txBody>
          <a:bodyPr anchor="ctr">
            <a:normAutofit/>
          </a:bodyPr>
          <a:lstStyle/>
          <a:p>
            <a:r>
              <a:rPr lang="en-GB" sz="3600" b="1">
                <a:solidFill>
                  <a:schemeClr val="accent1">
                    <a:lumMod val="75000"/>
                  </a:schemeClr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Support Around the Student</a:t>
            </a:r>
            <a:endParaRPr lang="en-GB" sz="3600" b="1" dirty="0">
              <a:solidFill>
                <a:schemeClr val="accent1">
                  <a:lumMod val="75000"/>
                </a:schemeClr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D2B68C-ACCE-2F7D-496F-4EE4479BA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565" b="19565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3042" y="3968821"/>
            <a:ext cx="6670958" cy="245268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28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Teachers, SNAs and families need confidence using technology</a:t>
            </a:r>
          </a:p>
          <a:p>
            <a:r>
              <a:rPr lang="en-GB" sz="28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Training is as important as the tools themselves</a:t>
            </a:r>
          </a:p>
          <a:p>
            <a:r>
              <a:rPr lang="en-GB" sz="28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Requires a whole-system approach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630" y="260240"/>
            <a:ext cx="6838282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Digital Literacy = Success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217" y="1471232"/>
            <a:ext cx="8195310" cy="167809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 sz="28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Essential for participation in school</a:t>
            </a:r>
          </a:p>
          <a:p>
            <a:r>
              <a:rPr lang="en-GB" sz="28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Critical for further and higher education</a:t>
            </a:r>
          </a:p>
          <a:p>
            <a:r>
              <a:rPr lang="en-GB" sz="28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Key to meaningful employment opportunities</a:t>
            </a:r>
          </a:p>
        </p:txBody>
      </p:sp>
      <p:sp>
        <p:nvSpPr>
          <p:cNvPr id="15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4696411" y="687822"/>
            <a:ext cx="4103360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6420" y="921125"/>
            <a:ext cx="593266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97F3321-84C5-8FD1-2AE0-E0D2E2029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91462" y="3426323"/>
            <a:ext cx="1341971" cy="134197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1973FC2-AD46-10B8-A89D-6527C7A2E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53897" y="3467878"/>
            <a:ext cx="1075808" cy="1075808"/>
          </a:xfrm>
          <a:prstGeom prst="rect">
            <a:avLst/>
          </a:prstGeom>
        </p:spPr>
      </p:pic>
      <p:pic>
        <p:nvPicPr>
          <p:cNvPr id="12" name="Graphic 11" descr="Books">
            <a:extLst>
              <a:ext uri="{FF2B5EF4-FFF2-40B4-BE49-F238E27FC236}">
                <a16:creationId xmlns:a16="http://schemas.microsoft.com/office/drawing/2014/main" id="{58B36928-40D2-A141-7EB3-639B8237BEE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71337" y="3459617"/>
            <a:ext cx="1161473" cy="116147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34BE0C3-FB57-B363-EEF7-2B5CCBB89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5236" y="3149329"/>
            <a:ext cx="1895960" cy="18959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1A57B-24C5-4AB8-D914-160C8CFD2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9BEFC11-0B4F-680E-BAAC-975B31235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8CF1E6-6F42-CFE8-23AD-4CA204605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66" y="382778"/>
            <a:ext cx="4382262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Choice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08FF9-24CE-33B9-AC22-9875774AF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281678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No one-size-fits-all solution</a:t>
            </a:r>
          </a:p>
          <a:p>
            <a:r>
              <a:rPr lang="en-GB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Braille, large print, digital, audio options</a:t>
            </a:r>
          </a:p>
          <a:p>
            <a:r>
              <a:rPr lang="en-GB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Students must have voice and agency in choices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94B6F43-CC60-2375-0C48-9331C802F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4" r="9218" b="3"/>
          <a:stretch>
            <a:fillRect/>
          </a:stretch>
        </p:blipFill>
        <p:spPr bwMode="auto">
          <a:xfrm>
            <a:off x="4853296" y="814637"/>
            <a:ext cx="384167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!!Arc">
            <a:extLst>
              <a:ext uri="{FF2B5EF4-FFF2-40B4-BE49-F238E27FC236}">
                <a16:creationId xmlns:a16="http://schemas.microsoft.com/office/drawing/2014/main" id="{93DEC548-2670-E981-9C92-EB63DD3D3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4696411" y="687822"/>
            <a:ext cx="4103360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!!Oval">
            <a:extLst>
              <a:ext uri="{FF2B5EF4-FFF2-40B4-BE49-F238E27FC236}">
                <a16:creationId xmlns:a16="http://schemas.microsoft.com/office/drawing/2014/main" id="{2EF7B038-9BDE-203F-198C-2B8752579C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6420" y="921125"/>
            <a:ext cx="593266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880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6521" y="1"/>
            <a:ext cx="851299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Call to Action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-93647" y="2693652"/>
            <a:ext cx="4083433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90378BFC-1971-0619-E340-64A1F53DF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8801139"/>
              </p:ext>
            </p:extLst>
          </p:nvPr>
        </p:nvGraphicFramePr>
        <p:xfrm>
          <a:off x="628650" y="1253331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18236C5C5AA44EA07659CC33D883B7" ma:contentTypeVersion="15" ma:contentTypeDescription="Create a new document." ma:contentTypeScope="" ma:versionID="841780d47e36cf49c97c7ebb8bad3fa5">
  <xsd:schema xmlns:xsd="http://www.w3.org/2001/XMLSchema" xmlns:xs="http://www.w3.org/2001/XMLSchema" xmlns:p="http://schemas.microsoft.com/office/2006/metadata/properties" xmlns:ns2="1316e479-0dd5-4804-90b2-b021d65978fe" xmlns:ns3="4ce5584e-5f0e-4fd3-a3b6-c328330b3f2d" targetNamespace="http://schemas.microsoft.com/office/2006/metadata/properties" ma:root="true" ma:fieldsID="d5e80a9dc54126306ce8ac9233aa9298" ns2:_="" ns3:_="">
    <xsd:import namespace="1316e479-0dd5-4804-90b2-b021d65978fe"/>
    <xsd:import namespace="4ce5584e-5f0e-4fd3-a3b6-c328330b3f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16e479-0dd5-4804-90b2-b021d65978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18109bd-626c-4cb5-b457-7c830300b9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e5584e-5f0e-4fd3-a3b6-c328330b3f2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47cb71a9-d6a4-4de9-8779-cae39dc6d9da}" ma:internalName="TaxCatchAll" ma:showField="CatchAllData" ma:web="4ce5584e-5f0e-4fd3-a3b6-c328330b3f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316e479-0dd5-4804-90b2-b021d65978fe">
      <Terms xmlns="http://schemas.microsoft.com/office/infopath/2007/PartnerControls"/>
    </lcf76f155ced4ddcb4097134ff3c332f>
    <TaxCatchAll xmlns="4ce5584e-5f0e-4fd3-a3b6-c328330b3f2d" xsi:nil="true"/>
  </documentManagement>
</p:properties>
</file>

<file path=customXml/itemProps1.xml><?xml version="1.0" encoding="utf-8"?>
<ds:datastoreItem xmlns:ds="http://schemas.openxmlformats.org/officeDocument/2006/customXml" ds:itemID="{08BCCE9A-C4DA-40E6-91D4-DD23E12CEB65}"/>
</file>

<file path=customXml/itemProps2.xml><?xml version="1.0" encoding="utf-8"?>
<ds:datastoreItem xmlns:ds="http://schemas.openxmlformats.org/officeDocument/2006/customXml" ds:itemID="{990AFB47-803D-434B-B844-FC1DED120DF7}"/>
</file>

<file path=customXml/itemProps3.xml><?xml version="1.0" encoding="utf-8"?>
<ds:datastoreItem xmlns:ds="http://schemas.openxmlformats.org/officeDocument/2006/customXml" ds:itemID="{A9358FD6-DCDD-4851-A0DE-91719B68EB95}"/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214</Words>
  <Application>Microsoft Office PowerPoint</Application>
  <PresentationFormat>On-screen Show (4:3)</PresentationFormat>
  <Paragraphs>39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Empowering Vision</vt:lpstr>
      <vt:lpstr>About Sight and Sound Technology </vt:lpstr>
      <vt:lpstr>Stuart Lawler</vt:lpstr>
      <vt:lpstr>Why Early Access Matters?</vt:lpstr>
      <vt:lpstr>The Reality in Schools</vt:lpstr>
      <vt:lpstr>Support Around the Student</vt:lpstr>
      <vt:lpstr>Digital Literacy = Success</vt:lpstr>
      <vt:lpstr>Choice Matters</vt:lpstr>
      <vt:lpstr>Call to Action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Leah Kane</cp:lastModifiedBy>
  <cp:revision>36</cp:revision>
  <dcterms:created xsi:type="dcterms:W3CDTF">2013-01-27T09:14:16Z</dcterms:created>
  <dcterms:modified xsi:type="dcterms:W3CDTF">2026-05-14T15:16:04Z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0x0101007A18236C5C5AA44EA07659CC33D883B7</vt:lpwstr>
  </property>
</Properties>
</file>