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3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  <p:sldMasterId id="2147483654" r:id="rId5"/>
    <p:sldMasterId id="2147483662" r:id="rId6"/>
    <p:sldMasterId id="2147483670" r:id="rId7"/>
    <p:sldMasterId id="2147483678" r:id="rId8"/>
  </p:sldMasterIdLst>
  <p:notesMasterIdLst>
    <p:notesMasterId r:id="rId24"/>
  </p:notesMasterIdLst>
  <p:sldIdLst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4" r:id="rId17"/>
    <p:sldId id="265" r:id="rId18"/>
    <p:sldId id="266" r:id="rId19"/>
    <p:sldId id="267" r:id="rId20"/>
    <p:sldId id="268" r:id="rId21"/>
    <p:sldId id="269" r:id="rId22"/>
    <p:sldId id="270" r:id="rId2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5" roundtripDataSignature="AMtx7mhWP8XMtLKW1MhbAJt+nNwI+t1T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ADA8D2E-0042-4F12-B56A-F32B246B5A44}">
  <a:tblStyle styleId="{BADA8D2E-0042-4F12-B56A-F32B246B5A4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81"/>
  </p:normalViewPr>
  <p:slideViewPr>
    <p:cSldViewPr snapToGrid="0">
      <p:cViewPr varScale="1">
        <p:scale>
          <a:sx n="75" d="100"/>
          <a:sy n="75" d="100"/>
        </p:scale>
        <p:origin x="72" y="17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5" Type="http://customschemas.google.com/relationships/presentationmetadata" Target="metadata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slide" Target="slides/slide12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slide" Target="slides/slide15.xml"/><Relationship Id="rId28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slide" Target="slides/slide1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slide" Target="slides/slide14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a Clarke" userId="49a24fcf-a83e-4685-ac20-054a94ac13fe" providerId="ADAL" clId="{C46CF4D8-4AE9-4AA3-8C06-5F9B4FB588E9}"/>
    <pc:docChg chg="modSld">
      <pc:chgData name="Cara Clarke" userId="49a24fcf-a83e-4685-ac20-054a94ac13fe" providerId="ADAL" clId="{C46CF4D8-4AE9-4AA3-8C06-5F9B4FB588E9}" dt="2026-05-18T15:04:19" v="0" actId="13244"/>
      <pc:docMkLst>
        <pc:docMk/>
      </pc:docMkLst>
      <pc:sldChg chg="modSp mod">
        <pc:chgData name="Cara Clarke" userId="49a24fcf-a83e-4685-ac20-054a94ac13fe" providerId="ADAL" clId="{C46CF4D8-4AE9-4AA3-8C06-5F9B4FB588E9}" dt="2026-05-18T15:04:19" v="0" actId="13244"/>
        <pc:sldMkLst>
          <pc:docMk/>
          <pc:sldMk cId="0" sldId="270"/>
        </pc:sldMkLst>
        <pc:spChg chg="ord">
          <ac:chgData name="Cara Clarke" userId="49a24fcf-a83e-4685-ac20-054a94ac13fe" providerId="ADAL" clId="{C46CF4D8-4AE9-4AA3-8C06-5F9B4FB588E9}" dt="2026-05-18T15:04:19" v="0" actId="13244"/>
          <ac:spMkLst>
            <pc:docMk/>
            <pc:sldMk cId="0" sldId="270"/>
            <ac:spMk id="22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f7a7a77be6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2" name="Google Shape;122;g3f7a7a77be6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3f7a7a77be6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6" name="Google Shape;186;g3f7a7a77be6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3f7a7a77be6_0_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2" name="Google Shape;192;g3f7a7a77be6_0_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f7a7a77be6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8" name="Google Shape;198;g3f7a7a77be6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3f7a7a77be6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4" name="Google Shape;204;g3f7a7a77be6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10" name="Google Shape;210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16" name="Google Shape;21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f7a7a77be6_0_7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0" name="Google Shape;130;g3f7a7a77be6_0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8" name="Google Shape;13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e2b170b5d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4" name="Google Shape;144;g3e2b170b5d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2" name="Google Shape;152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3f7a7a77be6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0" name="Google Shape;160;g3f7a7a77be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f7a7a77be6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8" name="Google Shape;168;g3f7a7a77be6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f7a7a77be6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4" name="Google Shape;174;g3f7a7a77be6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f7a7a77be6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0" name="Google Shape;180;g3f7a7a77be6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7"/>
          <p:cNvSpPr txBox="1">
            <a:spLocks noGrp="1"/>
          </p:cNvSpPr>
          <p:nvPr>
            <p:ph type="ctrTitle"/>
          </p:nvPr>
        </p:nvSpPr>
        <p:spPr>
          <a:xfrm>
            <a:off x="362465" y="875229"/>
            <a:ext cx="7904205" cy="1293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" name="Google Shape;10;p27"/>
          <p:cNvSpPr txBox="1">
            <a:spLocks noGrp="1"/>
          </p:cNvSpPr>
          <p:nvPr>
            <p:ph type="subTitle" idx="1"/>
          </p:nvPr>
        </p:nvSpPr>
        <p:spPr>
          <a:xfrm>
            <a:off x="362465" y="2426022"/>
            <a:ext cx="7904205" cy="1293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7"/>
          <p:cNvSpPr txBox="1">
            <a:spLocks noGrp="1"/>
          </p:cNvSpPr>
          <p:nvPr>
            <p:ph type="title"/>
          </p:nvPr>
        </p:nvSpPr>
        <p:spPr>
          <a:xfrm>
            <a:off x="391624" y="340497"/>
            <a:ext cx="9002832" cy="10435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7"/>
          <p:cNvSpPr txBox="1">
            <a:spLocks noGrp="1"/>
          </p:cNvSpPr>
          <p:nvPr>
            <p:ph type="body" idx="1"/>
          </p:nvPr>
        </p:nvSpPr>
        <p:spPr>
          <a:xfrm>
            <a:off x="391624" y="1681163"/>
            <a:ext cx="4384964" cy="7550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17"/>
          <p:cNvSpPr txBox="1">
            <a:spLocks noGrp="1"/>
          </p:cNvSpPr>
          <p:nvPr>
            <p:ph type="body" idx="2"/>
          </p:nvPr>
        </p:nvSpPr>
        <p:spPr>
          <a:xfrm>
            <a:off x="362416" y="2733394"/>
            <a:ext cx="4384963" cy="2765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7"/>
          <p:cNvSpPr txBox="1">
            <a:spLocks noGrp="1"/>
          </p:cNvSpPr>
          <p:nvPr>
            <p:ph type="body" idx="3"/>
          </p:nvPr>
        </p:nvSpPr>
        <p:spPr>
          <a:xfrm>
            <a:off x="5009493" y="1681163"/>
            <a:ext cx="4384963" cy="7550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17"/>
          <p:cNvSpPr txBox="1">
            <a:spLocks noGrp="1"/>
          </p:cNvSpPr>
          <p:nvPr>
            <p:ph type="body" idx="4"/>
          </p:nvPr>
        </p:nvSpPr>
        <p:spPr>
          <a:xfrm>
            <a:off x="5009493" y="2733394"/>
            <a:ext cx="4384963" cy="27653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18"/>
          <p:cNvSpPr txBox="1">
            <a:spLocks noGrp="1"/>
          </p:cNvSpPr>
          <p:nvPr>
            <p:ph type="title"/>
          </p:nvPr>
        </p:nvSpPr>
        <p:spPr>
          <a:xfrm>
            <a:off x="368644" y="2441061"/>
            <a:ext cx="8355227" cy="93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49"/>
          <p:cNvSpPr txBox="1">
            <a:spLocks noGrp="1"/>
          </p:cNvSpPr>
          <p:nvPr>
            <p:ph type="title"/>
          </p:nvPr>
        </p:nvSpPr>
        <p:spPr>
          <a:xfrm>
            <a:off x="449644" y="355600"/>
            <a:ext cx="897477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49"/>
          <p:cNvSpPr txBox="1">
            <a:spLocks noGrp="1"/>
          </p:cNvSpPr>
          <p:nvPr>
            <p:ph type="body" idx="1"/>
          </p:nvPr>
        </p:nvSpPr>
        <p:spPr>
          <a:xfrm>
            <a:off x="449644" y="1993900"/>
            <a:ext cx="431604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p49"/>
          <p:cNvSpPr txBox="1">
            <a:spLocks noGrp="1"/>
          </p:cNvSpPr>
          <p:nvPr>
            <p:ph type="body" idx="2"/>
          </p:nvPr>
        </p:nvSpPr>
        <p:spPr>
          <a:xfrm>
            <a:off x="449644" y="2817812"/>
            <a:ext cx="431604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49"/>
          <p:cNvSpPr txBox="1">
            <a:spLocks noGrp="1"/>
          </p:cNvSpPr>
          <p:nvPr>
            <p:ph type="body" idx="3"/>
          </p:nvPr>
        </p:nvSpPr>
        <p:spPr>
          <a:xfrm>
            <a:off x="5087111" y="2033524"/>
            <a:ext cx="4337304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49"/>
          <p:cNvSpPr txBox="1">
            <a:spLocks noGrp="1"/>
          </p:cNvSpPr>
          <p:nvPr>
            <p:ph type="body" idx="4"/>
          </p:nvPr>
        </p:nvSpPr>
        <p:spPr>
          <a:xfrm>
            <a:off x="5087111" y="2857436"/>
            <a:ext cx="4337304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2"/>
          <p:cNvSpPr txBox="1">
            <a:spLocks noGrp="1"/>
          </p:cNvSpPr>
          <p:nvPr>
            <p:ph type="ctrTitle"/>
          </p:nvPr>
        </p:nvSpPr>
        <p:spPr>
          <a:xfrm>
            <a:off x="362465" y="1322152"/>
            <a:ext cx="7904205" cy="188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2"/>
          <p:cNvSpPr txBox="1">
            <a:spLocks noGrp="1"/>
          </p:cNvSpPr>
          <p:nvPr>
            <p:ph type="subTitle" idx="1"/>
          </p:nvPr>
        </p:nvSpPr>
        <p:spPr>
          <a:xfrm>
            <a:off x="362465" y="3429000"/>
            <a:ext cx="7904205" cy="1293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33"/>
          <p:cNvSpPr txBox="1">
            <a:spLocks noGrp="1"/>
          </p:cNvSpPr>
          <p:nvPr>
            <p:ph type="title"/>
          </p:nvPr>
        </p:nvSpPr>
        <p:spPr>
          <a:xfrm>
            <a:off x="343928" y="510442"/>
            <a:ext cx="8483079" cy="93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3"/>
          <p:cNvSpPr txBox="1">
            <a:spLocks noGrp="1"/>
          </p:cNvSpPr>
          <p:nvPr>
            <p:ph type="body" idx="1"/>
          </p:nvPr>
        </p:nvSpPr>
        <p:spPr>
          <a:xfrm>
            <a:off x="343930" y="1545409"/>
            <a:ext cx="8483077" cy="2103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4"/>
          <p:cNvSpPr txBox="1">
            <a:spLocks noGrp="1"/>
          </p:cNvSpPr>
          <p:nvPr>
            <p:ph type="title"/>
          </p:nvPr>
        </p:nvSpPr>
        <p:spPr>
          <a:xfrm>
            <a:off x="473504" y="1179387"/>
            <a:ext cx="7657242" cy="2145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34"/>
          <p:cNvSpPr txBox="1">
            <a:spLocks noGrp="1"/>
          </p:cNvSpPr>
          <p:nvPr>
            <p:ph type="body" idx="1"/>
          </p:nvPr>
        </p:nvSpPr>
        <p:spPr>
          <a:xfrm>
            <a:off x="473504" y="3715354"/>
            <a:ext cx="7657242" cy="10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5"/>
          <p:cNvSpPr txBox="1">
            <a:spLocks noGrp="1"/>
          </p:cNvSpPr>
          <p:nvPr>
            <p:ph type="title"/>
          </p:nvPr>
        </p:nvSpPr>
        <p:spPr>
          <a:xfrm>
            <a:off x="343930" y="510442"/>
            <a:ext cx="8800072" cy="93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35"/>
          <p:cNvSpPr txBox="1">
            <a:spLocks noGrp="1"/>
          </p:cNvSpPr>
          <p:nvPr>
            <p:ph type="body" idx="1"/>
          </p:nvPr>
        </p:nvSpPr>
        <p:spPr>
          <a:xfrm>
            <a:off x="343930" y="1996220"/>
            <a:ext cx="4276344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6" name="Google Shape;66;p135"/>
          <p:cNvSpPr txBox="1">
            <a:spLocks noGrp="1"/>
          </p:cNvSpPr>
          <p:nvPr>
            <p:ph type="body" idx="2"/>
          </p:nvPr>
        </p:nvSpPr>
        <p:spPr>
          <a:xfrm>
            <a:off x="4867656" y="1996220"/>
            <a:ext cx="4276344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36"/>
          <p:cNvSpPr txBox="1">
            <a:spLocks noGrp="1"/>
          </p:cNvSpPr>
          <p:nvPr>
            <p:ph type="title"/>
          </p:nvPr>
        </p:nvSpPr>
        <p:spPr>
          <a:xfrm>
            <a:off x="343928" y="510442"/>
            <a:ext cx="8483079" cy="93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6"/>
          <p:cNvSpPr txBox="1">
            <a:spLocks noGrp="1"/>
          </p:cNvSpPr>
          <p:nvPr>
            <p:ph type="title"/>
          </p:nvPr>
        </p:nvSpPr>
        <p:spPr>
          <a:xfrm>
            <a:off x="343930" y="513412"/>
            <a:ext cx="7737389" cy="93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6"/>
          <p:cNvSpPr txBox="1">
            <a:spLocks noGrp="1"/>
          </p:cNvSpPr>
          <p:nvPr>
            <p:ph type="body" idx="1"/>
          </p:nvPr>
        </p:nvSpPr>
        <p:spPr>
          <a:xfrm>
            <a:off x="343930" y="1545409"/>
            <a:ext cx="7737389" cy="2103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65"/>
          <p:cNvSpPr txBox="1">
            <a:spLocks noGrp="1"/>
          </p:cNvSpPr>
          <p:nvPr>
            <p:ph type="title"/>
          </p:nvPr>
        </p:nvSpPr>
        <p:spPr>
          <a:xfrm>
            <a:off x="343930" y="1327306"/>
            <a:ext cx="10311878" cy="93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65"/>
          <p:cNvSpPr txBox="1">
            <a:spLocks noGrp="1"/>
          </p:cNvSpPr>
          <p:nvPr>
            <p:ph type="body" idx="1"/>
          </p:nvPr>
        </p:nvSpPr>
        <p:spPr>
          <a:xfrm>
            <a:off x="343930" y="2581728"/>
            <a:ext cx="10311878" cy="3063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80"/>
          <p:cNvSpPr txBox="1">
            <a:spLocks noGrp="1"/>
          </p:cNvSpPr>
          <p:nvPr>
            <p:ph type="ctrTitle"/>
          </p:nvPr>
        </p:nvSpPr>
        <p:spPr>
          <a:xfrm>
            <a:off x="630689" y="1548671"/>
            <a:ext cx="10073887" cy="188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80"/>
          <p:cNvSpPr txBox="1">
            <a:spLocks noGrp="1"/>
          </p:cNvSpPr>
          <p:nvPr>
            <p:ph type="subTitle" idx="1"/>
          </p:nvPr>
        </p:nvSpPr>
        <p:spPr>
          <a:xfrm>
            <a:off x="630689" y="3655519"/>
            <a:ext cx="10073887" cy="1293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81"/>
          <p:cNvSpPr txBox="1">
            <a:spLocks noGrp="1"/>
          </p:cNvSpPr>
          <p:nvPr>
            <p:ph type="title"/>
          </p:nvPr>
        </p:nvSpPr>
        <p:spPr>
          <a:xfrm>
            <a:off x="473504" y="893033"/>
            <a:ext cx="9011872" cy="2145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81"/>
          <p:cNvSpPr txBox="1">
            <a:spLocks noGrp="1"/>
          </p:cNvSpPr>
          <p:nvPr>
            <p:ph type="body" idx="1"/>
          </p:nvPr>
        </p:nvSpPr>
        <p:spPr>
          <a:xfrm>
            <a:off x="473504" y="3429000"/>
            <a:ext cx="9011872" cy="10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2"/>
          <p:cNvSpPr txBox="1">
            <a:spLocks noGrp="1"/>
          </p:cNvSpPr>
          <p:nvPr>
            <p:ph type="title"/>
          </p:nvPr>
        </p:nvSpPr>
        <p:spPr>
          <a:xfrm>
            <a:off x="343930" y="534826"/>
            <a:ext cx="10692878" cy="93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82"/>
          <p:cNvSpPr txBox="1">
            <a:spLocks noGrp="1"/>
          </p:cNvSpPr>
          <p:nvPr>
            <p:ph type="body" idx="1"/>
          </p:nvPr>
        </p:nvSpPr>
        <p:spPr>
          <a:xfrm>
            <a:off x="343930" y="1768358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182"/>
          <p:cNvSpPr txBox="1">
            <a:spLocks noGrp="1"/>
          </p:cNvSpPr>
          <p:nvPr>
            <p:ph type="body" idx="2"/>
          </p:nvPr>
        </p:nvSpPr>
        <p:spPr>
          <a:xfrm>
            <a:off x="5855208" y="1788361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3"/>
          <p:cNvSpPr txBox="1">
            <a:spLocks noGrp="1"/>
          </p:cNvSpPr>
          <p:nvPr>
            <p:ph type="title"/>
          </p:nvPr>
        </p:nvSpPr>
        <p:spPr>
          <a:xfrm>
            <a:off x="400876" y="38950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83"/>
          <p:cNvSpPr txBox="1">
            <a:spLocks noGrp="1"/>
          </p:cNvSpPr>
          <p:nvPr>
            <p:ph type="body" idx="1"/>
          </p:nvPr>
        </p:nvSpPr>
        <p:spPr>
          <a:xfrm>
            <a:off x="400876" y="2011222"/>
            <a:ext cx="5157787" cy="749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9" name="Google Shape;89;p183"/>
          <p:cNvSpPr txBox="1">
            <a:spLocks noGrp="1"/>
          </p:cNvSpPr>
          <p:nvPr>
            <p:ph type="body" idx="2"/>
          </p:nvPr>
        </p:nvSpPr>
        <p:spPr>
          <a:xfrm>
            <a:off x="400876" y="2965165"/>
            <a:ext cx="5157787" cy="3349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183"/>
          <p:cNvSpPr txBox="1">
            <a:spLocks noGrp="1"/>
          </p:cNvSpPr>
          <p:nvPr>
            <p:ph type="body" idx="3"/>
          </p:nvPr>
        </p:nvSpPr>
        <p:spPr>
          <a:xfrm>
            <a:off x="5733288" y="2011222"/>
            <a:ext cx="5183188" cy="749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91" name="Google Shape;91;p183"/>
          <p:cNvSpPr txBox="1">
            <a:spLocks noGrp="1"/>
          </p:cNvSpPr>
          <p:nvPr>
            <p:ph type="body" idx="4"/>
          </p:nvPr>
        </p:nvSpPr>
        <p:spPr>
          <a:xfrm>
            <a:off x="5733288" y="2965165"/>
            <a:ext cx="5183188" cy="3349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84"/>
          <p:cNvSpPr txBox="1">
            <a:spLocks noGrp="1"/>
          </p:cNvSpPr>
          <p:nvPr>
            <p:ph type="title"/>
          </p:nvPr>
        </p:nvSpPr>
        <p:spPr>
          <a:xfrm>
            <a:off x="490234" y="1241962"/>
            <a:ext cx="10311878" cy="93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71"/>
          <p:cNvSpPr txBox="1">
            <a:spLocks noGrp="1"/>
          </p:cNvSpPr>
          <p:nvPr>
            <p:ph type="title"/>
          </p:nvPr>
        </p:nvSpPr>
        <p:spPr>
          <a:xfrm>
            <a:off x="400876" y="389509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0" name="Google Shape;100;p71"/>
          <p:cNvSpPr txBox="1">
            <a:spLocks noGrp="1"/>
          </p:cNvSpPr>
          <p:nvPr>
            <p:ph type="body" idx="1"/>
          </p:nvPr>
        </p:nvSpPr>
        <p:spPr>
          <a:xfrm>
            <a:off x="400876" y="2011222"/>
            <a:ext cx="5157787" cy="749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1" name="Google Shape;101;p71"/>
          <p:cNvSpPr txBox="1">
            <a:spLocks noGrp="1"/>
          </p:cNvSpPr>
          <p:nvPr>
            <p:ph type="body" idx="2"/>
          </p:nvPr>
        </p:nvSpPr>
        <p:spPr>
          <a:xfrm>
            <a:off x="400876" y="2965165"/>
            <a:ext cx="5157787" cy="3349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▶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2" name="Google Shape;102;p71"/>
          <p:cNvSpPr txBox="1">
            <a:spLocks noGrp="1"/>
          </p:cNvSpPr>
          <p:nvPr>
            <p:ph type="body" idx="3"/>
          </p:nvPr>
        </p:nvSpPr>
        <p:spPr>
          <a:xfrm>
            <a:off x="5733288" y="2011222"/>
            <a:ext cx="5183188" cy="7490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03" name="Google Shape;103;p71"/>
          <p:cNvSpPr txBox="1">
            <a:spLocks noGrp="1"/>
          </p:cNvSpPr>
          <p:nvPr>
            <p:ph type="body" idx="4"/>
          </p:nvPr>
        </p:nvSpPr>
        <p:spPr>
          <a:xfrm>
            <a:off x="5733288" y="2965165"/>
            <a:ext cx="5183188" cy="3349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▶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98"/>
          <p:cNvSpPr txBox="1">
            <a:spLocks noGrp="1"/>
          </p:cNvSpPr>
          <p:nvPr>
            <p:ph type="ctrTitle"/>
          </p:nvPr>
        </p:nvSpPr>
        <p:spPr>
          <a:xfrm>
            <a:off x="630689" y="1548671"/>
            <a:ext cx="10073887" cy="188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198"/>
          <p:cNvSpPr txBox="1">
            <a:spLocks noGrp="1"/>
          </p:cNvSpPr>
          <p:nvPr>
            <p:ph type="subTitle" idx="1"/>
          </p:nvPr>
        </p:nvSpPr>
        <p:spPr>
          <a:xfrm>
            <a:off x="630689" y="3655519"/>
            <a:ext cx="10073887" cy="1293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99"/>
          <p:cNvSpPr txBox="1">
            <a:spLocks noGrp="1"/>
          </p:cNvSpPr>
          <p:nvPr>
            <p:ph type="title"/>
          </p:nvPr>
        </p:nvSpPr>
        <p:spPr>
          <a:xfrm>
            <a:off x="343930" y="1327306"/>
            <a:ext cx="10311878" cy="93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199"/>
          <p:cNvSpPr txBox="1">
            <a:spLocks noGrp="1"/>
          </p:cNvSpPr>
          <p:nvPr>
            <p:ph type="body" idx="1"/>
          </p:nvPr>
        </p:nvSpPr>
        <p:spPr>
          <a:xfrm>
            <a:off x="343930" y="2581728"/>
            <a:ext cx="10311878" cy="3063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▶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77"/>
          <p:cNvSpPr txBox="1">
            <a:spLocks noGrp="1"/>
          </p:cNvSpPr>
          <p:nvPr>
            <p:ph type="title"/>
          </p:nvPr>
        </p:nvSpPr>
        <p:spPr>
          <a:xfrm>
            <a:off x="473504" y="387567"/>
            <a:ext cx="7657242" cy="2145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7"/>
          <p:cNvSpPr txBox="1">
            <a:spLocks noGrp="1"/>
          </p:cNvSpPr>
          <p:nvPr>
            <p:ph type="body" idx="1"/>
          </p:nvPr>
        </p:nvSpPr>
        <p:spPr>
          <a:xfrm>
            <a:off x="473504" y="2874106"/>
            <a:ext cx="7657242" cy="10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00"/>
          <p:cNvSpPr txBox="1">
            <a:spLocks noGrp="1"/>
          </p:cNvSpPr>
          <p:nvPr>
            <p:ph type="title"/>
          </p:nvPr>
        </p:nvSpPr>
        <p:spPr>
          <a:xfrm>
            <a:off x="473504" y="893033"/>
            <a:ext cx="9011872" cy="2145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2" name="Google Shape;112;p200"/>
          <p:cNvSpPr txBox="1">
            <a:spLocks noGrp="1"/>
          </p:cNvSpPr>
          <p:nvPr>
            <p:ph type="body" idx="1"/>
          </p:nvPr>
        </p:nvSpPr>
        <p:spPr>
          <a:xfrm>
            <a:off x="473504" y="3429000"/>
            <a:ext cx="9011872" cy="10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01"/>
          <p:cNvSpPr txBox="1">
            <a:spLocks noGrp="1"/>
          </p:cNvSpPr>
          <p:nvPr>
            <p:ph type="title"/>
          </p:nvPr>
        </p:nvSpPr>
        <p:spPr>
          <a:xfrm>
            <a:off x="343930" y="534826"/>
            <a:ext cx="10692878" cy="93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201"/>
          <p:cNvSpPr txBox="1">
            <a:spLocks noGrp="1"/>
          </p:cNvSpPr>
          <p:nvPr>
            <p:ph type="body" idx="1"/>
          </p:nvPr>
        </p:nvSpPr>
        <p:spPr>
          <a:xfrm>
            <a:off x="343930" y="1768358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▶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201"/>
          <p:cNvSpPr txBox="1">
            <a:spLocks noGrp="1"/>
          </p:cNvSpPr>
          <p:nvPr>
            <p:ph type="body" idx="2"/>
          </p:nvPr>
        </p:nvSpPr>
        <p:spPr>
          <a:xfrm>
            <a:off x="5855208" y="1788361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▶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02"/>
          <p:cNvSpPr txBox="1">
            <a:spLocks noGrp="1"/>
          </p:cNvSpPr>
          <p:nvPr>
            <p:ph type="title"/>
          </p:nvPr>
        </p:nvSpPr>
        <p:spPr>
          <a:xfrm>
            <a:off x="490234" y="1241962"/>
            <a:ext cx="10311878" cy="93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8"/>
          <p:cNvSpPr txBox="1">
            <a:spLocks noGrp="1"/>
          </p:cNvSpPr>
          <p:nvPr>
            <p:ph type="title"/>
          </p:nvPr>
        </p:nvSpPr>
        <p:spPr>
          <a:xfrm>
            <a:off x="356286" y="1514304"/>
            <a:ext cx="7737390" cy="1914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Font typeface="Arial"/>
              <a:buNone/>
              <a:defRPr sz="54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3"/>
          <p:cNvSpPr txBox="1">
            <a:spLocks noGrp="1"/>
          </p:cNvSpPr>
          <p:nvPr>
            <p:ph type="title"/>
          </p:nvPr>
        </p:nvSpPr>
        <p:spPr>
          <a:xfrm>
            <a:off x="343930" y="290986"/>
            <a:ext cx="8824784" cy="93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3"/>
          <p:cNvSpPr txBox="1">
            <a:spLocks noGrp="1"/>
          </p:cNvSpPr>
          <p:nvPr>
            <p:ph type="body" idx="1"/>
          </p:nvPr>
        </p:nvSpPr>
        <p:spPr>
          <a:xfrm>
            <a:off x="343930" y="1516707"/>
            <a:ext cx="4314567" cy="400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43"/>
          <p:cNvSpPr txBox="1">
            <a:spLocks noGrp="1"/>
          </p:cNvSpPr>
          <p:nvPr>
            <p:ph type="body" idx="2"/>
          </p:nvPr>
        </p:nvSpPr>
        <p:spPr>
          <a:xfrm>
            <a:off x="4942705" y="1516707"/>
            <a:ext cx="4226009" cy="4006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14"/>
          <p:cNvSpPr txBox="1">
            <a:spLocks noGrp="1"/>
          </p:cNvSpPr>
          <p:nvPr>
            <p:ph type="ctrTitle"/>
          </p:nvPr>
        </p:nvSpPr>
        <p:spPr>
          <a:xfrm>
            <a:off x="362465" y="319174"/>
            <a:ext cx="7904205" cy="188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14"/>
          <p:cNvSpPr txBox="1">
            <a:spLocks noGrp="1"/>
          </p:cNvSpPr>
          <p:nvPr>
            <p:ph type="subTitle" idx="1"/>
          </p:nvPr>
        </p:nvSpPr>
        <p:spPr>
          <a:xfrm>
            <a:off x="362465" y="2426022"/>
            <a:ext cx="7904205" cy="1293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5"/>
          <p:cNvSpPr txBox="1">
            <a:spLocks noGrp="1"/>
          </p:cNvSpPr>
          <p:nvPr>
            <p:ph type="title"/>
          </p:nvPr>
        </p:nvSpPr>
        <p:spPr>
          <a:xfrm>
            <a:off x="343930" y="290986"/>
            <a:ext cx="7737389" cy="93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15"/>
          <p:cNvSpPr txBox="1">
            <a:spLocks noGrp="1"/>
          </p:cNvSpPr>
          <p:nvPr>
            <p:ph type="body" idx="1"/>
          </p:nvPr>
        </p:nvSpPr>
        <p:spPr>
          <a:xfrm>
            <a:off x="343930" y="1545409"/>
            <a:ext cx="7737389" cy="2103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6"/>
          <p:cNvSpPr txBox="1">
            <a:spLocks noGrp="1"/>
          </p:cNvSpPr>
          <p:nvPr>
            <p:ph type="title"/>
          </p:nvPr>
        </p:nvSpPr>
        <p:spPr>
          <a:xfrm>
            <a:off x="473504" y="338139"/>
            <a:ext cx="7657242" cy="21455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6"/>
          <p:cNvSpPr txBox="1">
            <a:spLocks noGrp="1"/>
          </p:cNvSpPr>
          <p:nvPr>
            <p:ph type="body" idx="1"/>
          </p:nvPr>
        </p:nvSpPr>
        <p:spPr>
          <a:xfrm>
            <a:off x="473504" y="2874106"/>
            <a:ext cx="7657242" cy="10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 b="1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Relationship Id="rId9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3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Relationship Id="rId9" Type="http://schemas.openxmlformats.org/officeDocument/2006/relationships/image" Target="../media/image4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5" Type="http://schemas.openxmlformats.org/officeDocument/2006/relationships/slideLayout" Target="../slideLayouts/slideLayout31.xml"/><Relationship Id="rId4" Type="http://schemas.openxmlformats.org/officeDocument/2006/relationships/slideLayout" Target="../slideLayouts/slideLayout30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7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6"/>
          <p:cNvSpPr txBox="1">
            <a:spLocks noGrp="1"/>
          </p:cNvSpPr>
          <p:nvPr>
            <p:ph type="title"/>
          </p:nvPr>
        </p:nvSpPr>
        <p:spPr>
          <a:xfrm>
            <a:off x="343930" y="513412"/>
            <a:ext cx="7737389" cy="93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Font typeface="Arial"/>
              <a:buNone/>
              <a:defRPr sz="4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6"/>
          <p:cNvSpPr txBox="1">
            <a:spLocks noGrp="1"/>
          </p:cNvSpPr>
          <p:nvPr>
            <p:ph type="body" idx="1"/>
          </p:nvPr>
        </p:nvSpPr>
        <p:spPr>
          <a:xfrm>
            <a:off x="343930" y="1706047"/>
            <a:ext cx="7737389" cy="2103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9">
            <a:alphaModFix/>
          </a:blip>
          <a:stretch>
            <a:fillRect/>
          </a:stretch>
        </a:blip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2"/>
          <p:cNvSpPr txBox="1">
            <a:spLocks noGrp="1"/>
          </p:cNvSpPr>
          <p:nvPr>
            <p:ph type="title"/>
          </p:nvPr>
        </p:nvSpPr>
        <p:spPr>
          <a:xfrm>
            <a:off x="343930" y="290986"/>
            <a:ext cx="7737389" cy="93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42"/>
          <p:cNvSpPr txBox="1">
            <a:spLocks noGrp="1"/>
          </p:cNvSpPr>
          <p:nvPr>
            <p:ph type="body" idx="1"/>
          </p:nvPr>
        </p:nvSpPr>
        <p:spPr>
          <a:xfrm>
            <a:off x="343930" y="1706047"/>
            <a:ext cx="7737389" cy="21038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9">
            <a:alphaModFix/>
          </a:blip>
          <a:stretch>
            <a:fillRect/>
          </a:stretch>
        </a:blipFill>
        <a:effectLst/>
      </p:bgPr>
    </p:bg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8"/>
          <p:cNvSpPr txBox="1">
            <a:spLocks noGrp="1"/>
          </p:cNvSpPr>
          <p:nvPr>
            <p:ph type="title"/>
          </p:nvPr>
        </p:nvSpPr>
        <p:spPr>
          <a:xfrm>
            <a:off x="343928" y="510442"/>
            <a:ext cx="8483079" cy="93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48"/>
          <p:cNvSpPr txBox="1">
            <a:spLocks noGrp="1"/>
          </p:cNvSpPr>
          <p:nvPr>
            <p:ph type="body" idx="1"/>
          </p:nvPr>
        </p:nvSpPr>
        <p:spPr>
          <a:xfrm>
            <a:off x="343930" y="1706046"/>
            <a:ext cx="8483078" cy="29269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9">
            <a:alphaModFix/>
          </a:blip>
          <a:stretch>
            <a:fillRect/>
          </a:stretch>
        </a:blipFill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64"/>
          <p:cNvSpPr txBox="1">
            <a:spLocks noGrp="1"/>
          </p:cNvSpPr>
          <p:nvPr>
            <p:ph type="title"/>
          </p:nvPr>
        </p:nvSpPr>
        <p:spPr>
          <a:xfrm>
            <a:off x="563386" y="620170"/>
            <a:ext cx="10311878" cy="93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Google Shape;72;p64"/>
          <p:cNvSpPr txBox="1">
            <a:spLocks noGrp="1"/>
          </p:cNvSpPr>
          <p:nvPr>
            <p:ph type="body" idx="1"/>
          </p:nvPr>
        </p:nvSpPr>
        <p:spPr>
          <a:xfrm>
            <a:off x="563386" y="1840158"/>
            <a:ext cx="10311878" cy="46337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9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70"/>
          <p:cNvSpPr txBox="1">
            <a:spLocks noGrp="1"/>
          </p:cNvSpPr>
          <p:nvPr>
            <p:ph type="title"/>
          </p:nvPr>
        </p:nvSpPr>
        <p:spPr>
          <a:xfrm>
            <a:off x="599962" y="498250"/>
            <a:ext cx="10311878" cy="93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7" name="Google Shape;97;p70"/>
          <p:cNvSpPr txBox="1">
            <a:spLocks noGrp="1"/>
          </p:cNvSpPr>
          <p:nvPr>
            <p:ph type="body" idx="1"/>
          </p:nvPr>
        </p:nvSpPr>
        <p:spPr>
          <a:xfrm>
            <a:off x="599962" y="1718239"/>
            <a:ext cx="10311900" cy="4292400"/>
          </a:xfrm>
          <a:prstGeom prst="rect">
            <a:avLst/>
          </a:prstGeom>
          <a:noFill/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▶"/>
              <a:defRPr sz="2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3f7a7a77be6_0_43"/>
          <p:cNvSpPr txBox="1">
            <a:spLocks noGrp="1"/>
          </p:cNvSpPr>
          <p:nvPr>
            <p:ph type="title"/>
          </p:nvPr>
        </p:nvSpPr>
        <p:spPr>
          <a:xfrm>
            <a:off x="400875" y="389500"/>
            <a:ext cx="11130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lang="en-US"/>
              <a:t>The Assistive Technology Role</a:t>
            </a:r>
            <a:endParaRPr/>
          </a:p>
        </p:txBody>
      </p:sp>
      <p:sp>
        <p:nvSpPr>
          <p:cNvPr id="125" name="Google Shape;125;g3f7a7a77be6_0_43"/>
          <p:cNvSpPr txBox="1">
            <a:spLocks noGrp="1"/>
          </p:cNvSpPr>
          <p:nvPr>
            <p:ph type="body" idx="2"/>
          </p:nvPr>
        </p:nvSpPr>
        <p:spPr>
          <a:xfrm>
            <a:off x="400875" y="2021675"/>
            <a:ext cx="6774300" cy="388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▶"/>
            </a:pPr>
            <a:r>
              <a:rPr lang="en-US"/>
              <a:t>Trevor Boland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▶"/>
            </a:pPr>
            <a:r>
              <a:rPr lang="en-US"/>
              <a:t>Assistive Technology Officer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▶"/>
            </a:pPr>
            <a:r>
              <a:rPr lang="en-US"/>
              <a:t>Support Students with Disabilities in the use of Assistive Technology.</a:t>
            </a:r>
            <a:endParaRPr/>
          </a:p>
          <a:p>
            <a:pPr marL="4572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▶"/>
            </a:pPr>
            <a:r>
              <a:rPr lang="en-US"/>
              <a:t>I occupy the "space between" (Dwyer and Buckle, 2009)</a:t>
            </a:r>
            <a:endParaRPr/>
          </a:p>
          <a:p>
            <a:pPr marL="457200" lvl="0" indent="-342900" algn="l" rtl="0">
              <a:spcBef>
                <a:spcPts val="1000"/>
              </a:spcBef>
              <a:spcAft>
                <a:spcPts val="0"/>
              </a:spcAft>
              <a:buSzPts val="1800"/>
              <a:buChar char="▶"/>
            </a:pPr>
            <a:r>
              <a:rPr lang="en-US"/>
              <a:t>Third space professional (Whitchurch, 2026)</a:t>
            </a:r>
            <a:endParaRPr/>
          </a:p>
        </p:txBody>
      </p:sp>
      <p:pic>
        <p:nvPicPr>
          <p:cNvPr id="126" name="Google Shape;126;g3f7a7a77be6_0_43" descr="illustration of Trevor Bolan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70400" y="2401979"/>
            <a:ext cx="3260950" cy="32609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7" name="Google Shape;127;g3f7a7a77be6_0_4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7709075" y="1982375"/>
            <a:ext cx="27300" cy="38973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g3f7a7a77be6_0_20"/>
          <p:cNvSpPr txBox="1">
            <a:spLocks noGrp="1"/>
          </p:cNvSpPr>
          <p:nvPr>
            <p:ph type="title"/>
          </p:nvPr>
        </p:nvSpPr>
        <p:spPr>
          <a:xfrm>
            <a:off x="400876" y="38950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lang="en-US"/>
              <a:t>Question 3</a:t>
            </a:r>
            <a:endParaRPr/>
          </a:p>
        </p:txBody>
      </p:sp>
      <p:sp>
        <p:nvSpPr>
          <p:cNvPr id="189" name="Google Shape;189;g3f7a7a77be6_0_20"/>
          <p:cNvSpPr txBox="1">
            <a:spLocks noGrp="1"/>
          </p:cNvSpPr>
          <p:nvPr>
            <p:ph type="body" idx="2"/>
          </p:nvPr>
        </p:nvSpPr>
        <p:spPr>
          <a:xfrm>
            <a:off x="400875" y="1528750"/>
            <a:ext cx="11102400" cy="438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>
                <a:solidFill>
                  <a:srgbClr val="F7A2C7"/>
                </a:solidFill>
              </a:rPr>
              <a:t>Aim</a:t>
            </a:r>
            <a:r>
              <a:rPr lang="en-US"/>
              <a:t>: WPR framework requires a ‘genealogical sensibility’, a way of thinking that argues everything has a history (Foucault, 1977).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/>
              <a:t>The policy is explicit about AI-related risks within assessment. The policy “</a:t>
            </a:r>
            <a:r>
              <a:rPr lang="en-US">
                <a:solidFill>
                  <a:srgbClr val="F7A2C7"/>
                </a:solidFill>
              </a:rPr>
              <a:t>signals that responsible AI use in higher education is inseparable from equality of opportunity and respect for diversity</a:t>
            </a:r>
            <a:r>
              <a:rPr lang="en-US"/>
              <a:t>” (O’Sullivan et al., 2025).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/>
              <a:t>The short history of AI in education has signalled fears around AI, as AI-driven learning platforms would deskill the profession and replace them entirely with cost-effective software (Selwyn, 2016). 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/>
              <a:t>Concerns about AI hindering the development of critical thinking, and undermining the authenticity of earned grades (Akgun and Greenhow, 2022; Sidorkin, 2025). 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/>
              <a:t>AI-powered AT has existed in HEIs for several years through Google (Al-Hassani et al., 2025).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33333"/>
              <a:buNone/>
            </a:pPr>
            <a:endParaRPr sz="1200">
              <a:solidFill>
                <a:schemeClr val="dk1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>
                <a:solidFill>
                  <a:srgbClr val="F7A2C7"/>
                </a:solidFill>
              </a:rPr>
              <a:t>Genio</a:t>
            </a:r>
            <a:r>
              <a:rPr lang="en-US"/>
              <a:t>: if the policy focused more on positive awareness, it would support Genio as just another AI tool for inclusion rather than risk emphasis. 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3f7a7a77be6_0_25"/>
          <p:cNvSpPr txBox="1">
            <a:spLocks noGrp="1"/>
          </p:cNvSpPr>
          <p:nvPr>
            <p:ph type="title"/>
          </p:nvPr>
        </p:nvSpPr>
        <p:spPr>
          <a:xfrm>
            <a:off x="400876" y="38950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lang="en-US"/>
              <a:t>Question 4</a:t>
            </a:r>
            <a:endParaRPr/>
          </a:p>
        </p:txBody>
      </p:sp>
      <p:sp>
        <p:nvSpPr>
          <p:cNvPr id="195" name="Google Shape;195;g3f7a7a77be6_0_25"/>
          <p:cNvSpPr txBox="1">
            <a:spLocks noGrp="1"/>
          </p:cNvSpPr>
          <p:nvPr>
            <p:ph type="body" idx="2"/>
          </p:nvPr>
        </p:nvSpPr>
        <p:spPr>
          <a:xfrm>
            <a:off x="400875" y="1674250"/>
            <a:ext cx="11209200" cy="42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dirty="0">
                <a:solidFill>
                  <a:srgbClr val="F7A2C7"/>
                </a:solidFill>
              </a:rPr>
              <a:t>Aim</a:t>
            </a:r>
            <a:r>
              <a:rPr lang="en-US" dirty="0"/>
              <a:t>: Bacchi (2026) interrogates the silences within a problem representation to expose what is left unproblematic.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dirty="0">
                <a:solidFill>
                  <a:srgbClr val="F7A2C7"/>
                </a:solidFill>
              </a:rPr>
              <a:t>Does AI overcome the current medical model of disability</a:t>
            </a:r>
            <a:r>
              <a:rPr lang="en-US" dirty="0"/>
              <a:t>? e.g. Gemini - Gen AI by Google.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dirty="0"/>
              <a:t>By </a:t>
            </a:r>
            <a:r>
              <a:rPr lang="en-US" dirty="0">
                <a:solidFill>
                  <a:srgbClr val="F7A2C7"/>
                </a:solidFill>
              </a:rPr>
              <a:t>mainstreaming AT / AI</a:t>
            </a:r>
            <a:r>
              <a:rPr lang="en-US" dirty="0"/>
              <a:t>, we uphold the principles of the Salamanca World Conference, ensuring an inclusive approach that fulfils the mandate of 'Education for All.' (EFA) (Ainscow, Slee and Best, 2019). 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dirty="0"/>
              <a:t>Zorec et al. (2025) argue that AT is no longer a niche tool and often </a:t>
            </a:r>
            <a:r>
              <a:rPr lang="en-US" dirty="0" err="1"/>
              <a:t>stigmatised</a:t>
            </a:r>
            <a:r>
              <a:rPr lang="en-US" dirty="0"/>
              <a:t> technology offered by </a:t>
            </a:r>
            <a:r>
              <a:rPr lang="en-US" dirty="0" err="1"/>
              <a:t>specialised</a:t>
            </a:r>
            <a:r>
              <a:rPr lang="en-US" dirty="0"/>
              <a:t> experts, instead, it is a fundamental pillar of inclusive education that requires a collective approach - challenge the current funding structure for SWDs that uses the medical model as a gatekeeper to disability supports 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dirty="0" err="1">
                <a:solidFill>
                  <a:srgbClr val="F7A2C7"/>
                </a:solidFill>
              </a:rPr>
              <a:t>Genio</a:t>
            </a:r>
            <a:r>
              <a:rPr lang="en-US" dirty="0"/>
              <a:t>: considered a niche tool, accessed through the medical model, which limits its visibility and mainstream adoption to </a:t>
            </a:r>
            <a:r>
              <a:rPr lang="en-US" dirty="0" err="1"/>
              <a:t>normalise</a:t>
            </a:r>
            <a:r>
              <a:rPr lang="en-US" dirty="0"/>
              <a:t> this support.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f7a7a77be6_0_30"/>
          <p:cNvSpPr txBox="1">
            <a:spLocks noGrp="1"/>
          </p:cNvSpPr>
          <p:nvPr>
            <p:ph type="title"/>
          </p:nvPr>
        </p:nvSpPr>
        <p:spPr>
          <a:xfrm>
            <a:off x="400876" y="38950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lang="en-US"/>
              <a:t>Question 6</a:t>
            </a:r>
            <a:endParaRPr/>
          </a:p>
        </p:txBody>
      </p:sp>
      <p:sp>
        <p:nvSpPr>
          <p:cNvPr id="201" name="Google Shape;201;g3f7a7a77be6_0_30"/>
          <p:cNvSpPr txBox="1">
            <a:spLocks noGrp="1"/>
          </p:cNvSpPr>
          <p:nvPr>
            <p:ph type="body" idx="2"/>
          </p:nvPr>
        </p:nvSpPr>
        <p:spPr>
          <a:xfrm>
            <a:off x="266025" y="1558725"/>
            <a:ext cx="11470200" cy="43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00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>
                <a:solidFill>
                  <a:srgbClr val="F7A2C7"/>
                </a:solidFill>
              </a:rPr>
              <a:t>Aim</a:t>
            </a:r>
            <a:r>
              <a:rPr lang="en-US"/>
              <a:t>: explores how and where this representation of the ‘AI and inclusion problem’ has been produced, disseminated and defended, drawing on national and transnational policies.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/>
          </a:p>
          <a:p>
            <a:pPr marL="457200" lvl="0" indent="-308610" algn="l" rtl="0">
              <a:spcBef>
                <a:spcPts val="1000"/>
              </a:spcBef>
              <a:spcAft>
                <a:spcPts val="0"/>
              </a:spcAft>
              <a:buSzPct val="64286"/>
              <a:buChar char="▶"/>
            </a:pPr>
            <a:r>
              <a:rPr lang="en-US">
                <a:solidFill>
                  <a:srgbClr val="F7A2C7"/>
                </a:solidFill>
              </a:rPr>
              <a:t>The United Nations (2024)</a:t>
            </a:r>
            <a:r>
              <a:rPr lang="en-US"/>
              <a:t> states that AI is at the forefront of emerging technologies, reshaping human interactions and has the potential to enhance disability inclusion.</a:t>
            </a:r>
            <a:endParaRPr/>
          </a:p>
          <a:p>
            <a:pPr marL="457200" lvl="0" indent="-308610" algn="l" rtl="0">
              <a:spcBef>
                <a:spcPts val="0"/>
              </a:spcBef>
              <a:spcAft>
                <a:spcPts val="0"/>
              </a:spcAft>
              <a:buSzPct val="64286"/>
              <a:buChar char="▶"/>
            </a:pPr>
            <a:r>
              <a:rPr lang="en-US">
                <a:solidFill>
                  <a:srgbClr val="F7A2C7"/>
                </a:solidFill>
              </a:rPr>
              <a:t>OECD </a:t>
            </a:r>
            <a:r>
              <a:rPr lang="en-US"/>
              <a:t>noted that AI can be crucial in empowering PWDs to live more independently (Touzet, 2023). </a:t>
            </a:r>
            <a:endParaRPr/>
          </a:p>
          <a:p>
            <a:pPr marL="457200" lvl="0" indent="-308610" algn="l" rtl="0">
              <a:spcBef>
                <a:spcPts val="0"/>
              </a:spcBef>
              <a:spcAft>
                <a:spcPts val="0"/>
              </a:spcAft>
              <a:buSzPct val="64286"/>
              <a:buChar char="▶"/>
            </a:pPr>
            <a:r>
              <a:rPr lang="en-US">
                <a:solidFill>
                  <a:srgbClr val="F7A2C7"/>
                </a:solidFill>
              </a:rPr>
              <a:t>The EU AI Act (2024)</a:t>
            </a:r>
            <a:r>
              <a:rPr lang="en-US"/>
              <a:t> further supports the view that AI in education has the potential to advance inclusion.</a:t>
            </a:r>
            <a:endParaRPr/>
          </a:p>
          <a:p>
            <a:pPr marL="457200" lvl="0" indent="-308610" algn="l" rtl="0">
              <a:spcBef>
                <a:spcPts val="0"/>
              </a:spcBef>
              <a:spcAft>
                <a:spcPts val="0"/>
              </a:spcAft>
              <a:buSzPct val="64286"/>
              <a:buChar char="▶"/>
            </a:pPr>
            <a:r>
              <a:rPr lang="en-US">
                <a:solidFill>
                  <a:srgbClr val="F7A2C7"/>
                </a:solidFill>
              </a:rPr>
              <a:t>HEA AI Policy / Framework</a:t>
            </a:r>
            <a:r>
              <a:rPr lang="en-US"/>
              <a:t>: Flexible language supports adoption / interpretable terms like inclusion to suggest disability and AT, thereby losing explicit consideration.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/>
              <a:t>International, European, and national AI policies and reports, acknowledge the potential for inclusion but at times overlook the critical roles of AT and Disability - absence of ‘AT’ and at times ‘Disability’.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>
                <a:solidFill>
                  <a:srgbClr val="F7A2C7"/>
                </a:solidFill>
              </a:rPr>
              <a:t>Genio</a:t>
            </a:r>
            <a:r>
              <a:rPr lang="en-US"/>
              <a:t>: Until roadmaps are created, a risk-free, inclusive AI experience cannot be achieved with AI tools for SWDs like Genio. 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f7a7a77be6_0_35"/>
          <p:cNvSpPr txBox="1">
            <a:spLocks noGrp="1"/>
          </p:cNvSpPr>
          <p:nvPr>
            <p:ph type="title"/>
          </p:nvPr>
        </p:nvSpPr>
        <p:spPr>
          <a:xfrm>
            <a:off x="400876" y="38950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lang="en-US"/>
              <a:t>Process 7: Self-problematisation </a:t>
            </a:r>
            <a:endParaRPr/>
          </a:p>
        </p:txBody>
      </p:sp>
      <p:sp>
        <p:nvSpPr>
          <p:cNvPr id="207" name="Google Shape;207;g3f7a7a77be6_0_35"/>
          <p:cNvSpPr txBox="1">
            <a:spLocks noGrp="1"/>
          </p:cNvSpPr>
          <p:nvPr>
            <p:ph type="body" idx="2"/>
          </p:nvPr>
        </p:nvSpPr>
        <p:spPr>
          <a:xfrm>
            <a:off x="400875" y="1715200"/>
            <a:ext cx="11197200" cy="455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2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dirty="0">
                <a:solidFill>
                  <a:srgbClr val="F7A2C7"/>
                </a:solidFill>
              </a:rPr>
              <a:t>Aim</a:t>
            </a:r>
            <a:r>
              <a:rPr lang="en-US" dirty="0"/>
              <a:t>: requires researchers to interrogate their own assumptions and knowledge regimes. Engagement with their own belief systems by using the six WPR questions.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 dirty="0"/>
          </a:p>
          <a:p>
            <a:pPr marL="457200" lvl="0" indent="-300038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ct val="64286"/>
              <a:buChar char="▶"/>
            </a:pPr>
            <a:r>
              <a:rPr lang="en-US" dirty="0">
                <a:solidFill>
                  <a:srgbClr val="F7A2C7"/>
                </a:solidFill>
              </a:rPr>
              <a:t>Dual positionality</a:t>
            </a:r>
            <a:r>
              <a:rPr lang="en-US" dirty="0"/>
              <a:t>: ATO / AT user. I both see and experience the level playing field that AT offers, and how AI can advance this equality. Agent of inclusion-dismantle the deficit disability narratives. </a:t>
            </a:r>
            <a:endParaRPr dirty="0"/>
          </a:p>
          <a:p>
            <a:pPr marL="457200" lvl="0" indent="-300038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64286"/>
              <a:buChar char="▶"/>
            </a:pPr>
            <a:r>
              <a:rPr lang="en-US" dirty="0"/>
              <a:t>As an ATO, a </a:t>
            </a:r>
            <a:r>
              <a:rPr lang="en-US" dirty="0">
                <a:solidFill>
                  <a:srgbClr val="F7A2C7"/>
                </a:solidFill>
              </a:rPr>
              <a:t>third-space professional</a:t>
            </a:r>
            <a:r>
              <a:rPr lang="en-US" dirty="0"/>
              <a:t> interacting with teaching staff about SWDs recording in class, I may be assumed to be administrative staff (Whitchurch, 2025). EU classified </a:t>
            </a:r>
            <a:r>
              <a:rPr lang="en-US" dirty="0">
                <a:solidFill>
                  <a:srgbClr val="F7A2C7"/>
                </a:solidFill>
              </a:rPr>
              <a:t>Assistive Technologists as teaching roles </a:t>
            </a:r>
            <a:r>
              <a:rPr lang="en-US" dirty="0"/>
              <a:t>(ESCO, 2026). </a:t>
            </a:r>
            <a:endParaRPr dirty="0"/>
          </a:p>
          <a:p>
            <a:pPr marL="457200" lvl="0" indent="-300038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64286"/>
              <a:buChar char="▶"/>
            </a:pPr>
            <a:r>
              <a:rPr lang="en-US" dirty="0"/>
              <a:t>HEA created AT roles and AI policy - tension or complimentary?</a:t>
            </a:r>
            <a:endParaRPr dirty="0"/>
          </a:p>
          <a:p>
            <a:pPr marL="457200" lvl="0" indent="-300038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64286"/>
              <a:buChar char="▶"/>
            </a:pPr>
            <a:r>
              <a:rPr lang="en-US" dirty="0"/>
              <a:t>As the policy is primarily focused on teaching staff, there was no AT Officers representation in its formulation. 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 dirty="0" err="1">
                <a:solidFill>
                  <a:srgbClr val="F7A2C7"/>
                </a:solidFill>
              </a:rPr>
              <a:t>Genio</a:t>
            </a:r>
            <a:r>
              <a:rPr lang="en-US" dirty="0"/>
              <a:t>: The potential </a:t>
            </a:r>
            <a:r>
              <a:rPr lang="en-US" dirty="0">
                <a:solidFill>
                  <a:srgbClr val="F7A2C7"/>
                </a:solidFill>
              </a:rPr>
              <a:t>refusal of AI-integrated AT by teaching staff</a:t>
            </a:r>
            <a:r>
              <a:rPr lang="en-US" dirty="0"/>
              <a:t> can be </a:t>
            </a:r>
            <a:r>
              <a:rPr lang="en-US" dirty="0">
                <a:solidFill>
                  <a:srgbClr val="F7A2C7"/>
                </a:solidFill>
              </a:rPr>
              <a:t>interpreted as a form of ableism</a:t>
            </a:r>
            <a:r>
              <a:rPr lang="en-US" dirty="0"/>
              <a:t>, as AT, even with AI, if institutional power is </a:t>
            </a:r>
            <a:r>
              <a:rPr lang="en-US" dirty="0" err="1"/>
              <a:t>prioritised</a:t>
            </a:r>
            <a:r>
              <a:rPr lang="en-US" dirty="0"/>
              <a:t> over the lived experiences and technological agency of SWDs (Foley and Melese, 2025; Marland and Arantes, 2026). 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0"/>
          <p:cNvSpPr txBox="1">
            <a:spLocks noGrp="1"/>
          </p:cNvSpPr>
          <p:nvPr>
            <p:ph type="title"/>
          </p:nvPr>
        </p:nvSpPr>
        <p:spPr>
          <a:xfrm>
            <a:off x="657225" y="539325"/>
            <a:ext cx="10073100" cy="96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lang="en-US" sz="4400"/>
              <a:t>AT-acadabra: Has AT disappeared?</a:t>
            </a:r>
            <a:endParaRPr/>
          </a:p>
        </p:txBody>
      </p:sp>
      <p:sp>
        <p:nvSpPr>
          <p:cNvPr id="213" name="Google Shape;213;p20"/>
          <p:cNvSpPr txBox="1">
            <a:spLocks noGrp="1"/>
          </p:cNvSpPr>
          <p:nvPr>
            <p:ph type="body" idx="1"/>
          </p:nvPr>
        </p:nvSpPr>
        <p:spPr>
          <a:xfrm>
            <a:off x="343925" y="1748825"/>
            <a:ext cx="10907100" cy="488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20000"/>
          </a:bodyPr>
          <a:lstStyle/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/>
              <a:t>AT awareness is an issue global and local</a:t>
            </a:r>
            <a:endParaRPr sz="2600"/>
          </a:p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/>
              <a:t>‘AT’ and ‘Disability’ can be missing when Inclusion is central</a:t>
            </a:r>
            <a:endParaRPr sz="2600"/>
          </a:p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/>
              <a:t>AT absences in policy affects ground level AT support</a:t>
            </a:r>
            <a:endParaRPr sz="2600"/>
          </a:p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/>
              <a:t>Disability awareness affects reasonable accommodation (recording)</a:t>
            </a:r>
            <a:endParaRPr sz="2600"/>
          </a:p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/>
              <a:t>AT practice can be an in between space in HE professionalism</a:t>
            </a:r>
            <a:endParaRPr sz="2600"/>
          </a:p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/>
              <a:t>AI then is seen as a risk and threat</a:t>
            </a:r>
            <a:endParaRPr sz="2600"/>
          </a:p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/>
              <a:t>AI by SWD can be considered AT</a:t>
            </a:r>
            <a:endParaRPr sz="2600"/>
          </a:p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/>
              <a:t>HEA created the AI policy and the AT roles.</a:t>
            </a:r>
            <a:endParaRPr sz="2600"/>
          </a:p>
          <a:p>
            <a:pPr marL="457200" lvl="0" indent="-3937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600"/>
              <a:buChar char="•"/>
            </a:pPr>
            <a:r>
              <a:rPr lang="en-US" sz="2600"/>
              <a:t>AT then AI then Disability with ATO practice - layered barriers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9"/>
          <p:cNvSpPr txBox="1">
            <a:spLocks noGrp="1"/>
          </p:cNvSpPr>
          <p:nvPr>
            <p:ph type="title"/>
          </p:nvPr>
        </p:nvSpPr>
        <p:spPr>
          <a:xfrm>
            <a:off x="343930" y="290986"/>
            <a:ext cx="8824784" cy="9323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lang="en-US"/>
              <a:t>Where do you sit with Gen AI?</a:t>
            </a:r>
            <a:endParaRPr/>
          </a:p>
        </p:txBody>
      </p:sp>
      <p:sp>
        <p:nvSpPr>
          <p:cNvPr id="219" name="Google Shape;219;p9"/>
          <p:cNvSpPr txBox="1">
            <a:spLocks noGrp="1"/>
          </p:cNvSpPr>
          <p:nvPr>
            <p:ph type="body" idx="1"/>
          </p:nvPr>
        </p:nvSpPr>
        <p:spPr>
          <a:xfrm>
            <a:off x="343925" y="2580099"/>
            <a:ext cx="4314600" cy="29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US"/>
              <a:t>Is ‘disability’ and ‘AT’ needed in the HEA policy/ framework?</a:t>
            </a:r>
            <a:endParaRPr/>
          </a:p>
        </p:txBody>
      </p:sp>
      <p:sp>
        <p:nvSpPr>
          <p:cNvPr id="221" name="Google Shape;221;p9"/>
          <p:cNvSpPr txBox="1"/>
          <p:nvPr/>
        </p:nvSpPr>
        <p:spPr>
          <a:xfrm>
            <a:off x="4397900" y="2677900"/>
            <a:ext cx="544800" cy="40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F7A2C7"/>
                </a:solidFill>
              </a:rPr>
              <a:t>or</a:t>
            </a:r>
            <a:endParaRPr sz="2800">
              <a:solidFill>
                <a:srgbClr val="F7A2C7"/>
              </a:solidFill>
            </a:endParaRPr>
          </a:p>
        </p:txBody>
      </p:sp>
      <p:sp>
        <p:nvSpPr>
          <p:cNvPr id="220" name="Google Shape;220;p9"/>
          <p:cNvSpPr txBox="1">
            <a:spLocks noGrp="1"/>
          </p:cNvSpPr>
          <p:nvPr>
            <p:ph type="body" idx="2"/>
          </p:nvPr>
        </p:nvSpPr>
        <p:spPr>
          <a:xfrm>
            <a:off x="4942708" y="2580099"/>
            <a:ext cx="4226100" cy="29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50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</a:pPr>
            <a:r>
              <a:rPr lang="en-US"/>
              <a:t>‘Inclusion’ says enough about disability and inclusion?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f7a7a77be6_0_70"/>
          <p:cNvSpPr txBox="1">
            <a:spLocks noGrp="1"/>
          </p:cNvSpPr>
          <p:nvPr>
            <p:ph type="title"/>
          </p:nvPr>
        </p:nvSpPr>
        <p:spPr>
          <a:xfrm>
            <a:off x="400875" y="389500"/>
            <a:ext cx="111921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lang="en-US"/>
              <a:t>Generative AI in Education</a:t>
            </a:r>
            <a:endParaRPr/>
          </a:p>
        </p:txBody>
      </p:sp>
      <p:sp>
        <p:nvSpPr>
          <p:cNvPr id="133" name="Google Shape;133;g3f7a7a77be6_0_70"/>
          <p:cNvSpPr txBox="1">
            <a:spLocks noGrp="1"/>
          </p:cNvSpPr>
          <p:nvPr>
            <p:ph type="body" idx="2"/>
          </p:nvPr>
        </p:nvSpPr>
        <p:spPr>
          <a:xfrm>
            <a:off x="400875" y="2021675"/>
            <a:ext cx="7187700" cy="388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39286"/>
              <a:buNone/>
            </a:pPr>
            <a:r>
              <a:rPr lang="en-US"/>
              <a:t>Generative artificial intelligence refers to systems that can </a:t>
            </a:r>
            <a:r>
              <a:rPr lang="en-US">
                <a:solidFill>
                  <a:srgbClr val="F7A2C7"/>
                </a:solidFill>
              </a:rPr>
              <a:t>produce new content</a:t>
            </a:r>
            <a:r>
              <a:rPr lang="en-US"/>
              <a:t>, </a:t>
            </a:r>
            <a:r>
              <a:rPr lang="en-US">
                <a:solidFill>
                  <a:srgbClr val="F7A2C7"/>
                </a:solidFill>
              </a:rPr>
              <a:t>such as text, images, or code, in response to prompts, based on patterns learned from large datasets</a:t>
            </a:r>
            <a:r>
              <a:rPr lang="en-US"/>
              <a:t>. 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39286"/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39286"/>
              <a:buNone/>
            </a:pPr>
            <a:r>
              <a:rPr lang="en-US"/>
              <a:t>Large language models like ChatGPT, Copilot, and Claude are the most prominent example.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39286"/>
              <a:buNone/>
            </a:pPr>
            <a:endParaRPr>
              <a:solidFill>
                <a:srgbClr val="F7A2C7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39286"/>
              <a:buNone/>
            </a:pPr>
            <a:r>
              <a:rPr lang="en-US">
                <a:solidFill>
                  <a:srgbClr val="F7A2C7"/>
                </a:solidFill>
              </a:rPr>
              <a:t>…Our sector needs to move beyond both uncritical adoption and uncritical rejection…</a:t>
            </a:r>
            <a:endParaRPr>
              <a:solidFill>
                <a:srgbClr val="F7A2C7"/>
              </a:solidFill>
            </a:endParaRPr>
          </a:p>
        </p:txBody>
      </p:sp>
      <p:cxnSp>
        <p:nvCxnSpPr>
          <p:cNvPr id="134" name="Google Shape;134;g3f7a7a77be6_0_7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7709075" y="1982375"/>
            <a:ext cx="27300" cy="38973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35" name="Google Shape;135;g3f7a7a77be6_0_70" descr="The contributors of the HEA AI policy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856875" y="2391513"/>
            <a:ext cx="4150826" cy="3079016"/>
          </a:xfrm>
          <a:prstGeom prst="rect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2"/>
          <p:cNvSpPr txBox="1">
            <a:spLocks noGrp="1"/>
          </p:cNvSpPr>
          <p:nvPr>
            <p:ph type="title"/>
          </p:nvPr>
        </p:nvSpPr>
        <p:spPr>
          <a:xfrm>
            <a:off x="449644" y="355600"/>
            <a:ext cx="8974771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US"/>
              <a:t>AT-acadabra: The great vanishing act of Assistive Technology (AT). </a:t>
            </a:r>
            <a:endParaRPr/>
          </a:p>
        </p:txBody>
      </p:sp>
      <p:sp>
        <p:nvSpPr>
          <p:cNvPr id="141" name="Google Shape;141;p12"/>
          <p:cNvSpPr txBox="1">
            <a:spLocks noGrp="1"/>
          </p:cNvSpPr>
          <p:nvPr>
            <p:ph type="body" idx="2"/>
          </p:nvPr>
        </p:nvSpPr>
        <p:spPr>
          <a:xfrm>
            <a:off x="126200" y="3228000"/>
            <a:ext cx="9346800" cy="323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>
                <a:solidFill>
                  <a:srgbClr val="F7A2C7"/>
                </a:solidFill>
              </a:rPr>
              <a:t>Context</a:t>
            </a:r>
            <a:r>
              <a:rPr lang="en-US"/>
              <a:t>: A problem of AT practice.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>
                <a:solidFill>
                  <a:srgbClr val="F7A2C7"/>
                </a:solidFill>
              </a:rPr>
              <a:t>Policy</a:t>
            </a:r>
            <a:r>
              <a:rPr lang="en-US"/>
              <a:t>: This HEA Gen AI Policy / Framework.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-US">
                <a:solidFill>
                  <a:srgbClr val="F7A2C7"/>
                </a:solidFill>
              </a:rPr>
              <a:t>Analysis</a:t>
            </a:r>
            <a:r>
              <a:rPr lang="en-US"/>
              <a:t>: Carol Bacchi’s (2026) "What’s the Problem Represented to Be" (WPR) framework.</a:t>
            </a:r>
            <a:endParaRPr/>
          </a:p>
          <a:p>
            <a:pPr marL="45720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e2b170b5d8_0_0"/>
          <p:cNvSpPr txBox="1">
            <a:spLocks noGrp="1"/>
          </p:cNvSpPr>
          <p:nvPr>
            <p:ph type="title"/>
          </p:nvPr>
        </p:nvSpPr>
        <p:spPr>
          <a:xfrm>
            <a:off x="400875" y="389500"/>
            <a:ext cx="111921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lang="en-US"/>
              <a:t>1. My Problem of Practice - Recording</a:t>
            </a:r>
            <a:endParaRPr/>
          </a:p>
        </p:txBody>
      </p:sp>
      <p:sp>
        <p:nvSpPr>
          <p:cNvPr id="147" name="Google Shape;147;g3e2b170b5d8_0_0"/>
          <p:cNvSpPr txBox="1">
            <a:spLocks noGrp="1"/>
          </p:cNvSpPr>
          <p:nvPr>
            <p:ph type="body" idx="2"/>
          </p:nvPr>
        </p:nvSpPr>
        <p:spPr>
          <a:xfrm>
            <a:off x="400875" y="2021675"/>
            <a:ext cx="7187700" cy="388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39286"/>
              <a:buNone/>
            </a:pPr>
            <a:r>
              <a:rPr lang="en-US">
                <a:solidFill>
                  <a:srgbClr val="F7A2C7"/>
                </a:solidFill>
              </a:rPr>
              <a:t>Genio</a:t>
            </a:r>
            <a:r>
              <a:rPr lang="en-US"/>
              <a:t> has AI features that convert </a:t>
            </a:r>
            <a:r>
              <a:rPr lang="en-US">
                <a:solidFill>
                  <a:srgbClr val="F7A2C7"/>
                </a:solidFill>
              </a:rPr>
              <a:t>recordings</a:t>
            </a:r>
            <a:r>
              <a:rPr lang="en-US"/>
              <a:t> into transcripts and a quiz feature that turns the class recording into a set of questions, so students can test their knowledge.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39286"/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39286"/>
              <a:buNone/>
            </a:pPr>
            <a:r>
              <a:rPr lang="en-US"/>
              <a:t>Reasonable Accomadation - match to disability.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39286"/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91667"/>
              <a:buNone/>
            </a:pPr>
            <a:r>
              <a:rPr lang="en-US">
                <a:solidFill>
                  <a:srgbClr val="F7A2C7"/>
                </a:solidFill>
              </a:rPr>
              <a:t>Genio poses a problem</a:t>
            </a:r>
            <a:r>
              <a:rPr lang="en-US"/>
              <a:t> - AI within AT is new to Teaching staff and is raising questions about AI's place in the classroom. </a:t>
            </a:r>
            <a:endParaRPr sz="1200">
              <a:solidFill>
                <a:schemeClr val="dk1"/>
              </a:solidFill>
            </a:endParaRPr>
          </a:p>
        </p:txBody>
      </p:sp>
      <p:cxnSp>
        <p:nvCxnSpPr>
          <p:cNvPr id="148" name="Google Shape;148;g3e2b170b5d8_0_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7709075" y="1982375"/>
            <a:ext cx="27300" cy="38973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149" name="Google Shape;149;g3e2b170b5d8_0_0" descr="Genio notes - a close-up of the recording button.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44263" y="2021675"/>
            <a:ext cx="3648075" cy="3619500"/>
          </a:xfrm>
          <a:prstGeom prst="rect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3"/>
          <p:cNvSpPr txBox="1">
            <a:spLocks noGrp="1"/>
          </p:cNvSpPr>
          <p:nvPr>
            <p:ph type="title"/>
          </p:nvPr>
        </p:nvSpPr>
        <p:spPr>
          <a:xfrm>
            <a:off x="400875" y="389500"/>
            <a:ext cx="115392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lang="en-US"/>
              <a:t>The HEA Gen AI Policy / Framework</a:t>
            </a:r>
            <a:endParaRPr/>
          </a:p>
        </p:txBody>
      </p:sp>
      <p:sp>
        <p:nvSpPr>
          <p:cNvPr id="155" name="Google Shape;155;p23"/>
          <p:cNvSpPr txBox="1">
            <a:spLocks noGrp="1"/>
          </p:cNvSpPr>
          <p:nvPr>
            <p:ph type="body" idx="2"/>
          </p:nvPr>
        </p:nvSpPr>
        <p:spPr>
          <a:xfrm>
            <a:off x="400875" y="2078900"/>
            <a:ext cx="6941100" cy="383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/>
              <a:t>It guides Irish HEI’s through five core principles: Academic Integrity, </a:t>
            </a:r>
            <a:r>
              <a:rPr lang="en-US">
                <a:solidFill>
                  <a:srgbClr val="F7A2C7"/>
                </a:solidFill>
              </a:rPr>
              <a:t>Equity</a:t>
            </a:r>
            <a:r>
              <a:rPr lang="en-US"/>
              <a:t>, AI Literacy, Privacy, and Sustainable Pedagogy.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>
                <a:solidFill>
                  <a:srgbClr val="F7A2C7"/>
                </a:solidFill>
              </a:rPr>
              <a:t>The document serves a dual purpose:</a:t>
            </a:r>
            <a:endParaRPr>
              <a:solidFill>
                <a:srgbClr val="F7A2C7"/>
              </a:solidFill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/>
              <a:t>As a </a:t>
            </a:r>
            <a:r>
              <a:rPr lang="en-US">
                <a:solidFill>
                  <a:srgbClr val="F7A2C7"/>
                </a:solidFill>
              </a:rPr>
              <a:t>policy</a:t>
            </a:r>
            <a:r>
              <a:rPr lang="en-US"/>
              <a:t>, it establishes values-based standards, institutional accountability, and GDPR compliance. 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/>
              <a:t>As a </a:t>
            </a:r>
            <a:r>
              <a:rPr lang="en-US">
                <a:solidFill>
                  <a:srgbClr val="F7A2C7"/>
                </a:solidFill>
              </a:rPr>
              <a:t>framework</a:t>
            </a:r>
            <a:r>
              <a:rPr lang="en-US"/>
              <a:t>, it offers a structured, adaptable national reference point rather than rigid rules, respecting institutional autonomy.</a:t>
            </a:r>
            <a:endParaRPr/>
          </a:p>
        </p:txBody>
      </p:sp>
      <p:pic>
        <p:nvPicPr>
          <p:cNvPr id="156" name="Google Shape;156;p23" descr="The HEA AI policy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61969" y="1982375"/>
            <a:ext cx="2760706" cy="3774125"/>
          </a:xfrm>
          <a:prstGeom prst="rect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cxnSp>
        <p:nvCxnSpPr>
          <p:cNvPr id="157" name="Google Shape;157;p2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7709075" y="1982375"/>
            <a:ext cx="27300" cy="38973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3f7a7a77be6_0_0"/>
          <p:cNvSpPr txBox="1">
            <a:spLocks noGrp="1"/>
          </p:cNvSpPr>
          <p:nvPr>
            <p:ph type="title"/>
          </p:nvPr>
        </p:nvSpPr>
        <p:spPr>
          <a:xfrm>
            <a:off x="400875" y="389500"/>
            <a:ext cx="111921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lang="en-US"/>
              <a:t>What's the Problem Represented (WPR)</a:t>
            </a:r>
            <a:endParaRPr/>
          </a:p>
        </p:txBody>
      </p:sp>
      <p:sp>
        <p:nvSpPr>
          <p:cNvPr id="163" name="Google Shape;163;g3f7a7a77be6_0_0"/>
          <p:cNvSpPr txBox="1">
            <a:spLocks noGrp="1"/>
          </p:cNvSpPr>
          <p:nvPr>
            <p:ph type="body" idx="2"/>
          </p:nvPr>
        </p:nvSpPr>
        <p:spPr>
          <a:xfrm>
            <a:off x="400875" y="2021675"/>
            <a:ext cx="6449100" cy="388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/>
              <a:t>WPR, developed by Carol Bacchi (1999, 2009), shifts away from traditional policy problem-solving. 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/>
              <a:t>WPR serves as an evolving critical framework rooted in Foucault’s theories of governmentality (Foucault, 1991; Rönnblom and Edwards, 2025). 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91667"/>
              <a:buNone/>
            </a:pPr>
            <a:r>
              <a:rPr lang="en-US"/>
              <a:t>Bacchi’s (2025) WPR framework moves beyond simply solving educational issues to interrogate how governing occurs in many forms that aim to shape behaviours in specific ways.</a:t>
            </a:r>
            <a:endParaRPr sz="1200">
              <a:solidFill>
                <a:schemeClr val="dk1"/>
              </a:solidFill>
            </a:endParaRPr>
          </a:p>
        </p:txBody>
      </p:sp>
      <p:pic>
        <p:nvPicPr>
          <p:cNvPr id="164" name="Google Shape;164;g3f7a7a77be6_0_0" descr="The book by Caol Bacchi called Whats the problem represented to be? WPR for shor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708088" y="2016337"/>
            <a:ext cx="2814576" cy="3706200"/>
          </a:xfrm>
          <a:prstGeom prst="rect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pic>
      <p:cxnSp>
        <p:nvCxnSpPr>
          <p:cNvPr id="165" name="Google Shape;165;g3f7a7a77be6_0_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 flipH="1">
            <a:off x="7709075" y="1982375"/>
            <a:ext cx="27300" cy="38973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g3f7a7a77be6_0_5"/>
          <p:cNvSpPr txBox="1">
            <a:spLocks noGrp="1"/>
          </p:cNvSpPr>
          <p:nvPr>
            <p:ph type="title"/>
          </p:nvPr>
        </p:nvSpPr>
        <p:spPr>
          <a:xfrm>
            <a:off x="400876" y="38950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lang="en-US"/>
              <a:t>The 6 WPR Questions and Step 7</a:t>
            </a:r>
            <a:endParaRPr/>
          </a:p>
        </p:txBody>
      </p:sp>
      <p:graphicFrame>
        <p:nvGraphicFramePr>
          <p:cNvPr id="171" name="Google Shape;171;g3f7a7a77be6_0_5"/>
          <p:cNvGraphicFramePr/>
          <p:nvPr>
            <p:extLst>
              <p:ext uri="{D42A27DB-BD31-4B8C-83A1-F6EECF244321}">
                <p14:modId xmlns:p14="http://schemas.microsoft.com/office/powerpoint/2010/main" val="3217681036"/>
              </p:ext>
            </p:extLst>
          </p:nvPr>
        </p:nvGraphicFramePr>
        <p:xfrm>
          <a:off x="476300" y="1969025"/>
          <a:ext cx="11209300" cy="3784076"/>
        </p:xfrm>
        <a:graphic>
          <a:graphicData uri="http://schemas.openxmlformats.org/drawingml/2006/table">
            <a:tbl>
              <a:tblPr firstRow="1">
                <a:noFill/>
                <a:tableStyleId>{BADA8D2E-0042-4F12-B56A-F32B246B5A44}</a:tableStyleId>
              </a:tblPr>
              <a:tblGrid>
                <a:gridCol w="16148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594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>
                          <a:solidFill>
                            <a:srgbClr val="F7A2C7"/>
                          </a:solidFill>
                        </a:rPr>
                        <a:t>Question 1</a:t>
                      </a:r>
                      <a:endParaRPr sz="1700" b="1">
                        <a:solidFill>
                          <a:srgbClr val="F7A2C7"/>
                        </a:solidFill>
                      </a:endParaRPr>
                    </a:p>
                  </a:txBody>
                  <a:tcPr marL="68575" marR="68575" marT="91425" marB="91425">
                    <a:lnL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>
                          <a:solidFill>
                            <a:schemeClr val="lt1"/>
                          </a:solidFill>
                        </a:rPr>
                        <a:t>What's the ‘problem’ (AI and AT) represented to be in a specific proposal in the HEAGAIP?</a:t>
                      </a:r>
                      <a:endParaRPr sz="1700">
                        <a:solidFill>
                          <a:schemeClr val="lt1"/>
                        </a:solidFill>
                      </a:endParaRPr>
                    </a:p>
                  </a:txBody>
                  <a:tcPr marL="68575" marR="68575" marT="91425" marB="91425">
                    <a:lnL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>
                          <a:solidFill>
                            <a:srgbClr val="F7A2C7"/>
                          </a:solidFill>
                        </a:rPr>
                        <a:t>Question 2</a:t>
                      </a:r>
                      <a:endParaRPr sz="1700" b="1">
                        <a:solidFill>
                          <a:srgbClr val="F7A2C7"/>
                        </a:solidFill>
                      </a:endParaRPr>
                    </a:p>
                  </a:txBody>
                  <a:tcPr marL="68575" marR="68575" marT="91425" marB="91425">
                    <a:lnL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>
                          <a:solidFill>
                            <a:schemeClr val="lt1"/>
                          </a:solidFill>
                        </a:rPr>
                        <a:t>What deep-seated assumptions underlie this representation of the ‘problem’?</a:t>
                      </a:r>
                      <a:endParaRPr sz="1700">
                        <a:solidFill>
                          <a:schemeClr val="lt1"/>
                        </a:solidFill>
                      </a:endParaRPr>
                    </a:p>
                  </a:txBody>
                  <a:tcPr marL="68575" marR="68575" marT="91425" marB="91425">
                    <a:lnL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>
                          <a:solidFill>
                            <a:srgbClr val="F7A2C7"/>
                          </a:solidFill>
                        </a:rPr>
                        <a:t>Question 3</a:t>
                      </a:r>
                      <a:endParaRPr sz="1700" b="1">
                        <a:solidFill>
                          <a:srgbClr val="F7A2C7"/>
                        </a:solidFill>
                      </a:endParaRPr>
                    </a:p>
                  </a:txBody>
                  <a:tcPr marL="68575" marR="68575" marT="91425" marB="91425">
                    <a:lnL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>
                          <a:solidFill>
                            <a:schemeClr val="lt1"/>
                          </a:solidFill>
                        </a:rPr>
                        <a:t>How has this representation of the ‘problem’ come about?</a:t>
                      </a:r>
                      <a:endParaRPr sz="1700">
                        <a:solidFill>
                          <a:schemeClr val="lt1"/>
                        </a:solidFill>
                      </a:endParaRPr>
                    </a:p>
                  </a:txBody>
                  <a:tcPr marL="68575" marR="68575" marT="91425" marB="91425">
                    <a:lnL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>
                          <a:solidFill>
                            <a:srgbClr val="F7A2C7"/>
                          </a:solidFill>
                        </a:rPr>
                        <a:t>Question 4</a:t>
                      </a:r>
                      <a:endParaRPr sz="1700" b="1">
                        <a:solidFill>
                          <a:srgbClr val="F7A2C7"/>
                        </a:solidFill>
                      </a:endParaRPr>
                    </a:p>
                  </a:txBody>
                  <a:tcPr marL="68575" marR="68575" marT="91425" marB="91425">
                    <a:lnL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>
                          <a:solidFill>
                            <a:schemeClr val="lt1"/>
                          </a:solidFill>
                        </a:rPr>
                        <a:t>What is left unproblematic in this problem representation? What is silenced?</a:t>
                      </a:r>
                      <a:endParaRPr sz="1700">
                        <a:solidFill>
                          <a:schemeClr val="lt1"/>
                        </a:solidFill>
                      </a:endParaRPr>
                    </a:p>
                  </a:txBody>
                  <a:tcPr marL="68575" marR="68575" marT="91425" marB="91425">
                    <a:lnL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>
                          <a:solidFill>
                            <a:schemeClr val="lt1"/>
                          </a:solidFill>
                        </a:rPr>
                        <a:t>Question 5</a:t>
                      </a:r>
                      <a:endParaRPr sz="1700" b="1">
                        <a:solidFill>
                          <a:schemeClr val="lt1"/>
                        </a:solidFill>
                      </a:endParaRPr>
                    </a:p>
                  </a:txBody>
                  <a:tcPr marL="68575" marR="68575" marT="91425" marB="91425">
                    <a:lnL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>
                          <a:solidFill>
                            <a:schemeClr val="lt1"/>
                          </a:solidFill>
                        </a:rPr>
                        <a:t>What effects (discursive, subjectification, objectification, lived) are produced by this representation of the ‘problem’?</a:t>
                      </a:r>
                      <a:endParaRPr sz="1700">
                        <a:solidFill>
                          <a:schemeClr val="lt1"/>
                        </a:solidFill>
                      </a:endParaRPr>
                    </a:p>
                  </a:txBody>
                  <a:tcPr marL="68575" marR="68575" marT="91425" marB="91425">
                    <a:lnL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>
                          <a:solidFill>
                            <a:srgbClr val="F7A2C7"/>
                          </a:solidFill>
                        </a:rPr>
                        <a:t>Question 6</a:t>
                      </a:r>
                      <a:endParaRPr sz="1700" b="1">
                        <a:solidFill>
                          <a:srgbClr val="F7A2C7"/>
                        </a:solidFill>
                      </a:endParaRPr>
                    </a:p>
                  </a:txBody>
                  <a:tcPr marL="68575" marR="68575" marT="91425" marB="91425">
                    <a:lnL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>
                          <a:solidFill>
                            <a:schemeClr val="lt1"/>
                          </a:solidFill>
                        </a:rPr>
                        <a:t>How and where has this representation of the ‘problem’ been produced, disseminated and defended?</a:t>
                      </a:r>
                      <a:endParaRPr sz="1700">
                        <a:solidFill>
                          <a:schemeClr val="lt1"/>
                        </a:solidFill>
                      </a:endParaRPr>
                    </a:p>
                  </a:txBody>
                  <a:tcPr marL="68575" marR="68575" marT="91425" marB="91425">
                    <a:lnL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b="1">
                          <a:solidFill>
                            <a:srgbClr val="F7A2C7"/>
                          </a:solidFill>
                        </a:rPr>
                        <a:t>Process 7</a:t>
                      </a:r>
                      <a:endParaRPr sz="1700" b="1">
                        <a:solidFill>
                          <a:srgbClr val="F7A2C7"/>
                        </a:solidFill>
                      </a:endParaRPr>
                    </a:p>
                  </a:txBody>
                  <a:tcPr marL="68575" marR="68575" marT="91425" marB="91425">
                    <a:lnL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700" dirty="0">
                          <a:solidFill>
                            <a:schemeClr val="lt1"/>
                          </a:solidFill>
                        </a:rPr>
                        <a:t>Apply this list of questions to your own problem representations as a practice of the self.</a:t>
                      </a:r>
                      <a:endParaRPr sz="1700" dirty="0">
                        <a:solidFill>
                          <a:schemeClr val="lt1"/>
                        </a:solidFill>
                      </a:endParaRPr>
                    </a:p>
                  </a:txBody>
                  <a:tcPr marL="68575" marR="68575" marT="91425" marB="91425">
                    <a:lnL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19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3f7a7a77be6_0_10"/>
          <p:cNvSpPr txBox="1">
            <a:spLocks noGrp="1"/>
          </p:cNvSpPr>
          <p:nvPr>
            <p:ph type="title"/>
          </p:nvPr>
        </p:nvSpPr>
        <p:spPr>
          <a:xfrm>
            <a:off x="400876" y="389500"/>
            <a:ext cx="41070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lang="en-US"/>
              <a:t>Question 1</a:t>
            </a:r>
            <a:endParaRPr/>
          </a:p>
        </p:txBody>
      </p:sp>
      <p:sp>
        <p:nvSpPr>
          <p:cNvPr id="177" name="Google Shape;177;g3f7a7a77be6_0_10"/>
          <p:cNvSpPr txBox="1">
            <a:spLocks noGrp="1"/>
          </p:cNvSpPr>
          <p:nvPr>
            <p:ph type="body" idx="2"/>
          </p:nvPr>
        </p:nvSpPr>
        <p:spPr>
          <a:xfrm>
            <a:off x="400875" y="1801850"/>
            <a:ext cx="11232000" cy="4109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55000"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84802"/>
              <a:buNone/>
            </a:pPr>
            <a:r>
              <a:rPr lang="en-US" sz="3302">
                <a:solidFill>
                  <a:srgbClr val="F7A2C7"/>
                </a:solidFill>
              </a:rPr>
              <a:t>Aim</a:t>
            </a:r>
            <a:r>
              <a:rPr lang="en-US" sz="3302"/>
              <a:t>: shift the paradigm from "problem-solving" to "problem-questioning”.</a:t>
            </a:r>
            <a:endParaRPr sz="3302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/>
          </a:p>
          <a:p>
            <a:pPr marL="457200" lvl="0" indent="-291465" algn="l" rtl="0">
              <a:spcBef>
                <a:spcPts val="1000"/>
              </a:spcBef>
              <a:spcAft>
                <a:spcPts val="0"/>
              </a:spcAft>
              <a:buSzPct val="64286"/>
              <a:buChar char="▶"/>
            </a:pPr>
            <a:r>
              <a:rPr lang="en-US"/>
              <a:t>The policy states that Gen AI is a ‘</a:t>
            </a:r>
            <a:r>
              <a:rPr lang="en-US">
                <a:solidFill>
                  <a:srgbClr val="F7A2C7"/>
                </a:solidFill>
              </a:rPr>
              <a:t>fundamental threat to academic integrity</a:t>
            </a:r>
            <a:r>
              <a:rPr lang="en-US"/>
              <a:t>’ (O’Sullivan et al., 2025, p. 7). By proposing that AI constitutes a ‘</a:t>
            </a:r>
            <a:r>
              <a:rPr lang="en-US">
                <a:solidFill>
                  <a:srgbClr val="F7A2C7"/>
                </a:solidFill>
              </a:rPr>
              <a:t>threat</a:t>
            </a:r>
            <a:r>
              <a:rPr lang="en-US"/>
              <a:t>’, the policy defines the problem as a </a:t>
            </a:r>
            <a:r>
              <a:rPr lang="en-US">
                <a:solidFill>
                  <a:srgbClr val="F7A2C7"/>
                </a:solidFill>
              </a:rPr>
              <a:t>risk to institutional values</a:t>
            </a:r>
            <a:r>
              <a:rPr lang="en-US"/>
              <a:t>. </a:t>
            </a:r>
            <a:endParaRPr/>
          </a:p>
          <a:p>
            <a:pPr marL="457200" lvl="0" indent="-291465" algn="l" rtl="0">
              <a:spcBef>
                <a:spcPts val="0"/>
              </a:spcBef>
              <a:spcAft>
                <a:spcPts val="0"/>
              </a:spcAft>
              <a:buSzPct val="64286"/>
              <a:buChar char="▶"/>
            </a:pPr>
            <a:r>
              <a:rPr lang="en-US"/>
              <a:t>Institutions should design AI adoption with inclusion at its centre, not as anafterthought (O’Sullivan et al., 2025, p. 10)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/>
              <a:t>These represent a </a:t>
            </a:r>
            <a:r>
              <a:rPr lang="en-US">
                <a:solidFill>
                  <a:srgbClr val="F7A2C7"/>
                </a:solidFill>
              </a:rPr>
              <a:t>tension</a:t>
            </a:r>
            <a:r>
              <a:rPr lang="en-US"/>
              <a:t> between </a:t>
            </a:r>
            <a:r>
              <a:rPr lang="en-US">
                <a:solidFill>
                  <a:srgbClr val="F7A2C7"/>
                </a:solidFill>
              </a:rPr>
              <a:t>AI advancing inclusion</a:t>
            </a:r>
            <a:r>
              <a:rPr lang="en-US"/>
              <a:t> and </a:t>
            </a:r>
            <a:r>
              <a:rPr lang="en-US">
                <a:solidFill>
                  <a:srgbClr val="F7A2C7"/>
                </a:solidFill>
              </a:rPr>
              <a:t>fears about the risks AI </a:t>
            </a:r>
            <a:r>
              <a:rPr lang="en-US"/>
              <a:t>poses to education. This opens a "</a:t>
            </a:r>
            <a:r>
              <a:rPr lang="en-US">
                <a:solidFill>
                  <a:srgbClr val="F7A2C7"/>
                </a:solidFill>
              </a:rPr>
              <a:t>space being governed</a:t>
            </a:r>
            <a:r>
              <a:rPr lang="en-US"/>
              <a:t>", which stimulates the interrogation of how governing takes place (Bacchi, 2023). 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39286"/>
              <a:buNone/>
            </a:pPr>
            <a:r>
              <a:rPr lang="en-US"/>
              <a:t>Questioning: Proposing to "</a:t>
            </a:r>
            <a:r>
              <a:rPr lang="en-US">
                <a:solidFill>
                  <a:srgbClr val="F7A2C7"/>
                </a:solidFill>
              </a:rPr>
              <a:t>design AI adoption with inclusion at its centre</a:t>
            </a:r>
            <a:r>
              <a:rPr lang="en-US"/>
              <a:t>" while for academic work “</a:t>
            </a:r>
            <a:r>
              <a:rPr lang="en-US">
                <a:solidFill>
                  <a:srgbClr val="F7A2C7"/>
                </a:solidFill>
              </a:rPr>
              <a:t>protecting the right of staff to decline its [AI] use</a:t>
            </a:r>
            <a:r>
              <a:rPr lang="en-US"/>
              <a:t> where they judge it inappropriate to their learning or teaching” (O’Sullivan et al., 2025, p. 9).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39286"/>
              <a:buFont typeface="Arial"/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254545"/>
              <a:buNone/>
            </a:pPr>
            <a:r>
              <a:rPr lang="en-US">
                <a:solidFill>
                  <a:srgbClr val="F7A2C7"/>
                </a:solidFill>
              </a:rPr>
              <a:t>Genio</a:t>
            </a:r>
            <a:r>
              <a:rPr lang="en-US"/>
              <a:t>: Resistance from Teaching staff / Regulated vs unregulated AI use / AI vs Inclusion / AT and AI vs inclusion</a:t>
            </a:r>
            <a:endParaRPr sz="1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f7a7a77be6_0_15"/>
          <p:cNvSpPr txBox="1">
            <a:spLocks noGrp="1"/>
          </p:cNvSpPr>
          <p:nvPr>
            <p:ph type="title"/>
          </p:nvPr>
        </p:nvSpPr>
        <p:spPr>
          <a:xfrm>
            <a:off x="400876" y="389509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lang="en-US"/>
              <a:t>Question 2 </a:t>
            </a:r>
            <a:endParaRPr/>
          </a:p>
        </p:txBody>
      </p:sp>
      <p:sp>
        <p:nvSpPr>
          <p:cNvPr id="183" name="Google Shape;183;g3f7a7a77be6_0_15"/>
          <p:cNvSpPr txBox="1">
            <a:spLocks noGrp="1"/>
          </p:cNvSpPr>
          <p:nvPr>
            <p:ph type="body" idx="2"/>
          </p:nvPr>
        </p:nvSpPr>
        <p:spPr>
          <a:xfrm>
            <a:off x="400875" y="1586950"/>
            <a:ext cx="10588500" cy="432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62500" lnSpcReduction="10000"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>
                <a:solidFill>
                  <a:srgbClr val="F7A2C7"/>
                </a:solidFill>
              </a:rPr>
              <a:t>Aim</a:t>
            </a:r>
            <a:r>
              <a:rPr lang="en-US"/>
              <a:t>: focuses on </a:t>
            </a:r>
            <a:r>
              <a:rPr lang="en-US">
                <a:solidFill>
                  <a:srgbClr val="F7A2C7"/>
                </a:solidFill>
              </a:rPr>
              <a:t>deep-seated assumptions</a:t>
            </a:r>
            <a:r>
              <a:rPr lang="en-US"/>
              <a:t> that underlie this ‘problem’, using a Foucauldian archaeology to identify and interrogate the ‘embedded knowledges’.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/>
              <a:t>The policy has a </a:t>
            </a:r>
            <a:r>
              <a:rPr lang="en-US">
                <a:solidFill>
                  <a:srgbClr val="F7A2C7"/>
                </a:solidFill>
              </a:rPr>
              <a:t>pillar on equity and inclusion</a:t>
            </a:r>
            <a:r>
              <a:rPr lang="en-US"/>
              <a:t>, the terms ‘disability’ and ‘assistive technology’ are not mentioned. There is an </a:t>
            </a:r>
            <a:r>
              <a:rPr lang="en-US">
                <a:solidFill>
                  <a:srgbClr val="F7A2C7"/>
                </a:solidFill>
              </a:rPr>
              <a:t>assumption that word ‘inclusion’ always involves PWDs</a:t>
            </a:r>
            <a:r>
              <a:rPr lang="en-US"/>
              <a:t>.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r>
              <a:rPr lang="en-US"/>
              <a:t>The definition of inclusion has expanded to address a broader demographic, the specific rights of SWDs become diluted within generalised institutional discourse (Norwich, 2008; Slee, 2018). </a:t>
            </a: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None/>
            </a:pP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None/>
            </a:pPr>
            <a:r>
              <a:rPr lang="en-US"/>
              <a:t>The oversight of ‘disability’ fails to acknowledge the exclusionary history of education for PWDs (Britzman, 2009; Ainscow and Messiou, 2018; Stiker, Sayers and Mitchell, 2019). Reasonable accommodation</a:t>
            </a:r>
            <a:endParaRPr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39286"/>
              <a:buNone/>
            </a:pPr>
            <a:endParaRPr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Arial"/>
              <a:buNone/>
            </a:pPr>
            <a:r>
              <a:rPr lang="en-US">
                <a:solidFill>
                  <a:srgbClr val="F7A2C7"/>
                </a:solidFill>
              </a:rPr>
              <a:t>Genio</a:t>
            </a:r>
            <a:r>
              <a:rPr lang="en-US"/>
              <a:t>: the absence of these terms means I cannot draw on the policy to support SWDs when staff raise questions regarding Genio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0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4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0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23_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316e479-0dd5-4804-90b2-b021d65978fe">
      <Terms xmlns="http://schemas.microsoft.com/office/infopath/2007/PartnerControls"/>
    </lcf76f155ced4ddcb4097134ff3c332f>
    <TaxCatchAll xmlns="4ce5584e-5f0e-4fd3-a3b6-c328330b3f2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A18236C5C5AA44EA07659CC33D883B7" ma:contentTypeVersion="15" ma:contentTypeDescription="Create a new document." ma:contentTypeScope="" ma:versionID="841780d47e36cf49c97c7ebb8bad3fa5">
  <xsd:schema xmlns:xsd="http://www.w3.org/2001/XMLSchema" xmlns:xs="http://www.w3.org/2001/XMLSchema" xmlns:p="http://schemas.microsoft.com/office/2006/metadata/properties" xmlns:ns2="1316e479-0dd5-4804-90b2-b021d65978fe" xmlns:ns3="4ce5584e-5f0e-4fd3-a3b6-c328330b3f2d" targetNamespace="http://schemas.microsoft.com/office/2006/metadata/properties" ma:root="true" ma:fieldsID="d5e80a9dc54126306ce8ac9233aa9298" ns2:_="" ns3:_="">
    <xsd:import namespace="1316e479-0dd5-4804-90b2-b021d65978fe"/>
    <xsd:import namespace="4ce5584e-5f0e-4fd3-a3b6-c328330b3f2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16e479-0dd5-4804-90b2-b021d65978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18109bd-626c-4cb5-b457-7c830300b9d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e5584e-5f0e-4fd3-a3b6-c328330b3f2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47cb71a9-d6a4-4de9-8779-cae39dc6d9da}" ma:internalName="TaxCatchAll" ma:showField="CatchAllData" ma:web="4ce5584e-5f0e-4fd3-a3b6-c328330b3f2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66B81F2-AEEC-4634-AE18-48251D43E58C}">
  <ds:schemaRefs>
    <ds:schemaRef ds:uri="http://schemas.microsoft.com/office/2006/documentManagement/types"/>
    <ds:schemaRef ds:uri="http://schemas.microsoft.com/office/2006/metadata/properties"/>
    <ds:schemaRef ds:uri="http://purl.org/dc/terms/"/>
    <ds:schemaRef ds:uri="4ce5584e-5f0e-4fd3-a3b6-c328330b3f2d"/>
    <ds:schemaRef ds:uri="1316e479-0dd5-4804-90b2-b021d65978fe"/>
    <ds:schemaRef ds:uri="http://www.w3.org/XML/1998/namespace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26E36663-FC57-4DCE-9D50-87F9FA26D2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FAB546-7D07-47EF-AC79-2EDA06D6C6F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16e479-0dd5-4804-90b2-b021d65978fe"/>
    <ds:schemaRef ds:uri="4ce5584e-5f0e-4fd3-a3b6-c328330b3f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1730</Words>
  <Application>Microsoft Office PowerPoint</Application>
  <PresentationFormat>Widescreen</PresentationFormat>
  <Paragraphs>127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Office Theme</vt:lpstr>
      <vt:lpstr>10_Office Theme</vt:lpstr>
      <vt:lpstr>14_Office Theme</vt:lpstr>
      <vt:lpstr>20_Office Theme</vt:lpstr>
      <vt:lpstr>23_Office Theme</vt:lpstr>
      <vt:lpstr>The Assistive Technology Role</vt:lpstr>
      <vt:lpstr>Generative AI in Education</vt:lpstr>
      <vt:lpstr>AT-acadabra: The great vanishing act of Assistive Technology (AT). </vt:lpstr>
      <vt:lpstr>1. My Problem of Practice - Recording</vt:lpstr>
      <vt:lpstr>The HEA Gen AI Policy / Framework</vt:lpstr>
      <vt:lpstr>What's the Problem Represented (WPR)</vt:lpstr>
      <vt:lpstr>The 6 WPR Questions and Step 7</vt:lpstr>
      <vt:lpstr>Question 1</vt:lpstr>
      <vt:lpstr>Question 2 </vt:lpstr>
      <vt:lpstr>Question 3</vt:lpstr>
      <vt:lpstr>Question 4</vt:lpstr>
      <vt:lpstr>Question 6</vt:lpstr>
      <vt:lpstr>Process 7: Self-problematisation </vt:lpstr>
      <vt:lpstr>AT-acadabra: Has AT disappeared?</vt:lpstr>
      <vt:lpstr>Where do you sit with Gen AI?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Katy Ruth Halpin</dc:creator>
  <cp:lastModifiedBy>Cara Clarke</cp:lastModifiedBy>
  <cp:revision>1</cp:revision>
  <dcterms:created xsi:type="dcterms:W3CDTF">2022-05-19T09:57:07Z</dcterms:created>
  <dcterms:modified xsi:type="dcterms:W3CDTF">2026-05-18T15:04:39Z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0x0101007A18236C5C5AA44EA07659CC33D883B7</vt:lpwstr>
  </property>
  <property fmtid="{D5CDD505-2E9C-101B-9397-08002B2CF9AE}" pid="3" name="MediaServiceImageTags">
    <vt:lpwstr/>
  </property>
</Properties>
</file>