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9" r:id="rId6"/>
    <p:sldId id="288" r:id="rId7"/>
    <p:sldId id="264" r:id="rId8"/>
    <p:sldId id="257" r:id="rId9"/>
    <p:sldId id="261" r:id="rId10"/>
    <p:sldId id="269" r:id="rId11"/>
    <p:sldId id="275" r:id="rId12"/>
    <p:sldId id="280" r:id="rId13"/>
    <p:sldId id="281" r:id="rId14"/>
    <p:sldId id="270" r:id="rId15"/>
    <p:sldId id="283" r:id="rId16"/>
    <p:sldId id="286" r:id="rId17"/>
    <p:sldId id="266" r:id="rId18"/>
    <p:sldId id="284" r:id="rId19"/>
    <p:sldId id="285" r:id="rId20"/>
    <p:sldId id="287"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79E"/>
    <a:srgbClr val="2C595F"/>
    <a:srgbClr val="0097D7"/>
    <a:srgbClr val="6E5093"/>
    <a:srgbClr val="09A145"/>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449CF-F1A5-4EBA-970E-D1C786CC8664}" v="20" dt="2023-11-17T12:49:41.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1" autoAdjust="0"/>
    <p:restoredTop sz="86370" autoAdjust="0"/>
  </p:normalViewPr>
  <p:slideViewPr>
    <p:cSldViewPr snapToGrid="0">
      <p:cViewPr varScale="1">
        <p:scale>
          <a:sx n="83" d="100"/>
          <a:sy n="83" d="100"/>
        </p:scale>
        <p:origin x="60" y="4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Gallagher" userId="74ff92e2-7fac-47ca-a51d-3b4c8ace54f4" providerId="ADAL" clId="{632449CF-F1A5-4EBA-970E-D1C786CC8664}"/>
    <pc:docChg chg="custSel addSld modSld">
      <pc:chgData name="Lorraine Gallagher" userId="74ff92e2-7fac-47ca-a51d-3b4c8ace54f4" providerId="ADAL" clId="{632449CF-F1A5-4EBA-970E-D1C786CC8664}" dt="2023-11-17T13:32:26.253" v="1826" actId="20577"/>
      <pc:docMkLst>
        <pc:docMk/>
      </pc:docMkLst>
      <pc:sldChg chg="modSp mod setBg">
        <pc:chgData name="Lorraine Gallagher" userId="74ff92e2-7fac-47ca-a51d-3b4c8ace54f4" providerId="ADAL" clId="{632449CF-F1A5-4EBA-970E-D1C786CC8664}" dt="2023-11-17T11:19:55.111" v="140"/>
        <pc:sldMkLst>
          <pc:docMk/>
          <pc:sldMk cId="3458079187" sldId="256"/>
        </pc:sldMkLst>
        <pc:spChg chg="mod">
          <ac:chgData name="Lorraine Gallagher" userId="74ff92e2-7fac-47ca-a51d-3b4c8ace54f4" providerId="ADAL" clId="{632449CF-F1A5-4EBA-970E-D1C786CC8664}" dt="2023-11-17T11:13:38.933" v="138" actId="20577"/>
          <ac:spMkLst>
            <pc:docMk/>
            <pc:sldMk cId="3458079187" sldId="256"/>
            <ac:spMk id="3" creationId="{00000000-0000-0000-0000-000000000000}"/>
          </ac:spMkLst>
        </pc:spChg>
      </pc:sldChg>
      <pc:sldChg chg="setBg">
        <pc:chgData name="Lorraine Gallagher" userId="74ff92e2-7fac-47ca-a51d-3b4c8ace54f4" providerId="ADAL" clId="{632449CF-F1A5-4EBA-970E-D1C786CC8664}" dt="2023-11-17T11:19:55.111" v="140"/>
        <pc:sldMkLst>
          <pc:docMk/>
          <pc:sldMk cId="1565828517" sldId="257"/>
        </pc:sldMkLst>
      </pc:sldChg>
      <pc:sldChg chg="setBg">
        <pc:chgData name="Lorraine Gallagher" userId="74ff92e2-7fac-47ca-a51d-3b4c8ace54f4" providerId="ADAL" clId="{632449CF-F1A5-4EBA-970E-D1C786CC8664}" dt="2023-11-17T11:19:55.111" v="140"/>
        <pc:sldMkLst>
          <pc:docMk/>
          <pc:sldMk cId="2224856828" sldId="259"/>
        </pc:sldMkLst>
      </pc:sldChg>
      <pc:sldChg chg="modSp mod setBg modNotesTx">
        <pc:chgData name="Lorraine Gallagher" userId="74ff92e2-7fac-47ca-a51d-3b4c8ace54f4" providerId="ADAL" clId="{632449CF-F1A5-4EBA-970E-D1C786CC8664}" dt="2023-11-17T11:30:46.648" v="151"/>
        <pc:sldMkLst>
          <pc:docMk/>
          <pc:sldMk cId="3258682043" sldId="261"/>
        </pc:sldMkLst>
        <pc:spChg chg="mod">
          <ac:chgData name="Lorraine Gallagher" userId="74ff92e2-7fac-47ca-a51d-3b4c8ace54f4" providerId="ADAL" clId="{632449CF-F1A5-4EBA-970E-D1C786CC8664}" dt="2023-11-17T11:29:42.071" v="149" actId="20577"/>
          <ac:spMkLst>
            <pc:docMk/>
            <pc:sldMk cId="3258682043" sldId="261"/>
            <ac:spMk id="2" creationId="{00000000-0000-0000-0000-000000000000}"/>
          </ac:spMkLst>
        </pc:spChg>
        <pc:spChg chg="mod">
          <ac:chgData name="Lorraine Gallagher" userId="74ff92e2-7fac-47ca-a51d-3b4c8ace54f4" providerId="ADAL" clId="{632449CF-F1A5-4EBA-970E-D1C786CC8664}" dt="2023-11-17T11:30:37.036" v="150" actId="21"/>
          <ac:spMkLst>
            <pc:docMk/>
            <pc:sldMk cId="3258682043" sldId="261"/>
            <ac:spMk id="3" creationId="{00000000-0000-0000-0000-000000000000}"/>
          </ac:spMkLst>
        </pc:spChg>
      </pc:sldChg>
      <pc:sldChg chg="modSp add mod setBg">
        <pc:chgData name="Lorraine Gallagher" userId="74ff92e2-7fac-47ca-a51d-3b4c8ace54f4" providerId="ADAL" clId="{632449CF-F1A5-4EBA-970E-D1C786CC8664}" dt="2023-11-17T12:22:22.748" v="1318" actId="207"/>
        <pc:sldMkLst>
          <pc:docMk/>
          <pc:sldMk cId="2904869298" sldId="264"/>
        </pc:sldMkLst>
        <pc:spChg chg="mod">
          <ac:chgData name="Lorraine Gallagher" userId="74ff92e2-7fac-47ca-a51d-3b4c8ace54f4" providerId="ADAL" clId="{632449CF-F1A5-4EBA-970E-D1C786CC8664}" dt="2023-11-17T12:22:22.748" v="1318" actId="207"/>
          <ac:spMkLst>
            <pc:docMk/>
            <pc:sldMk cId="2904869298" sldId="264"/>
            <ac:spMk id="23555" creationId="{00000000-0000-0000-0000-000000000000}"/>
          </ac:spMkLst>
        </pc:spChg>
      </pc:sldChg>
      <pc:sldChg chg="setBg">
        <pc:chgData name="Lorraine Gallagher" userId="74ff92e2-7fac-47ca-a51d-3b4c8ace54f4" providerId="ADAL" clId="{632449CF-F1A5-4EBA-970E-D1C786CC8664}" dt="2023-11-17T11:19:55.111" v="140"/>
        <pc:sldMkLst>
          <pc:docMk/>
          <pc:sldMk cId="0" sldId="266"/>
        </pc:sldMkLst>
      </pc:sldChg>
      <pc:sldChg chg="modSp mod setBg modNotesTx">
        <pc:chgData name="Lorraine Gallagher" userId="74ff92e2-7fac-47ca-a51d-3b4c8ace54f4" providerId="ADAL" clId="{632449CF-F1A5-4EBA-970E-D1C786CC8664}" dt="2023-11-17T11:50:36.805" v="1179" actId="20577"/>
        <pc:sldMkLst>
          <pc:docMk/>
          <pc:sldMk cId="1285559557" sldId="269"/>
        </pc:sldMkLst>
        <pc:spChg chg="mod">
          <ac:chgData name="Lorraine Gallagher" userId="74ff92e2-7fac-47ca-a51d-3b4c8ace54f4" providerId="ADAL" clId="{632449CF-F1A5-4EBA-970E-D1C786CC8664}" dt="2023-11-17T11:49:51.379" v="1171" actId="207"/>
          <ac:spMkLst>
            <pc:docMk/>
            <pc:sldMk cId="1285559557" sldId="269"/>
            <ac:spMk id="5" creationId="{00000000-0000-0000-0000-000000000000}"/>
          </ac:spMkLst>
        </pc:spChg>
      </pc:sldChg>
      <pc:sldChg chg="delSp modSp mod setBg modNotesTx">
        <pc:chgData name="Lorraine Gallagher" userId="74ff92e2-7fac-47ca-a51d-3b4c8ace54f4" providerId="ADAL" clId="{632449CF-F1A5-4EBA-970E-D1C786CC8664}" dt="2023-11-17T12:32:01.875" v="1331" actId="1076"/>
        <pc:sldMkLst>
          <pc:docMk/>
          <pc:sldMk cId="850308025" sldId="270"/>
        </pc:sldMkLst>
        <pc:spChg chg="del mod">
          <ac:chgData name="Lorraine Gallagher" userId="74ff92e2-7fac-47ca-a51d-3b4c8ace54f4" providerId="ADAL" clId="{632449CF-F1A5-4EBA-970E-D1C786CC8664}" dt="2023-11-17T12:31:52.222" v="1328" actId="478"/>
          <ac:spMkLst>
            <pc:docMk/>
            <pc:sldMk cId="850308025" sldId="270"/>
            <ac:spMk id="3" creationId="{F70AA963-32E2-EC7F-15A5-FFD7E66F2F03}"/>
          </ac:spMkLst>
        </pc:spChg>
        <pc:picChg chg="mod">
          <ac:chgData name="Lorraine Gallagher" userId="74ff92e2-7fac-47ca-a51d-3b4c8ace54f4" providerId="ADAL" clId="{632449CF-F1A5-4EBA-970E-D1C786CC8664}" dt="2023-11-17T12:32:01.875" v="1331" actId="1076"/>
          <ac:picMkLst>
            <pc:docMk/>
            <pc:sldMk cId="850308025" sldId="270"/>
            <ac:picMk id="8" creationId="{EC417181-38CF-2863-7018-718912066EA9}"/>
          </ac:picMkLst>
        </pc:picChg>
      </pc:sldChg>
      <pc:sldChg chg="setBg">
        <pc:chgData name="Lorraine Gallagher" userId="74ff92e2-7fac-47ca-a51d-3b4c8ace54f4" providerId="ADAL" clId="{632449CF-F1A5-4EBA-970E-D1C786CC8664}" dt="2023-11-17T11:19:55.111" v="140"/>
        <pc:sldMkLst>
          <pc:docMk/>
          <pc:sldMk cId="1548463616" sldId="275"/>
        </pc:sldMkLst>
      </pc:sldChg>
      <pc:sldChg chg="setBg">
        <pc:chgData name="Lorraine Gallagher" userId="74ff92e2-7fac-47ca-a51d-3b4c8ace54f4" providerId="ADAL" clId="{632449CF-F1A5-4EBA-970E-D1C786CC8664}" dt="2023-11-17T11:19:55.111" v="140"/>
        <pc:sldMkLst>
          <pc:docMk/>
          <pc:sldMk cId="2683036076" sldId="280"/>
        </pc:sldMkLst>
      </pc:sldChg>
      <pc:sldChg chg="addSp delSp modSp mod setBg modNotesTx">
        <pc:chgData name="Lorraine Gallagher" userId="74ff92e2-7fac-47ca-a51d-3b4c8ace54f4" providerId="ADAL" clId="{632449CF-F1A5-4EBA-970E-D1C786CC8664}" dt="2023-11-17T12:53:55.737" v="1823" actId="962"/>
        <pc:sldMkLst>
          <pc:docMk/>
          <pc:sldMk cId="453624371" sldId="281"/>
        </pc:sldMkLst>
        <pc:spChg chg="del mod">
          <ac:chgData name="Lorraine Gallagher" userId="74ff92e2-7fac-47ca-a51d-3b4c8ace54f4" providerId="ADAL" clId="{632449CF-F1A5-4EBA-970E-D1C786CC8664}" dt="2023-11-17T12:28:39.301" v="1321" actId="478"/>
          <ac:spMkLst>
            <pc:docMk/>
            <pc:sldMk cId="453624371" sldId="281"/>
            <ac:spMk id="5" creationId="{00000000-0000-0000-0000-000000000000}"/>
          </ac:spMkLst>
        </pc:spChg>
        <pc:picChg chg="add del mod">
          <ac:chgData name="Lorraine Gallagher" userId="74ff92e2-7fac-47ca-a51d-3b4c8ace54f4" providerId="ADAL" clId="{632449CF-F1A5-4EBA-970E-D1C786CC8664}" dt="2023-11-17T12:32:07.814" v="1332" actId="478"/>
          <ac:picMkLst>
            <pc:docMk/>
            <pc:sldMk cId="453624371" sldId="281"/>
            <ac:picMk id="3" creationId="{4494BC88-6956-3D75-6A6A-920293E26DBA}"/>
          </ac:picMkLst>
        </pc:picChg>
        <pc:picChg chg="add mod">
          <ac:chgData name="Lorraine Gallagher" userId="74ff92e2-7fac-47ca-a51d-3b4c8ace54f4" providerId="ADAL" clId="{632449CF-F1A5-4EBA-970E-D1C786CC8664}" dt="2023-11-17T12:53:55.737" v="1823" actId="962"/>
          <ac:picMkLst>
            <pc:docMk/>
            <pc:sldMk cId="453624371" sldId="281"/>
            <ac:picMk id="4" creationId="{87C77B6E-DF82-D531-112F-3525AD43D79E}"/>
          </ac:picMkLst>
        </pc:picChg>
        <pc:picChg chg="del">
          <ac:chgData name="Lorraine Gallagher" userId="74ff92e2-7fac-47ca-a51d-3b4c8ace54f4" providerId="ADAL" clId="{632449CF-F1A5-4EBA-970E-D1C786CC8664}" dt="2023-11-17T12:28:59.645" v="1322" actId="478"/>
          <ac:picMkLst>
            <pc:docMk/>
            <pc:sldMk cId="453624371" sldId="281"/>
            <ac:picMk id="11" creationId="{EF61CE55-D6FB-DBAA-9067-DA511238DACE}"/>
          </ac:picMkLst>
        </pc:picChg>
      </pc:sldChg>
      <pc:sldChg chg="setBg">
        <pc:chgData name="Lorraine Gallagher" userId="74ff92e2-7fac-47ca-a51d-3b4c8ace54f4" providerId="ADAL" clId="{632449CF-F1A5-4EBA-970E-D1C786CC8664}" dt="2023-11-17T11:19:55.111" v="140"/>
        <pc:sldMkLst>
          <pc:docMk/>
          <pc:sldMk cId="4121066398" sldId="283"/>
        </pc:sldMkLst>
      </pc:sldChg>
      <pc:sldChg chg="modSp mod setBg modNotesTx">
        <pc:chgData name="Lorraine Gallagher" userId="74ff92e2-7fac-47ca-a51d-3b4c8ace54f4" providerId="ADAL" clId="{632449CF-F1A5-4EBA-970E-D1C786CC8664}" dt="2023-11-17T12:44:26.669" v="1399" actId="207"/>
        <pc:sldMkLst>
          <pc:docMk/>
          <pc:sldMk cId="0" sldId="284"/>
        </pc:sldMkLst>
        <pc:spChg chg="mod">
          <ac:chgData name="Lorraine Gallagher" userId="74ff92e2-7fac-47ca-a51d-3b4c8ace54f4" providerId="ADAL" clId="{632449CF-F1A5-4EBA-970E-D1C786CC8664}" dt="2023-11-17T12:43:40.802" v="1391" actId="14100"/>
          <ac:spMkLst>
            <pc:docMk/>
            <pc:sldMk cId="0" sldId="284"/>
            <ac:spMk id="71" creationId="{00000000-0000-0000-0000-000000000000}"/>
          </ac:spMkLst>
        </pc:spChg>
        <pc:spChg chg="mod">
          <ac:chgData name="Lorraine Gallagher" userId="74ff92e2-7fac-47ca-a51d-3b4c8ace54f4" providerId="ADAL" clId="{632449CF-F1A5-4EBA-970E-D1C786CC8664}" dt="2023-11-17T12:43:44.399" v="1393" actId="27636"/>
          <ac:spMkLst>
            <pc:docMk/>
            <pc:sldMk cId="0" sldId="284"/>
            <ac:spMk id="72" creationId="{00000000-0000-0000-0000-000000000000}"/>
          </ac:spMkLst>
        </pc:spChg>
        <pc:spChg chg="mod">
          <ac:chgData name="Lorraine Gallagher" userId="74ff92e2-7fac-47ca-a51d-3b4c8ace54f4" providerId="ADAL" clId="{632449CF-F1A5-4EBA-970E-D1C786CC8664}" dt="2023-11-17T12:44:26.669" v="1399" actId="207"/>
          <ac:spMkLst>
            <pc:docMk/>
            <pc:sldMk cId="0" sldId="284"/>
            <ac:spMk id="76" creationId="{00000000-0000-0000-0000-000000000000}"/>
          </ac:spMkLst>
        </pc:spChg>
      </pc:sldChg>
      <pc:sldChg chg="modSp mod setBg">
        <pc:chgData name="Lorraine Gallagher" userId="74ff92e2-7fac-47ca-a51d-3b4c8ace54f4" providerId="ADAL" clId="{632449CF-F1A5-4EBA-970E-D1C786CC8664}" dt="2023-11-17T12:56:03.392" v="1825" actId="113"/>
        <pc:sldMkLst>
          <pc:docMk/>
          <pc:sldMk cId="0" sldId="285"/>
        </pc:sldMkLst>
        <pc:spChg chg="mod">
          <ac:chgData name="Lorraine Gallagher" userId="74ff92e2-7fac-47ca-a51d-3b4c8ace54f4" providerId="ADAL" clId="{632449CF-F1A5-4EBA-970E-D1C786CC8664}" dt="2023-11-17T12:56:03.392" v="1825" actId="113"/>
          <ac:spMkLst>
            <pc:docMk/>
            <pc:sldMk cId="0" sldId="285"/>
            <ac:spMk id="90" creationId="{00000000-0000-0000-0000-000000000000}"/>
          </ac:spMkLst>
        </pc:spChg>
      </pc:sldChg>
      <pc:sldChg chg="modSp mod setBg modNotesTx">
        <pc:chgData name="Lorraine Gallagher" userId="74ff92e2-7fac-47ca-a51d-3b4c8ace54f4" providerId="ADAL" clId="{632449CF-F1A5-4EBA-970E-D1C786CC8664}" dt="2023-11-17T12:38:19.417" v="1341"/>
        <pc:sldMkLst>
          <pc:docMk/>
          <pc:sldMk cId="1786835113" sldId="286"/>
        </pc:sldMkLst>
        <pc:spChg chg="mod">
          <ac:chgData name="Lorraine Gallagher" userId="74ff92e2-7fac-47ca-a51d-3b4c8ace54f4" providerId="ADAL" clId="{632449CF-F1A5-4EBA-970E-D1C786CC8664}" dt="2023-11-17T12:37:47.512" v="1339" actId="14100"/>
          <ac:spMkLst>
            <pc:docMk/>
            <pc:sldMk cId="1786835113" sldId="286"/>
            <ac:spMk id="89" creationId="{00000000-0000-0000-0000-000000000000}"/>
          </ac:spMkLst>
        </pc:spChg>
        <pc:spChg chg="mod">
          <ac:chgData name="Lorraine Gallagher" userId="74ff92e2-7fac-47ca-a51d-3b4c8ace54f4" providerId="ADAL" clId="{632449CF-F1A5-4EBA-970E-D1C786CC8664}" dt="2023-11-17T12:38:10.311" v="1340" actId="21"/>
          <ac:spMkLst>
            <pc:docMk/>
            <pc:sldMk cId="1786835113" sldId="286"/>
            <ac:spMk id="90" creationId="{00000000-0000-0000-0000-000000000000}"/>
          </ac:spMkLst>
        </pc:spChg>
      </pc:sldChg>
      <pc:sldChg chg="addSp delSp modSp mod setBg modNotesTx">
        <pc:chgData name="Lorraine Gallagher" userId="74ff92e2-7fac-47ca-a51d-3b4c8ace54f4" providerId="ADAL" clId="{632449CF-F1A5-4EBA-970E-D1C786CC8664}" dt="2023-11-17T12:50:19.772" v="1419" actId="14100"/>
        <pc:sldMkLst>
          <pc:docMk/>
          <pc:sldMk cId="1476321642" sldId="287"/>
        </pc:sldMkLst>
        <pc:spChg chg="mod">
          <ac:chgData name="Lorraine Gallagher" userId="74ff92e2-7fac-47ca-a51d-3b4c8ace54f4" providerId="ADAL" clId="{632449CF-F1A5-4EBA-970E-D1C786CC8664}" dt="2023-11-17T12:47:34.939" v="1410" actId="14100"/>
          <ac:spMkLst>
            <pc:docMk/>
            <pc:sldMk cId="1476321642" sldId="287"/>
            <ac:spMk id="2" creationId="{116D5DC7-DE07-47FB-80A8-D92C663CD632}"/>
          </ac:spMkLst>
        </pc:spChg>
        <pc:spChg chg="mod">
          <ac:chgData name="Lorraine Gallagher" userId="74ff92e2-7fac-47ca-a51d-3b4c8ace54f4" providerId="ADAL" clId="{632449CF-F1A5-4EBA-970E-D1C786CC8664}" dt="2023-11-17T12:50:19.772" v="1419" actId="14100"/>
          <ac:spMkLst>
            <pc:docMk/>
            <pc:sldMk cId="1476321642" sldId="287"/>
            <ac:spMk id="3" creationId="{BD8515DB-A7E6-4339-BF89-7AE56B4C4627}"/>
          </ac:spMkLst>
        </pc:spChg>
        <pc:picChg chg="add mod">
          <ac:chgData name="Lorraine Gallagher" userId="74ff92e2-7fac-47ca-a51d-3b4c8ace54f4" providerId="ADAL" clId="{632449CF-F1A5-4EBA-970E-D1C786CC8664}" dt="2023-11-17T12:49:41.750" v="1416" actId="1076"/>
          <ac:picMkLst>
            <pc:docMk/>
            <pc:sldMk cId="1476321642" sldId="287"/>
            <ac:picMk id="1026" creationId="{469BE4D5-C4C1-3B84-795A-874536C623F5}"/>
          </ac:picMkLst>
        </pc:picChg>
        <pc:picChg chg="del">
          <ac:chgData name="Lorraine Gallagher" userId="74ff92e2-7fac-47ca-a51d-3b4c8ace54f4" providerId="ADAL" clId="{632449CF-F1A5-4EBA-970E-D1C786CC8664}" dt="2023-11-17T12:46:51.261" v="1401" actId="478"/>
          <ac:picMkLst>
            <pc:docMk/>
            <pc:sldMk cId="1476321642" sldId="287"/>
            <ac:picMk id="1028" creationId="{00000000-0000-0000-0000-000000000000}"/>
          </ac:picMkLst>
        </pc:picChg>
      </pc:sldChg>
      <pc:sldChg chg="modSp new mod setBg modNotesTx">
        <pc:chgData name="Lorraine Gallagher" userId="74ff92e2-7fac-47ca-a51d-3b4c8ace54f4" providerId="ADAL" clId="{632449CF-F1A5-4EBA-970E-D1C786CC8664}" dt="2023-11-17T13:32:26.253" v="1826" actId="20577"/>
        <pc:sldMkLst>
          <pc:docMk/>
          <pc:sldMk cId="4274047165" sldId="288"/>
        </pc:sldMkLst>
        <pc:spChg chg="mod">
          <ac:chgData name="Lorraine Gallagher" userId="74ff92e2-7fac-47ca-a51d-3b4c8ace54f4" providerId="ADAL" clId="{632449CF-F1A5-4EBA-970E-D1C786CC8664}" dt="2023-11-17T13:32:26.253" v="1826" actId="20577"/>
          <ac:spMkLst>
            <pc:docMk/>
            <pc:sldMk cId="4274047165" sldId="288"/>
            <ac:spMk id="2" creationId="{74FAAECD-4F6E-72CA-0B40-53E149F3AE56}"/>
          </ac:spMkLst>
        </pc:spChg>
        <pc:spChg chg="mod">
          <ac:chgData name="Lorraine Gallagher" userId="74ff92e2-7fac-47ca-a51d-3b4c8ace54f4" providerId="ADAL" clId="{632449CF-F1A5-4EBA-970E-D1C786CC8664}" dt="2023-11-17T12:13:43.005" v="1291" actId="403"/>
          <ac:spMkLst>
            <pc:docMk/>
            <pc:sldMk cId="4274047165" sldId="288"/>
            <ac:spMk id="3" creationId="{58709C1E-E97F-B547-DD6A-81BD2C28A0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C8B3A-7FBC-4FE4-8946-9E24DF3896CD}" type="doc">
      <dgm:prSet loTypeId="urn:microsoft.com/office/officeart/2005/8/layout/process1" loCatId="process" qsTypeId="urn:microsoft.com/office/officeart/2005/8/quickstyle/3d3" qsCatId="3D" csTypeId="urn:microsoft.com/office/officeart/2005/8/colors/accent6_1" csCatId="accent6" phldr="1"/>
      <dgm:spPr/>
    </dgm:pt>
    <dgm:pt modelId="{C4EACB27-E44B-4484-9519-C5288DCF9C23}">
      <dgm:prSet phldrT="[Text]"/>
      <dgm:spPr/>
      <dgm:t>
        <a:bodyPr/>
        <a:lstStyle/>
        <a:p>
          <a:r>
            <a:rPr lang="en-IE" dirty="0"/>
            <a:t>Register with Disability Office</a:t>
          </a:r>
        </a:p>
      </dgm:t>
    </dgm:pt>
    <dgm:pt modelId="{018B7047-CFC7-4C01-A7DD-D67D5F0AB7DB}" type="parTrans" cxnId="{F274ADD1-DE7D-4DF0-8AD6-2E277177E780}">
      <dgm:prSet/>
      <dgm:spPr/>
      <dgm:t>
        <a:bodyPr/>
        <a:lstStyle/>
        <a:p>
          <a:endParaRPr lang="en-IE"/>
        </a:p>
      </dgm:t>
    </dgm:pt>
    <dgm:pt modelId="{6418F5E5-92D1-4B19-A5E2-E8FA5C683BA6}" type="sibTrans" cxnId="{F274ADD1-DE7D-4DF0-8AD6-2E277177E780}">
      <dgm:prSet/>
      <dgm:spPr/>
      <dgm:t>
        <a:bodyPr/>
        <a:lstStyle/>
        <a:p>
          <a:endParaRPr lang="en-IE" dirty="0"/>
        </a:p>
      </dgm:t>
    </dgm:pt>
    <dgm:pt modelId="{FA7C3006-CC44-42B4-82B3-4864819FBCF5}">
      <dgm:prSet phldrT="[Text]"/>
      <dgm:spPr/>
      <dgm:t>
        <a:bodyPr/>
        <a:lstStyle/>
        <a:p>
          <a:r>
            <a:rPr lang="en-IE" dirty="0"/>
            <a:t>Meet Disability Officer for a Needs Assessment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1F44AAD-E342-40C8-AD48-F77E88223766}" type="parTrans" cxnId="{80A14B51-4166-42D4-B4DE-D90EC7328931}">
      <dgm:prSet/>
      <dgm:spPr/>
      <dgm:t>
        <a:bodyPr/>
        <a:lstStyle/>
        <a:p>
          <a:endParaRPr lang="en-IE"/>
        </a:p>
      </dgm:t>
    </dgm:pt>
    <dgm:pt modelId="{AD5B457F-ACF3-4D1C-B256-A2DB3F1AC47F}" type="sibTrans" cxnId="{80A14B51-4166-42D4-B4DE-D90EC7328931}">
      <dgm:prSet/>
      <dgm:spPr/>
      <dgm:t>
        <a:bodyPr/>
        <a:lstStyle/>
        <a:p>
          <a:endParaRPr lang="en-IE" dirty="0"/>
        </a:p>
      </dgm:t>
    </dgm:pt>
    <dgm:pt modelId="{ACC6063A-44A8-43AA-BCE6-FF4CF83E463B}">
      <dgm:prSet phldrT="[Text]"/>
      <dgm:spPr/>
      <dgm:t>
        <a:bodyPr/>
        <a:lstStyle/>
        <a:p>
          <a:r>
            <a:rPr lang="en-IE" dirty="0"/>
            <a:t>Report that outlines accommodations – communicate to lecturers </a:t>
          </a:r>
        </a:p>
      </dgm:t>
    </dgm:pt>
    <dgm:pt modelId="{2B97689E-C028-40DC-94F9-FA1B407525DC}" type="parTrans" cxnId="{98C2C153-025D-4AD9-98C5-D2FAC5D73FEA}">
      <dgm:prSet/>
      <dgm:spPr/>
      <dgm:t>
        <a:bodyPr/>
        <a:lstStyle/>
        <a:p>
          <a:endParaRPr lang="en-IE"/>
        </a:p>
      </dgm:t>
    </dgm:pt>
    <dgm:pt modelId="{EBEBD026-E6C4-4404-85A8-1F45A723E399}" type="sibTrans" cxnId="{98C2C153-025D-4AD9-98C5-D2FAC5D73FEA}">
      <dgm:prSet/>
      <dgm:spPr/>
      <dgm:t>
        <a:bodyPr/>
        <a:lstStyle/>
        <a:p>
          <a:endParaRPr lang="en-IE"/>
        </a:p>
      </dgm:t>
    </dgm:pt>
    <dgm:pt modelId="{27643138-DA00-4E37-AC27-A75F5B87CDE1}" type="pres">
      <dgm:prSet presAssocID="{EF6C8B3A-7FBC-4FE4-8946-9E24DF3896CD}" presName="Name0" presStyleCnt="0">
        <dgm:presLayoutVars>
          <dgm:dir/>
          <dgm:resizeHandles val="exact"/>
        </dgm:presLayoutVars>
      </dgm:prSet>
      <dgm:spPr/>
    </dgm:pt>
    <dgm:pt modelId="{B63D8D66-9462-4C19-BC35-B330725116E7}" type="pres">
      <dgm:prSet presAssocID="{C4EACB27-E44B-4484-9519-C5288DCF9C23}" presName="node" presStyleLbl="node1" presStyleIdx="0" presStyleCnt="3">
        <dgm:presLayoutVars>
          <dgm:bulletEnabled val="1"/>
        </dgm:presLayoutVars>
      </dgm:prSet>
      <dgm:spPr/>
    </dgm:pt>
    <dgm:pt modelId="{3BA2BEEE-84DE-4881-A2D9-119B202F7210}" type="pres">
      <dgm:prSet presAssocID="{6418F5E5-92D1-4B19-A5E2-E8FA5C683BA6}" presName="sibTrans" presStyleLbl="sibTrans2D1" presStyleIdx="0" presStyleCnt="2"/>
      <dgm:spPr/>
    </dgm:pt>
    <dgm:pt modelId="{BEED6022-DB56-484C-B2F7-6B0A7D34464F}" type="pres">
      <dgm:prSet presAssocID="{6418F5E5-92D1-4B19-A5E2-E8FA5C683BA6}" presName="connectorText" presStyleLbl="sibTrans2D1" presStyleIdx="0" presStyleCnt="2"/>
      <dgm:spPr/>
    </dgm:pt>
    <dgm:pt modelId="{B2AC4F1D-A949-4DDC-BEDA-73F6F106002A}" type="pres">
      <dgm:prSet presAssocID="{FA7C3006-CC44-42B4-82B3-4864819FBCF5}" presName="node" presStyleLbl="node1" presStyleIdx="1" presStyleCnt="3">
        <dgm:presLayoutVars>
          <dgm:bulletEnabled val="1"/>
        </dgm:presLayoutVars>
      </dgm:prSet>
      <dgm:spPr/>
    </dgm:pt>
    <dgm:pt modelId="{5162FB3A-2BCB-41B6-AB42-C9103A1E74C3}" type="pres">
      <dgm:prSet presAssocID="{AD5B457F-ACF3-4D1C-B256-A2DB3F1AC47F}" presName="sibTrans" presStyleLbl="sibTrans2D1" presStyleIdx="1" presStyleCnt="2"/>
      <dgm:spPr/>
    </dgm:pt>
    <dgm:pt modelId="{922BEB37-75AC-4628-9888-F006AF1138C9}" type="pres">
      <dgm:prSet presAssocID="{AD5B457F-ACF3-4D1C-B256-A2DB3F1AC47F}" presName="connectorText" presStyleLbl="sibTrans2D1" presStyleIdx="1" presStyleCnt="2"/>
      <dgm:spPr/>
    </dgm:pt>
    <dgm:pt modelId="{F72D09C6-F9CD-4572-8F59-584112DD0965}" type="pres">
      <dgm:prSet presAssocID="{ACC6063A-44A8-43AA-BCE6-FF4CF83E463B}" presName="node" presStyleLbl="node1" presStyleIdx="2" presStyleCnt="3">
        <dgm:presLayoutVars>
          <dgm:bulletEnabled val="1"/>
        </dgm:presLayoutVars>
      </dgm:prSet>
      <dgm:spPr/>
    </dgm:pt>
  </dgm:ptLst>
  <dgm:cxnLst>
    <dgm:cxn modelId="{40D91A1D-4ECF-4BF6-89F6-5C974C844310}" type="presOf" srcId="{6418F5E5-92D1-4B19-A5E2-E8FA5C683BA6}" destId="{BEED6022-DB56-484C-B2F7-6B0A7D34464F}" srcOrd="1" destOrd="0" presId="urn:microsoft.com/office/officeart/2005/8/layout/process1"/>
    <dgm:cxn modelId="{4A261945-F227-40F5-995D-A9472507DFE2}" type="presOf" srcId="{C4EACB27-E44B-4484-9519-C5288DCF9C23}" destId="{B63D8D66-9462-4C19-BC35-B330725116E7}" srcOrd="0" destOrd="0" presId="urn:microsoft.com/office/officeart/2005/8/layout/process1"/>
    <dgm:cxn modelId="{80A14B51-4166-42D4-B4DE-D90EC7328931}" srcId="{EF6C8B3A-7FBC-4FE4-8946-9E24DF3896CD}" destId="{FA7C3006-CC44-42B4-82B3-4864819FBCF5}" srcOrd="1" destOrd="0" parTransId="{01F44AAD-E342-40C8-AD48-F77E88223766}" sibTransId="{AD5B457F-ACF3-4D1C-B256-A2DB3F1AC47F}"/>
    <dgm:cxn modelId="{98C2C153-025D-4AD9-98C5-D2FAC5D73FEA}" srcId="{EF6C8B3A-7FBC-4FE4-8946-9E24DF3896CD}" destId="{ACC6063A-44A8-43AA-BCE6-FF4CF83E463B}" srcOrd="2" destOrd="0" parTransId="{2B97689E-C028-40DC-94F9-FA1B407525DC}" sibTransId="{EBEBD026-E6C4-4404-85A8-1F45A723E399}"/>
    <dgm:cxn modelId="{9B4C8383-A8B4-499F-95E3-7D802AA7AE1B}" type="presOf" srcId="{6418F5E5-92D1-4B19-A5E2-E8FA5C683BA6}" destId="{3BA2BEEE-84DE-4881-A2D9-119B202F7210}" srcOrd="0" destOrd="0" presId="urn:microsoft.com/office/officeart/2005/8/layout/process1"/>
    <dgm:cxn modelId="{76602B93-DB1D-4774-B691-C9EB67541374}" type="presOf" srcId="{AD5B457F-ACF3-4D1C-B256-A2DB3F1AC47F}" destId="{5162FB3A-2BCB-41B6-AB42-C9103A1E74C3}" srcOrd="0" destOrd="0" presId="urn:microsoft.com/office/officeart/2005/8/layout/process1"/>
    <dgm:cxn modelId="{7045CEA9-FFCB-40B0-A2F0-087086F23086}" type="presOf" srcId="{FA7C3006-CC44-42B4-82B3-4864819FBCF5}" destId="{B2AC4F1D-A949-4DDC-BEDA-73F6F106002A}" srcOrd="0" destOrd="0" presId="urn:microsoft.com/office/officeart/2005/8/layout/process1"/>
    <dgm:cxn modelId="{9D5D42AE-7B77-44FC-83C8-A3D7A3DC83A7}" type="presOf" srcId="{ACC6063A-44A8-43AA-BCE6-FF4CF83E463B}" destId="{F72D09C6-F9CD-4572-8F59-584112DD0965}" srcOrd="0" destOrd="0" presId="urn:microsoft.com/office/officeart/2005/8/layout/process1"/>
    <dgm:cxn modelId="{F274ADD1-DE7D-4DF0-8AD6-2E277177E780}" srcId="{EF6C8B3A-7FBC-4FE4-8946-9E24DF3896CD}" destId="{C4EACB27-E44B-4484-9519-C5288DCF9C23}" srcOrd="0" destOrd="0" parTransId="{018B7047-CFC7-4C01-A7DD-D67D5F0AB7DB}" sibTransId="{6418F5E5-92D1-4B19-A5E2-E8FA5C683BA6}"/>
    <dgm:cxn modelId="{60117BD8-B358-4F47-A8CB-891522906374}" type="presOf" srcId="{EF6C8B3A-7FBC-4FE4-8946-9E24DF3896CD}" destId="{27643138-DA00-4E37-AC27-A75F5B87CDE1}" srcOrd="0" destOrd="0" presId="urn:microsoft.com/office/officeart/2005/8/layout/process1"/>
    <dgm:cxn modelId="{07EFD6F2-B737-444F-89BC-01966042660E}" type="presOf" srcId="{AD5B457F-ACF3-4D1C-B256-A2DB3F1AC47F}" destId="{922BEB37-75AC-4628-9888-F006AF1138C9}" srcOrd="1" destOrd="0" presId="urn:microsoft.com/office/officeart/2005/8/layout/process1"/>
    <dgm:cxn modelId="{0CC884D2-C24B-4054-AF0C-155C452C0295}" type="presParOf" srcId="{27643138-DA00-4E37-AC27-A75F5B87CDE1}" destId="{B63D8D66-9462-4C19-BC35-B330725116E7}" srcOrd="0" destOrd="0" presId="urn:microsoft.com/office/officeart/2005/8/layout/process1"/>
    <dgm:cxn modelId="{FFB4B556-F150-4F4F-A5CA-A555E8DB0EF6}" type="presParOf" srcId="{27643138-DA00-4E37-AC27-A75F5B87CDE1}" destId="{3BA2BEEE-84DE-4881-A2D9-119B202F7210}" srcOrd="1" destOrd="0" presId="urn:microsoft.com/office/officeart/2005/8/layout/process1"/>
    <dgm:cxn modelId="{00776415-7B8B-47C0-96D5-3DAF5D05049A}" type="presParOf" srcId="{3BA2BEEE-84DE-4881-A2D9-119B202F7210}" destId="{BEED6022-DB56-484C-B2F7-6B0A7D34464F}" srcOrd="0" destOrd="0" presId="urn:microsoft.com/office/officeart/2005/8/layout/process1"/>
    <dgm:cxn modelId="{D28352CC-56CE-43E8-9428-6DB351CA8367}" type="presParOf" srcId="{27643138-DA00-4E37-AC27-A75F5B87CDE1}" destId="{B2AC4F1D-A949-4DDC-BEDA-73F6F106002A}" srcOrd="2" destOrd="0" presId="urn:microsoft.com/office/officeart/2005/8/layout/process1"/>
    <dgm:cxn modelId="{9DE5E25A-88B4-4BE2-99CD-32EA123F8212}" type="presParOf" srcId="{27643138-DA00-4E37-AC27-A75F5B87CDE1}" destId="{5162FB3A-2BCB-41B6-AB42-C9103A1E74C3}" srcOrd="3" destOrd="0" presId="urn:microsoft.com/office/officeart/2005/8/layout/process1"/>
    <dgm:cxn modelId="{CA315E8D-02B2-496B-9D88-C9D0FF47FF28}" type="presParOf" srcId="{5162FB3A-2BCB-41B6-AB42-C9103A1E74C3}" destId="{922BEB37-75AC-4628-9888-F006AF1138C9}" srcOrd="0" destOrd="0" presId="urn:microsoft.com/office/officeart/2005/8/layout/process1"/>
    <dgm:cxn modelId="{1C8CE666-767F-4461-9FA2-ADF9DF004E73}" type="presParOf" srcId="{27643138-DA00-4E37-AC27-A75F5B87CDE1}" destId="{F72D09C6-F9CD-4572-8F59-584112DD0965}"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D8D66-9462-4C19-BC35-B330725116E7}">
      <dsp:nvSpPr>
        <dsp:cNvPr id="0" name=""/>
        <dsp:cNvSpPr/>
      </dsp:nvSpPr>
      <dsp:spPr>
        <a:xfrm>
          <a:off x="9242" y="1346949"/>
          <a:ext cx="2762398" cy="165743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dirty="0"/>
            <a:t>Register with Disability Office</a:t>
          </a:r>
        </a:p>
      </dsp:txBody>
      <dsp:txXfrm>
        <a:off x="57787" y="1395494"/>
        <a:ext cx="2665308" cy="1560349"/>
      </dsp:txXfrm>
    </dsp:sp>
    <dsp:sp modelId="{3BA2BEEE-84DE-4881-A2D9-119B202F7210}">
      <dsp:nvSpPr>
        <dsp:cNvPr id="0" name=""/>
        <dsp:cNvSpPr/>
      </dsp:nvSpPr>
      <dsp:spPr>
        <a:xfrm>
          <a:off x="3047880" y="1833131"/>
          <a:ext cx="585628" cy="685074"/>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E" sz="1900" kern="1200" dirty="0"/>
        </a:p>
      </dsp:txBody>
      <dsp:txXfrm>
        <a:off x="3047880" y="1970146"/>
        <a:ext cx="409940" cy="411044"/>
      </dsp:txXfrm>
    </dsp:sp>
    <dsp:sp modelId="{B2AC4F1D-A949-4DDC-BEDA-73F6F106002A}">
      <dsp:nvSpPr>
        <dsp:cNvPr id="0" name=""/>
        <dsp:cNvSpPr/>
      </dsp:nvSpPr>
      <dsp:spPr>
        <a:xfrm>
          <a:off x="3876600" y="1346949"/>
          <a:ext cx="2762398" cy="165743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dirty="0"/>
            <a:t>Meet Disability Officer for a Needs Assessment</a:t>
          </a:r>
        </a:p>
      </dsp:txBody>
      <dsp:txXfrm>
        <a:off x="3925145" y="1395494"/>
        <a:ext cx="2665308" cy="1560349"/>
      </dsp:txXfrm>
    </dsp:sp>
    <dsp:sp modelId="{5162FB3A-2BCB-41B6-AB42-C9103A1E74C3}">
      <dsp:nvSpPr>
        <dsp:cNvPr id="0" name=""/>
        <dsp:cNvSpPr/>
      </dsp:nvSpPr>
      <dsp:spPr>
        <a:xfrm>
          <a:off x="6915239" y="1833131"/>
          <a:ext cx="585628" cy="685074"/>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E" sz="1900" kern="1200" dirty="0"/>
        </a:p>
      </dsp:txBody>
      <dsp:txXfrm>
        <a:off x="6915239" y="1970146"/>
        <a:ext cx="409940" cy="411044"/>
      </dsp:txXfrm>
    </dsp:sp>
    <dsp:sp modelId="{F72D09C6-F9CD-4572-8F59-584112DD0965}">
      <dsp:nvSpPr>
        <dsp:cNvPr id="0" name=""/>
        <dsp:cNvSpPr/>
      </dsp:nvSpPr>
      <dsp:spPr>
        <a:xfrm>
          <a:off x="7743958" y="1346949"/>
          <a:ext cx="2762398" cy="165743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dirty="0"/>
            <a:t>Report that outlines accommodations – communicate to lecturers </a:t>
          </a:r>
        </a:p>
      </dsp:txBody>
      <dsp:txXfrm>
        <a:off x="7792503" y="139549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7A73D-8D0B-4E57-ABF3-518405A76D04}" type="datetimeFigureOut">
              <a:rPr lang="en-IE" smtClean="0"/>
              <a:t>14/11/2023</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D2654-B49D-4875-A03B-2B93728FB097}" type="slidenum">
              <a:rPr lang="en-IE" smtClean="0"/>
              <a:t>‹#›</a:t>
            </a:fld>
            <a:endParaRPr lang="en-IE" dirty="0"/>
          </a:p>
        </p:txBody>
      </p:sp>
    </p:spTree>
    <p:extLst>
      <p:ext uri="{BB962C8B-B14F-4D97-AF65-F5344CB8AC3E}">
        <p14:creationId xmlns:p14="http://schemas.microsoft.com/office/powerpoint/2010/main" val="56309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Proposed new </a:t>
            </a:r>
          </a:p>
        </p:txBody>
      </p:sp>
      <p:sp>
        <p:nvSpPr>
          <p:cNvPr id="4" name="Slide Number Placeholder 3"/>
          <p:cNvSpPr>
            <a:spLocks noGrp="1"/>
          </p:cNvSpPr>
          <p:nvPr>
            <p:ph type="sldNum" sz="quarter" idx="5"/>
          </p:nvPr>
        </p:nvSpPr>
        <p:spPr/>
        <p:txBody>
          <a:bodyPr/>
          <a:lstStyle/>
          <a:p>
            <a:fld id="{7FE7CC8C-7046-4293-91E4-E80767193FD2}" type="slidenum">
              <a:rPr lang="en-IE" smtClean="0"/>
              <a:t>2</a:t>
            </a:fld>
            <a:endParaRPr lang="en-IE" dirty="0"/>
          </a:p>
        </p:txBody>
      </p:sp>
    </p:spTree>
    <p:extLst>
      <p:ext uri="{BB962C8B-B14F-4D97-AF65-F5344CB8AC3E}">
        <p14:creationId xmlns:p14="http://schemas.microsoft.com/office/powerpoint/2010/main" val="107439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d3796120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d3796120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88950" indent="-342900">
              <a:spcBef>
                <a:spcPts val="0"/>
              </a:spcBef>
              <a:buSzPts val="1300"/>
            </a:pPr>
            <a:r>
              <a:rPr lang="en-GB" dirty="0"/>
              <a:t>Develop skills and talents you may not develop or learn through academics</a:t>
            </a:r>
          </a:p>
          <a:p>
            <a:pPr marL="488950" indent="-342900">
              <a:spcBef>
                <a:spcPts val="0"/>
              </a:spcBef>
              <a:buSzPts val="1300"/>
            </a:pPr>
            <a:r>
              <a:rPr lang="en-GB" dirty="0"/>
              <a:t>Meet like-minded people and expand your networks</a:t>
            </a:r>
          </a:p>
          <a:p>
            <a:pPr marL="488950" indent="-342900">
              <a:spcBef>
                <a:spcPts val="0"/>
              </a:spcBef>
              <a:buSzPts val="1300"/>
            </a:pPr>
            <a:r>
              <a:rPr lang="en-GB" dirty="0"/>
              <a:t>Provides a world of opportunity and can open doors to future careers</a:t>
            </a:r>
          </a:p>
          <a:p>
            <a:pPr marL="488950" indent="-342900">
              <a:spcBef>
                <a:spcPts val="0"/>
              </a:spcBef>
              <a:buSzPts val="1300"/>
            </a:pPr>
            <a:r>
              <a:rPr lang="en-GB" dirty="0"/>
              <a:t>Build on so many skills – intrapersonal, event organisation, teamwork etc. </a:t>
            </a:r>
          </a:p>
          <a:p>
            <a:pPr marL="0" lvl="0" indent="0" algn="l" rtl="0">
              <a:spcBef>
                <a:spcPts val="0"/>
              </a:spcBef>
              <a:spcAft>
                <a:spcPts val="0"/>
              </a:spcAft>
              <a:buNone/>
            </a:pPr>
            <a:endParaRPr dirty="0"/>
          </a:p>
        </p:txBody>
      </p:sp>
      <p:sp>
        <p:nvSpPr>
          <p:cNvPr id="87" name="Google Shape;87;gad3796120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dirty="0"/>
          </a:p>
        </p:txBody>
      </p:sp>
    </p:spTree>
    <p:extLst>
      <p:ext uri="{BB962C8B-B14F-4D97-AF65-F5344CB8AC3E}">
        <p14:creationId xmlns:p14="http://schemas.microsoft.com/office/powerpoint/2010/main" val="387928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d3796120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d3796120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gad3796120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a:ea typeface="Calibri"/>
                <a:cs typeface="Calibri"/>
                <a:sym typeface="Calibri"/>
              </a:rPr>
              <a:t>A network of student and graduates with disabilities currently making the transition from third-level education to full time employment.</a:t>
            </a:r>
            <a:br>
              <a:rPr lang="en-GB" sz="1200" dirty="0">
                <a:latin typeface="Calibri"/>
                <a:ea typeface="Calibri"/>
                <a:cs typeface="Calibri"/>
                <a:sym typeface="Calibri"/>
              </a:rPr>
            </a:br>
            <a:endParaRPr lang="en-GB" dirty="0"/>
          </a:p>
          <a:p>
            <a:pPr marL="0" lvl="0" indent="0" algn="l" rtl="0">
              <a:spcBef>
                <a:spcPts val="0"/>
              </a:spcBef>
              <a:spcAft>
                <a:spcPts val="0"/>
              </a:spcAft>
              <a:buNone/>
            </a:pPr>
            <a:r>
              <a:rPr lang="en-GB" dirty="0"/>
              <a:t>Work placement  - WAM</a:t>
            </a:r>
            <a:endParaRPr dirty="0"/>
          </a:p>
        </p:txBody>
      </p:sp>
      <p:sp>
        <p:nvSpPr>
          <p:cNvPr id="69" name="Google Shape;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d3796120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d3796120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ad3796120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Or come to a drop in and talk to me private </a:t>
            </a:r>
          </a:p>
        </p:txBody>
      </p:sp>
      <p:sp>
        <p:nvSpPr>
          <p:cNvPr id="4" name="Slide Number Placeholder 3"/>
          <p:cNvSpPr>
            <a:spLocks noGrp="1"/>
          </p:cNvSpPr>
          <p:nvPr>
            <p:ph type="sldNum" sz="quarter" idx="5"/>
          </p:nvPr>
        </p:nvSpPr>
        <p:spPr/>
        <p:txBody>
          <a:bodyPr/>
          <a:lstStyle/>
          <a:p>
            <a:fld id="{9E7D2654-B49D-4875-A03B-2B93728FB097}" type="slidenum">
              <a:rPr lang="en-IE" smtClean="0"/>
              <a:t>17</a:t>
            </a:fld>
            <a:endParaRPr lang="en-IE" dirty="0"/>
          </a:p>
        </p:txBody>
      </p:sp>
    </p:spTree>
    <p:extLst>
      <p:ext uri="{BB962C8B-B14F-4D97-AF65-F5344CB8AC3E}">
        <p14:creationId xmlns:p14="http://schemas.microsoft.com/office/powerpoint/2010/main" val="310894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Are you going to live at home and commute to college each day or are you going to move away from home?  If you’re considering studying away from home i.e. in another part of the country start exploring your accommodation options.  Some colleges have on campus accommodation or student housing options in the local area or there are private landlord options.</a:t>
            </a:r>
          </a:p>
          <a:p>
            <a:endParaRPr lang="en-IE" dirty="0"/>
          </a:p>
          <a:p>
            <a:r>
              <a:rPr lang="en-IE" dirty="0"/>
              <a:t>If you have difficulty accessing public transport </a:t>
            </a:r>
            <a:r>
              <a:rPr lang="en-IE" dirty="0" err="1"/>
              <a:t>Vantastic</a:t>
            </a:r>
            <a:r>
              <a:rPr lang="en-IE" dirty="0"/>
              <a:t>/taxi thru DSS </a:t>
            </a:r>
          </a:p>
        </p:txBody>
      </p:sp>
      <p:sp>
        <p:nvSpPr>
          <p:cNvPr id="4" name="Slide Number Placeholder 3"/>
          <p:cNvSpPr>
            <a:spLocks noGrp="1"/>
          </p:cNvSpPr>
          <p:nvPr>
            <p:ph type="sldNum" sz="quarter" idx="5"/>
          </p:nvPr>
        </p:nvSpPr>
        <p:spPr/>
        <p:txBody>
          <a:bodyPr/>
          <a:lstStyle/>
          <a:p>
            <a:fld id="{9E7D2654-B49D-4875-A03B-2B93728FB097}" type="slidenum">
              <a:rPr lang="en-IE" smtClean="0"/>
              <a:t>3</a:t>
            </a:fld>
            <a:endParaRPr lang="en-IE" dirty="0"/>
          </a:p>
        </p:txBody>
      </p:sp>
    </p:spTree>
    <p:extLst>
      <p:ext uri="{BB962C8B-B14F-4D97-AF65-F5344CB8AC3E}">
        <p14:creationId xmlns:p14="http://schemas.microsoft.com/office/powerpoint/2010/main" val="303587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Fund for SWD – will pay for part time course disability support but</a:t>
            </a:r>
            <a:r>
              <a:rPr lang="en-IE" baseline="0" dirty="0"/>
              <a:t> not on private courses.</a:t>
            </a:r>
            <a:endParaRPr lang="en-IE" dirty="0"/>
          </a:p>
          <a:p>
            <a:endParaRPr lang="en-IE" dirty="0"/>
          </a:p>
          <a:p>
            <a:r>
              <a:rPr lang="en-IE" baseline="0" dirty="0"/>
              <a:t>If going to university and getting the BTEA – will need to apply to SUSI to be considered for the free frees scheme, get college fees paid but will not get the maintenance grant</a:t>
            </a:r>
            <a:endParaRPr lang="en-IE" dirty="0"/>
          </a:p>
        </p:txBody>
      </p:sp>
      <p:sp>
        <p:nvSpPr>
          <p:cNvPr id="4" name="Slide Number Placeholder 3"/>
          <p:cNvSpPr>
            <a:spLocks noGrp="1"/>
          </p:cNvSpPr>
          <p:nvPr>
            <p:ph type="sldNum" sz="quarter" idx="10"/>
          </p:nvPr>
        </p:nvSpPr>
        <p:spPr/>
        <p:txBody>
          <a:bodyPr/>
          <a:lstStyle/>
          <a:p>
            <a:fld id="{9E7D2654-B49D-4875-A03B-2B93728FB097}" type="slidenum">
              <a:rPr lang="en-IE" smtClean="0"/>
              <a:t>4</a:t>
            </a:fld>
            <a:endParaRPr lang="en-IE"/>
          </a:p>
        </p:txBody>
      </p:sp>
    </p:spTree>
    <p:extLst>
      <p:ext uri="{BB962C8B-B14F-4D97-AF65-F5344CB8AC3E}">
        <p14:creationId xmlns:p14="http://schemas.microsoft.com/office/powerpoint/2010/main" val="371911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Register with the disability office, meet disability officer for a needs assessment, report that outlines accommodations and communicate to lecturers </a:t>
            </a:r>
          </a:p>
        </p:txBody>
      </p:sp>
      <p:sp>
        <p:nvSpPr>
          <p:cNvPr id="4" name="Slide Number Placeholder 3"/>
          <p:cNvSpPr>
            <a:spLocks noGrp="1"/>
          </p:cNvSpPr>
          <p:nvPr>
            <p:ph type="sldNum" sz="quarter" idx="5"/>
          </p:nvPr>
        </p:nvSpPr>
        <p:spPr/>
        <p:txBody>
          <a:bodyPr/>
          <a:lstStyle/>
          <a:p>
            <a:fld id="{9E7D2654-B49D-4875-A03B-2B93728FB097}" type="slidenum">
              <a:rPr lang="en-IE" smtClean="0"/>
              <a:t>5</a:t>
            </a:fld>
            <a:endParaRPr lang="en-IE" dirty="0"/>
          </a:p>
        </p:txBody>
      </p:sp>
    </p:spTree>
    <p:extLst>
      <p:ext uri="{BB962C8B-B14F-4D97-AF65-F5344CB8AC3E}">
        <p14:creationId xmlns:p14="http://schemas.microsoft.com/office/powerpoint/2010/main" val="403497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Accommodations are regularly put in place in a variety of different environments, like supports in third level education for students with disabilities around exam supports, participation in lectures etc.</a:t>
            </a:r>
          </a:p>
          <a:p>
            <a:endParaRPr lang="en-IE" dirty="0"/>
          </a:p>
        </p:txBody>
      </p:sp>
      <p:sp>
        <p:nvSpPr>
          <p:cNvPr id="4" name="Slide Number Placeholder 3"/>
          <p:cNvSpPr>
            <a:spLocks noGrp="1"/>
          </p:cNvSpPr>
          <p:nvPr>
            <p:ph type="sldNum" sz="quarter" idx="10"/>
          </p:nvPr>
        </p:nvSpPr>
        <p:spPr/>
        <p:txBody>
          <a:bodyPr/>
          <a:lstStyle/>
          <a:p>
            <a:fld id="{9E7D2654-B49D-4875-A03B-2B93728FB097}" type="slidenum">
              <a:rPr lang="en-IE" smtClean="0"/>
              <a:t>6</a:t>
            </a:fld>
            <a:endParaRPr lang="en-IE" dirty="0"/>
          </a:p>
        </p:txBody>
      </p:sp>
    </p:spTree>
    <p:extLst>
      <p:ext uri="{BB962C8B-B14F-4D97-AF65-F5344CB8AC3E}">
        <p14:creationId xmlns:p14="http://schemas.microsoft.com/office/powerpoint/2010/main" val="147313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For the examiner - </a:t>
            </a:r>
            <a:r>
              <a:rPr lang="en-GB" dirty="0"/>
              <a:t>use of sticker or tip sheet to refer examiners to marking guidelines for students with a Specific Learning Difficulty or who are Deaf or hard of hearing</a:t>
            </a:r>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7</a:t>
            </a:fld>
            <a:endParaRPr lang="en-IE" dirty="0"/>
          </a:p>
        </p:txBody>
      </p:sp>
    </p:spTree>
    <p:extLst>
      <p:ext uri="{BB962C8B-B14F-4D97-AF65-F5344CB8AC3E}">
        <p14:creationId xmlns:p14="http://schemas.microsoft.com/office/powerpoint/2010/main" val="350501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Right now AT is being used by all in one way or another.</a:t>
            </a:r>
          </a:p>
        </p:txBody>
      </p:sp>
      <p:sp>
        <p:nvSpPr>
          <p:cNvPr id="4" name="Slide Number Placeholder 3"/>
          <p:cNvSpPr>
            <a:spLocks noGrp="1"/>
          </p:cNvSpPr>
          <p:nvPr>
            <p:ph type="sldNum" sz="quarter" idx="5"/>
          </p:nvPr>
        </p:nvSpPr>
        <p:spPr/>
        <p:txBody>
          <a:bodyPr/>
          <a:lstStyle/>
          <a:p>
            <a:fld id="{258ADA52-471B-4AA4-B6B5-267CD77D7FC3}" type="slidenum">
              <a:rPr lang="en-GB" smtClean="0"/>
              <a:t>8</a:t>
            </a:fld>
            <a:endParaRPr lang="en-GB" dirty="0"/>
          </a:p>
        </p:txBody>
      </p:sp>
    </p:spTree>
    <p:extLst>
      <p:ext uri="{BB962C8B-B14F-4D97-AF65-F5344CB8AC3E}">
        <p14:creationId xmlns:p14="http://schemas.microsoft.com/office/powerpoint/2010/main" val="304846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a:t>Starting anything new, you’ll be dealing with a lot of change. The best way to avoid getting overwhelmed is to get organised.</a:t>
            </a:r>
          </a:p>
          <a:p>
            <a:pPr marL="0" indent="0">
              <a:buNone/>
            </a:pPr>
            <a:r>
              <a:rPr lang="en-IE" dirty="0"/>
              <a:t> By taking time at the start of the year to do this, it will help later on when things get busier. </a:t>
            </a:r>
          </a:p>
          <a:p>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10</a:t>
            </a:fld>
            <a:endParaRPr lang="en-IE" dirty="0"/>
          </a:p>
        </p:txBody>
      </p:sp>
    </p:spTree>
    <p:extLst>
      <p:ext uri="{BB962C8B-B14F-4D97-AF65-F5344CB8AC3E}">
        <p14:creationId xmlns:p14="http://schemas.microsoft.com/office/powerpoint/2010/main" val="26851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a:t>There’s a lot to keep on track of. So use a calendar to plan out your time between study, classes, extra curricular activities, work and social life.</a:t>
            </a:r>
          </a:p>
          <a:p>
            <a:pPr marL="0" indent="0">
              <a:buNone/>
            </a:pPr>
            <a:r>
              <a:rPr lang="en-IE" dirty="0"/>
              <a:t>You can use a physical calendar or diary, or use an online version like google calendar. </a:t>
            </a:r>
            <a:r>
              <a:rPr lang="en-IE" b="1" dirty="0"/>
              <a:t>A lot of the time you can input your class schedules on to these. </a:t>
            </a:r>
          </a:p>
          <a:p>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11</a:t>
            </a:fld>
            <a:endParaRPr lang="en-IE" dirty="0"/>
          </a:p>
        </p:txBody>
      </p:sp>
    </p:spTree>
    <p:extLst>
      <p:ext uri="{BB962C8B-B14F-4D97-AF65-F5344CB8AC3E}">
        <p14:creationId xmlns:p14="http://schemas.microsoft.com/office/powerpoint/2010/main" val="62891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custDataLst>
      <p:tags r:id="rId1"/>
    </p:custDataLst>
    <p:extLst>
      <p:ext uri="{BB962C8B-B14F-4D97-AF65-F5344CB8AC3E}">
        <p14:creationId xmlns:p14="http://schemas.microsoft.com/office/powerpoint/2010/main" val="67035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34063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53537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Google Shape;235;p37" descr="Desktop">
            <a:extLst>
              <a:ext uri="{FF2B5EF4-FFF2-40B4-BE49-F238E27FC236}">
                <a16:creationId xmlns:a16="http://schemas.microsoft.com/office/drawing/2014/main" id="{D01AEC57-CE9E-4201-86E9-E9D64554BDCC}"/>
              </a:ext>
            </a:extLst>
          </p:cNvPr>
          <p:cNvSpPr/>
          <p:nvPr userDrawn="1"/>
        </p:nvSpPr>
        <p:spPr>
          <a:xfrm>
            <a:off x="5570379" y="1172474"/>
            <a:ext cx="5797027" cy="451305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AE9D"/>
              </a:solidFill>
              <a:latin typeface="Karla"/>
              <a:ea typeface="Karla"/>
              <a:cs typeface="Karla"/>
              <a:sym typeface="Karla"/>
            </a:endParaRPr>
          </a:p>
        </p:txBody>
      </p:sp>
      <p:sp>
        <p:nvSpPr>
          <p:cNvPr id="3" name="Google Shape;236;p37">
            <a:extLst>
              <a:ext uri="{FF2B5EF4-FFF2-40B4-BE49-F238E27FC236}">
                <a16:creationId xmlns:a16="http://schemas.microsoft.com/office/drawing/2014/main" id="{9FF7A7AF-C634-4C70-8625-A98AE196C264}"/>
              </a:ext>
            </a:extLst>
          </p:cNvPr>
          <p:cNvSpPr/>
          <p:nvPr userDrawn="1"/>
        </p:nvSpPr>
        <p:spPr>
          <a:xfrm>
            <a:off x="5791982" y="1379765"/>
            <a:ext cx="5353819" cy="33636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tx1"/>
                </a:solidFill>
                <a:latin typeface="Karla"/>
                <a:ea typeface="Karla"/>
                <a:cs typeface="Karla"/>
                <a:sym typeface="Karla"/>
              </a:rPr>
              <a:t>Place your screenshot here</a:t>
            </a:r>
            <a:endParaRPr sz="2000" dirty="0">
              <a:solidFill>
                <a:schemeClr val="tx1"/>
              </a:solidFill>
              <a:latin typeface="Karla"/>
              <a:ea typeface="Karla"/>
              <a:cs typeface="Karla"/>
              <a:sym typeface="Karla"/>
            </a:endParaRPr>
          </a:p>
        </p:txBody>
      </p:sp>
      <p:sp>
        <p:nvSpPr>
          <p:cNvPr id="14" name="Text Placeholder 13">
            <a:extLst>
              <a:ext uri="{FF2B5EF4-FFF2-40B4-BE49-F238E27FC236}">
                <a16:creationId xmlns:a16="http://schemas.microsoft.com/office/drawing/2014/main" id="{11D3ED24-5FDC-4AB7-8BBA-8BC52D3DA300}"/>
              </a:ext>
            </a:extLst>
          </p:cNvPr>
          <p:cNvSpPr>
            <a:spLocks noGrp="1"/>
          </p:cNvSpPr>
          <p:nvPr>
            <p:ph type="body" sz="quarter" idx="10"/>
          </p:nvPr>
        </p:nvSpPr>
        <p:spPr>
          <a:xfrm>
            <a:off x="883694" y="2041768"/>
            <a:ext cx="4627584" cy="313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78CCEC2B-75C2-408B-B2C7-1E0CFA41D578}"/>
              </a:ext>
            </a:extLst>
          </p:cNvPr>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3842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111437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21213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205047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ustDataLst>
      <p:tags r:id="rId1"/>
    </p:custDataLst>
    <p:extLst>
      <p:ext uri="{BB962C8B-B14F-4D97-AF65-F5344CB8AC3E}">
        <p14:creationId xmlns:p14="http://schemas.microsoft.com/office/powerpoint/2010/main" val="423103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ustDataLst>
      <p:tags r:id="rId1"/>
    </p:custDataLst>
    <p:extLst>
      <p:ext uri="{BB962C8B-B14F-4D97-AF65-F5344CB8AC3E}">
        <p14:creationId xmlns:p14="http://schemas.microsoft.com/office/powerpoint/2010/main" val="38077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3192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4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352502"/>
            <a:ext cx="3932237" cy="35164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150856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80479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Google Shape;8;p1">
            <a:extLst>
              <a:ext uri="{FF2B5EF4-FFF2-40B4-BE49-F238E27FC236}">
                <a16:creationId xmlns:a16="http://schemas.microsoft.com/office/drawing/2014/main" id="{FA1B5EA7-73F0-4DFD-A1FB-E39447DAEFF4}"/>
              </a:ext>
              <a:ext uri="{C183D7F6-B498-43B3-948B-1728B52AA6E4}">
                <adec:decorative xmlns:adec="http://schemas.microsoft.com/office/drawing/2017/decorative" val="1"/>
              </a:ext>
            </a:extLst>
          </p:cNvPr>
          <p:cNvSpPr/>
          <p:nvPr userDrawn="1"/>
        </p:nvSpPr>
        <p:spPr>
          <a:xfrm>
            <a:off x="0" y="5875283"/>
            <a:ext cx="12192000" cy="984353"/>
          </a:xfrm>
          <a:prstGeom prst="rect">
            <a:avLst/>
          </a:prstGeom>
          <a:solidFill>
            <a:srgbClr val="2C5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2;p1">
            <a:extLst>
              <a:ext uri="{FF2B5EF4-FFF2-40B4-BE49-F238E27FC236}">
                <a16:creationId xmlns:a16="http://schemas.microsoft.com/office/drawing/2014/main" id="{893615C0-78BB-4DD2-B773-9387F5E7E28C}"/>
              </a:ext>
            </a:extLst>
          </p:cNvPr>
          <p:cNvSpPr txBox="1"/>
          <p:nvPr userDrawn="1"/>
        </p:nvSpPr>
        <p:spPr>
          <a:xfrm>
            <a:off x="7376411" y="6174341"/>
            <a:ext cx="2049010" cy="54716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dirty="0">
              <a:solidFill>
                <a:srgbClr val="FFFFFF"/>
              </a:solidFill>
              <a:latin typeface="+mj-lt"/>
              <a:ea typeface="Twentieth Century"/>
              <a:cs typeface="Twentieth Century"/>
              <a:sym typeface="Twentieth Century"/>
            </a:endParaRPr>
          </a:p>
        </p:txBody>
      </p:sp>
      <p:grpSp>
        <p:nvGrpSpPr>
          <p:cNvPr id="4" name="Group 3">
            <a:extLst>
              <a:ext uri="{FF2B5EF4-FFF2-40B4-BE49-F238E27FC236}">
                <a16:creationId xmlns:a16="http://schemas.microsoft.com/office/drawing/2014/main" id="{5604E9DE-8FB4-4716-B657-06842ADD8753}"/>
              </a:ext>
            </a:extLst>
          </p:cNvPr>
          <p:cNvGrpSpPr/>
          <p:nvPr userDrawn="1"/>
        </p:nvGrpSpPr>
        <p:grpSpPr>
          <a:xfrm>
            <a:off x="4024817" y="5877959"/>
            <a:ext cx="984353" cy="984353"/>
            <a:chOff x="4100431" y="5877959"/>
            <a:chExt cx="984353" cy="984353"/>
          </a:xfrm>
        </p:grpSpPr>
        <p:sp>
          <p:nvSpPr>
            <p:cNvPr id="6" name="Right Triangle 5">
              <a:extLst>
                <a:ext uri="{FF2B5EF4-FFF2-40B4-BE49-F238E27FC236}">
                  <a16:creationId xmlns:a16="http://schemas.microsoft.com/office/drawing/2014/main" id="{CC0561E3-5540-4E51-9BE6-DA83A1E621AF}"/>
                </a:ext>
                <a:ext uri="{C183D7F6-B498-43B3-948B-1728B52AA6E4}">
                  <adec:decorative xmlns:adec="http://schemas.microsoft.com/office/drawing/2017/decorative" val="1"/>
                </a:ext>
              </a:extLst>
            </p:cNvPr>
            <p:cNvSpPr/>
            <p:nvPr userDrawn="1"/>
          </p:nvSpPr>
          <p:spPr>
            <a:xfrm>
              <a:off x="4100431" y="5877959"/>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oogle Shape;15;p1" descr="Facebook Logo">
              <a:extLst>
                <a:ext uri="{FF2B5EF4-FFF2-40B4-BE49-F238E27FC236}">
                  <a16:creationId xmlns:a16="http://schemas.microsoft.com/office/drawing/2014/main" id="{FFE7E155-AA03-4A09-A709-B36E7B6DB1BF}"/>
                </a:ext>
              </a:extLst>
            </p:cNvPr>
            <p:cNvPicPr preferRelativeResize="0"/>
            <p:nvPr userDrawn="1"/>
          </p:nvPicPr>
          <p:blipFill>
            <a:blip r:embed="rId15">
              <a:alphaModFix/>
            </a:blip>
            <a:stretch>
              <a:fillRect/>
            </a:stretch>
          </p:blipFill>
          <p:spPr>
            <a:xfrm>
              <a:off x="4278514" y="6210633"/>
              <a:ext cx="273037" cy="523332"/>
            </a:xfrm>
            <a:prstGeom prst="rect">
              <a:avLst/>
            </a:prstGeom>
            <a:noFill/>
            <a:ln>
              <a:noFill/>
            </a:ln>
          </p:spPr>
        </p:pic>
      </p:grpSp>
      <p:sp>
        <p:nvSpPr>
          <p:cNvPr id="10" name="Google Shape;12;p1">
            <a:extLst>
              <a:ext uri="{FF2B5EF4-FFF2-40B4-BE49-F238E27FC236}">
                <a16:creationId xmlns:a16="http://schemas.microsoft.com/office/drawing/2014/main" id="{F152B2B3-B5FE-4955-9650-212D456EE203}"/>
              </a:ext>
            </a:extLst>
          </p:cNvPr>
          <p:cNvSpPr txBox="1"/>
          <p:nvPr userDrawn="1"/>
        </p:nvSpPr>
        <p:spPr>
          <a:xfrm>
            <a:off x="4712990" y="6174341"/>
            <a:ext cx="1562581" cy="47145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latin typeface="+mj-lt"/>
                <a:ea typeface="Twentieth Century"/>
                <a:cs typeface="Twentieth Century"/>
                <a:sym typeface="Twentieth Century"/>
              </a:rPr>
              <a:t>/AHEADireland		</a:t>
            </a:r>
            <a:endParaRPr dirty="0">
              <a:solidFill>
                <a:srgbClr val="FFFFFF"/>
              </a:solidFill>
              <a:latin typeface="+mj-lt"/>
              <a:ea typeface="Twentieth Century"/>
              <a:cs typeface="Twentieth Century"/>
              <a:sym typeface="Twentieth Century"/>
            </a:endParaRPr>
          </a:p>
        </p:txBody>
      </p:sp>
      <p:sp>
        <p:nvSpPr>
          <p:cNvPr id="11" name="Google Shape;12;p1">
            <a:extLst>
              <a:ext uri="{FF2B5EF4-FFF2-40B4-BE49-F238E27FC236}">
                <a16:creationId xmlns:a16="http://schemas.microsoft.com/office/drawing/2014/main" id="{856EEC15-EDE7-4DDA-A68F-A30C86314B40}"/>
              </a:ext>
            </a:extLst>
          </p:cNvPr>
          <p:cNvSpPr txBox="1"/>
          <p:nvPr userDrawn="1"/>
        </p:nvSpPr>
        <p:spPr>
          <a:xfrm>
            <a:off x="10035304" y="6174341"/>
            <a:ext cx="2343807" cy="67746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bg1"/>
                </a:solidFill>
                <a:latin typeface="+mj-lt"/>
                <a:ea typeface="Twentieth Century"/>
                <a:cs typeface="Twentieth Century"/>
                <a:sym typeface="Twentieth Century"/>
              </a:rPr>
              <a:t>www.ahead.ie</a:t>
            </a:r>
            <a:r>
              <a:rPr lang="en" dirty="0">
                <a:solidFill>
                  <a:srgbClr val="FFFFFF"/>
                </a:solidFill>
                <a:latin typeface="+mj-lt"/>
                <a:ea typeface="Twentieth Century"/>
                <a:cs typeface="Twentieth Century"/>
                <a:sym typeface="Twentieth Century"/>
              </a:rPr>
              <a:t>	</a:t>
            </a:r>
            <a:endParaRPr dirty="0">
              <a:solidFill>
                <a:srgbClr val="FFFFFF"/>
              </a:solidFill>
              <a:latin typeface="+mj-lt"/>
              <a:ea typeface="Twentieth Century"/>
              <a:cs typeface="Twentieth Century"/>
              <a:sym typeface="Twentieth Century"/>
            </a:endParaRPr>
          </a:p>
        </p:txBody>
      </p:sp>
      <p:pic>
        <p:nvPicPr>
          <p:cNvPr id="12" name="Picture 11" descr="AHEAD logo in white">
            <a:extLst>
              <a:ext uri="{FF2B5EF4-FFF2-40B4-BE49-F238E27FC236}">
                <a16:creationId xmlns:a16="http://schemas.microsoft.com/office/drawing/2014/main" id="{977DCE68-5165-438E-88D4-6CB50402F2B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85901" y="6167491"/>
            <a:ext cx="3243397" cy="399935"/>
          </a:xfrm>
          <a:prstGeom prst="rect">
            <a:avLst/>
          </a:prstGeom>
        </p:spPr>
      </p:pic>
      <p:grpSp>
        <p:nvGrpSpPr>
          <p:cNvPr id="8" name="Group 7">
            <a:extLst>
              <a:ext uri="{FF2B5EF4-FFF2-40B4-BE49-F238E27FC236}">
                <a16:creationId xmlns:a16="http://schemas.microsoft.com/office/drawing/2014/main" id="{A6D84C67-A603-4BD8-85C0-18A7CFD60885}"/>
              </a:ext>
            </a:extLst>
          </p:cNvPr>
          <p:cNvGrpSpPr/>
          <p:nvPr userDrawn="1"/>
        </p:nvGrpSpPr>
        <p:grpSpPr>
          <a:xfrm>
            <a:off x="6593302" y="5882131"/>
            <a:ext cx="984353" cy="984353"/>
            <a:chOff x="6276684" y="5882131"/>
            <a:chExt cx="984353" cy="984353"/>
          </a:xfrm>
        </p:grpSpPr>
        <p:sp>
          <p:nvSpPr>
            <p:cNvPr id="13" name="Right Triangle 12">
              <a:extLst>
                <a:ext uri="{FF2B5EF4-FFF2-40B4-BE49-F238E27FC236}">
                  <a16:creationId xmlns:a16="http://schemas.microsoft.com/office/drawing/2014/main" id="{A8A71979-04A3-47C0-8DD5-ABB3AB487F0B}"/>
                </a:ext>
                <a:ext uri="{C183D7F6-B498-43B3-948B-1728B52AA6E4}">
                  <adec:decorative xmlns:adec="http://schemas.microsoft.com/office/drawing/2017/decorative" val="1"/>
                </a:ext>
              </a:extLst>
            </p:cNvPr>
            <p:cNvSpPr/>
            <p:nvPr userDrawn="1"/>
          </p:nvSpPr>
          <p:spPr>
            <a:xfrm>
              <a:off x="6276684" y="5882131"/>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Google Shape;14;p1" descr="Twitter Logo">
              <a:extLst>
                <a:ext uri="{FF2B5EF4-FFF2-40B4-BE49-F238E27FC236}">
                  <a16:creationId xmlns:a16="http://schemas.microsoft.com/office/drawing/2014/main" id="{EC201EB0-A09D-4432-9B2A-E41449CCF4AC}"/>
                </a:ext>
              </a:extLst>
            </p:cNvPr>
            <p:cNvPicPr preferRelativeResize="0"/>
            <p:nvPr userDrawn="1"/>
          </p:nvPicPr>
          <p:blipFill>
            <a:blip r:embed="rId17">
              <a:alphaModFix/>
            </a:blip>
            <a:stretch>
              <a:fillRect/>
            </a:stretch>
          </p:blipFill>
          <p:spPr>
            <a:xfrm>
              <a:off x="6463795" y="6248021"/>
              <a:ext cx="551457" cy="448555"/>
            </a:xfrm>
            <a:prstGeom prst="rect">
              <a:avLst/>
            </a:prstGeom>
            <a:noFill/>
            <a:ln>
              <a:noFill/>
            </a:ln>
          </p:spPr>
        </p:pic>
      </p:grpSp>
      <p:grpSp>
        <p:nvGrpSpPr>
          <p:cNvPr id="17" name="Group 16">
            <a:extLst>
              <a:ext uri="{FF2B5EF4-FFF2-40B4-BE49-F238E27FC236}">
                <a16:creationId xmlns:a16="http://schemas.microsoft.com/office/drawing/2014/main" id="{AA77F8CA-10FF-4148-A711-87B12C77278E}"/>
              </a:ext>
            </a:extLst>
          </p:cNvPr>
          <p:cNvGrpSpPr/>
          <p:nvPr userDrawn="1"/>
        </p:nvGrpSpPr>
        <p:grpSpPr>
          <a:xfrm>
            <a:off x="9458125" y="5881212"/>
            <a:ext cx="984353" cy="984353"/>
            <a:chOff x="8966296" y="5881212"/>
            <a:chExt cx="984353" cy="984353"/>
          </a:xfrm>
        </p:grpSpPr>
        <p:sp>
          <p:nvSpPr>
            <p:cNvPr id="15" name="Right Triangle 14">
              <a:extLst>
                <a:ext uri="{FF2B5EF4-FFF2-40B4-BE49-F238E27FC236}">
                  <a16:creationId xmlns:a16="http://schemas.microsoft.com/office/drawing/2014/main" id="{335110E8-8E9B-4559-A061-13D62B1A474A}"/>
                </a:ext>
                <a:ext uri="{C183D7F6-B498-43B3-948B-1728B52AA6E4}">
                  <adec:decorative xmlns:adec="http://schemas.microsoft.com/office/drawing/2017/decorative" val="1"/>
                </a:ext>
              </a:extLst>
            </p:cNvPr>
            <p:cNvSpPr/>
            <p:nvPr userDrawn="1"/>
          </p:nvSpPr>
          <p:spPr>
            <a:xfrm>
              <a:off x="8966296" y="5881212"/>
              <a:ext cx="984353" cy="984353"/>
            </a:xfrm>
            <a:prstGeom prst="rtTriangle">
              <a:avLst/>
            </a:prstGeom>
            <a:solidFill>
              <a:srgbClr val="6C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Google Shape;13;p1" descr="Website logo">
              <a:extLst>
                <a:ext uri="{FF2B5EF4-FFF2-40B4-BE49-F238E27FC236}">
                  <a16:creationId xmlns:a16="http://schemas.microsoft.com/office/drawing/2014/main" id="{758BB0C0-5177-44EB-B0CE-2212C01CEB08}"/>
                </a:ext>
              </a:extLst>
            </p:cNvPr>
            <p:cNvPicPr preferRelativeResize="0"/>
            <p:nvPr userDrawn="1"/>
          </p:nvPicPr>
          <p:blipFill>
            <a:blip r:embed="rId18">
              <a:alphaModFix/>
            </a:blip>
            <a:stretch>
              <a:fillRect/>
            </a:stretch>
          </p:blipFill>
          <p:spPr>
            <a:xfrm>
              <a:off x="9152681" y="6146034"/>
              <a:ext cx="415636" cy="482804"/>
            </a:xfrm>
            <a:prstGeom prst="rect">
              <a:avLst/>
            </a:prstGeom>
            <a:noFill/>
            <a:ln>
              <a:noFill/>
            </a:ln>
          </p:spPr>
        </p:pic>
      </p:grpSp>
    </p:spTree>
    <p:custDataLst>
      <p:tags r:id="rId14"/>
    </p:custDataLst>
    <p:extLst>
      <p:ext uri="{BB962C8B-B14F-4D97-AF65-F5344CB8AC3E}">
        <p14:creationId xmlns:p14="http://schemas.microsoft.com/office/powerpoint/2010/main" val="227155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inai-adynaton.blogspot.com/2009/12/google-calendar.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udentfinance.i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notesSlide" Target="../notesSlides/notesSlide7.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188" y="834252"/>
            <a:ext cx="6708043" cy="1816584"/>
          </a:xfrm>
        </p:spPr>
        <p:txBody>
          <a:bodyPr anchor="t">
            <a:normAutofit/>
          </a:bodyPr>
          <a:lstStyle/>
          <a:p>
            <a:pPr algn="l"/>
            <a:r>
              <a:rPr lang="en-IE" dirty="0"/>
              <a:t>Getting College Ready </a:t>
            </a:r>
          </a:p>
        </p:txBody>
      </p:sp>
      <p:sp>
        <p:nvSpPr>
          <p:cNvPr id="3" name="Subtitle 2"/>
          <p:cNvSpPr>
            <a:spLocks noGrp="1"/>
          </p:cNvSpPr>
          <p:nvPr>
            <p:ph type="subTitle" idx="1"/>
          </p:nvPr>
        </p:nvSpPr>
        <p:spPr>
          <a:xfrm>
            <a:off x="523188" y="3659188"/>
            <a:ext cx="6528826" cy="1655762"/>
          </a:xfrm>
        </p:spPr>
        <p:txBody>
          <a:bodyPr/>
          <a:lstStyle/>
          <a:p>
            <a:pPr algn="l"/>
            <a:r>
              <a:rPr lang="en-IE" dirty="0"/>
              <a:t>Lorraine Gallagher</a:t>
            </a:r>
            <a:endParaRPr lang="en-IE" b="1" dirty="0"/>
          </a:p>
          <a:p>
            <a:pPr algn="l"/>
            <a:r>
              <a:rPr lang="en-IE" dirty="0"/>
              <a:t>Information &amp; Training Officer</a:t>
            </a:r>
          </a:p>
        </p:txBody>
      </p:sp>
      <p:pic>
        <p:nvPicPr>
          <p:cNvPr id="5" name="Picture 4" descr="Diverse group of learners">
            <a:extLst>
              <a:ext uri="{FF2B5EF4-FFF2-40B4-BE49-F238E27FC236}">
                <a16:creationId xmlns:a16="http://schemas.microsoft.com/office/drawing/2014/main" id="{CE09BBF5-3636-4DDA-B390-9B7842EAC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0611" y="937912"/>
            <a:ext cx="3493036" cy="2046965"/>
          </a:xfrm>
          <a:prstGeom prst="rect">
            <a:avLst/>
          </a:prstGeom>
        </p:spPr>
      </p:pic>
      <p:pic>
        <p:nvPicPr>
          <p:cNvPr id="6" name="Picture 5" descr="AHEAD Logo - creating inclusive environments in education and employment for people with disabilities">
            <a:extLst>
              <a:ext uri="{FF2B5EF4-FFF2-40B4-BE49-F238E27FC236}">
                <a16:creationId xmlns:a16="http://schemas.microsoft.com/office/drawing/2014/main" id="{9787BD56-CE76-4C3F-99BB-6453E0EBB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612" y="3749299"/>
            <a:ext cx="3564164" cy="966340"/>
          </a:xfrm>
          <a:prstGeom prst="rect">
            <a:avLst/>
          </a:prstGeom>
        </p:spPr>
      </p:pic>
      <p:cxnSp>
        <p:nvCxnSpPr>
          <p:cNvPr id="7" name="Straight Connector 6">
            <a:extLst>
              <a:ext uri="{FF2B5EF4-FFF2-40B4-BE49-F238E27FC236}">
                <a16:creationId xmlns:a16="http://schemas.microsoft.com/office/drawing/2014/main" id="{84239CC0-D4C8-4657-8E07-72612A1BA05A}"/>
              </a:ext>
              <a:ext uri="{C183D7F6-B498-43B3-948B-1728B52AA6E4}">
                <adec:decorative xmlns:adec="http://schemas.microsoft.com/office/drawing/2017/decorative" val="1"/>
              </a:ext>
            </a:extLst>
          </p:cNvPr>
          <p:cNvCxnSpPr/>
          <p:nvPr/>
        </p:nvCxnSpPr>
        <p:spPr>
          <a:xfrm>
            <a:off x="7391596" y="746502"/>
            <a:ext cx="0" cy="4476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807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Staying Organised </a:t>
            </a:r>
          </a:p>
        </p:txBody>
      </p:sp>
      <p:pic>
        <p:nvPicPr>
          <p:cNvPr id="4" name="Picture 3" descr="A person with his head on a desk with piles of paperwork">
            <a:extLst>
              <a:ext uri="{FF2B5EF4-FFF2-40B4-BE49-F238E27FC236}">
                <a16:creationId xmlns:a16="http://schemas.microsoft.com/office/drawing/2014/main" id="{87C77B6E-DF82-D531-112F-3525AD43D79E}"/>
              </a:ext>
            </a:extLst>
          </p:cNvPr>
          <p:cNvPicPr>
            <a:picLocks noChangeAspect="1"/>
          </p:cNvPicPr>
          <p:nvPr/>
        </p:nvPicPr>
        <p:blipFill>
          <a:blip r:embed="rId3"/>
          <a:stretch>
            <a:fillRect/>
          </a:stretch>
        </p:blipFill>
        <p:spPr>
          <a:xfrm>
            <a:off x="2743200" y="1476281"/>
            <a:ext cx="6499654" cy="4325225"/>
          </a:xfrm>
          <a:prstGeom prst="rect">
            <a:avLst/>
          </a:prstGeom>
        </p:spPr>
      </p:pic>
    </p:spTree>
    <p:extLst>
      <p:ext uri="{BB962C8B-B14F-4D97-AF65-F5344CB8AC3E}">
        <p14:creationId xmlns:p14="http://schemas.microsoft.com/office/powerpoint/2010/main" val="45362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6A48-A22F-18AD-2E8A-59E5F5709D55}"/>
              </a:ext>
            </a:extLst>
          </p:cNvPr>
          <p:cNvSpPr>
            <a:spLocks noGrp="1"/>
          </p:cNvSpPr>
          <p:nvPr>
            <p:ph type="title"/>
          </p:nvPr>
        </p:nvSpPr>
        <p:spPr/>
        <p:txBody>
          <a:bodyPr/>
          <a:lstStyle/>
          <a:p>
            <a:r>
              <a:rPr lang="en-IE" dirty="0"/>
              <a:t>Set up A Calendar</a:t>
            </a:r>
          </a:p>
        </p:txBody>
      </p:sp>
      <p:pic>
        <p:nvPicPr>
          <p:cNvPr id="8" name="Picture 7" descr="Screenshot of google calendar">
            <a:extLst>
              <a:ext uri="{FF2B5EF4-FFF2-40B4-BE49-F238E27FC236}">
                <a16:creationId xmlns:a16="http://schemas.microsoft.com/office/drawing/2014/main" id="{EC417181-38CF-2863-7018-718912066E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18162" y="1852550"/>
            <a:ext cx="7809325" cy="3575526"/>
          </a:xfrm>
          <a:prstGeom prst="rect">
            <a:avLst/>
          </a:prstGeom>
        </p:spPr>
      </p:pic>
    </p:spTree>
    <p:extLst>
      <p:ext uri="{BB962C8B-B14F-4D97-AF65-F5344CB8AC3E}">
        <p14:creationId xmlns:p14="http://schemas.microsoft.com/office/powerpoint/2010/main" val="85030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0512-EBA5-F4BC-E705-12F6BF35E76F}"/>
              </a:ext>
            </a:extLst>
          </p:cNvPr>
          <p:cNvSpPr>
            <a:spLocks noGrp="1"/>
          </p:cNvSpPr>
          <p:nvPr>
            <p:ph type="title"/>
          </p:nvPr>
        </p:nvSpPr>
        <p:spPr/>
        <p:txBody>
          <a:bodyPr/>
          <a:lstStyle/>
          <a:p>
            <a:r>
              <a:rPr lang="en-IE" dirty="0"/>
              <a:t>Your Organisation Checklist</a:t>
            </a:r>
          </a:p>
        </p:txBody>
      </p:sp>
      <p:sp>
        <p:nvSpPr>
          <p:cNvPr id="3" name="Content Placeholder 2">
            <a:extLst>
              <a:ext uri="{FF2B5EF4-FFF2-40B4-BE49-F238E27FC236}">
                <a16:creationId xmlns:a16="http://schemas.microsoft.com/office/drawing/2014/main" id="{8FAA81D0-5D7D-5BAA-2A83-9220D5C776C2}"/>
              </a:ext>
            </a:extLst>
          </p:cNvPr>
          <p:cNvSpPr>
            <a:spLocks noGrp="1"/>
          </p:cNvSpPr>
          <p:nvPr>
            <p:ph idx="1"/>
          </p:nvPr>
        </p:nvSpPr>
        <p:spPr>
          <a:xfrm>
            <a:off x="739726" y="1690687"/>
            <a:ext cx="10515600" cy="4204921"/>
          </a:xfrm>
        </p:spPr>
        <p:txBody>
          <a:bodyPr>
            <a:normAutofit/>
          </a:bodyPr>
          <a:lstStyle/>
          <a:p>
            <a:pPr lvl="0">
              <a:lnSpc>
                <a:spcPct val="115000"/>
              </a:lnSpc>
              <a:buFont typeface="Wingdings" panose="05000000000000000000" pitchFamily="2" charset="2"/>
              <a:buChar char="q"/>
            </a:pPr>
            <a:r>
              <a:rPr lang="en-IE" sz="2600" dirty="0">
                <a:ea typeface="Calibri" panose="020F0502020204030204" pitchFamily="34" charset="0"/>
                <a:cs typeface="Times New Roman" panose="02020603050405020304" pitchFamily="18" charset="0"/>
              </a:rPr>
              <a:t>Consult your diary/calendar</a:t>
            </a:r>
          </a:p>
          <a:p>
            <a:pPr lvl="0">
              <a:lnSpc>
                <a:spcPct val="115000"/>
              </a:lnSpc>
              <a:buFont typeface="Wingdings" panose="05000000000000000000" pitchFamily="2" charset="2"/>
              <a:buChar char="q"/>
            </a:pPr>
            <a:r>
              <a:rPr lang="en-IE" sz="2600" dirty="0">
                <a:ea typeface="Calibri" panose="020F0502020204030204" pitchFamily="34" charset="0"/>
                <a:cs typeface="Times New Roman" panose="02020603050405020304" pitchFamily="18" charset="0"/>
              </a:rPr>
              <a:t>Keep a tidy study place</a:t>
            </a:r>
            <a:endParaRPr lang="en-IE" sz="2600" dirty="0">
              <a:effectLst/>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q"/>
            </a:pPr>
            <a:r>
              <a:rPr lang="en-IE" sz="2600" dirty="0">
                <a:effectLst/>
                <a:ea typeface="Calibri" panose="020F0502020204030204" pitchFamily="34" charset="0"/>
                <a:cs typeface="Times New Roman" panose="02020603050405020304" pitchFamily="18" charset="0"/>
              </a:rPr>
              <a:t>Use to-do lists to break down tasks </a:t>
            </a:r>
          </a:p>
          <a:p>
            <a:pPr>
              <a:lnSpc>
                <a:spcPct val="115000"/>
              </a:lnSpc>
              <a:buFont typeface="Wingdings" panose="05000000000000000000" pitchFamily="2" charset="2"/>
              <a:buChar char="q"/>
            </a:pPr>
            <a:r>
              <a:rPr lang="en-IE" sz="2600" dirty="0">
                <a:ea typeface="Calibri" panose="020F0502020204030204" pitchFamily="34" charset="0"/>
                <a:cs typeface="Times New Roman" panose="02020603050405020304" pitchFamily="18" charset="0"/>
              </a:rPr>
              <a:t>Make a study plan and keep it realistic </a:t>
            </a:r>
          </a:p>
          <a:p>
            <a:pPr lvl="0">
              <a:lnSpc>
                <a:spcPct val="115000"/>
              </a:lnSpc>
              <a:buFont typeface="Wingdings" panose="05000000000000000000" pitchFamily="2" charset="2"/>
              <a:buChar char="q"/>
            </a:pPr>
            <a:r>
              <a:rPr lang="en-IE" sz="2600" dirty="0">
                <a:effectLst/>
                <a:ea typeface="Calibri" panose="020F0502020204030204" pitchFamily="34" charset="0"/>
                <a:cs typeface="Times New Roman" panose="02020603050405020304" pitchFamily="18" charset="0"/>
              </a:rPr>
              <a:t>Prioritise good note taking, and refer back </a:t>
            </a:r>
          </a:p>
          <a:p>
            <a:pPr lvl="0">
              <a:lnSpc>
                <a:spcPct val="115000"/>
              </a:lnSpc>
              <a:buFont typeface="Wingdings" panose="05000000000000000000" pitchFamily="2" charset="2"/>
              <a:buChar char="q"/>
            </a:pPr>
            <a:r>
              <a:rPr lang="en-IE" sz="2600" dirty="0">
                <a:ea typeface="Calibri" panose="020F0502020204030204" pitchFamily="34" charset="0"/>
                <a:cs typeface="Times New Roman" panose="02020603050405020304" pitchFamily="18" charset="0"/>
              </a:rPr>
              <a:t>Develop a system for organising class material and reading</a:t>
            </a:r>
            <a:endParaRPr lang="en-IE" sz="2600" dirty="0">
              <a:effectLst/>
              <a:ea typeface="Calibri" panose="020F0502020204030204" pitchFamily="34" charset="0"/>
              <a:cs typeface="Times New Roman" panose="02020603050405020304" pitchFamily="18" charset="0"/>
            </a:endParaRPr>
          </a:p>
          <a:p>
            <a:pPr marL="0" indent="0">
              <a:buNone/>
            </a:pPr>
            <a:endParaRPr lang="en-IE" dirty="0"/>
          </a:p>
        </p:txBody>
      </p:sp>
    </p:spTree>
    <p:extLst>
      <p:ext uri="{BB962C8B-B14F-4D97-AF65-F5344CB8AC3E}">
        <p14:creationId xmlns:p14="http://schemas.microsoft.com/office/powerpoint/2010/main" val="412106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8"/>
        <p:cNvGrpSpPr/>
        <p:nvPr/>
      </p:nvGrpSpPr>
      <p:grpSpPr>
        <a:xfrm>
          <a:off x="0" y="0"/>
          <a:ext cx="0" cy="0"/>
          <a:chOff x="0" y="0"/>
          <a:chExt cx="0" cy="0"/>
        </a:xfrm>
      </p:grpSpPr>
      <p:sp>
        <p:nvSpPr>
          <p:cNvPr id="89" name="Google Shape;89;gad3796120a_0_6"/>
          <p:cNvSpPr txBox="1">
            <a:spLocks noGrp="1"/>
          </p:cNvSpPr>
          <p:nvPr>
            <p:ph type="title"/>
          </p:nvPr>
        </p:nvSpPr>
        <p:spPr>
          <a:xfrm>
            <a:off x="838200" y="365125"/>
            <a:ext cx="10515600" cy="110532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t>Get Involved – Clubs and Societies </a:t>
            </a:r>
            <a:endParaRPr dirty="0"/>
          </a:p>
        </p:txBody>
      </p:sp>
      <p:sp>
        <p:nvSpPr>
          <p:cNvPr id="90" name="Google Shape;90;gad3796120a_0_6"/>
          <p:cNvSpPr txBox="1">
            <a:spLocks noGrp="1"/>
          </p:cNvSpPr>
          <p:nvPr>
            <p:ph type="body" idx="1"/>
          </p:nvPr>
        </p:nvSpPr>
        <p:spPr>
          <a:xfrm>
            <a:off x="838200" y="1825625"/>
            <a:ext cx="10515600" cy="3787384"/>
          </a:xfrm>
          <a:prstGeom prst="rect">
            <a:avLst/>
          </a:prstGeom>
        </p:spPr>
        <p:txBody>
          <a:bodyPr spcFirstLastPara="1" wrap="square" lIns="91425" tIns="45700" rIns="91425" bIns="45700" anchor="t" anchorCtr="0">
            <a:noAutofit/>
          </a:bodyPr>
          <a:lstStyle/>
          <a:p>
            <a:pPr marL="146050" lvl="0" indent="0" algn="l" rtl="0">
              <a:lnSpc>
                <a:spcPct val="90000"/>
              </a:lnSpc>
              <a:spcBef>
                <a:spcPts val="0"/>
              </a:spcBef>
              <a:spcAft>
                <a:spcPts val="0"/>
              </a:spcAft>
              <a:buSzPts val="1300"/>
              <a:buNone/>
            </a:pPr>
            <a:r>
              <a:rPr lang="en-GB" dirty="0"/>
              <a:t>Getting involved in Clubs or Societies is a great way to make friends, learn new skills and find a new hobby. They are usually a few euro to join and there are so many on offer.</a:t>
            </a:r>
          </a:p>
          <a:p>
            <a:pPr marL="114300" lvl="0" indent="0" algn="l" rtl="0">
              <a:spcBef>
                <a:spcPts val="1000"/>
              </a:spcBef>
              <a:spcAft>
                <a:spcPts val="0"/>
              </a:spcAft>
              <a:buSzPts val="1800"/>
              <a:buNone/>
            </a:pPr>
            <a:endParaRPr dirty="0"/>
          </a:p>
        </p:txBody>
      </p:sp>
    </p:spTree>
    <p:extLst>
      <p:ext uri="{BB962C8B-B14F-4D97-AF65-F5344CB8AC3E}">
        <p14:creationId xmlns:p14="http://schemas.microsoft.com/office/powerpoint/2010/main" val="178683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35"/>
        <p:cNvGrpSpPr/>
        <p:nvPr/>
      </p:nvGrpSpPr>
      <p:grpSpPr>
        <a:xfrm>
          <a:off x="0" y="0"/>
          <a:ext cx="0" cy="0"/>
          <a:chOff x="0" y="0"/>
          <a:chExt cx="0" cy="0"/>
        </a:xfrm>
      </p:grpSpPr>
      <p:sp>
        <p:nvSpPr>
          <p:cNvPr id="136" name="Google Shape;136;gad3796120a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t>Get Involved - Clubs and Societies </a:t>
            </a:r>
            <a:endParaRPr dirty="0"/>
          </a:p>
        </p:txBody>
      </p:sp>
      <p:sp>
        <p:nvSpPr>
          <p:cNvPr id="137" name="Google Shape;137;gad3796120a_0_0"/>
          <p:cNvSpPr txBox="1">
            <a:spLocks noGrp="1"/>
          </p:cNvSpPr>
          <p:nvPr>
            <p:ph type="body" idx="1"/>
          </p:nvPr>
        </p:nvSpPr>
        <p:spPr>
          <a:xfrm>
            <a:off x="838200" y="1690825"/>
            <a:ext cx="5518500" cy="4351200"/>
          </a:xfrm>
          <a:prstGeom prst="rect">
            <a:avLst/>
          </a:prstGeom>
        </p:spPr>
        <p:txBody>
          <a:bodyPr spcFirstLastPara="1" wrap="square" lIns="91425" tIns="45700" rIns="91425" bIns="45700" anchor="t" anchorCtr="0">
            <a:noAutofit/>
          </a:bodyPr>
          <a:lstStyle/>
          <a:p>
            <a:pPr marL="457200" lvl="0" indent="-349250" algn="l" rtl="0">
              <a:spcBef>
                <a:spcPts val="1000"/>
              </a:spcBef>
              <a:spcAft>
                <a:spcPts val="0"/>
              </a:spcAft>
              <a:buSzPts val="1900"/>
              <a:buFont typeface="Calibri"/>
              <a:buChar char="•"/>
            </a:pPr>
            <a:r>
              <a:rPr lang="en-GB" sz="2900" dirty="0">
                <a:latin typeface="Calibri"/>
                <a:ea typeface="Calibri"/>
                <a:cs typeface="Calibri"/>
                <a:sym typeface="Calibri"/>
              </a:rPr>
              <a:t>Many colleges have their own specific disability clubs or societies:</a:t>
            </a:r>
            <a:endParaRPr sz="2900" dirty="0">
              <a:latin typeface="Calibri"/>
              <a:ea typeface="Calibri"/>
              <a:cs typeface="Calibri"/>
              <a:sym typeface="Calibri"/>
            </a:endParaRPr>
          </a:p>
          <a:p>
            <a:pPr marL="914400" lvl="1" indent="-361950" algn="l" rtl="0">
              <a:spcBef>
                <a:spcPts val="0"/>
              </a:spcBef>
              <a:spcAft>
                <a:spcPts val="0"/>
              </a:spcAft>
              <a:buSzPts val="2100"/>
              <a:buFont typeface="Calibri"/>
              <a:buChar char="•"/>
            </a:pPr>
            <a:r>
              <a:rPr lang="en-GB" sz="2700" dirty="0">
                <a:latin typeface="Calibri"/>
                <a:ea typeface="Calibri"/>
                <a:cs typeface="Calibri"/>
                <a:sym typeface="Calibri"/>
              </a:rPr>
              <a:t>DCU Neurodivergent society</a:t>
            </a:r>
            <a:endParaRPr sz="2700" dirty="0">
              <a:latin typeface="Calibri"/>
              <a:ea typeface="Calibri"/>
              <a:cs typeface="Calibri"/>
              <a:sym typeface="Calibri"/>
            </a:endParaRPr>
          </a:p>
          <a:p>
            <a:pPr marL="914400" lvl="1" indent="-361950" algn="l" rtl="0">
              <a:spcBef>
                <a:spcPts val="0"/>
              </a:spcBef>
              <a:spcAft>
                <a:spcPts val="0"/>
              </a:spcAft>
              <a:buSzPts val="2100"/>
              <a:buFont typeface="Calibri"/>
              <a:buChar char="•"/>
            </a:pPr>
            <a:r>
              <a:rPr lang="en-GB" sz="2700" dirty="0">
                <a:latin typeface="Calibri"/>
                <a:ea typeface="Calibri"/>
                <a:cs typeface="Calibri"/>
                <a:sym typeface="Calibri"/>
              </a:rPr>
              <a:t>NUIG IMPACTE Society</a:t>
            </a:r>
            <a:endParaRPr sz="2700" dirty="0">
              <a:latin typeface="Calibri"/>
              <a:ea typeface="Calibri"/>
              <a:cs typeface="Calibri"/>
              <a:sym typeface="Calibri"/>
            </a:endParaRPr>
          </a:p>
          <a:p>
            <a:pPr marL="914400" lvl="1" indent="-361950" algn="l" rtl="0">
              <a:spcBef>
                <a:spcPts val="0"/>
              </a:spcBef>
              <a:spcAft>
                <a:spcPts val="0"/>
              </a:spcAft>
              <a:buSzPts val="2100"/>
              <a:buFont typeface="Calibri"/>
              <a:buChar char="•"/>
            </a:pPr>
            <a:r>
              <a:rPr lang="en-GB" sz="2700" dirty="0">
                <a:latin typeface="Calibri"/>
                <a:ea typeface="Calibri"/>
                <a:cs typeface="Calibri"/>
                <a:sym typeface="Calibri"/>
              </a:rPr>
              <a:t>Trinity Sign Language Society</a:t>
            </a:r>
            <a:br>
              <a:rPr lang="en-GB" sz="2700" dirty="0">
                <a:latin typeface="Calibri"/>
                <a:ea typeface="Calibri"/>
                <a:cs typeface="Calibri"/>
                <a:sym typeface="Calibri"/>
              </a:rPr>
            </a:br>
            <a:endParaRPr sz="27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GB" sz="2900" dirty="0">
                <a:latin typeface="Calibri"/>
                <a:ea typeface="Calibri"/>
                <a:cs typeface="Calibri"/>
                <a:sym typeface="Calibri"/>
              </a:rPr>
              <a:t>If there isn’t one in your college - you can make your own! </a:t>
            </a:r>
            <a:endParaRPr sz="2900" dirty="0">
              <a:latin typeface="Calibri"/>
              <a:ea typeface="Calibri"/>
              <a:cs typeface="Calibri"/>
              <a:sym typeface="Calibri"/>
            </a:endParaRPr>
          </a:p>
        </p:txBody>
      </p:sp>
      <p:pic>
        <p:nvPicPr>
          <p:cNvPr id="138" name="Google Shape;138;gad3796120a_0_0" descr="Neurodivergent Society DCU. Above the text there is a colourful infinity symbol" title="DCU Neurodivergent Society"/>
          <p:cNvPicPr preferRelativeResize="0"/>
          <p:nvPr/>
        </p:nvPicPr>
        <p:blipFill>
          <a:blip r:embed="rId3">
            <a:alphaModFix/>
          </a:blip>
          <a:stretch>
            <a:fillRect/>
          </a:stretch>
        </p:blipFill>
        <p:spPr>
          <a:xfrm>
            <a:off x="6613829" y="1616018"/>
            <a:ext cx="2391875" cy="2332176"/>
          </a:xfrm>
          <a:prstGeom prst="rect">
            <a:avLst/>
          </a:prstGeom>
          <a:noFill/>
          <a:ln>
            <a:noFill/>
          </a:ln>
        </p:spPr>
      </p:pic>
      <p:pic>
        <p:nvPicPr>
          <p:cNvPr id="140" name="Google Shape;140;gad3796120a_0_0" descr="Sign Language Society, Trinity College Dublin. Three cartoon hands spell out I S L in Irish Sign Language" title="Trinity Sign Language Society Logo"/>
          <p:cNvPicPr preferRelativeResize="0"/>
          <p:nvPr/>
        </p:nvPicPr>
        <p:blipFill>
          <a:blip r:embed="rId4">
            <a:alphaModFix/>
          </a:blip>
          <a:stretch>
            <a:fillRect/>
          </a:stretch>
        </p:blipFill>
        <p:spPr>
          <a:xfrm>
            <a:off x="9518623" y="1410562"/>
            <a:ext cx="2069066" cy="2014913"/>
          </a:xfrm>
          <a:prstGeom prst="rect">
            <a:avLst/>
          </a:prstGeom>
          <a:noFill/>
          <a:ln>
            <a:noFill/>
          </a:ln>
        </p:spPr>
      </p:pic>
      <p:pic>
        <p:nvPicPr>
          <p:cNvPr id="139" name="Google Shape;139;gad3796120a_0_0" descr="IMPACTE, Inclusion and Motivation for Promoting Access Community Transform and Engagement. Creating a community of students with varying abilities" title="IMPACTE Society NUIG Logo"/>
          <p:cNvPicPr preferRelativeResize="0"/>
          <p:nvPr/>
        </p:nvPicPr>
        <p:blipFill>
          <a:blip r:embed="rId5">
            <a:alphaModFix/>
          </a:blip>
          <a:stretch>
            <a:fillRect/>
          </a:stretch>
        </p:blipFill>
        <p:spPr>
          <a:xfrm>
            <a:off x="7497535" y="4245829"/>
            <a:ext cx="4042175" cy="132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838200" y="365125"/>
            <a:ext cx="10515600" cy="9742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GetAHEAD Programme</a:t>
            </a:r>
            <a:endParaRPr dirty="0"/>
          </a:p>
        </p:txBody>
      </p:sp>
      <p:sp>
        <p:nvSpPr>
          <p:cNvPr id="72" name="Google Shape;72;p3"/>
          <p:cNvSpPr txBox="1">
            <a:spLocks noGrp="1"/>
          </p:cNvSpPr>
          <p:nvPr>
            <p:ph type="body" idx="1"/>
          </p:nvPr>
        </p:nvSpPr>
        <p:spPr>
          <a:xfrm>
            <a:off x="907869" y="1310119"/>
            <a:ext cx="6807926" cy="2105796"/>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1960"/>
              <a:buFont typeface="Calibri"/>
              <a:buChar char="•"/>
            </a:pPr>
            <a:r>
              <a:rPr lang="en-GB" sz="2400" dirty="0">
                <a:latin typeface="Calibri"/>
                <a:ea typeface="Calibri"/>
                <a:cs typeface="Calibri"/>
                <a:sym typeface="Calibri"/>
              </a:rPr>
              <a:t>A network of student and graduates with disabilities currently making the transition from third-level education to full time employment.</a:t>
            </a:r>
            <a:br>
              <a:rPr lang="en-GB" sz="2400" dirty="0">
                <a:latin typeface="Calibri"/>
                <a:ea typeface="Calibri"/>
                <a:cs typeface="Calibri"/>
                <a:sym typeface="Calibri"/>
              </a:rPr>
            </a:br>
            <a:endParaRPr sz="2400"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1960"/>
              <a:buChar char="•"/>
            </a:pPr>
            <a:r>
              <a:rPr lang="en-GB" sz="2400" dirty="0">
                <a:latin typeface="Calibri"/>
                <a:ea typeface="Calibri"/>
                <a:cs typeface="Calibri"/>
                <a:sym typeface="Calibri"/>
              </a:rPr>
              <a:t>Upskill through training events, information and resources including;</a:t>
            </a:r>
            <a:br>
              <a:rPr lang="en-GB" sz="2400" dirty="0"/>
            </a:br>
            <a:endParaRPr sz="2400" dirty="0">
              <a:latin typeface="Calibri"/>
              <a:ea typeface="Calibri"/>
              <a:cs typeface="Calibri"/>
              <a:sym typeface="Calibri"/>
            </a:endParaRPr>
          </a:p>
          <a:p>
            <a:pPr marL="228600" lvl="0" indent="-104140" algn="l" rtl="0">
              <a:lnSpc>
                <a:spcPct val="70000"/>
              </a:lnSpc>
              <a:spcBef>
                <a:spcPts val="1000"/>
              </a:spcBef>
              <a:spcAft>
                <a:spcPts val="0"/>
              </a:spcAft>
              <a:buClr>
                <a:schemeClr val="dk1"/>
              </a:buClr>
              <a:buSzPts val="1960"/>
              <a:buNone/>
            </a:pPr>
            <a:endParaRPr sz="1960" dirty="0">
              <a:latin typeface="Calibri"/>
              <a:ea typeface="Calibri"/>
              <a:cs typeface="Calibri"/>
              <a:sym typeface="Calibri"/>
            </a:endParaRPr>
          </a:p>
        </p:txBody>
      </p:sp>
      <p:sp>
        <p:nvSpPr>
          <p:cNvPr id="76" name="Google Shape;76;p3"/>
          <p:cNvSpPr txBox="1"/>
          <p:nvPr/>
        </p:nvSpPr>
        <p:spPr>
          <a:xfrm>
            <a:off x="1079864" y="3133702"/>
            <a:ext cx="4435904" cy="2574821"/>
          </a:xfrm>
          <a:prstGeom prst="rect">
            <a:avLst/>
          </a:prstGeom>
          <a:solidFill>
            <a:schemeClr val="bg1"/>
          </a:solidFill>
          <a:ln>
            <a:noFill/>
          </a:ln>
        </p:spPr>
        <p:txBody>
          <a:bodyPr spcFirstLastPara="1" wrap="square" lIns="91425" tIns="45700" rIns="91425" bIns="45700" anchor="t" anchorCtr="0">
            <a:normAutofit/>
          </a:bodyPr>
          <a:lstStyle/>
          <a:p>
            <a:pPr marL="685800" marR="0" lvl="1" indent="-228600" algn="l" rtl="0">
              <a:lnSpc>
                <a:spcPct val="70000"/>
              </a:lnSpc>
              <a:spcBef>
                <a:spcPts val="0"/>
              </a:spcBef>
              <a:spcAft>
                <a:spcPts val="0"/>
              </a:spcAft>
              <a:buClr>
                <a:schemeClr val="dk1"/>
              </a:buClr>
              <a:buSzPts val="2220"/>
              <a:buFont typeface="Calibri"/>
              <a:buChar char="•"/>
            </a:pPr>
            <a:endParaRPr lang="en-GB" sz="2220" i="0" u="none" strike="noStrike" cap="none" dirty="0">
              <a:solidFill>
                <a:schemeClr val="dk1"/>
              </a:solidFill>
              <a:latin typeface="Calibri"/>
              <a:ea typeface="Calibri"/>
              <a:cs typeface="Calibri"/>
              <a:sym typeface="Calibri"/>
            </a:endParaRPr>
          </a:p>
          <a:p>
            <a:pPr marL="685800" marR="0" lvl="1" indent="-228600" algn="l" rtl="0">
              <a:lnSpc>
                <a:spcPct val="70000"/>
              </a:lnSpc>
              <a:spcBef>
                <a:spcPts val="0"/>
              </a:spcBef>
              <a:spcAft>
                <a:spcPts val="0"/>
              </a:spcAft>
              <a:buClr>
                <a:schemeClr val="dk1"/>
              </a:buClr>
              <a:buSzPts val="2220"/>
              <a:buFont typeface="Calibri"/>
              <a:buChar char="•"/>
            </a:pPr>
            <a:r>
              <a:rPr lang="en-GB" sz="2220" i="0" u="none" strike="noStrike" cap="none" dirty="0">
                <a:solidFill>
                  <a:schemeClr val="dk1"/>
                </a:solidFill>
                <a:latin typeface="Calibri"/>
                <a:ea typeface="Calibri"/>
                <a:cs typeface="Calibri"/>
                <a:sym typeface="Calibri"/>
              </a:rPr>
              <a:t>Work </a:t>
            </a:r>
            <a:r>
              <a:rPr lang="en-GB" sz="2220" dirty="0">
                <a:solidFill>
                  <a:schemeClr val="dk1"/>
                </a:solidFill>
                <a:latin typeface="Calibri"/>
                <a:ea typeface="Calibri"/>
                <a:cs typeface="Calibri"/>
                <a:sym typeface="Calibri"/>
              </a:rPr>
              <a:t>Placement</a:t>
            </a:r>
            <a:endParaRPr dirty="0">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ts val="2220"/>
              <a:buFont typeface="Calibri"/>
              <a:buChar char="•"/>
            </a:pPr>
            <a:r>
              <a:rPr lang="en-GB" sz="2220" i="0" u="none" strike="noStrike" cap="none" dirty="0">
                <a:solidFill>
                  <a:schemeClr val="dk1"/>
                </a:solidFill>
                <a:latin typeface="Calibri"/>
                <a:ea typeface="Calibri"/>
                <a:cs typeface="Calibri"/>
                <a:sym typeface="Calibri"/>
              </a:rPr>
              <a:t>Interview Preparation</a:t>
            </a:r>
            <a:endParaRPr dirty="0">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ts val="2220"/>
              <a:buFont typeface="Calibri"/>
              <a:buChar char="•"/>
            </a:pPr>
            <a:r>
              <a:rPr lang="en-GB" sz="2220" i="0" u="none" strike="noStrike" cap="none" dirty="0">
                <a:solidFill>
                  <a:schemeClr val="dk1"/>
                </a:solidFill>
                <a:latin typeface="Calibri"/>
                <a:ea typeface="Calibri"/>
                <a:cs typeface="Calibri"/>
                <a:sym typeface="Calibri"/>
              </a:rPr>
              <a:t>Writing Your CV</a:t>
            </a:r>
            <a:endParaRPr dirty="0">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ts val="2220"/>
              <a:buFont typeface="Calibri"/>
              <a:buChar char="•"/>
            </a:pPr>
            <a:r>
              <a:rPr lang="en-GB" sz="2220" i="0" u="none" strike="noStrike" cap="none" dirty="0">
                <a:solidFill>
                  <a:schemeClr val="dk1"/>
                </a:solidFill>
                <a:latin typeface="Calibri"/>
                <a:ea typeface="Calibri"/>
                <a:cs typeface="Calibri"/>
                <a:sym typeface="Calibri"/>
              </a:rPr>
              <a:t>Job Seeking</a:t>
            </a:r>
            <a:endParaRPr dirty="0">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ts val="2220"/>
              <a:buFont typeface="Calibri"/>
              <a:buChar char="•"/>
            </a:pPr>
            <a:r>
              <a:rPr lang="en-GB" sz="2220" i="0" u="none" strike="noStrike" cap="none" dirty="0">
                <a:solidFill>
                  <a:schemeClr val="dk1"/>
                </a:solidFill>
                <a:latin typeface="Calibri"/>
                <a:ea typeface="Calibri"/>
                <a:cs typeface="Calibri"/>
                <a:sym typeface="Calibri"/>
              </a:rPr>
              <a:t>Legal Entitlements</a:t>
            </a:r>
            <a:endParaRPr dirty="0">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ts val="2220"/>
              <a:buFont typeface="Calibri"/>
              <a:buChar char="•"/>
            </a:pPr>
            <a:r>
              <a:rPr lang="en-GB" sz="2220" i="0" u="none" strike="noStrike" cap="none" dirty="0">
                <a:solidFill>
                  <a:schemeClr val="dk1"/>
                </a:solidFill>
                <a:latin typeface="Calibri"/>
                <a:ea typeface="Calibri"/>
                <a:cs typeface="Calibri"/>
                <a:sym typeface="Calibri"/>
              </a:rPr>
              <a:t>Grants Available</a:t>
            </a:r>
            <a:endParaRPr dirty="0">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ts val="2220"/>
              <a:buFont typeface="Calibri"/>
              <a:buChar char="•"/>
            </a:pPr>
            <a:r>
              <a:rPr lang="en-GB" sz="2220" i="0" u="none" strike="noStrike" cap="none" dirty="0">
                <a:solidFill>
                  <a:schemeClr val="dk1"/>
                </a:solidFill>
                <a:latin typeface="Calibri"/>
                <a:ea typeface="Calibri"/>
                <a:cs typeface="Calibri"/>
                <a:sym typeface="Calibri"/>
              </a:rPr>
              <a:t>Disclosure</a:t>
            </a:r>
            <a:endParaRPr dirty="0">
              <a:latin typeface="Calibri"/>
              <a:ea typeface="Calibri"/>
              <a:cs typeface="Calibri"/>
              <a:sym typeface="Calibri"/>
            </a:endParaRPr>
          </a:p>
          <a:p>
            <a:pPr marL="228600" marR="0" lvl="0" indent="-64135" algn="l" rtl="0">
              <a:lnSpc>
                <a:spcPct val="70000"/>
              </a:lnSpc>
              <a:spcBef>
                <a:spcPts val="1000"/>
              </a:spcBef>
              <a:spcAft>
                <a:spcPts val="0"/>
              </a:spcAft>
              <a:buClr>
                <a:schemeClr val="dk1"/>
              </a:buClr>
              <a:buSzPts val="2590"/>
              <a:buFont typeface="Arial"/>
              <a:buNone/>
            </a:pPr>
            <a:endParaRPr sz="2590" b="0" i="0" u="none" strike="noStrike" cap="none" dirty="0">
              <a:solidFill>
                <a:schemeClr val="dk1"/>
              </a:solidFill>
              <a:latin typeface="Calibri"/>
              <a:ea typeface="Calibri"/>
              <a:cs typeface="Calibri"/>
              <a:sym typeface="Calibri"/>
            </a:endParaRPr>
          </a:p>
          <a:p>
            <a:pPr marL="228600" marR="0" lvl="0" indent="-64135" algn="l" rtl="0">
              <a:lnSpc>
                <a:spcPct val="70000"/>
              </a:lnSpc>
              <a:spcBef>
                <a:spcPts val="1000"/>
              </a:spcBef>
              <a:spcAft>
                <a:spcPts val="0"/>
              </a:spcAft>
              <a:buClr>
                <a:schemeClr val="dk1"/>
              </a:buClr>
              <a:buSzPts val="2590"/>
              <a:buFont typeface="Arial"/>
              <a:buNone/>
            </a:pPr>
            <a:endParaRPr sz="2590" b="0" i="0" u="none" strike="noStrike" cap="none" dirty="0">
              <a:solidFill>
                <a:schemeClr val="dk1"/>
              </a:solidFill>
              <a:latin typeface="Calibri"/>
              <a:ea typeface="Calibri"/>
              <a:cs typeface="Calibri"/>
              <a:sym typeface="Calibri"/>
            </a:endParaRPr>
          </a:p>
        </p:txBody>
      </p:sp>
      <p:pic>
        <p:nvPicPr>
          <p:cNvPr id="73" name="Google Shape;73;p3" descr="Aerial shot of our Building the Future careers fair. It's in a square foyer with information desks all around" title="Aerial shot of Building the Future"/>
          <p:cNvPicPr preferRelativeResize="0"/>
          <p:nvPr/>
        </p:nvPicPr>
        <p:blipFill rotWithShape="1">
          <a:blip r:embed="rId3">
            <a:alphaModFix/>
          </a:blip>
          <a:srcRect/>
          <a:stretch/>
        </p:blipFill>
        <p:spPr>
          <a:xfrm>
            <a:off x="8330060" y="1027906"/>
            <a:ext cx="3156719" cy="2105796"/>
          </a:xfrm>
          <a:prstGeom prst="rect">
            <a:avLst/>
          </a:prstGeom>
          <a:noFill/>
          <a:ln>
            <a:noFill/>
          </a:ln>
        </p:spPr>
      </p:pic>
      <p:pic>
        <p:nvPicPr>
          <p:cNvPr id="74" name="Google Shape;74;p3" descr="A group of students at tables participating in our AT event" title="AT Event"/>
          <p:cNvPicPr preferRelativeResize="0"/>
          <p:nvPr/>
        </p:nvPicPr>
        <p:blipFill rotWithShape="1">
          <a:blip r:embed="rId4">
            <a:alphaModFix/>
          </a:blip>
          <a:srcRect/>
          <a:stretch/>
        </p:blipFill>
        <p:spPr>
          <a:xfrm>
            <a:off x="5975701" y="3386945"/>
            <a:ext cx="3480188" cy="23215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8"/>
        <p:cNvGrpSpPr/>
        <p:nvPr/>
      </p:nvGrpSpPr>
      <p:grpSpPr>
        <a:xfrm>
          <a:off x="0" y="0"/>
          <a:ext cx="0" cy="0"/>
          <a:chOff x="0" y="0"/>
          <a:chExt cx="0" cy="0"/>
        </a:xfrm>
      </p:grpSpPr>
      <p:sp>
        <p:nvSpPr>
          <p:cNvPr id="89" name="Google Shape;89;gad3796120a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t>Power of Disability Conference/ Advisory Group</a:t>
            </a:r>
            <a:endParaRPr dirty="0"/>
          </a:p>
        </p:txBody>
      </p:sp>
      <p:sp>
        <p:nvSpPr>
          <p:cNvPr id="90" name="Google Shape;90;gad3796120a_0_6"/>
          <p:cNvSpPr txBox="1">
            <a:spLocks noGrp="1"/>
          </p:cNvSpPr>
          <p:nvPr>
            <p:ph type="body" idx="1"/>
          </p:nvPr>
        </p:nvSpPr>
        <p:spPr>
          <a:xfrm>
            <a:off x="838200" y="1825625"/>
            <a:ext cx="104247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GB" dirty="0"/>
              <a:t>AHEAD/USI </a:t>
            </a:r>
            <a:r>
              <a:rPr lang="en-GB" b="1" dirty="0"/>
              <a:t>Power of Disability Conference for Students with Disabilities on 7</a:t>
            </a:r>
            <a:r>
              <a:rPr lang="en-GB" b="1" baseline="30000" dirty="0"/>
              <a:t>th</a:t>
            </a:r>
            <a:r>
              <a:rPr lang="en-GB" b="1" dirty="0"/>
              <a:t> &amp; 8</a:t>
            </a:r>
            <a:r>
              <a:rPr lang="en-GB" b="1" baseline="30000" dirty="0"/>
              <a:t>th</a:t>
            </a:r>
            <a:r>
              <a:rPr lang="en-GB" b="1" dirty="0"/>
              <a:t> Feb 2024</a:t>
            </a:r>
            <a:r>
              <a:rPr lang="en-GB" dirty="0"/>
              <a:t>.</a:t>
            </a:r>
            <a:endParaRPr dirty="0"/>
          </a:p>
          <a:p>
            <a:pPr marL="914400" lvl="1" indent="-342900" algn="l" rtl="0">
              <a:spcBef>
                <a:spcPts val="0"/>
              </a:spcBef>
              <a:spcAft>
                <a:spcPts val="0"/>
              </a:spcAft>
              <a:buSzPts val="1800"/>
              <a:buChar char="•"/>
            </a:pPr>
            <a:r>
              <a:rPr lang="en-GB" dirty="0"/>
              <a:t>Student led</a:t>
            </a:r>
            <a:endParaRPr dirty="0"/>
          </a:p>
          <a:p>
            <a:pPr marL="914400" lvl="1" indent="-342900" algn="l" rtl="0">
              <a:spcBef>
                <a:spcPts val="0"/>
              </a:spcBef>
              <a:spcAft>
                <a:spcPts val="0"/>
              </a:spcAft>
              <a:buSzPts val="1800"/>
              <a:buChar char="•"/>
            </a:pPr>
            <a:r>
              <a:rPr lang="en-GB" dirty="0"/>
              <a:t>Mix of educational/empowerment/information sharing </a:t>
            </a:r>
            <a:endParaRPr dirty="0"/>
          </a:p>
          <a:p>
            <a:pPr marL="914400" lvl="1" indent="-342900" algn="l" rtl="0">
              <a:spcBef>
                <a:spcPts val="0"/>
              </a:spcBef>
              <a:spcAft>
                <a:spcPts val="0"/>
              </a:spcAft>
              <a:buSzPts val="1800"/>
              <a:buChar char="•"/>
            </a:pPr>
            <a:r>
              <a:rPr lang="en-GB" dirty="0"/>
              <a:t>This year being brought online </a:t>
            </a:r>
            <a:endParaRPr dirty="0"/>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GB" dirty="0"/>
              <a:t>Students with Disabilities Advisory Group</a:t>
            </a:r>
            <a:endParaRPr dirty="0"/>
          </a:p>
          <a:p>
            <a:pPr marL="914400" lvl="1" indent="-342900" algn="l" rtl="0">
              <a:spcBef>
                <a:spcPts val="0"/>
              </a:spcBef>
              <a:spcAft>
                <a:spcPts val="0"/>
              </a:spcAft>
              <a:buSzPts val="1800"/>
              <a:buChar char="•"/>
            </a:pPr>
            <a:r>
              <a:rPr lang="en-GB" dirty="0"/>
              <a:t>Group of engaged SWD</a:t>
            </a:r>
            <a:endParaRPr dirty="0"/>
          </a:p>
          <a:p>
            <a:pPr marL="914400" lvl="1" indent="-342900" algn="l" rtl="0">
              <a:spcBef>
                <a:spcPts val="0"/>
              </a:spcBef>
              <a:spcAft>
                <a:spcPts val="0"/>
              </a:spcAft>
              <a:buSzPts val="1800"/>
              <a:buChar char="•"/>
            </a:pPr>
            <a:r>
              <a:rPr lang="en-GB" dirty="0"/>
              <a:t>Feeds into work of AHEAD</a:t>
            </a:r>
            <a:endParaRPr dirty="0"/>
          </a:p>
          <a:p>
            <a:pPr marL="914400" lvl="1" indent="-342900" algn="l" rtl="0">
              <a:spcBef>
                <a:spcPts val="0"/>
              </a:spcBef>
              <a:spcAft>
                <a:spcPts val="0"/>
              </a:spcAft>
              <a:buSzPts val="1800"/>
              <a:buChar char="•"/>
            </a:pPr>
            <a:r>
              <a:rPr lang="en-GB" dirty="0"/>
              <a:t>Discusses issues on the ground</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5DC7-DE07-47FB-80A8-D92C663CD632}"/>
              </a:ext>
            </a:extLst>
          </p:cNvPr>
          <p:cNvSpPr>
            <a:spLocks noGrp="1"/>
          </p:cNvSpPr>
          <p:nvPr>
            <p:ph type="title"/>
          </p:nvPr>
        </p:nvSpPr>
        <p:spPr>
          <a:xfrm>
            <a:off x="543698" y="3608173"/>
            <a:ext cx="5053914" cy="954302"/>
          </a:xfrm>
        </p:spPr>
        <p:txBody>
          <a:bodyPr/>
          <a:lstStyle/>
          <a:p>
            <a:r>
              <a:rPr lang="en-GB" dirty="0"/>
              <a:t>Any Questions?</a:t>
            </a:r>
            <a:endParaRPr lang="en-IE" dirty="0"/>
          </a:p>
        </p:txBody>
      </p:sp>
      <p:sp>
        <p:nvSpPr>
          <p:cNvPr id="3" name="Text Placeholder 2">
            <a:extLst>
              <a:ext uri="{FF2B5EF4-FFF2-40B4-BE49-F238E27FC236}">
                <a16:creationId xmlns:a16="http://schemas.microsoft.com/office/drawing/2014/main" id="{BD8515DB-A7E6-4339-BF89-7AE56B4C4627}"/>
              </a:ext>
            </a:extLst>
          </p:cNvPr>
          <p:cNvSpPr>
            <a:spLocks noGrp="1"/>
          </p:cNvSpPr>
          <p:nvPr>
            <p:ph type="body" idx="1"/>
          </p:nvPr>
        </p:nvSpPr>
        <p:spPr>
          <a:xfrm>
            <a:off x="654908" y="4589464"/>
            <a:ext cx="4164227" cy="1101218"/>
          </a:xfrm>
        </p:spPr>
        <p:txBody>
          <a:bodyPr>
            <a:noAutofit/>
          </a:bodyPr>
          <a:lstStyle/>
          <a:p>
            <a:r>
              <a:rPr lang="en-IE" dirty="0"/>
              <a:t>My contact details:</a:t>
            </a:r>
          </a:p>
          <a:p>
            <a:r>
              <a:rPr lang="en-IE" dirty="0"/>
              <a:t>lorraine.gallagher@ahead.ie</a:t>
            </a:r>
          </a:p>
        </p:txBody>
      </p:sp>
      <p:pic>
        <p:nvPicPr>
          <p:cNvPr id="1026" name="Picture 2" descr="The power of the question mark - SWOOP Analytics® | Workforce Analytics |  Digital Workplace Solution">
            <a:extLst>
              <a:ext uri="{FF2B5EF4-FFF2-40B4-BE49-F238E27FC236}">
                <a16:creationId xmlns:a16="http://schemas.microsoft.com/office/drawing/2014/main" id="{469BE4D5-C4C1-3B84-795A-874536C62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48033"/>
            <a:ext cx="5689731" cy="36081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632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1" name="Rectangle 40">
            <a:extLst>
              <a:ext uri="{C183D7F6-B498-43B3-948B-1728B52AA6E4}">
                <adec:decorative xmlns:adec="http://schemas.microsoft.com/office/drawing/2017/decorative" val="1"/>
              </a:ext>
            </a:extLst>
          </p:cNvPr>
          <p:cNvSpPr/>
          <p:nvPr/>
        </p:nvSpPr>
        <p:spPr>
          <a:xfrm>
            <a:off x="0" y="-838200"/>
            <a:ext cx="12192000" cy="7696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Rectangle 3">
            <a:extLst>
              <a:ext uri="{C183D7F6-B498-43B3-948B-1728B52AA6E4}">
                <adec:decorative xmlns:adec="http://schemas.microsoft.com/office/drawing/2017/decorative" val="1"/>
              </a:ext>
            </a:extLst>
          </p:cNvPr>
          <p:cNvSpPr/>
          <p:nvPr/>
        </p:nvSpPr>
        <p:spPr>
          <a:xfrm>
            <a:off x="215758" y="297951"/>
            <a:ext cx="11743360" cy="708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2" name="Title 41"/>
          <p:cNvSpPr>
            <a:spLocks noGrp="1"/>
          </p:cNvSpPr>
          <p:nvPr>
            <p:ph type="title" idx="4294967295"/>
          </p:nvPr>
        </p:nvSpPr>
        <p:spPr>
          <a:xfrm>
            <a:off x="994985" y="-810107"/>
            <a:ext cx="663354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a:ln>
                  <a:noFill/>
                </a:ln>
                <a:solidFill>
                  <a:schemeClr val="bg1"/>
                </a:solidFill>
                <a:effectLst/>
                <a:uLnTx/>
                <a:uFillTx/>
                <a:latin typeface="Tw Cen MT" panose="020B0602020104020603" pitchFamily="34" charset="0"/>
                <a:ea typeface="+mn-ea"/>
                <a:cs typeface="+mn-cs"/>
              </a:rPr>
              <a:t>What does AHEAD Do</a:t>
            </a:r>
            <a:r>
              <a:rPr kumimoji="0" lang="en-IE" sz="5400" b="0" i="0" u="none" strike="noStrike" kern="1200" cap="none" spc="0" normalizeH="0" baseline="0" noProof="0" dirty="0">
                <a:ln>
                  <a:noFill/>
                </a:ln>
                <a:solidFill>
                  <a:schemeClr val="bg1"/>
                </a:solidFill>
                <a:effectLst/>
                <a:uLnTx/>
                <a:uFillTx/>
                <a:latin typeface="Bahnschrift SemiBold SemiConden" panose="020B0502040204020203" pitchFamily="34" charset="0"/>
                <a:ea typeface="+mn-ea"/>
                <a:cs typeface="+mn-cs"/>
              </a:rPr>
              <a:t>?</a:t>
            </a:r>
          </a:p>
        </p:txBody>
      </p:sp>
      <p:pic>
        <p:nvPicPr>
          <p:cNvPr id="43" name="Picture 42" descr="AHEA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541500"/>
            <a:ext cx="3684845" cy="456530"/>
          </a:xfrm>
          <a:prstGeom prst="rect">
            <a:avLst/>
          </a:prstGeom>
        </p:spPr>
      </p:pic>
      <p:sp>
        <p:nvSpPr>
          <p:cNvPr id="3" name="Rectangle 2"/>
          <p:cNvSpPr/>
          <p:nvPr/>
        </p:nvSpPr>
        <p:spPr>
          <a:xfrm>
            <a:off x="2759208" y="361950"/>
            <a:ext cx="6858544" cy="523220"/>
          </a:xfrm>
          <a:prstGeom prst="rect">
            <a:avLst/>
          </a:prstGeom>
        </p:spPr>
        <p:txBody>
          <a:bodyPr wrap="none">
            <a:spAutoFit/>
          </a:bodyPr>
          <a:lstStyle/>
          <a:p>
            <a:r>
              <a:rPr lang="en-IE" sz="2800" dirty="0">
                <a:latin typeface="Tw Cen MT" panose="020B0602020104020603" pitchFamily="34" charset="0"/>
              </a:rPr>
              <a:t>Working Directly with Students and Graduates</a:t>
            </a:r>
          </a:p>
        </p:txBody>
      </p:sp>
      <p:sp>
        <p:nvSpPr>
          <p:cNvPr id="7" name="Rectangle 6"/>
          <p:cNvSpPr/>
          <p:nvPr/>
        </p:nvSpPr>
        <p:spPr>
          <a:xfrm>
            <a:off x="608823" y="1021679"/>
            <a:ext cx="3308216" cy="584775"/>
          </a:xfrm>
          <a:prstGeom prst="rect">
            <a:avLst/>
          </a:prstGeom>
        </p:spPr>
        <p:txBody>
          <a:bodyPr wrap="square">
            <a:spAutoFit/>
          </a:bodyPr>
          <a:lstStyle/>
          <a:p>
            <a:r>
              <a:rPr lang="en-IE" sz="3200" dirty="0">
                <a:solidFill>
                  <a:schemeClr val="accent4">
                    <a:lumMod val="20000"/>
                    <a:lumOff val="80000"/>
                  </a:schemeClr>
                </a:solidFill>
                <a:latin typeface="Tw Cen MT" panose="020B0602020104020603" pitchFamily="34" charset="0"/>
              </a:rPr>
              <a:t>Accessing College</a:t>
            </a:r>
            <a:endParaRPr lang="en-IE" sz="3200" dirty="0">
              <a:solidFill>
                <a:schemeClr val="bg2">
                  <a:lumMod val="25000"/>
                </a:schemeClr>
              </a:solidFill>
              <a:latin typeface="Tw Cen MT" panose="020B0602020104020603" pitchFamily="34" charset="0"/>
            </a:endParaRPr>
          </a:p>
        </p:txBody>
      </p:sp>
      <p:cxnSp>
        <p:nvCxnSpPr>
          <p:cNvPr id="8" name="Straight Arrow Connector 7">
            <a:extLst>
              <a:ext uri="{C183D7F6-B498-43B3-948B-1728B52AA6E4}">
                <adec:decorative xmlns:adec="http://schemas.microsoft.com/office/drawing/2017/decorative" val="1"/>
              </a:ext>
            </a:extLst>
          </p:cNvPr>
          <p:cNvCxnSpPr/>
          <p:nvPr/>
        </p:nvCxnSpPr>
        <p:spPr>
          <a:xfrm>
            <a:off x="3917039" y="1328561"/>
            <a:ext cx="931687" cy="0"/>
          </a:xfrm>
          <a:prstGeom prst="straightConnector1">
            <a:avLst/>
          </a:prstGeom>
          <a:ln>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C183D7F6-B498-43B3-948B-1728B52AA6E4}">
                <adec:decorative xmlns:adec="http://schemas.microsoft.com/office/drawing/2017/decorative" val="1"/>
              </a:ext>
            </a:extLst>
          </p:cNvPr>
          <p:cNvSpPr/>
          <p:nvPr/>
        </p:nvSpPr>
        <p:spPr>
          <a:xfrm>
            <a:off x="215758" y="1599291"/>
            <a:ext cx="3791164" cy="37736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p:cNvSpPr/>
          <p:nvPr/>
        </p:nvSpPr>
        <p:spPr>
          <a:xfrm>
            <a:off x="215755" y="1597147"/>
            <a:ext cx="4222429" cy="1754326"/>
          </a:xfrm>
          <a:prstGeom prst="rect">
            <a:avLst/>
          </a:prstGeom>
        </p:spPr>
        <p:txBody>
          <a:bodyPr wrap="square">
            <a:spAutoFit/>
          </a:bodyPr>
          <a:lstStyle/>
          <a:p>
            <a:r>
              <a:rPr lang="en-IE" b="1" dirty="0">
                <a:latin typeface="Tw Cen MT" panose="020B0602020104020603" pitchFamily="34" charset="0"/>
              </a:rPr>
              <a:t>Info: </a:t>
            </a:r>
            <a:r>
              <a:rPr lang="en-IE" dirty="0">
                <a:solidFill>
                  <a:schemeClr val="bg2">
                    <a:lumMod val="25000"/>
                  </a:schemeClr>
                </a:solidFill>
                <a:latin typeface="Tw Cen MT" panose="020B0602020104020603" pitchFamily="34" charset="0"/>
              </a:rPr>
              <a:t>Admissions Routes, How to Apply, </a:t>
            </a:r>
          </a:p>
          <a:p>
            <a:r>
              <a:rPr lang="en-IE" dirty="0">
                <a:solidFill>
                  <a:schemeClr val="bg2">
                    <a:lumMod val="25000"/>
                  </a:schemeClr>
                </a:solidFill>
                <a:latin typeface="Tw Cen MT" panose="020B0602020104020603" pitchFamily="34" charset="0"/>
              </a:rPr>
              <a:t>Supports Available</a:t>
            </a:r>
          </a:p>
          <a:p>
            <a:r>
              <a:rPr lang="en-IE" b="1" dirty="0">
                <a:latin typeface="Tw Cen MT" panose="020B0602020104020603" pitchFamily="34" charset="0"/>
              </a:rPr>
              <a:t>Through: </a:t>
            </a:r>
            <a:r>
              <a:rPr lang="en-IE" dirty="0">
                <a:solidFill>
                  <a:schemeClr val="bg2">
                    <a:lumMod val="25000"/>
                  </a:schemeClr>
                </a:solidFill>
                <a:latin typeface="Tw Cen MT" panose="020B0602020104020603" pitchFamily="34" charset="0"/>
              </a:rPr>
              <a:t>Publications, Website, </a:t>
            </a:r>
          </a:p>
          <a:p>
            <a:r>
              <a:rPr lang="en-IE" dirty="0">
                <a:solidFill>
                  <a:schemeClr val="bg2">
                    <a:lumMod val="25000"/>
                  </a:schemeClr>
                </a:solidFill>
                <a:latin typeface="Tw Cen MT" panose="020B0602020104020603" pitchFamily="34" charset="0"/>
              </a:rPr>
              <a:t>Helpline</a:t>
            </a:r>
          </a:p>
          <a:p>
            <a:r>
              <a:rPr lang="en-IE" b="1" dirty="0">
                <a:latin typeface="Tw Cen MT" panose="020B0602020104020603" pitchFamily="34" charset="0"/>
              </a:rPr>
              <a:t>Event: </a:t>
            </a:r>
          </a:p>
          <a:p>
            <a:r>
              <a:rPr lang="en-IE" dirty="0">
                <a:solidFill>
                  <a:schemeClr val="bg2">
                    <a:lumMod val="25000"/>
                  </a:schemeClr>
                </a:solidFill>
                <a:latin typeface="Tw Cen MT" panose="020B0602020104020603" pitchFamily="34" charset="0"/>
              </a:rPr>
              <a:t>Annual College Fair – Better Options</a:t>
            </a:r>
          </a:p>
        </p:txBody>
      </p:sp>
      <p:sp>
        <p:nvSpPr>
          <p:cNvPr id="20" name="Rectangle 19">
            <a:extLst>
              <a:ext uri="{C183D7F6-B498-43B3-948B-1728B52AA6E4}">
                <adec:decorative xmlns:adec="http://schemas.microsoft.com/office/drawing/2017/decorative" val="1"/>
              </a:ext>
            </a:extLst>
          </p:cNvPr>
          <p:cNvSpPr/>
          <p:nvPr/>
        </p:nvSpPr>
        <p:spPr>
          <a:xfrm>
            <a:off x="4200417" y="1599291"/>
            <a:ext cx="3791164" cy="37136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8" name="Rectangle 27"/>
          <p:cNvSpPr/>
          <p:nvPr/>
        </p:nvSpPr>
        <p:spPr>
          <a:xfrm>
            <a:off x="5069504" y="1036174"/>
            <a:ext cx="3308216" cy="584775"/>
          </a:xfrm>
          <a:prstGeom prst="rect">
            <a:avLst/>
          </a:prstGeom>
        </p:spPr>
        <p:txBody>
          <a:bodyPr wrap="square">
            <a:spAutoFit/>
          </a:bodyPr>
          <a:lstStyle/>
          <a:p>
            <a:r>
              <a:rPr lang="en-IE" sz="3200" dirty="0">
                <a:solidFill>
                  <a:schemeClr val="accent4">
                    <a:lumMod val="20000"/>
                    <a:lumOff val="80000"/>
                  </a:schemeClr>
                </a:solidFill>
                <a:latin typeface="Tw Cen MT" panose="020B0602020104020603" pitchFamily="34" charset="0"/>
              </a:rPr>
              <a:t>In 3</a:t>
            </a:r>
            <a:r>
              <a:rPr lang="en-IE" sz="3200" baseline="30000" dirty="0">
                <a:solidFill>
                  <a:schemeClr val="accent4">
                    <a:lumMod val="20000"/>
                    <a:lumOff val="80000"/>
                  </a:schemeClr>
                </a:solidFill>
                <a:latin typeface="Tw Cen MT" panose="020B0602020104020603" pitchFamily="34" charset="0"/>
              </a:rPr>
              <a:t>rd</a:t>
            </a:r>
            <a:r>
              <a:rPr lang="en-IE" sz="3200" dirty="0">
                <a:solidFill>
                  <a:schemeClr val="accent4">
                    <a:lumMod val="20000"/>
                    <a:lumOff val="80000"/>
                  </a:schemeClr>
                </a:solidFill>
                <a:latin typeface="Tw Cen MT" panose="020B0602020104020603" pitchFamily="34" charset="0"/>
              </a:rPr>
              <a:t> Level</a:t>
            </a:r>
            <a:endParaRPr lang="en-IE" sz="3200" dirty="0">
              <a:solidFill>
                <a:schemeClr val="bg2">
                  <a:lumMod val="25000"/>
                </a:schemeClr>
              </a:solidFill>
              <a:latin typeface="Tw Cen MT" panose="020B0602020104020603" pitchFamily="34" charset="0"/>
            </a:endParaRPr>
          </a:p>
        </p:txBody>
      </p:sp>
      <p:cxnSp>
        <p:nvCxnSpPr>
          <p:cNvPr id="10" name="Straight Arrow Connector 9">
            <a:extLst>
              <a:ext uri="{C183D7F6-B498-43B3-948B-1728B52AA6E4}">
                <adec:decorative xmlns:adec="http://schemas.microsoft.com/office/drawing/2017/decorative" val="1"/>
              </a:ext>
            </a:extLst>
          </p:cNvPr>
          <p:cNvCxnSpPr/>
          <p:nvPr/>
        </p:nvCxnSpPr>
        <p:spPr>
          <a:xfrm>
            <a:off x="7182853" y="1328561"/>
            <a:ext cx="1653083" cy="0"/>
          </a:xfrm>
          <a:prstGeom prst="straightConnector1">
            <a:avLst/>
          </a:prstGeom>
          <a:ln>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222679" y="1657604"/>
            <a:ext cx="3809971" cy="1477328"/>
          </a:xfrm>
          <a:prstGeom prst="rect">
            <a:avLst/>
          </a:prstGeom>
        </p:spPr>
        <p:txBody>
          <a:bodyPr wrap="square">
            <a:spAutoFit/>
          </a:bodyPr>
          <a:lstStyle/>
          <a:p>
            <a:r>
              <a:rPr lang="en-IE" b="1" dirty="0">
                <a:latin typeface="Tw Cen MT" panose="020B0602020104020603" pitchFamily="34" charset="0"/>
              </a:rPr>
              <a:t>Info: </a:t>
            </a:r>
            <a:r>
              <a:rPr lang="en-IE" dirty="0">
                <a:solidFill>
                  <a:schemeClr val="bg2">
                    <a:lumMod val="25000"/>
                  </a:schemeClr>
                </a:solidFill>
                <a:latin typeface="Tw Cen MT" panose="020B0602020104020603" pitchFamily="34" charset="0"/>
              </a:rPr>
              <a:t>Getting Support, Self Advocacy, Disclosure, Preparing for Work</a:t>
            </a:r>
          </a:p>
          <a:p>
            <a:r>
              <a:rPr lang="en-IE" b="1" dirty="0">
                <a:latin typeface="Tw Cen MT" panose="020B0602020104020603" pitchFamily="34" charset="0"/>
              </a:rPr>
              <a:t>Through: </a:t>
            </a:r>
            <a:r>
              <a:rPr lang="en-IE" dirty="0">
                <a:solidFill>
                  <a:schemeClr val="bg2">
                    <a:lumMod val="25000"/>
                  </a:schemeClr>
                </a:solidFill>
                <a:latin typeface="Tw Cen MT" panose="020B0602020104020603" pitchFamily="34" charset="0"/>
              </a:rPr>
              <a:t>Website, Helpline, Workshops</a:t>
            </a:r>
          </a:p>
          <a:p>
            <a:r>
              <a:rPr lang="en-IE" b="1" dirty="0">
                <a:solidFill>
                  <a:schemeClr val="bg2">
                    <a:lumMod val="25000"/>
                  </a:schemeClr>
                </a:solidFill>
                <a:latin typeface="Tw Cen MT" panose="020B0602020104020603" pitchFamily="34" charset="0"/>
              </a:rPr>
              <a:t>Event: </a:t>
            </a:r>
            <a:r>
              <a:rPr lang="en-IE" dirty="0">
                <a:solidFill>
                  <a:schemeClr val="bg2">
                    <a:lumMod val="25000"/>
                  </a:schemeClr>
                </a:solidFill>
                <a:latin typeface="Tw Cen MT" panose="020B0602020104020603" pitchFamily="34" charset="0"/>
              </a:rPr>
              <a:t>Student event with USI – Power of Disability</a:t>
            </a:r>
          </a:p>
        </p:txBody>
      </p:sp>
      <p:sp>
        <p:nvSpPr>
          <p:cNvPr id="29" name="Rectangle 28"/>
          <p:cNvSpPr/>
          <p:nvPr/>
        </p:nvSpPr>
        <p:spPr>
          <a:xfrm>
            <a:off x="9069952" y="991819"/>
            <a:ext cx="2889165" cy="584775"/>
          </a:xfrm>
          <a:prstGeom prst="rect">
            <a:avLst/>
          </a:prstGeom>
        </p:spPr>
        <p:txBody>
          <a:bodyPr wrap="square">
            <a:spAutoFit/>
          </a:bodyPr>
          <a:lstStyle/>
          <a:p>
            <a:r>
              <a:rPr lang="en-IE" sz="3200" dirty="0">
                <a:solidFill>
                  <a:schemeClr val="accent4">
                    <a:lumMod val="20000"/>
                    <a:lumOff val="80000"/>
                  </a:schemeClr>
                </a:solidFill>
                <a:latin typeface="Tw Cen MT" panose="020B0602020104020603" pitchFamily="34" charset="0"/>
              </a:rPr>
              <a:t>Employment</a:t>
            </a:r>
            <a:endParaRPr lang="en-IE" sz="3200" dirty="0">
              <a:solidFill>
                <a:schemeClr val="bg2">
                  <a:lumMod val="25000"/>
                </a:schemeClr>
              </a:solidFill>
              <a:latin typeface="Tw Cen MT" panose="020B0602020104020603" pitchFamily="34" charset="0"/>
            </a:endParaRPr>
          </a:p>
        </p:txBody>
      </p:sp>
      <p:sp>
        <p:nvSpPr>
          <p:cNvPr id="21" name="Rectangle 20">
            <a:extLst>
              <a:ext uri="{C183D7F6-B498-43B3-948B-1728B52AA6E4}">
                <adec:decorative xmlns:adec="http://schemas.microsoft.com/office/drawing/2017/decorative" val="1"/>
              </a:ext>
            </a:extLst>
          </p:cNvPr>
          <p:cNvSpPr/>
          <p:nvPr/>
        </p:nvSpPr>
        <p:spPr>
          <a:xfrm>
            <a:off x="8185076" y="1584083"/>
            <a:ext cx="3774041" cy="37888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1" name="TextBox 30"/>
          <p:cNvSpPr txBox="1"/>
          <p:nvPr/>
        </p:nvSpPr>
        <p:spPr>
          <a:xfrm>
            <a:off x="8229600" y="1574845"/>
            <a:ext cx="3881943" cy="1754326"/>
          </a:xfrm>
          <a:prstGeom prst="rect">
            <a:avLst/>
          </a:prstGeom>
          <a:noFill/>
        </p:spPr>
        <p:txBody>
          <a:bodyPr wrap="square" lIns="91440" tIns="45720" rIns="91440" bIns="45720" rtlCol="0" anchor="t">
            <a:spAutoFit/>
          </a:bodyPr>
          <a:lstStyle/>
          <a:p>
            <a:r>
              <a:rPr lang="en-IE" b="1" dirty="0">
                <a:latin typeface="Tw Cen MT" panose="020B0602020104020603" pitchFamily="34" charset="0"/>
              </a:rPr>
              <a:t>Info: </a:t>
            </a:r>
            <a:r>
              <a:rPr lang="en-IE" dirty="0">
                <a:solidFill>
                  <a:schemeClr val="bg2">
                    <a:lumMod val="25000"/>
                  </a:schemeClr>
                </a:solidFill>
                <a:latin typeface="Tw Cen MT" panose="020B0602020104020603" pitchFamily="34" charset="0"/>
              </a:rPr>
              <a:t>Disclosure, Legislation, Preparing for Work</a:t>
            </a:r>
          </a:p>
          <a:p>
            <a:r>
              <a:rPr lang="en-IE" b="1" dirty="0">
                <a:latin typeface="Tw Cen MT" panose="020B0602020104020603" pitchFamily="34" charset="0"/>
              </a:rPr>
              <a:t>Through: </a:t>
            </a:r>
            <a:r>
              <a:rPr lang="en-IE" dirty="0">
                <a:solidFill>
                  <a:schemeClr val="bg2">
                    <a:lumMod val="25000"/>
                  </a:schemeClr>
                </a:solidFill>
                <a:latin typeface="Tw Cen MT" panose="020B0602020104020603" pitchFamily="34" charset="0"/>
              </a:rPr>
              <a:t>WAM Placement Programme, </a:t>
            </a:r>
          </a:p>
          <a:p>
            <a:r>
              <a:rPr lang="en-IE" dirty="0">
                <a:solidFill>
                  <a:schemeClr val="bg2">
                    <a:lumMod val="25000"/>
                  </a:schemeClr>
                </a:solidFill>
                <a:latin typeface="Tw Cen MT"/>
              </a:rPr>
              <a:t>Publications, Website, Helpline</a:t>
            </a:r>
            <a:endParaRPr lang="en-IE" dirty="0">
              <a:solidFill>
                <a:schemeClr val="bg2">
                  <a:lumMod val="25000"/>
                </a:schemeClr>
              </a:solidFill>
              <a:latin typeface="Tw Cen MT" panose="020B0602020104020603" pitchFamily="34" charset="0"/>
            </a:endParaRPr>
          </a:p>
          <a:p>
            <a:r>
              <a:rPr lang="en-IE" b="1" dirty="0">
                <a:latin typeface="Tw Cen MT" panose="020B0602020104020603" pitchFamily="34" charset="0"/>
              </a:rPr>
              <a:t>Events: </a:t>
            </a:r>
            <a:r>
              <a:rPr lang="en-IE" dirty="0">
                <a:solidFill>
                  <a:schemeClr val="bg2">
                    <a:lumMod val="25000"/>
                  </a:schemeClr>
                </a:solidFill>
                <a:latin typeface="Tw Cen MT" panose="020B0602020104020603" pitchFamily="34" charset="0"/>
              </a:rPr>
              <a:t>Annual Careers Fair – Building the Future, Interview Prep Workshops</a:t>
            </a:r>
          </a:p>
        </p:txBody>
      </p:sp>
      <p:sp>
        <p:nvSpPr>
          <p:cNvPr id="22" name="Rectangle 21">
            <a:extLst>
              <a:ext uri="{C183D7F6-B498-43B3-948B-1728B52AA6E4}">
                <adec:decorative xmlns:adec="http://schemas.microsoft.com/office/drawing/2017/decorative" val="1"/>
              </a:ext>
            </a:extLst>
          </p:cNvPr>
          <p:cNvSpPr/>
          <p:nvPr/>
        </p:nvSpPr>
        <p:spPr>
          <a:xfrm>
            <a:off x="215757" y="3318536"/>
            <a:ext cx="11743361" cy="660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Rectangle 22"/>
          <p:cNvSpPr/>
          <p:nvPr/>
        </p:nvSpPr>
        <p:spPr>
          <a:xfrm>
            <a:off x="3541025" y="3315123"/>
            <a:ext cx="5294911" cy="646331"/>
          </a:xfrm>
          <a:prstGeom prst="rect">
            <a:avLst/>
          </a:prstGeom>
        </p:spPr>
        <p:txBody>
          <a:bodyPr wrap="none">
            <a:spAutoFit/>
          </a:bodyPr>
          <a:lstStyle/>
          <a:p>
            <a:r>
              <a:rPr lang="en-IE" sz="3600" dirty="0">
                <a:latin typeface="Tw Cen MT" panose="020B0602020104020603" pitchFamily="34" charset="0"/>
              </a:rPr>
              <a:t>Working Behind the Scenes</a:t>
            </a:r>
          </a:p>
        </p:txBody>
      </p:sp>
      <p:sp>
        <p:nvSpPr>
          <p:cNvPr id="24" name="Rectangle 23">
            <a:extLst>
              <a:ext uri="{C183D7F6-B498-43B3-948B-1728B52AA6E4}">
                <adec:decorative xmlns:adec="http://schemas.microsoft.com/office/drawing/2017/decorative" val="1"/>
              </a:ext>
            </a:extLst>
          </p:cNvPr>
          <p:cNvSpPr/>
          <p:nvPr/>
        </p:nvSpPr>
        <p:spPr>
          <a:xfrm>
            <a:off x="215756" y="5012077"/>
            <a:ext cx="11743361" cy="708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2" name="Rectangle 31"/>
          <p:cNvSpPr/>
          <p:nvPr/>
        </p:nvSpPr>
        <p:spPr>
          <a:xfrm>
            <a:off x="229370" y="4097578"/>
            <a:ext cx="3098925" cy="369332"/>
          </a:xfrm>
          <a:prstGeom prst="rect">
            <a:avLst/>
          </a:prstGeom>
        </p:spPr>
        <p:txBody>
          <a:bodyPr wrap="none">
            <a:spAutoFit/>
          </a:bodyPr>
          <a:lstStyle/>
          <a:p>
            <a:r>
              <a:rPr lang="en-IE" dirty="0">
                <a:solidFill>
                  <a:schemeClr val="bg2">
                    <a:lumMod val="10000"/>
                  </a:schemeClr>
                </a:solidFill>
                <a:latin typeface="Tw Cen MT" panose="020B0602020104020603" pitchFamily="34" charset="0"/>
              </a:rPr>
              <a:t>Upskilling Guidance Counsellors</a:t>
            </a:r>
          </a:p>
        </p:txBody>
      </p:sp>
      <p:sp>
        <p:nvSpPr>
          <p:cNvPr id="34" name="Rectangle 33"/>
          <p:cNvSpPr/>
          <p:nvPr/>
        </p:nvSpPr>
        <p:spPr>
          <a:xfrm>
            <a:off x="4231245" y="4046250"/>
            <a:ext cx="4330864" cy="923330"/>
          </a:xfrm>
          <a:prstGeom prst="rect">
            <a:avLst/>
          </a:prstGeom>
        </p:spPr>
        <p:txBody>
          <a:bodyPr wrap="square" numCol="2">
            <a:spAutoFit/>
          </a:bodyPr>
          <a:lstStyle/>
          <a:p>
            <a:r>
              <a:rPr lang="en-IE" dirty="0">
                <a:solidFill>
                  <a:schemeClr val="bg2">
                    <a:lumMod val="10000"/>
                  </a:schemeClr>
                </a:solidFill>
                <a:latin typeface="Tw Cen MT" panose="020B0602020104020603" pitchFamily="34" charset="0"/>
              </a:rPr>
              <a:t>Staff Training	   Publications</a:t>
            </a:r>
          </a:p>
          <a:p>
            <a:r>
              <a:rPr lang="en-IE" dirty="0">
                <a:solidFill>
                  <a:schemeClr val="bg2">
                    <a:lumMod val="10000"/>
                  </a:schemeClr>
                </a:solidFill>
                <a:latin typeface="Tw Cen MT" panose="020B0602020104020603" pitchFamily="34" charset="0"/>
              </a:rPr>
              <a:t>Academic Conferences  </a:t>
            </a:r>
          </a:p>
          <a:p>
            <a:r>
              <a:rPr lang="en-IE" dirty="0">
                <a:solidFill>
                  <a:schemeClr val="bg2">
                    <a:lumMod val="10000"/>
                  </a:schemeClr>
                </a:solidFill>
                <a:latin typeface="Tw Cen MT" panose="020B0602020104020603" pitchFamily="34" charset="0"/>
              </a:rPr>
              <a:t>CPD Resources   Online Courses</a:t>
            </a:r>
          </a:p>
        </p:txBody>
      </p:sp>
      <p:sp>
        <p:nvSpPr>
          <p:cNvPr id="35" name="TextBox 34"/>
          <p:cNvSpPr txBox="1"/>
          <p:nvPr/>
        </p:nvSpPr>
        <p:spPr>
          <a:xfrm>
            <a:off x="8285149" y="4028500"/>
            <a:ext cx="3629295" cy="646331"/>
          </a:xfrm>
          <a:prstGeom prst="rect">
            <a:avLst/>
          </a:prstGeom>
          <a:noFill/>
        </p:spPr>
        <p:txBody>
          <a:bodyPr wrap="square" numCol="2" rtlCol="0">
            <a:spAutoFit/>
          </a:bodyPr>
          <a:lstStyle/>
          <a:p>
            <a:r>
              <a:rPr lang="en-IE" dirty="0">
                <a:solidFill>
                  <a:schemeClr val="bg2">
                    <a:lumMod val="10000"/>
                  </a:schemeClr>
                </a:solidFill>
                <a:latin typeface="Tw Cen MT" panose="020B0602020104020603" pitchFamily="34" charset="0"/>
              </a:rPr>
              <a:t>Employer Events     Networking</a:t>
            </a:r>
          </a:p>
          <a:p>
            <a:r>
              <a:rPr lang="en-IE" dirty="0">
                <a:solidFill>
                  <a:schemeClr val="bg2">
                    <a:lumMod val="10000"/>
                  </a:schemeClr>
                </a:solidFill>
                <a:latin typeface="Tw Cen MT" panose="020B0602020104020603" pitchFamily="34" charset="0"/>
              </a:rPr>
              <a:t>Training</a:t>
            </a:r>
            <a:r>
              <a:rPr lang="en-IE" sz="1700" dirty="0">
                <a:solidFill>
                  <a:schemeClr val="bg2">
                    <a:lumMod val="10000"/>
                  </a:schemeClr>
                </a:solidFill>
                <a:latin typeface="Tw Cen MT" panose="020B0602020104020603" pitchFamily="34" charset="0"/>
              </a:rPr>
              <a:t>	</a:t>
            </a:r>
          </a:p>
          <a:p>
            <a:r>
              <a:rPr lang="en-IE" dirty="0">
                <a:solidFill>
                  <a:schemeClr val="bg2">
                    <a:lumMod val="10000"/>
                  </a:schemeClr>
                </a:solidFill>
                <a:latin typeface="Tw Cen MT" panose="020B0602020104020603" pitchFamily="34" charset="0"/>
              </a:rPr>
              <a:t>Needs Assessments</a:t>
            </a:r>
          </a:p>
        </p:txBody>
      </p:sp>
      <p:sp>
        <p:nvSpPr>
          <p:cNvPr id="26" name="Rectangle 25"/>
          <p:cNvSpPr/>
          <p:nvPr/>
        </p:nvSpPr>
        <p:spPr>
          <a:xfrm>
            <a:off x="4340358" y="5016838"/>
            <a:ext cx="3511282" cy="646331"/>
          </a:xfrm>
          <a:prstGeom prst="rect">
            <a:avLst/>
          </a:prstGeom>
        </p:spPr>
        <p:txBody>
          <a:bodyPr wrap="none">
            <a:spAutoFit/>
          </a:bodyPr>
          <a:lstStyle/>
          <a:p>
            <a:r>
              <a:rPr lang="en-IE" sz="3600" dirty="0">
                <a:latin typeface="Tw Cen MT" panose="020B0602020104020603" pitchFamily="34" charset="0"/>
              </a:rPr>
              <a:t>The Bigger Picture</a:t>
            </a:r>
          </a:p>
        </p:txBody>
      </p:sp>
      <p:sp>
        <p:nvSpPr>
          <p:cNvPr id="27" name="Rectangle 26">
            <a:extLst>
              <a:ext uri="{C183D7F6-B498-43B3-948B-1728B52AA6E4}">
                <adec:decorative xmlns:adec="http://schemas.microsoft.com/office/drawing/2017/decorative" val="1"/>
              </a:ext>
            </a:extLst>
          </p:cNvPr>
          <p:cNvSpPr/>
          <p:nvPr/>
        </p:nvSpPr>
        <p:spPr>
          <a:xfrm>
            <a:off x="215756" y="5714949"/>
            <a:ext cx="11743361" cy="881060"/>
          </a:xfrm>
          <a:prstGeom prst="rect">
            <a:avLst/>
          </a:prstGeom>
          <a:solidFill>
            <a:srgbClr val="B68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32"/>
          <p:cNvSpPr txBox="1"/>
          <p:nvPr/>
        </p:nvSpPr>
        <p:spPr>
          <a:xfrm>
            <a:off x="210897" y="4451717"/>
            <a:ext cx="3153103" cy="369332"/>
          </a:xfrm>
          <a:prstGeom prst="rect">
            <a:avLst/>
          </a:prstGeom>
          <a:noFill/>
        </p:spPr>
        <p:txBody>
          <a:bodyPr wrap="square" rtlCol="0">
            <a:spAutoFit/>
          </a:bodyPr>
          <a:lstStyle/>
          <a:p>
            <a:r>
              <a:rPr lang="en-IE" dirty="0">
                <a:solidFill>
                  <a:schemeClr val="bg2">
                    <a:lumMod val="10000"/>
                  </a:schemeClr>
                </a:solidFill>
                <a:latin typeface="Tw Cen MT" panose="020B0602020104020603" pitchFamily="34" charset="0"/>
              </a:rPr>
              <a:t>Contribution to Policy Formation</a:t>
            </a:r>
          </a:p>
        </p:txBody>
      </p:sp>
      <p:sp>
        <p:nvSpPr>
          <p:cNvPr id="36" name="TextBox 35"/>
          <p:cNvSpPr txBox="1"/>
          <p:nvPr/>
        </p:nvSpPr>
        <p:spPr>
          <a:xfrm>
            <a:off x="487514" y="5907959"/>
            <a:ext cx="2096815" cy="400110"/>
          </a:xfrm>
          <a:prstGeom prst="rect">
            <a:avLst/>
          </a:prstGeom>
          <a:noFill/>
        </p:spPr>
        <p:txBody>
          <a:bodyPr wrap="square" rtlCol="0">
            <a:spAutoFit/>
          </a:bodyPr>
          <a:lstStyle/>
          <a:p>
            <a:r>
              <a:rPr lang="en-IE" sz="2000" dirty="0">
                <a:latin typeface="Tw Cen MT" panose="020B0602020104020603" pitchFamily="34" charset="0"/>
              </a:rPr>
              <a:t>Lobbying </a:t>
            </a:r>
          </a:p>
        </p:txBody>
      </p:sp>
      <p:sp>
        <p:nvSpPr>
          <p:cNvPr id="37" name="TextBox 36"/>
          <p:cNvSpPr txBox="1"/>
          <p:nvPr/>
        </p:nvSpPr>
        <p:spPr>
          <a:xfrm>
            <a:off x="2138428" y="5912021"/>
            <a:ext cx="4603532" cy="400110"/>
          </a:xfrm>
          <a:prstGeom prst="rect">
            <a:avLst/>
          </a:prstGeom>
          <a:noFill/>
        </p:spPr>
        <p:txBody>
          <a:bodyPr wrap="square" rtlCol="0">
            <a:spAutoFit/>
          </a:bodyPr>
          <a:lstStyle/>
          <a:p>
            <a:r>
              <a:rPr lang="en-IE" sz="2000" dirty="0">
                <a:latin typeface="Tw Cen MT" panose="020B0602020104020603" pitchFamily="34" charset="0"/>
              </a:rPr>
              <a:t>Contributing to Policy</a:t>
            </a:r>
          </a:p>
        </p:txBody>
      </p:sp>
      <p:sp>
        <p:nvSpPr>
          <p:cNvPr id="39" name="TextBox 38"/>
          <p:cNvSpPr txBox="1"/>
          <p:nvPr/>
        </p:nvSpPr>
        <p:spPr>
          <a:xfrm>
            <a:off x="5330646" y="5909926"/>
            <a:ext cx="2660936" cy="400110"/>
          </a:xfrm>
          <a:prstGeom prst="rect">
            <a:avLst/>
          </a:prstGeom>
          <a:noFill/>
        </p:spPr>
        <p:txBody>
          <a:bodyPr wrap="square" rtlCol="0">
            <a:spAutoFit/>
          </a:bodyPr>
          <a:lstStyle/>
          <a:p>
            <a:r>
              <a:rPr lang="en-IE" sz="2000" dirty="0">
                <a:latin typeface="Tw Cen MT" panose="020B0602020104020603" pitchFamily="34" charset="0"/>
              </a:rPr>
              <a:t>Research – Annual Stats</a:t>
            </a:r>
          </a:p>
        </p:txBody>
      </p:sp>
      <p:sp>
        <p:nvSpPr>
          <p:cNvPr id="38" name="TextBox 37"/>
          <p:cNvSpPr txBox="1"/>
          <p:nvPr/>
        </p:nvSpPr>
        <p:spPr>
          <a:xfrm>
            <a:off x="8664632" y="5907959"/>
            <a:ext cx="3846786" cy="400110"/>
          </a:xfrm>
          <a:prstGeom prst="rect">
            <a:avLst/>
          </a:prstGeom>
          <a:noFill/>
        </p:spPr>
        <p:txBody>
          <a:bodyPr wrap="square" rtlCol="0">
            <a:spAutoFit/>
          </a:bodyPr>
          <a:lstStyle/>
          <a:p>
            <a:r>
              <a:rPr lang="en-IE" sz="2000" dirty="0">
                <a:latin typeface="Tw Cen MT" panose="020B0602020104020603" pitchFamily="34" charset="0"/>
              </a:rPr>
              <a:t>Link – European Network</a:t>
            </a:r>
          </a:p>
        </p:txBody>
      </p:sp>
    </p:spTree>
    <p:extLst>
      <p:ext uri="{BB962C8B-B14F-4D97-AF65-F5344CB8AC3E}">
        <p14:creationId xmlns:p14="http://schemas.microsoft.com/office/powerpoint/2010/main" val="222485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AECD-4F6E-72CA-0B40-53E149F3AE56}"/>
              </a:ext>
            </a:extLst>
          </p:cNvPr>
          <p:cNvSpPr>
            <a:spLocks noGrp="1"/>
          </p:cNvSpPr>
          <p:nvPr>
            <p:ph type="title"/>
          </p:nvPr>
        </p:nvSpPr>
        <p:spPr/>
        <p:txBody>
          <a:bodyPr/>
          <a:lstStyle/>
          <a:p>
            <a:r>
              <a:rPr lang="en-IE" dirty="0"/>
              <a:t>Choosing Where to Study </a:t>
            </a:r>
          </a:p>
        </p:txBody>
      </p:sp>
      <p:sp>
        <p:nvSpPr>
          <p:cNvPr id="3" name="Content Placeholder 2">
            <a:extLst>
              <a:ext uri="{FF2B5EF4-FFF2-40B4-BE49-F238E27FC236}">
                <a16:creationId xmlns:a16="http://schemas.microsoft.com/office/drawing/2014/main" id="{58709C1E-E97F-B547-DD6A-81BD2C28A098}"/>
              </a:ext>
            </a:extLst>
          </p:cNvPr>
          <p:cNvSpPr>
            <a:spLocks noGrp="1"/>
          </p:cNvSpPr>
          <p:nvPr>
            <p:ph idx="1"/>
          </p:nvPr>
        </p:nvSpPr>
        <p:spPr>
          <a:xfrm>
            <a:off x="838200" y="1825625"/>
            <a:ext cx="10515600" cy="3423269"/>
          </a:xfrm>
        </p:spPr>
        <p:txBody>
          <a:bodyPr/>
          <a:lstStyle/>
          <a:p>
            <a:r>
              <a:rPr lang="en-IE" sz="3200" dirty="0"/>
              <a:t>Attend college open days/online events</a:t>
            </a:r>
          </a:p>
          <a:p>
            <a:r>
              <a:rPr lang="en-IE" sz="3200" dirty="0">
                <a:solidFill>
                  <a:srgbClr val="177171"/>
                </a:solidFill>
              </a:rPr>
              <a:t>Visit the campus to get a feel for what it is like</a:t>
            </a:r>
          </a:p>
          <a:p>
            <a:r>
              <a:rPr lang="en-IE" sz="3200" dirty="0"/>
              <a:t>Getting to college – transport /accommodation</a:t>
            </a:r>
          </a:p>
          <a:p>
            <a:pPr lvl="1"/>
            <a:r>
              <a:rPr lang="en-IE" sz="2800" dirty="0" err="1"/>
              <a:t>Vantastic</a:t>
            </a:r>
            <a:endParaRPr lang="en-IE" dirty="0"/>
          </a:p>
        </p:txBody>
      </p:sp>
    </p:spTree>
    <p:extLst>
      <p:ext uri="{BB962C8B-B14F-4D97-AF65-F5344CB8AC3E}">
        <p14:creationId xmlns:p14="http://schemas.microsoft.com/office/powerpoint/2010/main" val="427404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dirty="0"/>
              <a:t>Financial Assistance in further and third level colleges</a:t>
            </a:r>
            <a:endParaRPr lang="en-US" altLang="en-US" dirty="0"/>
          </a:p>
        </p:txBody>
      </p:sp>
      <p:sp>
        <p:nvSpPr>
          <p:cNvPr id="23555" name="Rectangle 3"/>
          <p:cNvSpPr>
            <a:spLocks noGrp="1" noChangeArrowheads="1"/>
          </p:cNvSpPr>
          <p:nvPr>
            <p:ph idx="1"/>
          </p:nvPr>
        </p:nvSpPr>
        <p:spPr>
          <a:xfrm>
            <a:off x="838200" y="1825625"/>
            <a:ext cx="10515600" cy="3810244"/>
          </a:xfrm>
        </p:spPr>
        <p:txBody>
          <a:bodyPr>
            <a:normAutofit lnSpcReduction="10000"/>
          </a:bodyPr>
          <a:lstStyle/>
          <a:p>
            <a:pPr eaLnBrk="1" hangingPunct="1"/>
            <a:r>
              <a:rPr lang="en-GB" altLang="en-US" sz="2400" dirty="0">
                <a:solidFill>
                  <a:srgbClr val="7030A0"/>
                </a:solidFill>
                <a:cs typeface="Tahoma" panose="020B0604030504040204" pitchFamily="34" charset="0"/>
              </a:rPr>
              <a:t>Fund for Students with Disabilities</a:t>
            </a:r>
            <a:r>
              <a:rPr lang="en-GB" altLang="en-US" sz="2400" dirty="0">
                <a:cs typeface="Tahoma" panose="020B0604030504040204" pitchFamily="34" charset="0"/>
              </a:rPr>
              <a:t> pays for disability related supports needed in college/online learning – administered through the disability support service</a:t>
            </a:r>
          </a:p>
          <a:p>
            <a:pPr eaLnBrk="1" hangingPunct="1"/>
            <a:r>
              <a:rPr lang="en-GB" altLang="en-US" sz="2400" dirty="0">
                <a:solidFill>
                  <a:srgbClr val="7030A0"/>
                </a:solidFill>
                <a:cs typeface="Tahoma" panose="020B0604030504040204" pitchFamily="34" charset="0"/>
              </a:rPr>
              <a:t>Disability support funding is also available in further education colleges – contact disability support service</a:t>
            </a:r>
          </a:p>
          <a:p>
            <a:pPr eaLnBrk="1" hangingPunct="1"/>
            <a:r>
              <a:rPr lang="en-GB" altLang="en-US" sz="2400" dirty="0">
                <a:cs typeface="Tahoma" panose="020B0604030504040204" pitchFamily="34" charset="0"/>
              </a:rPr>
              <a:t>College Scholarships (for SWD) for example 1916 Bursary </a:t>
            </a:r>
          </a:p>
          <a:p>
            <a:pPr eaLnBrk="1" hangingPunct="1"/>
            <a:r>
              <a:rPr lang="en-GB" altLang="en-US" sz="2400" dirty="0">
                <a:solidFill>
                  <a:srgbClr val="7030A0"/>
                </a:solidFill>
                <a:cs typeface="Tahoma" panose="020B0604030504040204" pitchFamily="34" charset="0"/>
              </a:rPr>
              <a:t>SUSI Student Grant (college fees/maintenance grant).</a:t>
            </a:r>
          </a:p>
          <a:p>
            <a:pPr eaLnBrk="1" hangingPunct="1"/>
            <a:r>
              <a:rPr lang="en-GB" altLang="en-US" sz="2400" dirty="0">
                <a:cs typeface="Tahoma" panose="020B0604030504040204" pitchFamily="34" charset="0"/>
              </a:rPr>
              <a:t>Back to Education Allowance </a:t>
            </a:r>
          </a:p>
          <a:p>
            <a:pPr eaLnBrk="1" hangingPunct="1"/>
            <a:r>
              <a:rPr lang="en-GB" altLang="en-US" sz="2400" dirty="0">
                <a:solidFill>
                  <a:srgbClr val="7030A0"/>
                </a:solidFill>
                <a:cs typeface="Tahoma" panose="020B0604030504040204" pitchFamily="34" charset="0"/>
              </a:rPr>
              <a:t>Student Assistance Fund</a:t>
            </a:r>
            <a:r>
              <a:rPr lang="en-GB" altLang="en-US" sz="2400" dirty="0">
                <a:solidFill>
                  <a:srgbClr val="177171"/>
                </a:solidFill>
                <a:cs typeface="Tahoma" panose="020B0604030504040204" pitchFamily="34" charset="0"/>
              </a:rPr>
              <a:t>.  </a:t>
            </a:r>
          </a:p>
          <a:p>
            <a:pPr eaLnBrk="1" hangingPunct="1">
              <a:buFontTx/>
              <a:buNone/>
            </a:pPr>
            <a:r>
              <a:rPr lang="en-US" altLang="en-US" sz="2400" dirty="0">
                <a:latin typeface="Tahoma" panose="020B0604030504040204" pitchFamily="34" charset="0"/>
                <a:cs typeface="Tahoma" panose="020B0604030504040204" pitchFamily="34" charset="0"/>
              </a:rPr>
              <a:t>	</a:t>
            </a:r>
            <a:r>
              <a:rPr lang="en-US" altLang="en-US" sz="2400" dirty="0">
                <a:cs typeface="Tahoma" panose="020B0604030504040204" pitchFamily="34" charset="0"/>
              </a:rPr>
              <a:t>For more information about funding at third level check out the following website: </a:t>
            </a:r>
            <a:r>
              <a:rPr lang="en-US" altLang="en-US" sz="2400" dirty="0">
                <a:cs typeface="Tahoma" panose="020B0604030504040204" pitchFamily="34" charset="0"/>
                <a:hlinkClick r:id="rId3"/>
              </a:rPr>
              <a:t>www.studentfinance.ie</a:t>
            </a:r>
            <a:r>
              <a:rPr lang="en-US" altLang="en-US" sz="2400" dirty="0">
                <a:cs typeface="Tahoma" panose="020B0604030504040204" pitchFamily="34" charset="0"/>
              </a:rPr>
              <a:t> </a:t>
            </a:r>
          </a:p>
        </p:txBody>
      </p:sp>
    </p:spTree>
    <p:extLst>
      <p:ext uri="{BB962C8B-B14F-4D97-AF65-F5344CB8AC3E}">
        <p14:creationId xmlns:p14="http://schemas.microsoft.com/office/powerpoint/2010/main" val="290486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6946-4185-43A2-A697-395021E0A764}"/>
              </a:ext>
            </a:extLst>
          </p:cNvPr>
          <p:cNvSpPr>
            <a:spLocks noGrp="1"/>
          </p:cNvSpPr>
          <p:nvPr>
            <p:ph type="title"/>
          </p:nvPr>
        </p:nvSpPr>
        <p:spPr/>
        <p:txBody>
          <a:bodyPr/>
          <a:lstStyle/>
          <a:p>
            <a:r>
              <a:rPr lang="en-GB" dirty="0"/>
              <a:t>Getting Supports in College </a:t>
            </a:r>
            <a:endParaRPr lang="en-IE" dirty="0"/>
          </a:p>
        </p:txBody>
      </p:sp>
      <p:graphicFrame>
        <p:nvGraphicFramePr>
          <p:cNvPr id="3" name="Content Placeholder 2">
            <a:extLst>
              <a:ext uri="{FF2B5EF4-FFF2-40B4-BE49-F238E27FC236}">
                <a16:creationId xmlns:a16="http://schemas.microsoft.com/office/drawing/2014/main" id="{6259FF6A-F314-E576-5B0E-140A56BB69F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37641386"/>
              </p:ext>
            </p:extLst>
          </p:nvPr>
        </p:nvGraphicFramePr>
        <p:xfrm>
          <a:off x="838200" y="117755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6582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9655" y="271462"/>
            <a:ext cx="10515600" cy="1325563"/>
          </a:xfrm>
        </p:spPr>
        <p:txBody>
          <a:bodyPr/>
          <a:lstStyle/>
          <a:p>
            <a:r>
              <a:rPr lang="en-IE" dirty="0"/>
              <a:t>What is a Reasonable Accommodation?</a:t>
            </a:r>
          </a:p>
        </p:txBody>
      </p:sp>
      <p:sp>
        <p:nvSpPr>
          <p:cNvPr id="3" name="Content Placeholder 2"/>
          <p:cNvSpPr>
            <a:spLocks noGrp="1"/>
          </p:cNvSpPr>
          <p:nvPr>
            <p:ph idx="1"/>
          </p:nvPr>
        </p:nvSpPr>
        <p:spPr>
          <a:xfrm>
            <a:off x="838200" y="1597025"/>
            <a:ext cx="6978939" cy="3898167"/>
          </a:xfrm>
        </p:spPr>
        <p:txBody>
          <a:bodyPr>
            <a:normAutofit/>
          </a:bodyPr>
          <a:lstStyle/>
          <a:p>
            <a:r>
              <a:rPr lang="en-GB" dirty="0"/>
              <a:t>A Reasonable Accommodation is any action that helps to lessen a disadvantage due to a disability or medical condition.</a:t>
            </a:r>
          </a:p>
          <a:p>
            <a:pPr marL="0" indent="0">
              <a:buNone/>
            </a:pPr>
            <a:endParaRPr lang="en-GB" dirty="0"/>
          </a:p>
          <a:p>
            <a:pPr lvl="1"/>
            <a:endParaRPr lang="en-IE" dirty="0"/>
          </a:p>
        </p:txBody>
      </p:sp>
      <p:sp>
        <p:nvSpPr>
          <p:cNvPr id="4" name="AutoShape 2" descr="Employers – What Constitutes Reasonable Accommodation? » Noone Casey  Accountancy firm Dublin"/>
          <p:cNvSpPr>
            <a:spLocks noChangeAspect="1" noChangeArrowheads="1"/>
          </p:cNvSpPr>
          <p:nvPr/>
        </p:nvSpPr>
        <p:spPr bwMode="auto">
          <a:xfrm>
            <a:off x="155575" y="-822325"/>
            <a:ext cx="25717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028" name="Picture 4" descr="Accomo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684" y="2008909"/>
            <a:ext cx="3991255" cy="266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8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Exam Accommodations</a:t>
            </a:r>
          </a:p>
        </p:txBody>
      </p:sp>
      <p:sp>
        <p:nvSpPr>
          <p:cNvPr id="5" name="Content Placeholder 4"/>
          <p:cNvSpPr>
            <a:spLocks noGrp="1"/>
          </p:cNvSpPr>
          <p:nvPr>
            <p:ph idx="1"/>
          </p:nvPr>
        </p:nvSpPr>
        <p:spPr>
          <a:xfrm>
            <a:off x="838200" y="1690688"/>
            <a:ext cx="10515600" cy="3841751"/>
          </a:xfrm>
        </p:spPr>
        <p:txBody>
          <a:bodyPr>
            <a:normAutofit fontScale="92500" lnSpcReduction="10000"/>
          </a:bodyPr>
          <a:lstStyle/>
          <a:p>
            <a:pPr marL="0" indent="0">
              <a:buNone/>
            </a:pPr>
            <a:r>
              <a:rPr lang="en-IE" dirty="0"/>
              <a:t>89% of students with disabilities in 2021/22 received exam accommodations. These need to be discussed at the needs assessment and are arranged in advance.</a:t>
            </a:r>
          </a:p>
          <a:p>
            <a:r>
              <a:rPr lang="en-IE" dirty="0"/>
              <a:t>Extra time</a:t>
            </a:r>
          </a:p>
          <a:p>
            <a:r>
              <a:rPr lang="en-IE" dirty="0"/>
              <a:t>Alternative venue</a:t>
            </a:r>
          </a:p>
          <a:p>
            <a:r>
              <a:rPr lang="en-IE" dirty="0"/>
              <a:t>Use of tip sheet /sticker</a:t>
            </a:r>
          </a:p>
          <a:p>
            <a:r>
              <a:rPr lang="en-IE" dirty="0"/>
              <a:t>Use of computer – with or without AT</a:t>
            </a:r>
          </a:p>
          <a:p>
            <a:r>
              <a:rPr lang="en-IE" dirty="0"/>
              <a:t>Reader</a:t>
            </a:r>
          </a:p>
          <a:p>
            <a:r>
              <a:rPr lang="en-IE" dirty="0"/>
              <a:t>Alternative format (electronic, braille, enlarged paper)</a:t>
            </a:r>
          </a:p>
          <a:p>
            <a:endParaRPr lang="en-IE" dirty="0"/>
          </a:p>
        </p:txBody>
      </p:sp>
    </p:spTree>
    <p:extLst>
      <p:ext uri="{BB962C8B-B14F-4D97-AF65-F5344CB8AC3E}">
        <p14:creationId xmlns:p14="http://schemas.microsoft.com/office/powerpoint/2010/main" val="128555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62C76EA1-24F7-414F-A30A-E08A40EA2823}"/>
              </a:ext>
              <a:ext uri="{C183D7F6-B498-43B3-948B-1728B52AA6E4}">
                <adec:decorative xmlns:adec="http://schemas.microsoft.com/office/drawing/2017/decorative" val="1"/>
              </a:ext>
            </a:extLst>
          </p:cNvPr>
          <p:cNvCxnSpPr/>
          <p:nvPr/>
        </p:nvCxnSpPr>
        <p:spPr>
          <a:xfrm flipV="1">
            <a:off x="852838" y="2442270"/>
            <a:ext cx="11185078" cy="5378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43C2847-EA87-4978-99B4-A31529D7323A}"/>
              </a:ext>
            </a:extLst>
          </p:cNvPr>
          <p:cNvSpPr>
            <a:spLocks noGrp="1"/>
          </p:cNvSpPr>
          <p:nvPr>
            <p:ph type="title"/>
          </p:nvPr>
        </p:nvSpPr>
        <p:spPr>
          <a:xfrm>
            <a:off x="641760" y="43171"/>
            <a:ext cx="10515600" cy="1325563"/>
          </a:xfrm>
        </p:spPr>
        <p:txBody>
          <a:bodyPr>
            <a:normAutofit/>
          </a:bodyPr>
          <a:lstStyle/>
          <a:p>
            <a:r>
              <a:rPr lang="en-GB" dirty="0"/>
              <a:t>Assistive Technology is Everywhere</a:t>
            </a:r>
          </a:p>
        </p:txBody>
      </p:sp>
      <p:sp>
        <p:nvSpPr>
          <p:cNvPr id="2" name="Subtitle 1">
            <a:extLst>
              <a:ext uri="{FF2B5EF4-FFF2-40B4-BE49-F238E27FC236}">
                <a16:creationId xmlns:a16="http://schemas.microsoft.com/office/drawing/2014/main" id="{F515F83B-0D7C-4F82-ADE6-484D1026F443}"/>
              </a:ext>
            </a:extLst>
          </p:cNvPr>
          <p:cNvSpPr>
            <a:spLocks noGrp="1"/>
          </p:cNvSpPr>
          <p:nvPr>
            <p:ph type="subTitle" idx="4294967295"/>
          </p:nvPr>
        </p:nvSpPr>
        <p:spPr>
          <a:xfrm>
            <a:off x="646485" y="1335144"/>
            <a:ext cx="3914775" cy="4489450"/>
          </a:xfrm>
        </p:spPr>
        <p:txBody>
          <a:bodyPr vert="horz" lIns="91440" tIns="45720" rIns="91440" bIns="45720" rtlCol="0" anchor="t">
            <a:normAutofit fontScale="70000" lnSpcReduction="20000"/>
          </a:bodyPr>
          <a:lstStyle/>
          <a:p>
            <a:pPr marL="571500" indent="-571500" algn="l">
              <a:buFont typeface="Wingdings" panose="020B0604020202020204" pitchFamily="34" charset="0"/>
              <a:buChar char="§"/>
            </a:pPr>
            <a:r>
              <a:rPr lang="en-GB" dirty="0"/>
              <a:t>Pencil Grip</a:t>
            </a:r>
          </a:p>
          <a:p>
            <a:pPr marL="571500" indent="-571500" algn="l">
              <a:buFont typeface="Wingdings" panose="020B0604020202020204" pitchFamily="34" charset="0"/>
              <a:buChar char="§"/>
            </a:pPr>
            <a:r>
              <a:rPr lang="en-GB" dirty="0"/>
              <a:t>Eyeglasses</a:t>
            </a:r>
          </a:p>
          <a:p>
            <a:pPr marL="571500" indent="-571500" algn="l">
              <a:buFont typeface="Wingdings" panose="020B0604020202020204" pitchFamily="34" charset="0"/>
              <a:buChar char="§"/>
            </a:pPr>
            <a:r>
              <a:rPr lang="en-GB" dirty="0"/>
              <a:t>Walking Stick</a:t>
            </a:r>
          </a:p>
          <a:p>
            <a:pPr marL="0" indent="0" algn="l">
              <a:buNone/>
            </a:pPr>
            <a:endParaRPr lang="en-GB" dirty="0"/>
          </a:p>
          <a:p>
            <a:pPr marL="571500" indent="-571500">
              <a:buFont typeface="Wingdings" panose="020B0604020202020204" pitchFamily="34" charset="0"/>
              <a:buChar char="§"/>
            </a:pPr>
            <a:r>
              <a:rPr lang="en-GB" dirty="0"/>
              <a:t>Spellcheck in Word</a:t>
            </a:r>
            <a:endParaRPr lang="en-US" dirty="0"/>
          </a:p>
          <a:p>
            <a:pPr marL="571500" indent="-571500" algn="l">
              <a:buFont typeface="Wingdings" panose="020B0604020202020204" pitchFamily="34" charset="0"/>
              <a:buChar char="§"/>
            </a:pPr>
            <a:r>
              <a:rPr lang="en-GB" dirty="0"/>
              <a:t>Mouse</a:t>
            </a:r>
          </a:p>
          <a:p>
            <a:pPr marL="571500" indent="-571500" algn="l">
              <a:buFont typeface="Wingdings" panose="020B0604020202020204" pitchFamily="34" charset="0"/>
              <a:buChar char="§"/>
            </a:pPr>
            <a:r>
              <a:rPr lang="en-GB" dirty="0"/>
              <a:t>Calculator</a:t>
            </a:r>
          </a:p>
          <a:p>
            <a:pPr marL="571500" indent="-571500" algn="l">
              <a:buFont typeface="Wingdings" panose="020B0604020202020204" pitchFamily="34" charset="0"/>
              <a:buChar char="§"/>
            </a:pPr>
            <a:r>
              <a:rPr lang="en-GB" dirty="0"/>
              <a:t>Remote Control</a:t>
            </a:r>
          </a:p>
          <a:p>
            <a:pPr algn="l"/>
            <a:endParaRPr lang="en-GB" dirty="0"/>
          </a:p>
          <a:p>
            <a:pPr marL="571500" indent="-571500" algn="l">
              <a:buFont typeface="Wingdings" panose="020B0604020202020204" pitchFamily="34" charset="0"/>
              <a:buChar char="§"/>
            </a:pPr>
            <a:r>
              <a:rPr lang="en-GB" dirty="0"/>
              <a:t>Google Home / Amazon Echo</a:t>
            </a:r>
          </a:p>
          <a:p>
            <a:pPr marL="571500" indent="-571500" algn="l">
              <a:buFont typeface="Wingdings" panose="020B0604020202020204" pitchFamily="34" charset="0"/>
              <a:buChar char="§"/>
            </a:pPr>
            <a:r>
              <a:rPr lang="en-GB" dirty="0"/>
              <a:t>Siri / Google Assistant / Cortana</a:t>
            </a:r>
          </a:p>
          <a:p>
            <a:pPr marL="571500" indent="-571500" algn="l">
              <a:buFont typeface="Wingdings" panose="020B0604020202020204" pitchFamily="34" charset="0"/>
              <a:buChar char="§"/>
            </a:pPr>
            <a:r>
              <a:rPr lang="en-GB" dirty="0"/>
              <a:t>Nest Thermostat?</a:t>
            </a:r>
          </a:p>
          <a:p>
            <a:pPr algn="l"/>
            <a:endParaRPr lang="en-GB" dirty="0"/>
          </a:p>
          <a:p>
            <a:pPr algn="l"/>
            <a:endParaRPr lang="en-GB" dirty="0"/>
          </a:p>
          <a:p>
            <a:pPr algn="l"/>
            <a:endParaRPr lang="en-GB" dirty="0"/>
          </a:p>
        </p:txBody>
      </p:sp>
      <p:sp>
        <p:nvSpPr>
          <p:cNvPr id="4" name="TextBox 3">
            <a:extLst>
              <a:ext uri="{FF2B5EF4-FFF2-40B4-BE49-F238E27FC236}">
                <a16:creationId xmlns:a16="http://schemas.microsoft.com/office/drawing/2014/main" id="{25FAA010-D133-4D47-89A9-D546EF7405AF}"/>
              </a:ext>
            </a:extLst>
          </p:cNvPr>
          <p:cNvSpPr txBox="1"/>
          <p:nvPr/>
        </p:nvSpPr>
        <p:spPr>
          <a:xfrm>
            <a:off x="1162588" y="971750"/>
            <a:ext cx="1209964" cy="369332"/>
          </a:xfrm>
          <a:prstGeom prst="rect">
            <a:avLst/>
          </a:prstGeom>
          <a:noFill/>
        </p:spPr>
        <p:txBody>
          <a:bodyPr wrap="square" rtlCol="0">
            <a:spAutoFit/>
          </a:bodyPr>
          <a:lstStyle/>
          <a:p>
            <a:r>
              <a:rPr lang="en-GB" dirty="0">
                <a:highlight>
                  <a:srgbClr val="C0C0C0"/>
                </a:highlight>
              </a:rPr>
              <a:t>Low Tech</a:t>
            </a:r>
            <a:endParaRPr lang="en-IE" dirty="0">
              <a:highlight>
                <a:srgbClr val="C0C0C0"/>
              </a:highlight>
            </a:endParaRPr>
          </a:p>
        </p:txBody>
      </p:sp>
      <p:pic>
        <p:nvPicPr>
          <p:cNvPr id="5" name="Picture 4" descr="Glasses">
            <a:extLst>
              <a:ext uri="{FF2B5EF4-FFF2-40B4-BE49-F238E27FC236}">
                <a16:creationId xmlns:a16="http://schemas.microsoft.com/office/drawing/2014/main" id="{40766D6D-44BB-4F2A-8F0A-AD8E4633A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107" y="1123732"/>
            <a:ext cx="2552807" cy="1216791"/>
          </a:xfrm>
          <a:prstGeom prst="rect">
            <a:avLst/>
          </a:prstGeom>
        </p:spPr>
      </p:pic>
      <p:pic>
        <p:nvPicPr>
          <p:cNvPr id="4110" name="Picture 14" descr="Image result for pencil grip">
            <a:extLst>
              <a:ext uri="{FF2B5EF4-FFF2-40B4-BE49-F238E27FC236}">
                <a16:creationId xmlns:a16="http://schemas.microsoft.com/office/drawing/2014/main" id="{7258D9A9-1D03-46C5-8A7F-3083B23E92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8086" y="1100853"/>
            <a:ext cx="1401001" cy="1212164"/>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Walking stick/mobility aid">
            <a:extLst>
              <a:ext uri="{FF2B5EF4-FFF2-40B4-BE49-F238E27FC236}">
                <a16:creationId xmlns:a16="http://schemas.microsoft.com/office/drawing/2014/main" id="{770054F9-2AAC-4D64-96FA-7C8F6A2429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4835" y="1058023"/>
            <a:ext cx="1209963" cy="12204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ost-its">
            <a:extLst>
              <a:ext uri="{FF2B5EF4-FFF2-40B4-BE49-F238E27FC236}">
                <a16:creationId xmlns:a16="http://schemas.microsoft.com/office/drawing/2014/main" id="{F710B02C-E709-4509-81FC-148697E791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4996" y="930044"/>
            <a:ext cx="1241706" cy="144703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6B7948C-175E-427F-8DBB-3B9092332096}"/>
              </a:ext>
            </a:extLst>
          </p:cNvPr>
          <p:cNvSpPr txBox="1"/>
          <p:nvPr/>
        </p:nvSpPr>
        <p:spPr>
          <a:xfrm>
            <a:off x="1194299" y="2325735"/>
            <a:ext cx="1209964" cy="369332"/>
          </a:xfrm>
          <a:prstGeom prst="rect">
            <a:avLst/>
          </a:prstGeom>
          <a:noFill/>
        </p:spPr>
        <p:txBody>
          <a:bodyPr wrap="square" rtlCol="0">
            <a:spAutoFit/>
          </a:bodyPr>
          <a:lstStyle/>
          <a:p>
            <a:r>
              <a:rPr lang="en-GB" dirty="0">
                <a:highlight>
                  <a:srgbClr val="6C979E"/>
                </a:highlight>
              </a:rPr>
              <a:t>Mid Tech</a:t>
            </a:r>
            <a:endParaRPr lang="en-IE" dirty="0">
              <a:highlight>
                <a:srgbClr val="6C979E"/>
              </a:highlight>
            </a:endParaRPr>
          </a:p>
        </p:txBody>
      </p:sp>
      <p:grpSp>
        <p:nvGrpSpPr>
          <p:cNvPr id="11" name="Group 10" descr="Image group of Microsoft Word grammar Notice, a computer mouse, a calculator, and a remote control">
            <a:extLst>
              <a:ext uri="{FF2B5EF4-FFF2-40B4-BE49-F238E27FC236}">
                <a16:creationId xmlns:a16="http://schemas.microsoft.com/office/drawing/2014/main" id="{0062FB97-5DC2-47D0-B55B-A6BD5B001096}"/>
              </a:ext>
            </a:extLst>
          </p:cNvPr>
          <p:cNvGrpSpPr/>
          <p:nvPr/>
        </p:nvGrpSpPr>
        <p:grpSpPr>
          <a:xfrm>
            <a:off x="3987150" y="2829851"/>
            <a:ext cx="7756360" cy="1278473"/>
            <a:chOff x="4014859" y="2834259"/>
            <a:chExt cx="7756360" cy="1278473"/>
          </a:xfrm>
        </p:grpSpPr>
        <p:pic>
          <p:nvPicPr>
            <p:cNvPr id="4112" name="Picture 16" descr="Image result for spell check">
              <a:extLst>
                <a:ext uri="{FF2B5EF4-FFF2-40B4-BE49-F238E27FC236}">
                  <a16:creationId xmlns:a16="http://schemas.microsoft.com/office/drawing/2014/main" id="{0DE54C69-5264-4A9E-BCD8-DDC041134F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4859" y="2927856"/>
              <a:ext cx="2626181" cy="100228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 tv remote control">
              <a:extLst>
                <a:ext uri="{FF2B5EF4-FFF2-40B4-BE49-F238E27FC236}">
                  <a16:creationId xmlns:a16="http://schemas.microsoft.com/office/drawing/2014/main" id="{EACC824B-ED94-43CA-A251-01C2C8A69D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36657" y="2878170"/>
              <a:ext cx="1234562" cy="123456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mputer mouse">
              <a:extLst>
                <a:ext uri="{FF2B5EF4-FFF2-40B4-BE49-F238E27FC236}">
                  <a16:creationId xmlns:a16="http://schemas.microsoft.com/office/drawing/2014/main" id="{8B13E731-86B4-498D-A3DA-07059B4E64B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3664" y="2834259"/>
              <a:ext cx="1219778" cy="1219778"/>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alculator">
              <a:extLst>
                <a:ext uri="{FF2B5EF4-FFF2-40B4-BE49-F238E27FC236}">
                  <a16:creationId xmlns:a16="http://schemas.microsoft.com/office/drawing/2014/main" id="{8AC37063-9D91-4238-94AE-D5CCD5CC52E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84909" y="2836461"/>
              <a:ext cx="1219779" cy="12197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 name="Straight Arrow Connector 18">
            <a:extLst>
              <a:ext uri="{FF2B5EF4-FFF2-40B4-BE49-F238E27FC236}">
                <a16:creationId xmlns:a16="http://schemas.microsoft.com/office/drawing/2014/main" id="{363C241C-81A1-4628-8340-95F121B41E2D}"/>
              </a:ext>
              <a:ext uri="{C183D7F6-B498-43B3-948B-1728B52AA6E4}">
                <adec:decorative xmlns:adec="http://schemas.microsoft.com/office/drawing/2017/decorative" val="1"/>
              </a:ext>
            </a:extLst>
          </p:cNvPr>
          <p:cNvCxnSpPr>
            <a:cxnSpLocks/>
          </p:cNvCxnSpPr>
          <p:nvPr/>
        </p:nvCxnSpPr>
        <p:spPr>
          <a:xfrm flipV="1">
            <a:off x="852838" y="4243108"/>
            <a:ext cx="11185078" cy="3344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DB9B463-A987-46A2-ADC7-E8B7D8B5D34C}"/>
              </a:ext>
            </a:extLst>
          </p:cNvPr>
          <p:cNvSpPr txBox="1"/>
          <p:nvPr/>
        </p:nvSpPr>
        <p:spPr>
          <a:xfrm>
            <a:off x="1244908" y="4054037"/>
            <a:ext cx="1209964" cy="369332"/>
          </a:xfrm>
          <a:prstGeom prst="rect">
            <a:avLst/>
          </a:prstGeom>
          <a:noFill/>
        </p:spPr>
        <p:txBody>
          <a:bodyPr wrap="square" rtlCol="0">
            <a:spAutoFit/>
          </a:bodyPr>
          <a:lstStyle/>
          <a:p>
            <a:r>
              <a:rPr lang="en-GB" dirty="0">
                <a:highlight>
                  <a:srgbClr val="808080"/>
                </a:highlight>
              </a:rPr>
              <a:t>High Tech</a:t>
            </a:r>
            <a:endParaRPr lang="en-IE" dirty="0">
              <a:highlight>
                <a:srgbClr val="808080"/>
              </a:highlight>
            </a:endParaRPr>
          </a:p>
        </p:txBody>
      </p:sp>
      <p:grpSp>
        <p:nvGrpSpPr>
          <p:cNvPr id="7" name="Group 6" descr="Image group of various Virtual Assistants, such as Amazon Alexa and Google Assistant">
            <a:extLst>
              <a:ext uri="{FF2B5EF4-FFF2-40B4-BE49-F238E27FC236}">
                <a16:creationId xmlns:a16="http://schemas.microsoft.com/office/drawing/2014/main" id="{14DAC468-93C2-4C8D-A478-08DB8C81A4E0}"/>
              </a:ext>
            </a:extLst>
          </p:cNvPr>
          <p:cNvGrpSpPr/>
          <p:nvPr/>
        </p:nvGrpSpPr>
        <p:grpSpPr>
          <a:xfrm>
            <a:off x="4789080" y="4423817"/>
            <a:ext cx="6867622" cy="1273514"/>
            <a:chOff x="4786962" y="2832611"/>
            <a:chExt cx="6867622" cy="1273514"/>
          </a:xfrm>
        </p:grpSpPr>
        <p:pic>
          <p:nvPicPr>
            <p:cNvPr id="4098" name="Picture 2" descr="Alexa, google home">
              <a:extLst>
                <a:ext uri="{FF2B5EF4-FFF2-40B4-BE49-F238E27FC236}">
                  <a16:creationId xmlns:a16="http://schemas.microsoft.com/office/drawing/2014/main" id="{A56F1B8C-3D33-48F3-88EE-8488CE79909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7347"/>
            <a:stretch/>
          </p:blipFill>
          <p:spPr bwMode="auto">
            <a:xfrm>
              <a:off x="7059536" y="2902807"/>
              <a:ext cx="2578221" cy="10528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rmostat">
              <a:extLst>
                <a:ext uri="{FF2B5EF4-FFF2-40B4-BE49-F238E27FC236}">
                  <a16:creationId xmlns:a16="http://schemas.microsoft.com/office/drawing/2014/main" id="{CE4C3D4B-12A3-4EA6-8687-F172DBD5B62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28827" y="2838230"/>
              <a:ext cx="1725757" cy="1150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Google home app">
              <a:extLst>
                <a:ext uri="{FF2B5EF4-FFF2-40B4-BE49-F238E27FC236}">
                  <a16:creationId xmlns:a16="http://schemas.microsoft.com/office/drawing/2014/main" id="{AD69CC07-DACC-4798-A50F-38BF27DE2E5C}"/>
                </a:ext>
              </a:extLst>
            </p:cNvPr>
            <p:cNvPicPr>
              <a:picLocks noChangeAspect="1"/>
            </p:cNvPicPr>
            <p:nvPr/>
          </p:nvPicPr>
          <p:blipFill rotWithShape="1">
            <a:blip r:embed="rId14"/>
            <a:srcRect l="22869" r="3268" b="617"/>
            <a:stretch/>
          </p:blipFill>
          <p:spPr>
            <a:xfrm>
              <a:off x="4786962" y="2832611"/>
              <a:ext cx="1802101" cy="1273514"/>
            </a:xfrm>
            <a:prstGeom prst="rect">
              <a:avLst/>
            </a:prstGeom>
          </p:spPr>
        </p:pic>
      </p:grpSp>
    </p:spTree>
    <p:custDataLst>
      <p:tags r:id="rId1"/>
    </p:custDataLst>
    <p:extLst>
      <p:ext uri="{BB962C8B-B14F-4D97-AF65-F5344CB8AC3E}">
        <p14:creationId xmlns:p14="http://schemas.microsoft.com/office/powerpoint/2010/main" val="154846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12C-0505-4A45-B589-B56A4B076F62}"/>
              </a:ext>
            </a:extLst>
          </p:cNvPr>
          <p:cNvSpPr>
            <a:spLocks noGrp="1"/>
          </p:cNvSpPr>
          <p:nvPr>
            <p:ph type="title"/>
          </p:nvPr>
        </p:nvSpPr>
        <p:spPr>
          <a:xfrm>
            <a:off x="387927" y="0"/>
            <a:ext cx="9789587" cy="1037892"/>
          </a:xfrm>
        </p:spPr>
        <p:txBody>
          <a:bodyPr>
            <a:normAutofit fontScale="90000"/>
          </a:bodyPr>
          <a:lstStyle/>
          <a:p>
            <a:r>
              <a:rPr lang="en-GB" dirty="0"/>
              <a:t>AT Hive – Discover your Assistive Technology</a:t>
            </a:r>
          </a:p>
        </p:txBody>
      </p:sp>
      <p:sp>
        <p:nvSpPr>
          <p:cNvPr id="3" name="Text Placeholder 2">
            <a:extLst>
              <a:ext uri="{FF2B5EF4-FFF2-40B4-BE49-F238E27FC236}">
                <a16:creationId xmlns:a16="http://schemas.microsoft.com/office/drawing/2014/main" id="{9DB95010-C752-43B6-A35D-79378B24A2F3}"/>
              </a:ext>
            </a:extLst>
          </p:cNvPr>
          <p:cNvSpPr>
            <a:spLocks noGrp="1"/>
          </p:cNvSpPr>
          <p:nvPr>
            <p:ph type="body" sz="quarter" idx="10"/>
          </p:nvPr>
        </p:nvSpPr>
        <p:spPr>
          <a:xfrm>
            <a:off x="350020" y="1549227"/>
            <a:ext cx="5138745" cy="4019771"/>
          </a:xfrm>
        </p:spPr>
        <p:txBody>
          <a:bodyPr vert="horz" lIns="91440" tIns="45720" rIns="91440" bIns="45720" rtlCol="0" anchor="t">
            <a:normAutofit/>
          </a:bodyPr>
          <a:lstStyle/>
          <a:p>
            <a:pPr marL="0" indent="0">
              <a:buNone/>
            </a:pPr>
            <a:r>
              <a:rPr lang="en-GB" sz="3200" dirty="0"/>
              <a:t>Explore Assistive Technology ideas and guides easily</a:t>
            </a:r>
            <a:endParaRPr lang="en-GB" dirty="0"/>
          </a:p>
          <a:p>
            <a:pPr marL="0" indent="0">
              <a:buNone/>
            </a:pPr>
            <a:endParaRPr lang="en-GB" sz="3200" dirty="0"/>
          </a:p>
          <a:p>
            <a:pPr marL="0" indent="0">
              <a:buNone/>
            </a:pPr>
            <a:r>
              <a:rPr lang="en-GB" sz="3200" dirty="0"/>
              <a:t>Just answer 3 questions</a:t>
            </a:r>
          </a:p>
          <a:p>
            <a:endParaRPr lang="en-GB" sz="3200" dirty="0"/>
          </a:p>
          <a:p>
            <a:pPr marL="0" indent="0">
              <a:buNone/>
            </a:pPr>
            <a:r>
              <a:rPr lang="en-GB" sz="2400" b="1" dirty="0"/>
              <a:t>W: </a:t>
            </a:r>
            <a:r>
              <a:rPr lang="en-GB" sz="2400" dirty="0"/>
              <a:t>www</a:t>
            </a:r>
            <a:r>
              <a:rPr lang="en-GB" sz="2400" b="1" dirty="0"/>
              <a:t>.</a:t>
            </a:r>
            <a:r>
              <a:rPr lang="en-GB" sz="2400" dirty="0"/>
              <a:t>ahead.ie/Discover-your-AT</a:t>
            </a:r>
          </a:p>
        </p:txBody>
      </p:sp>
      <p:pic>
        <p:nvPicPr>
          <p:cNvPr id="13" name="Picture 12" descr="Screenshot of AT Hive">
            <a:extLst>
              <a:ext uri="{FF2B5EF4-FFF2-40B4-BE49-F238E27FC236}">
                <a16:creationId xmlns:a16="http://schemas.microsoft.com/office/drawing/2014/main" id="{2B65B56D-6187-4B82-94C0-A494CF4DDD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0488"/>
          <a:stretch/>
        </p:blipFill>
        <p:spPr>
          <a:xfrm>
            <a:off x="5810185" y="1425297"/>
            <a:ext cx="5300109" cy="1792071"/>
          </a:xfrm>
          <a:prstGeom prst="rect">
            <a:avLst/>
          </a:prstGeom>
        </p:spPr>
      </p:pic>
      <p:pic>
        <p:nvPicPr>
          <p:cNvPr id="12" name="Picture 11" descr="Screenshot of AT Hive">
            <a:extLst>
              <a:ext uri="{FF2B5EF4-FFF2-40B4-BE49-F238E27FC236}">
                <a16:creationId xmlns:a16="http://schemas.microsoft.com/office/drawing/2014/main" id="{E289096C-670F-4C25-9A55-5A0F144564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66" t="48079" r="11938" b="17044"/>
          <a:stretch/>
        </p:blipFill>
        <p:spPr>
          <a:xfrm>
            <a:off x="5810185" y="2690665"/>
            <a:ext cx="5300109" cy="2076075"/>
          </a:xfrm>
          <a:prstGeom prst="rect">
            <a:avLst/>
          </a:prstGeom>
        </p:spPr>
      </p:pic>
      <p:pic>
        <p:nvPicPr>
          <p:cNvPr id="6" name="Picture 5" descr="DAWN Logo">
            <a:extLst>
              <a:ext uri="{FF2B5EF4-FFF2-40B4-BE49-F238E27FC236}">
                <a16:creationId xmlns:a16="http://schemas.microsoft.com/office/drawing/2014/main" id="{BB8B3D00-977B-40F5-B6B8-17D564C9A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2152" y="5068429"/>
            <a:ext cx="1098539" cy="778536"/>
          </a:xfrm>
          <a:prstGeom prst="rect">
            <a:avLst/>
          </a:prstGeom>
        </p:spPr>
      </p:pic>
    </p:spTree>
    <p:custDataLst>
      <p:tags r:id="rId1"/>
    </p:custDataLst>
    <p:extLst>
      <p:ext uri="{BB962C8B-B14F-4D97-AF65-F5344CB8AC3E}">
        <p14:creationId xmlns:p14="http://schemas.microsoft.com/office/powerpoint/2010/main" val="2683036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mCxFb8A"/>
  <p:tag name="ARTICULATE_SLIDE_THUMBNAIL_REFRESH" val="1"/>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f04adec5-321f-46c9-8d8f-d278d5019d73" xsi:nil="true"/>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5" ma:contentTypeDescription="Create a new document." ma:contentTypeScope="" ma:versionID="711adefebe9f2bb045bc1371ff88264c">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50fbeb49f804ad12eef14e360ca19ab"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A88658-56AD-4EB8-888F-3DD5A54EBCC4}">
  <ds:schemaRefs>
    <ds:schemaRef ds:uri="http://purl.org/dc/terms/"/>
    <ds:schemaRef ds:uri="http://schemas.openxmlformats.org/package/2006/metadata/core-properties"/>
    <ds:schemaRef ds:uri="98a9eb8c-6a01-428e-9f5d-17b5596ff277"/>
    <ds:schemaRef ds:uri="http://schemas.microsoft.com/office/2006/documentManagement/types"/>
    <ds:schemaRef ds:uri="http://schemas.microsoft.com/office/infopath/2007/PartnerControls"/>
    <ds:schemaRef ds:uri="http://purl.org/dc/elements/1.1/"/>
    <ds:schemaRef ds:uri="http://schemas.microsoft.com/office/2006/metadata/properties"/>
    <ds:schemaRef ds:uri="f04adec5-321f-46c9-8d8f-d278d5019d73"/>
    <ds:schemaRef ds:uri="http://www.w3.org/XML/1998/namespace"/>
    <ds:schemaRef ds:uri="http://purl.org/dc/dcmitype/"/>
  </ds:schemaRefs>
</ds:datastoreItem>
</file>

<file path=customXml/itemProps2.xml><?xml version="1.0" encoding="utf-8"?>
<ds:datastoreItem xmlns:ds="http://schemas.openxmlformats.org/officeDocument/2006/customXml" ds:itemID="{76184775-3264-478A-959A-6E349DAA07F5}">
  <ds:schemaRefs>
    <ds:schemaRef ds:uri="http://schemas.microsoft.com/sharepoint/v3/contenttype/forms"/>
  </ds:schemaRefs>
</ds:datastoreItem>
</file>

<file path=customXml/itemProps3.xml><?xml version="1.0" encoding="utf-8"?>
<ds:datastoreItem xmlns:ds="http://schemas.openxmlformats.org/officeDocument/2006/customXml" ds:itemID="{FD3A1BCB-FD38-4B74-9F84-B54086401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4420</TotalTime>
  <Words>1154</Words>
  <Application>Microsoft Office PowerPoint</Application>
  <PresentationFormat>Widescreen</PresentationFormat>
  <Paragraphs>161</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Bahnschrift SemiBold SemiConden</vt:lpstr>
      <vt:lpstr>Calibri</vt:lpstr>
      <vt:lpstr>Calibri Light</vt:lpstr>
      <vt:lpstr>Karla</vt:lpstr>
      <vt:lpstr>Tahoma</vt:lpstr>
      <vt:lpstr>Tw Cen MT</vt:lpstr>
      <vt:lpstr>Wingdings</vt:lpstr>
      <vt:lpstr>Office Theme</vt:lpstr>
      <vt:lpstr>Getting College Ready </vt:lpstr>
      <vt:lpstr>What does AHEAD Do?</vt:lpstr>
      <vt:lpstr>Choosing Where to Study </vt:lpstr>
      <vt:lpstr>Financial Assistance in further and third level colleges</vt:lpstr>
      <vt:lpstr>Getting Supports in College </vt:lpstr>
      <vt:lpstr>What is a Reasonable Accommodation?</vt:lpstr>
      <vt:lpstr>Exam Accommodations</vt:lpstr>
      <vt:lpstr>Assistive Technology is Everywhere</vt:lpstr>
      <vt:lpstr>AT Hive – Discover your Assistive Technology</vt:lpstr>
      <vt:lpstr>Staying Organised </vt:lpstr>
      <vt:lpstr>Set up A Calendar</vt:lpstr>
      <vt:lpstr>Your Organisation Checklist</vt:lpstr>
      <vt:lpstr>Get Involved – Clubs and Societies </vt:lpstr>
      <vt:lpstr>Get Involved - Clubs and Societies </vt:lpstr>
      <vt:lpstr>GetAHEAD Programme</vt:lpstr>
      <vt:lpstr>Power of Disability Conference/ Advisory Group</vt:lpstr>
      <vt:lpstr>Any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 Ryder</dc:creator>
  <cp:lastModifiedBy>Lorraine Gallagher</cp:lastModifiedBy>
  <cp:revision>9</cp:revision>
  <dcterms:created xsi:type="dcterms:W3CDTF">2018-04-13T09:57:38Z</dcterms:created>
  <dcterms:modified xsi:type="dcterms:W3CDTF">2023-11-17T13:32:35Z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95725FFA-EDBD-44D1-8FEE-7A272E4E4258</vt:lpwstr>
  </property>
  <property fmtid="{D5CDD505-2E9C-101B-9397-08002B2CF9AE}" pid="3" name="ArticulatePath">
    <vt:lpwstr>What is UDL</vt:lpwstr>
  </property>
  <property fmtid="{D5CDD505-2E9C-101B-9397-08002B2CF9AE}" pid="4" name="ContentTypeId">
    <vt:lpwstr>0x01010069946560433F2B4BAC6115A870028350</vt:lpwstr>
  </property>
  <property fmtid="{D5CDD505-2E9C-101B-9397-08002B2CF9AE}" pid="5" name="Order">
    <vt:r8>21200</vt:r8>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