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4"/>
    <p:sldMasterId id="2147483672" r:id="rId5"/>
    <p:sldMasterId id="2147483674" r:id="rId6"/>
    <p:sldMasterId id="2147483686" r:id="rId7"/>
  </p:sldMasterIdLst>
  <p:notesMasterIdLst>
    <p:notesMasterId r:id="rId14"/>
  </p:notesMasterIdLst>
  <p:handoutMasterIdLst>
    <p:handoutMasterId r:id="rId15"/>
  </p:handoutMasterIdLst>
  <p:sldIdLst>
    <p:sldId id="267" r:id="rId8"/>
    <p:sldId id="341" r:id="rId9"/>
    <p:sldId id="349" r:id="rId10"/>
    <p:sldId id="354" r:id="rId11"/>
    <p:sldId id="334" r:id="rId12"/>
    <p:sldId id="355" r:id="rId13"/>
  </p:sldIdLst>
  <p:sldSz cx="12192000" cy="6858000"/>
  <p:notesSz cx="6797675" cy="9926638"/>
  <p:custDataLst>
    <p:tags r:id="rId1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n McLoughlin" initials="AM" lastIdx="1" clrIdx="0">
    <p:extLst>
      <p:ext uri="{19B8F6BF-5375-455C-9EA6-DF929625EA0E}">
        <p15:presenceInfo xmlns:p15="http://schemas.microsoft.com/office/powerpoint/2012/main" userId="S-1-5-21-3383737988-2860305859-1766565374-7131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AA492"/>
    <a:srgbClr val="33B0B7"/>
    <a:srgbClr val="FFFFFF"/>
    <a:srgbClr val="0D0D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FAC03BA-4DFC-4BBE-A6C4-09865B29E052}" v="35" dt="2023-05-23T15:20:55.82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outlineView">
  <p:normalViewPr showOutlineIcons="0">
    <p:restoredLeft sz="34555" autoAdjust="0"/>
    <p:restoredTop sz="86388" autoAdjust="0"/>
  </p:normalViewPr>
  <p:slideViewPr>
    <p:cSldViewPr snapToGrid="0">
      <p:cViewPr>
        <p:scale>
          <a:sx n="47" d="100"/>
          <a:sy n="47" d="100"/>
        </p:scale>
        <p:origin x="28" y="22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tags" Target="tags/tag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2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3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notesMaster" Target="notesMasters/notesMaster1.xml"/><Relationship Id="rId22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B88926-F76A-419B-AEC2-283900366AB8}" type="datetimeFigureOut">
              <a:rPr lang="en-IE" smtClean="0"/>
              <a:t>23/05/2023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B54082-E12C-45E7-BB05-29236797624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720986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32634C-C8FB-46FD-8911-08FE0F84D73E}" type="datetimeFigureOut">
              <a:rPr lang="en-IE" smtClean="0"/>
              <a:t>23/05/2023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FCABD7-6650-4BC7-9FA0-226D319385A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438409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E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CABD7-6650-4BC7-9FA0-226D319385A6}" type="slidenum">
              <a:rPr lang="en-IE" smtClean="0"/>
              <a:t>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245296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sz="1100" dirty="0"/>
              <a:t>Quote</a:t>
            </a:r>
            <a:r>
              <a:rPr lang="en-IE" sz="1100" baseline="0" dirty="0"/>
              <a:t> - </a:t>
            </a:r>
            <a:r>
              <a:rPr lang="en-US" sz="1100" baseline="0" dirty="0"/>
              <a:t>‘All can see the game without accommodations, barrier removed for all’ – Also a good example of Universal Design </a:t>
            </a:r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CABD7-6650-4BC7-9FA0-226D319385A6}" type="slidenum">
              <a:rPr lang="en-IE" smtClean="0"/>
              <a:t>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378960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1103446" y="332656"/>
            <a:ext cx="9985109" cy="6477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ADD PAGE TITLE</a:t>
            </a:r>
            <a:endParaRPr lang="en-IE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3983766" y="5985291"/>
            <a:ext cx="5088036" cy="86360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PRESENTATION TITLE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92093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B4642-3679-44AA-97C3-350EEB70742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042543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B4642-3679-44AA-97C3-350EEB70742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024560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B4642-3679-44AA-97C3-350EEB70742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646348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B4642-3679-44AA-97C3-350EEB70742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609558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B4642-3679-44AA-97C3-350EEB70742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164722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1103446" y="332656"/>
            <a:ext cx="9985109" cy="6477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ADD PAGE TITLE</a:t>
            </a:r>
            <a:endParaRPr lang="en-IE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3983766" y="5985291"/>
            <a:ext cx="5088036" cy="86360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PRESENTATION TITLE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220964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B4642-3679-44AA-97C3-350EEB70742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203849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B4642-3679-44AA-97C3-350EEB70742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36628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6D3DE-2C3E-4C7C-8656-0A58EC527E9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38682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9E9E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 userDrawn="1"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9E9E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83766" y="4437112"/>
            <a:ext cx="7531497" cy="1204306"/>
          </a:xfrm>
        </p:spPr>
        <p:txBody>
          <a:bodyPr bIns="9144"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05" y="929062"/>
            <a:ext cx="5472608" cy="144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789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B4642-3679-44AA-97C3-350EEB70742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67931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B4642-3679-44AA-97C3-350EEB70742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46954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B4642-3679-44AA-97C3-350EEB70742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838241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B4642-3679-44AA-97C3-350EEB70742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82114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B4642-3679-44AA-97C3-350EEB70742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29799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B4642-3679-44AA-97C3-350EEB70742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92045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.png"/><Relationship Id="rId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3175" y="5954317"/>
            <a:ext cx="4765676" cy="903684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9E9E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3173" y="5954317"/>
            <a:ext cx="12195173" cy="903684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9E9E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75786" y="6113752"/>
            <a:ext cx="4992555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100629"/>
            <a:ext cx="1002792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341" y="6032198"/>
            <a:ext cx="2960552" cy="781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83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90" r:id="rId2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22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3175" y="5954317"/>
            <a:ext cx="4765676" cy="903684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9E9E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3173" y="5954317"/>
            <a:ext cx="12195173" cy="903684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9E9E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75786" y="6113752"/>
            <a:ext cx="4992555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100629"/>
            <a:ext cx="1002792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341" y="6032198"/>
            <a:ext cx="2960552" cy="7811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341" y="6032198"/>
            <a:ext cx="2960552" cy="781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985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22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1B4642-3679-44AA-97C3-350EEB70742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92962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3175" y="5954317"/>
            <a:ext cx="4765676" cy="903684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9E9E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3173" y="5954317"/>
            <a:ext cx="12195173" cy="903684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9E9E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75786" y="6113752"/>
            <a:ext cx="4992555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100629"/>
            <a:ext cx="1002792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341" y="6032198"/>
            <a:ext cx="2960552" cy="781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701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22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Relationship Id="rId6" Type="http://schemas.openxmlformats.org/officeDocument/2006/relationships/hyperlink" Target="mailto:cian.otiarnaigh@lcetb.ie" TargetMode="External"/><Relationship Id="rId5" Type="http://schemas.openxmlformats.org/officeDocument/2006/relationships/hyperlink" Target="https://collegeoffet.ie/learner-supports/" TargetMode="Externa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collegeoffet.ie/learner-supports/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mymind.org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cian.otiarnaigh@lcetb.ie" TargetMode="Externa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image" Target="../media/image10.png"/><Relationship Id="rId7" Type="http://schemas.openxmlformats.org/officeDocument/2006/relationships/image" Target="cid:image001.jpg@01D8D3E6.A5E8DCF0" TargetMode="External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hyperlink" Target="https://collegeoffet.ie/interactive-map-review/" TargetMode="Externa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Relationship Id="rId6" Type="http://schemas.openxmlformats.org/officeDocument/2006/relationships/hyperlink" Target="mailto:cian.otiarnaigh@lcetb.ie" TargetMode="External"/><Relationship Id="rId5" Type="http://schemas.openxmlformats.org/officeDocument/2006/relationships/hyperlink" Target="https://collegeoffet.ie/learner-supports/" TargetMode="Externa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 rotWithShape="1">
          <a:blip r:embed="rId2"/>
          <a:srcRect l="50416" t="4983" r="627" b="5634"/>
          <a:stretch/>
        </p:blipFill>
        <p:spPr bwMode="auto">
          <a:xfrm>
            <a:off x="0" y="6153"/>
            <a:ext cx="12192001" cy="70799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2A61EE28-8B9E-5021-F26E-22E0CD1AA8E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239579" y="-116677"/>
            <a:ext cx="10515600" cy="1325563"/>
          </a:xfrm>
        </p:spPr>
        <p:txBody>
          <a:bodyPr/>
          <a:lstStyle/>
          <a:p>
            <a:r>
              <a:rPr lang="en-IE" dirty="0"/>
              <a:t>Learning hubs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86CDA7B-232D-FA98-4AC0-89EADBD95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6927" y="5152049"/>
            <a:ext cx="12421456" cy="2030459"/>
          </a:xfrm>
          <a:prstGeom prst="rect">
            <a:avLst/>
          </a:prstGeom>
          <a:solidFill>
            <a:srgbClr val="0D0D0D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0C8BFBA-C6DC-42CF-A7B6-C7C2F70EBB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44398" y="-198"/>
            <a:ext cx="4257981" cy="109260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5400" b="1" dirty="0">
                <a:latin typeface="Calibri Light" panose="020F0302020204030204"/>
                <a:ea typeface="+mj-ea"/>
                <a:cs typeface="Calibri Light"/>
              </a:rPr>
              <a:t>Learning Hubs</a:t>
            </a:r>
          </a:p>
          <a:p>
            <a:pPr algn="ctr"/>
            <a:r>
              <a:rPr lang="en-US" sz="1100" b="1" dirty="0">
                <a:latin typeface="Calibri Light" panose="020F0302020204030204"/>
                <a:ea typeface="+mj-ea"/>
                <a:cs typeface="Calibri Light"/>
              </a:rPr>
              <a:t>@ Limerick and Clare ETB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2AD480C-7BF4-4966-AE06-D8C692857486}"/>
              </a:ext>
            </a:extLst>
          </p:cNvPr>
          <p:cNvSpPr/>
          <p:nvPr/>
        </p:nvSpPr>
        <p:spPr>
          <a:xfrm>
            <a:off x="726220" y="4677523"/>
            <a:ext cx="1049433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b="1" dirty="0">
              <a:solidFill>
                <a:srgbClr val="FFFFFF"/>
              </a:solidFill>
              <a:cs typeface="Calibri"/>
            </a:endParaRPr>
          </a:p>
          <a:p>
            <a:pPr algn="ctr"/>
            <a:endParaRPr lang="en-US" b="1" dirty="0">
              <a:solidFill>
                <a:srgbClr val="FFFFFF"/>
              </a:solidFill>
              <a:cs typeface="Calibri"/>
            </a:endParaRPr>
          </a:p>
          <a:p>
            <a:pPr algn="ctr"/>
            <a:r>
              <a:rPr lang="en-US" b="1" dirty="0">
                <a:solidFill>
                  <a:srgbClr val="FFFFFF"/>
                </a:solidFill>
                <a:cs typeface="Calibri"/>
              </a:rPr>
              <a:t>Where the</a:t>
            </a:r>
          </a:p>
          <a:p>
            <a:pPr algn="ctr"/>
            <a:r>
              <a:rPr lang="en-US" sz="2800" b="1" dirty="0">
                <a:solidFill>
                  <a:srgbClr val="FFFFFF"/>
                </a:solidFill>
                <a:cs typeface="Calibri"/>
              </a:rPr>
              <a:t>Active Inclusion Support Service (AISS) and TEL Collide  </a:t>
            </a:r>
          </a:p>
          <a:p>
            <a:pPr algn="ctr"/>
            <a:r>
              <a:rPr lang="en-US" b="1" dirty="0">
                <a:solidFill>
                  <a:srgbClr val="FFFFFF"/>
                </a:solidFill>
                <a:cs typeface="Calibri"/>
              </a:rPr>
              <a:t>and where the</a:t>
            </a:r>
          </a:p>
          <a:p>
            <a:pPr algn="ctr"/>
            <a:r>
              <a:rPr lang="en-US" sz="4000" b="1" dirty="0">
                <a:solidFill>
                  <a:srgbClr val="FFFFFF"/>
                </a:solidFill>
                <a:cs typeface="Calibri"/>
              </a:rPr>
              <a:t>Learner Support Personality Shines</a:t>
            </a:r>
            <a:endParaRPr lang="en-US" sz="4000" b="1" dirty="0">
              <a:solidFill>
                <a:srgbClr val="FFFFFF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6DFEFEA-2273-2D3F-6D9F-3D12C23AEE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568359" y="2910379"/>
            <a:ext cx="3368334" cy="16417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7" name="Picture 6" descr="GATHER - An online Assistive Technology Event Open for Registration - AHEAD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8359" y="872836"/>
            <a:ext cx="3368334" cy="1826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Limerick and Clare ETB logo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8359" y="2910379"/>
            <a:ext cx="3182825" cy="113868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497379" y="3923266"/>
            <a:ext cx="2907150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E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Learner Supports @FET</a:t>
            </a:r>
            <a:r>
              <a:rPr lang="en-I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136F37-49EE-FE80-CC0E-523A014A7E41}"/>
              </a:ext>
            </a:extLst>
          </p:cNvPr>
          <p:cNvSpPr/>
          <p:nvPr/>
        </p:nvSpPr>
        <p:spPr>
          <a:xfrm>
            <a:off x="9497379" y="4211794"/>
            <a:ext cx="25334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dirty="0">
                <a:hlinkClick r:id="rId6"/>
              </a:rPr>
              <a:t>cian.otiarnaigh@lcetb.ie</a:t>
            </a:r>
            <a:r>
              <a:rPr lang="en-I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912452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103446" y="332656"/>
            <a:ext cx="10155104" cy="929232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cs typeface="Calibri"/>
              </a:rPr>
              <a:t>Learner Supports via</a:t>
            </a:r>
            <a:br>
              <a:rPr lang="en-US" dirty="0">
                <a:cs typeface="Calibri"/>
              </a:rPr>
            </a:br>
            <a:r>
              <a:rPr lang="en-US" sz="3600" b="1" dirty="0">
                <a:cs typeface="Calibri"/>
              </a:rPr>
              <a:t>A</a:t>
            </a:r>
            <a:r>
              <a:rPr lang="en-US" sz="3600" dirty="0">
                <a:cs typeface="Calibri"/>
              </a:rPr>
              <a:t>CTIVE </a:t>
            </a:r>
            <a:r>
              <a:rPr lang="en-US" sz="3600" b="1" dirty="0">
                <a:cs typeface="Calibri"/>
              </a:rPr>
              <a:t>I</a:t>
            </a:r>
            <a:r>
              <a:rPr lang="en-US" sz="3600" dirty="0">
                <a:cs typeface="Calibri"/>
              </a:rPr>
              <a:t>NCLUSION </a:t>
            </a:r>
            <a:r>
              <a:rPr lang="en-US" sz="3600" b="1" dirty="0">
                <a:cs typeface="Calibri"/>
              </a:rPr>
              <a:t>S</a:t>
            </a:r>
            <a:r>
              <a:rPr lang="en-US" sz="3600" dirty="0">
                <a:cs typeface="Calibri"/>
              </a:rPr>
              <a:t>UPPORT </a:t>
            </a:r>
            <a:r>
              <a:rPr lang="en-US" sz="3600" b="1" dirty="0">
                <a:cs typeface="Calibri"/>
              </a:rPr>
              <a:t>S</a:t>
            </a:r>
            <a:r>
              <a:rPr lang="en-US" sz="3600" dirty="0">
                <a:cs typeface="Calibri"/>
              </a:rPr>
              <a:t>ERVICE (AISS)</a:t>
            </a:r>
            <a:endParaRPr lang="en-IE" sz="3600" dirty="0"/>
          </a:p>
        </p:txBody>
      </p:sp>
      <p:sp>
        <p:nvSpPr>
          <p:cNvPr id="4" name="Text Placeholde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18462" y="6153942"/>
            <a:ext cx="5088036" cy="863600"/>
          </a:xfrm>
        </p:spPr>
        <p:txBody>
          <a:bodyPr/>
          <a:lstStyle/>
          <a:p>
            <a:r>
              <a:rPr lang="en-IE" dirty="0"/>
              <a:t>Learning Hubs @ Limerick and Clare ETB</a:t>
            </a:r>
          </a:p>
        </p:txBody>
      </p:sp>
      <p:sp>
        <p:nvSpPr>
          <p:cNvPr id="2" name="Rectangle 1"/>
          <p:cNvSpPr/>
          <p:nvPr/>
        </p:nvSpPr>
        <p:spPr>
          <a:xfrm>
            <a:off x="3918462" y="1600945"/>
            <a:ext cx="50612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800" dirty="0">
                <a:hlinkClick r:id="rId2"/>
              </a:rPr>
              <a:t>Learner Supports | College of FET</a:t>
            </a:r>
            <a:endParaRPr lang="en-IE" sz="2800" dirty="0"/>
          </a:p>
        </p:txBody>
      </p:sp>
      <p:pic>
        <p:nvPicPr>
          <p:cNvPr id="8" name="Content Placeholder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3"/>
          <a:srcRect l="50270" t="7312" r="2306" b="41249"/>
          <a:stretch/>
        </p:blipFill>
        <p:spPr bwMode="auto">
          <a:xfrm>
            <a:off x="1103446" y="2289668"/>
            <a:ext cx="10028237" cy="33991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39408E9C-7807-BE42-3E4B-CDCD77B689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08412" y="6251024"/>
            <a:ext cx="4992555" cy="548640"/>
          </a:xfrm>
        </p:spPr>
        <p:txBody>
          <a:bodyPr/>
          <a:lstStyle/>
          <a:p>
            <a:r>
              <a:rPr lang="en-IE" dirty="0" err="1">
                <a:solidFill>
                  <a:srgbClr val="1AA492"/>
                </a:solidFill>
              </a:rPr>
              <a:t>aiss</a:t>
            </a:r>
            <a:endParaRPr lang="en-IE" dirty="0">
              <a:solidFill>
                <a:srgbClr val="1AA4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7609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73987" y="129871"/>
            <a:ext cx="38928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3600" b="1" dirty="0"/>
              <a:t>Managing Referrals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DC08A4D-867C-41C9-AEA0-791250795CA4}"/>
              </a:ext>
            </a:extLst>
          </p:cNvPr>
          <p:cNvSpPr/>
          <p:nvPr/>
        </p:nvSpPr>
        <p:spPr>
          <a:xfrm>
            <a:off x="398350" y="5112519"/>
            <a:ext cx="63326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b="1" dirty="0">
                <a:hlinkClick r:id="rId3"/>
              </a:rPr>
              <a:t>MyMind - Counselling and Psychotherapy face to face and online</a:t>
            </a:r>
            <a:endParaRPr lang="en-IE" b="1" dirty="0"/>
          </a:p>
        </p:txBody>
      </p:sp>
      <p:pic>
        <p:nvPicPr>
          <p:cNvPr id="6" name="Picture 5" descr="A section of a referral form listing question 'please specify the type of support you require' and listing answer options ranging from 'I have a diagnosed disability and wish to access supports for my learning' to 'I am unclear what supports I require'."/>
          <p:cNvPicPr/>
          <p:nvPr/>
        </p:nvPicPr>
        <p:blipFill rotWithShape="1">
          <a:blip r:embed="rId4"/>
          <a:srcRect l="61258" t="24560" r="14504" b="24381"/>
          <a:stretch/>
        </p:blipFill>
        <p:spPr bwMode="auto">
          <a:xfrm>
            <a:off x="2041740" y="776202"/>
            <a:ext cx="8108519" cy="42474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ctangle 3"/>
          <p:cNvSpPr/>
          <p:nvPr/>
        </p:nvSpPr>
        <p:spPr>
          <a:xfrm>
            <a:off x="398350" y="5487832"/>
            <a:ext cx="25334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dirty="0">
                <a:hlinkClick r:id="rId5"/>
              </a:rPr>
              <a:t>cian.otiarnaigh@lcetb.ie</a:t>
            </a:r>
            <a:r>
              <a:rPr lang="en-IE" dirty="0"/>
              <a:t> 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A52AA46-6CBF-CBE2-C8EB-7E6C37770C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358834" y="6214348"/>
            <a:ext cx="4992555" cy="548640"/>
          </a:xfrm>
        </p:spPr>
        <p:txBody>
          <a:bodyPr/>
          <a:lstStyle/>
          <a:p>
            <a:r>
              <a:rPr lang="en-IE" dirty="0">
                <a:solidFill>
                  <a:srgbClr val="33B0B7"/>
                </a:solidFill>
              </a:rPr>
              <a:t>Referrals</a:t>
            </a:r>
          </a:p>
        </p:txBody>
      </p:sp>
    </p:spTree>
    <p:extLst>
      <p:ext uri="{BB962C8B-B14F-4D97-AF65-F5344CB8AC3E}">
        <p14:creationId xmlns:p14="http://schemas.microsoft.com/office/powerpoint/2010/main" val="24501526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90503" y="583716"/>
            <a:ext cx="45638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dirty="0">
                <a:hlinkClick r:id="rId2"/>
              </a:rPr>
              <a:t>Learning Hubs Interactive Map | College of FET</a:t>
            </a:r>
            <a:endParaRPr lang="en-IE" dirty="0"/>
          </a:p>
        </p:txBody>
      </p:sp>
      <p:grpSp>
        <p:nvGrpSpPr>
          <p:cNvPr id="2" name="Group 1" descr="An interactive map of all the learning hubs across Limerick. We can see staff members listed and how far away they are from your location.">
            <a:extLst>
              <a:ext uri="{FF2B5EF4-FFF2-40B4-BE49-F238E27FC236}">
                <a16:creationId xmlns:a16="http://schemas.microsoft.com/office/drawing/2014/main" id="{E100BC22-0C07-22C6-1DEE-44A7F5EB808B}"/>
              </a:ext>
            </a:extLst>
          </p:cNvPr>
          <p:cNvGrpSpPr/>
          <p:nvPr/>
        </p:nvGrpSpPr>
        <p:grpSpPr>
          <a:xfrm>
            <a:off x="20764" y="583716"/>
            <a:ext cx="12221048" cy="6150933"/>
            <a:chOff x="20764" y="583716"/>
            <a:chExt cx="12221048" cy="6150933"/>
          </a:xfrm>
        </p:grpSpPr>
        <p:pic>
          <p:nvPicPr>
            <p:cNvPr id="3" name="Picture 2"/>
            <p:cNvPicPr/>
            <p:nvPr/>
          </p:nvPicPr>
          <p:blipFill rotWithShape="1">
            <a:blip r:embed="rId3"/>
            <a:srcRect l="56450" t="6541" r="7338" b="4996"/>
            <a:stretch/>
          </p:blipFill>
          <p:spPr bwMode="auto">
            <a:xfrm>
              <a:off x="2047875" y="1362075"/>
              <a:ext cx="7181849" cy="445770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5" name="Picture 4"/>
            <p:cNvPicPr/>
            <p:nvPr/>
          </p:nvPicPr>
          <p:blipFill rotWithShape="1">
            <a:blip r:embed="rId4"/>
            <a:srcRect l="18620" t="10906" r="73235" b="77888"/>
            <a:stretch/>
          </p:blipFill>
          <p:spPr bwMode="auto">
            <a:xfrm>
              <a:off x="6504200" y="5982175"/>
              <a:ext cx="1238249" cy="66675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8" name="Picture 7"/>
            <p:cNvPicPr/>
            <p:nvPr/>
          </p:nvPicPr>
          <p:blipFill rotWithShape="1">
            <a:blip r:embed="rId5"/>
            <a:srcRect l="21318" t="13395" r="69926" b="76019"/>
            <a:stretch/>
          </p:blipFill>
          <p:spPr bwMode="auto">
            <a:xfrm>
              <a:off x="9404854" y="583716"/>
              <a:ext cx="2194011" cy="1033193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9" name="Picture 8" descr="cid:image001.jpg@01D8D3E6.A5E8DCF0"/>
            <p:cNvPicPr/>
            <p:nvPr/>
          </p:nvPicPr>
          <p:blipFill rotWithShape="1">
            <a:blip r:embed="rId6" r:link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2" t="9344" r="57753" b="21798"/>
            <a:stretch>
              <a:fillRect/>
            </a:stretch>
          </p:blipFill>
          <p:spPr bwMode="auto">
            <a:xfrm>
              <a:off x="271462" y="583716"/>
              <a:ext cx="1191895" cy="56070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0" name="Picture 9"/>
            <p:cNvPicPr/>
            <p:nvPr/>
          </p:nvPicPr>
          <p:blipFill rotWithShape="1">
            <a:blip r:embed="rId8"/>
            <a:srcRect l="66085" t="33323" r="17464" b="32724"/>
            <a:stretch/>
          </p:blipFill>
          <p:spPr bwMode="auto">
            <a:xfrm>
              <a:off x="10153650" y="2400299"/>
              <a:ext cx="1307782" cy="77152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2" name="Picture 11"/>
            <p:cNvPicPr/>
            <p:nvPr/>
          </p:nvPicPr>
          <p:blipFill rotWithShape="1">
            <a:blip r:embed="rId9"/>
            <a:srcRect l="20351" t="13087" r="71463" b="76934"/>
            <a:stretch/>
          </p:blipFill>
          <p:spPr bwMode="auto">
            <a:xfrm>
              <a:off x="10153650" y="4067175"/>
              <a:ext cx="1664018" cy="771524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3" name="Picture 12"/>
            <p:cNvPicPr/>
            <p:nvPr/>
          </p:nvPicPr>
          <p:blipFill rotWithShape="1">
            <a:blip r:embed="rId10"/>
            <a:srcRect l="64625" t="6540" r="15225" b="11538"/>
            <a:stretch/>
          </p:blipFill>
          <p:spPr bwMode="auto">
            <a:xfrm>
              <a:off x="3390503" y="5982175"/>
              <a:ext cx="994092" cy="752474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86DF07D-6590-4771-BCAF-273C09FD32AA}"/>
                </a:ext>
              </a:extLst>
            </p:cNvPr>
            <p:cNvPicPr/>
            <p:nvPr/>
          </p:nvPicPr>
          <p:blipFill rotWithShape="1">
            <a:blip r:embed="rId11"/>
            <a:srcRect l="38112" t="24818" r="42056" b="65925"/>
            <a:stretch/>
          </p:blipFill>
          <p:spPr bwMode="auto">
            <a:xfrm>
              <a:off x="674151" y="6120953"/>
              <a:ext cx="2103755" cy="55245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5" name="Picture 14"/>
            <p:cNvPicPr/>
            <p:nvPr/>
          </p:nvPicPr>
          <p:blipFill rotWithShape="1">
            <a:blip r:embed="rId12"/>
            <a:srcRect l="6783" t="12970" r="83434" b="76936"/>
            <a:stretch/>
          </p:blipFill>
          <p:spPr bwMode="auto">
            <a:xfrm>
              <a:off x="9720332" y="5096821"/>
              <a:ext cx="2521480" cy="76708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2E17B2C-1472-4B20-81D9-E0952C9787EE}"/>
                </a:ext>
              </a:extLst>
            </p:cNvPr>
            <p:cNvPicPr/>
            <p:nvPr/>
          </p:nvPicPr>
          <p:blipFill rotWithShape="1">
            <a:blip r:embed="rId13"/>
            <a:srcRect l="15547" t="7260" r="66399" b="82295"/>
            <a:stretch/>
          </p:blipFill>
          <p:spPr bwMode="auto">
            <a:xfrm>
              <a:off x="10144125" y="3178330"/>
              <a:ext cx="1600200" cy="52070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8B452B6-97F6-43C2-8876-C624E7A47F57}"/>
                </a:ext>
              </a:extLst>
            </p:cNvPr>
            <p:cNvPicPr/>
            <p:nvPr/>
          </p:nvPicPr>
          <p:blipFill rotWithShape="1">
            <a:blip r:embed="rId14"/>
            <a:srcRect l="39976" t="11591" r="43259" b="76436"/>
            <a:stretch/>
          </p:blipFill>
          <p:spPr bwMode="auto">
            <a:xfrm>
              <a:off x="304187" y="5181911"/>
              <a:ext cx="1485900" cy="59690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BED77F4-E269-4D0C-8B26-460FEF6E0A40}"/>
                </a:ext>
              </a:extLst>
            </p:cNvPr>
            <p:cNvPicPr/>
            <p:nvPr/>
          </p:nvPicPr>
          <p:blipFill rotWithShape="1">
            <a:blip r:embed="rId15"/>
            <a:srcRect l="44037" t="11362" r="46350" b="76926"/>
            <a:stretch/>
          </p:blipFill>
          <p:spPr bwMode="auto">
            <a:xfrm>
              <a:off x="923419" y="4011268"/>
              <a:ext cx="949326" cy="80899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85D926B-CDAA-4BE6-8B6B-E8F57677C040}"/>
                </a:ext>
              </a:extLst>
            </p:cNvPr>
            <p:cNvPicPr/>
            <p:nvPr/>
          </p:nvPicPr>
          <p:blipFill rotWithShape="1">
            <a:blip r:embed="rId16"/>
            <a:srcRect l="31523" t="8279" r="30864" b="4726"/>
            <a:stretch/>
          </p:blipFill>
          <p:spPr bwMode="auto">
            <a:xfrm>
              <a:off x="282110" y="4011268"/>
              <a:ext cx="622300" cy="80899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1" name="Picture 20"/>
            <p:cNvPicPr/>
            <p:nvPr/>
          </p:nvPicPr>
          <p:blipFill rotWithShape="1">
            <a:blip r:embed="rId17"/>
            <a:srcRect l="9500" t="16456" r="85803" b="75915"/>
            <a:stretch/>
          </p:blipFill>
          <p:spPr bwMode="auto">
            <a:xfrm>
              <a:off x="4394603" y="6039325"/>
              <a:ext cx="1497000" cy="615353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2" name="Picture 21"/>
            <p:cNvPicPr/>
            <p:nvPr/>
          </p:nvPicPr>
          <p:blipFill rotWithShape="1">
            <a:blip r:embed="rId18"/>
            <a:srcRect l="9102" t="15735" r="86167" b="76630"/>
            <a:stretch/>
          </p:blipFill>
          <p:spPr bwMode="auto">
            <a:xfrm>
              <a:off x="255949" y="1144421"/>
              <a:ext cx="1276350" cy="64389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3" name="Picture 22"/>
            <p:cNvPicPr/>
            <p:nvPr/>
          </p:nvPicPr>
          <p:blipFill rotWithShape="1">
            <a:blip r:embed="rId19"/>
            <a:srcRect l="18381" t="12101" r="72462" b="78133"/>
            <a:stretch/>
          </p:blipFill>
          <p:spPr bwMode="auto">
            <a:xfrm>
              <a:off x="20764" y="2809875"/>
              <a:ext cx="2027111" cy="611736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99E98DE2-181D-D7FC-E318-7E6A97A7BA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899587" y="6136879"/>
            <a:ext cx="4992555" cy="548640"/>
          </a:xfrm>
        </p:spPr>
        <p:txBody>
          <a:bodyPr/>
          <a:lstStyle/>
          <a:p>
            <a:r>
              <a:rPr lang="en-IE" sz="1000" dirty="0">
                <a:solidFill>
                  <a:srgbClr val="33B0B7"/>
                </a:solidFill>
              </a:rPr>
              <a:t>Learning hub map</a:t>
            </a:r>
          </a:p>
        </p:txBody>
      </p:sp>
    </p:spTree>
    <p:extLst>
      <p:ext uri="{BB962C8B-B14F-4D97-AF65-F5344CB8AC3E}">
        <p14:creationId xmlns:p14="http://schemas.microsoft.com/office/powerpoint/2010/main" val="6481896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9261230" y="589282"/>
            <a:ext cx="2559981" cy="5224082"/>
          </a:xfrm>
        </p:spPr>
        <p:txBody>
          <a:bodyPr>
            <a:normAutofit lnSpcReduction="10000"/>
          </a:bodyPr>
          <a:lstStyle/>
          <a:p>
            <a:endParaRPr lang="en-GB" altLang="en-US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en-GB" altLang="en-US" sz="2000" dirty="0"/>
              <a:t>Access, Attitudes &amp; Communication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altLang="en-US" sz="2000" dirty="0"/>
              <a:t>Lack of economic resources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altLang="en-US" sz="2000" dirty="0"/>
              <a:t> Perception of Self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altLang="en-US" sz="2000" dirty="0"/>
              <a:t>Attitude of others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altLang="en-US" sz="2000" dirty="0"/>
              <a:t>Communication difficulties </a:t>
            </a:r>
          </a:p>
          <a:p>
            <a:pPr>
              <a:buFont typeface="Arial" panose="020B0604020202020204" pitchFamily="34" charset="0"/>
              <a:buChar char="•"/>
            </a:pPr>
            <a:endParaRPr lang="en-GB" altLang="en-US" sz="2000" dirty="0"/>
          </a:p>
          <a:p>
            <a:r>
              <a:rPr lang="en-GB" altLang="en-US" sz="2000" b="1" dirty="0"/>
              <a:t>Including </a:t>
            </a:r>
          </a:p>
          <a:p>
            <a:pPr lvl="1"/>
            <a:r>
              <a:rPr lang="en-GB" altLang="en-US" sz="1400" b="1" dirty="0"/>
              <a:t>Applying Universal Design concepts in learning design is proven to be the most effective means of removing barriers for all learners.</a:t>
            </a:r>
            <a:endParaRPr lang="en-IE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95325" y="5985291"/>
            <a:ext cx="8376477" cy="863600"/>
          </a:xfrm>
        </p:spPr>
        <p:txBody>
          <a:bodyPr>
            <a:normAutofit/>
          </a:bodyPr>
          <a:lstStyle/>
          <a:p>
            <a:pPr algn="ctr"/>
            <a:r>
              <a:rPr lang="en-IE" sz="2000" b="1" dirty="0"/>
              <a:t>‘All can see the game without accommodations, barrier removed for all’ – </a:t>
            </a:r>
          </a:p>
          <a:p>
            <a:pPr algn="ctr"/>
            <a:r>
              <a:rPr lang="en-IE" sz="2000" b="1" dirty="0"/>
              <a:t>Also a good example of Universal Design </a:t>
            </a:r>
          </a:p>
        </p:txBody>
      </p:sp>
      <p:pic>
        <p:nvPicPr>
          <p:cNvPr id="5" name="Picture 2" descr="A series of images demonstrating the difference between equality and equity. In the first image we see three people of very different heights all standing in front of a barrier in a sports stadium. 2 struggle to see over the barrier. In the final image the barriers have been removed and all can see.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"/>
          <a:stretch/>
        </p:blipFill>
        <p:spPr bwMode="auto">
          <a:xfrm>
            <a:off x="525294" y="339969"/>
            <a:ext cx="8546508" cy="5473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401F09-F59B-4FF2-1941-FBF5AAFAD22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324933" y="402220"/>
            <a:ext cx="4992555" cy="548640"/>
          </a:xfrm>
        </p:spPr>
        <p:txBody>
          <a:bodyPr/>
          <a:lstStyle/>
          <a:p>
            <a:pPr rtl="0" eaLnBrk="1" latinLnBrk="0" hangingPunct="1"/>
            <a:r>
              <a:rPr lang="en-GB" sz="3000" b="1" kern="1200" dirty="0">
                <a:solidFill>
                  <a:srgbClr val="009CA5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BARRIERS</a:t>
            </a:r>
            <a:endParaRPr lang="en-IE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879623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 rotWithShape="1">
          <a:blip r:embed="rId2"/>
          <a:srcRect l="50416" t="4983" r="627" b="5634"/>
          <a:stretch/>
        </p:blipFill>
        <p:spPr bwMode="auto">
          <a:xfrm>
            <a:off x="0" y="6153"/>
            <a:ext cx="12192001" cy="70799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86CDA7B-232D-FA98-4AC0-89EADBD95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6927" y="5152049"/>
            <a:ext cx="12421456" cy="2030459"/>
          </a:xfrm>
          <a:prstGeom prst="rect">
            <a:avLst/>
          </a:prstGeom>
          <a:solidFill>
            <a:srgbClr val="0D0D0D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0C8BFBA-C6DC-42CF-A7B6-C7C2F70EBBE3}"/>
              </a:ext>
            </a:extLst>
          </p:cNvPr>
          <p:cNvSpPr/>
          <p:nvPr/>
        </p:nvSpPr>
        <p:spPr>
          <a:xfrm>
            <a:off x="3844398" y="-198"/>
            <a:ext cx="4257981" cy="109260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5400" b="1" dirty="0">
                <a:latin typeface="Calibri Light" panose="020F0302020204030204"/>
                <a:ea typeface="+mj-ea"/>
                <a:cs typeface="Calibri Light"/>
              </a:rPr>
              <a:t>Learning Hubs</a:t>
            </a:r>
          </a:p>
          <a:p>
            <a:pPr algn="ctr"/>
            <a:r>
              <a:rPr lang="en-US" sz="1100" b="1" dirty="0">
                <a:latin typeface="Calibri Light" panose="020F0302020204030204"/>
                <a:ea typeface="+mj-ea"/>
                <a:cs typeface="Calibri Light"/>
              </a:rPr>
              <a:t>@ Limerick and Clare ETB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2AD480C-7BF4-4966-AE06-D8C692857486}"/>
              </a:ext>
            </a:extLst>
          </p:cNvPr>
          <p:cNvSpPr/>
          <p:nvPr/>
        </p:nvSpPr>
        <p:spPr>
          <a:xfrm>
            <a:off x="726220" y="4677523"/>
            <a:ext cx="1049433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b="1" dirty="0">
              <a:solidFill>
                <a:srgbClr val="FFFFFF"/>
              </a:solidFill>
              <a:cs typeface="Calibri"/>
            </a:endParaRPr>
          </a:p>
          <a:p>
            <a:pPr algn="ctr"/>
            <a:endParaRPr lang="en-US" b="1" dirty="0">
              <a:solidFill>
                <a:srgbClr val="FFFFFF"/>
              </a:solidFill>
              <a:cs typeface="Calibri"/>
            </a:endParaRPr>
          </a:p>
          <a:p>
            <a:pPr algn="ctr"/>
            <a:r>
              <a:rPr lang="en-US" b="1" dirty="0">
                <a:solidFill>
                  <a:srgbClr val="FFFFFF"/>
                </a:solidFill>
                <a:cs typeface="Calibri"/>
              </a:rPr>
              <a:t>Where the</a:t>
            </a:r>
          </a:p>
          <a:p>
            <a:pPr algn="ctr"/>
            <a:r>
              <a:rPr lang="en-US" sz="2800" b="1" dirty="0">
                <a:solidFill>
                  <a:srgbClr val="FFFFFF"/>
                </a:solidFill>
                <a:cs typeface="Calibri"/>
              </a:rPr>
              <a:t>Active Inclusion Support Service (AISS) and TEL Collide  </a:t>
            </a:r>
          </a:p>
          <a:p>
            <a:pPr algn="ctr"/>
            <a:r>
              <a:rPr lang="en-US" b="1" dirty="0">
                <a:solidFill>
                  <a:srgbClr val="FFFFFF"/>
                </a:solidFill>
                <a:cs typeface="Calibri"/>
              </a:rPr>
              <a:t>and where the</a:t>
            </a:r>
          </a:p>
          <a:p>
            <a:pPr algn="ctr"/>
            <a:r>
              <a:rPr lang="en-US" sz="4000" b="1" dirty="0">
                <a:solidFill>
                  <a:srgbClr val="FFFFFF"/>
                </a:solidFill>
                <a:cs typeface="Calibri"/>
              </a:rPr>
              <a:t>Learner Support Personality Shines</a:t>
            </a:r>
            <a:endParaRPr lang="en-US" sz="4000" b="1" dirty="0">
              <a:solidFill>
                <a:srgbClr val="FFFFFF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6DFEFEA-2273-2D3F-6D9F-3D12C23AEE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568359" y="2910379"/>
            <a:ext cx="3368334" cy="16417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7" name="Picture 6" descr="GATHER - An online Assistive Technology Event Open for Registration - AHEAD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8359" y="872836"/>
            <a:ext cx="3368334" cy="1826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Limerick and Clare ETB logo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8359" y="2910379"/>
            <a:ext cx="3182825" cy="113868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497379" y="3923266"/>
            <a:ext cx="2907150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E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Learner Supports @FET</a:t>
            </a:r>
            <a:r>
              <a:rPr lang="en-I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070401F-1954-D6D8-3A9D-D79A09A46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032999" y="5113176"/>
            <a:ext cx="10515600" cy="1325563"/>
          </a:xfrm>
        </p:spPr>
        <p:txBody>
          <a:bodyPr>
            <a:normAutofit/>
          </a:bodyPr>
          <a:lstStyle/>
          <a:p>
            <a:r>
              <a:rPr lang="en-IE" sz="2400" dirty="0"/>
              <a:t>Closing</a:t>
            </a:r>
            <a:r>
              <a:rPr lang="en-IE" sz="2400" baseline="0" dirty="0"/>
              <a:t> Slide</a:t>
            </a:r>
            <a:endParaRPr lang="en-IE" sz="24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47D634F-D69B-4F58-1400-BADD9163ACD6}"/>
              </a:ext>
            </a:extLst>
          </p:cNvPr>
          <p:cNvSpPr/>
          <p:nvPr/>
        </p:nvSpPr>
        <p:spPr>
          <a:xfrm>
            <a:off x="9483731" y="4190042"/>
            <a:ext cx="25334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dirty="0">
                <a:hlinkClick r:id="rId6"/>
              </a:rPr>
              <a:t>cian.otiarnaigh@lcetb.ie</a:t>
            </a:r>
            <a:r>
              <a:rPr lang="en-I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0481848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GUID" val="39c0dee4-9d2e-41d5-b08d-41dac5a7598b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LCETB_PP_Template_V3">
  <a:themeElements>
    <a:clrScheme name="ETB">
      <a:dk1>
        <a:srgbClr val="444444"/>
      </a:dk1>
      <a:lt1>
        <a:srgbClr val="E9E9E3"/>
      </a:lt1>
      <a:dk2>
        <a:srgbClr val="04524A"/>
      </a:dk2>
      <a:lt2>
        <a:srgbClr val="EEECE1"/>
      </a:lt2>
      <a:accent1>
        <a:srgbClr val="41BB94"/>
      </a:accent1>
      <a:accent2>
        <a:srgbClr val="84C447"/>
      </a:accent2>
      <a:accent3>
        <a:srgbClr val="009CA5"/>
      </a:accent3>
      <a:accent4>
        <a:srgbClr val="04524A"/>
      </a:accent4>
      <a:accent5>
        <a:srgbClr val="444444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LCETB_PP_Template_V3">
  <a:themeElements>
    <a:clrScheme name="ETB">
      <a:dk1>
        <a:srgbClr val="444444"/>
      </a:dk1>
      <a:lt1>
        <a:srgbClr val="E9E9E3"/>
      </a:lt1>
      <a:dk2>
        <a:srgbClr val="04524A"/>
      </a:dk2>
      <a:lt2>
        <a:srgbClr val="EEECE1"/>
      </a:lt2>
      <a:accent1>
        <a:srgbClr val="41BB94"/>
      </a:accent1>
      <a:accent2>
        <a:srgbClr val="84C447"/>
      </a:accent2>
      <a:accent3>
        <a:srgbClr val="009CA5"/>
      </a:accent3>
      <a:accent4>
        <a:srgbClr val="04524A"/>
      </a:accent4>
      <a:accent5>
        <a:srgbClr val="444444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LCETB_PP_Template_V3">
  <a:themeElements>
    <a:clrScheme name="ETB">
      <a:dk1>
        <a:srgbClr val="444444"/>
      </a:dk1>
      <a:lt1>
        <a:srgbClr val="E9E9E3"/>
      </a:lt1>
      <a:dk2>
        <a:srgbClr val="04524A"/>
      </a:dk2>
      <a:lt2>
        <a:srgbClr val="EEECE1"/>
      </a:lt2>
      <a:accent1>
        <a:srgbClr val="41BB94"/>
      </a:accent1>
      <a:accent2>
        <a:srgbClr val="84C447"/>
      </a:accent2>
      <a:accent3>
        <a:srgbClr val="009CA5"/>
      </a:accent3>
      <a:accent4>
        <a:srgbClr val="04524A"/>
      </a:accent4>
      <a:accent5>
        <a:srgbClr val="444444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A18236C5C5AA44EA07659CC33D883B7" ma:contentTypeVersion="13" ma:contentTypeDescription="Create a new document." ma:contentTypeScope="" ma:versionID="c89f3d9463385dc971cbabbfca40e403">
  <xsd:schema xmlns:xsd="http://www.w3.org/2001/XMLSchema" xmlns:xs="http://www.w3.org/2001/XMLSchema" xmlns:p="http://schemas.microsoft.com/office/2006/metadata/properties" xmlns:ns2="1316e479-0dd5-4804-90b2-b021d65978fe" xmlns:ns3="4ce5584e-5f0e-4fd3-a3b6-c328330b3f2d" targetNamespace="http://schemas.microsoft.com/office/2006/metadata/properties" ma:root="true" ma:fieldsID="65b6f16b1be29b7f3bef0fe5e8ca0e53" ns2:_="" ns3:_="">
    <xsd:import namespace="1316e479-0dd5-4804-90b2-b021d65978fe"/>
    <xsd:import namespace="4ce5584e-5f0e-4fd3-a3b6-c328330b3f2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16e479-0dd5-4804-90b2-b021d65978f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118109bd-626c-4cb5-b457-7c830300b9d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e5584e-5f0e-4fd3-a3b6-c328330b3f2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47cb71a9-d6a4-4de9-8779-cae39dc6d9da}" ma:internalName="TaxCatchAll" ma:showField="CatchAllData" ma:web="4ce5584e-5f0e-4fd3-a3b6-c328330b3f2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316e479-0dd5-4804-90b2-b021d65978fe">
      <Terms xmlns="http://schemas.microsoft.com/office/infopath/2007/PartnerControls"/>
    </lcf76f155ced4ddcb4097134ff3c332f>
    <TaxCatchAll xmlns="4ce5584e-5f0e-4fd3-a3b6-c328330b3f2d" xsi:nil="true"/>
  </documentManagement>
</p:properties>
</file>

<file path=customXml/itemProps1.xml><?xml version="1.0" encoding="utf-8"?>
<ds:datastoreItem xmlns:ds="http://schemas.openxmlformats.org/officeDocument/2006/customXml" ds:itemID="{28350627-17EB-4C72-9E0E-2ED0E5AACE1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CA1DAD1-B1BA-465C-924C-706A09E9AE61}">
  <ds:schemaRefs>
    <ds:schemaRef ds:uri="1316e479-0dd5-4804-90b2-b021d65978fe"/>
    <ds:schemaRef ds:uri="4ce5584e-5f0e-4fd3-a3b6-c328330b3f2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7DA58A33-35DC-4FF0-B8A0-21898723D040}">
  <ds:schemaRefs>
    <ds:schemaRef ds:uri="4ce5584e-5f0e-4fd3-a3b6-c328330b3f2d"/>
    <ds:schemaRef ds:uri="http://purl.org/dc/elements/1.1/"/>
    <ds:schemaRef ds:uri="http://schemas.microsoft.com/office/2006/metadata/properties"/>
    <ds:schemaRef ds:uri="1316e479-0dd5-4804-90b2-b021d65978fe"/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6016</TotalTime>
  <Words>224</Words>
  <Application>Microsoft Office PowerPoint</Application>
  <PresentationFormat>Widescreen</PresentationFormat>
  <Paragraphs>47</Paragraphs>
  <Slides>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6</vt:i4>
      </vt:variant>
    </vt:vector>
  </HeadingPairs>
  <TitlesOfParts>
    <vt:vector size="14" baseType="lpstr">
      <vt:lpstr>Arial</vt:lpstr>
      <vt:lpstr>Calibri</vt:lpstr>
      <vt:lpstr>Calibri Light</vt:lpstr>
      <vt:lpstr>Wingdings</vt:lpstr>
      <vt:lpstr>1_LCETB_PP_Template_V3</vt:lpstr>
      <vt:lpstr>2_LCETB_PP_Template_V3</vt:lpstr>
      <vt:lpstr>Office Theme</vt:lpstr>
      <vt:lpstr>3_LCETB_PP_Template_V3</vt:lpstr>
      <vt:lpstr>Learning hubs</vt:lpstr>
      <vt:lpstr>aiss</vt:lpstr>
      <vt:lpstr>Referrals</vt:lpstr>
      <vt:lpstr>Learning hub map</vt:lpstr>
      <vt:lpstr>BARRIERS</vt:lpstr>
      <vt:lpstr>Closing Slide</vt:lpstr>
    </vt:vector>
  </TitlesOfParts>
  <Company>LCETB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 McLoughlin</dc:creator>
  <cp:lastModifiedBy>Jessica Dunne</cp:lastModifiedBy>
  <cp:revision>222</cp:revision>
  <cp:lastPrinted>2022-02-08T16:14:56Z</cp:lastPrinted>
  <dcterms:created xsi:type="dcterms:W3CDTF">2021-06-23T13:24:44Z</dcterms:created>
  <dcterms:modified xsi:type="dcterms:W3CDTF">2023-05-23T15:41:32Z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0x0101007A18236C5C5AA44EA07659CC33D883B7</vt:lpwstr>
  </property>
  <property fmtid="{D5CDD505-2E9C-101B-9397-08002B2CF9AE}" pid="3" name="MediaServiceImageTags">
    <vt:lpwstr/>
  </property>
</Properties>
</file>