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56" r:id="rId5"/>
    <p:sldId id="299" r:id="rId6"/>
    <p:sldId id="300" r:id="rId7"/>
    <p:sldId id="319" r:id="rId8"/>
    <p:sldId id="320" r:id="rId9"/>
    <p:sldId id="321" r:id="rId10"/>
    <p:sldId id="318" r:id="rId11"/>
    <p:sldId id="322" r:id="rId12"/>
  </p:sldIdLst>
  <p:sldSz cx="9144000" cy="6858000" type="letter"/>
  <p:notesSz cx="6669088" cy="9926638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minario9" initials="s" lastIdx="2" clrIdx="0">
    <p:extLst>
      <p:ext uri="{19B8F6BF-5375-455C-9EA6-DF929625EA0E}">
        <p15:presenceInfo xmlns:p15="http://schemas.microsoft.com/office/powerpoint/2012/main" userId="seminario9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AA7447-41E0-49A0-82D8-6DA75954F7A1}" v="3" dt="2024-03-15T12:29:53.9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90" autoAdjust="0"/>
    <p:restoredTop sz="90955" autoAdjust="0"/>
  </p:normalViewPr>
  <p:slideViewPr>
    <p:cSldViewPr>
      <p:cViewPr varScale="1">
        <p:scale>
          <a:sx n="78" d="100"/>
          <a:sy n="78" d="100"/>
        </p:scale>
        <p:origin x="202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oimhe Cronin" userId="42d27a19-5207-410d-bf14-5fd40dbdf909" providerId="ADAL" clId="{3CAA7447-41E0-49A0-82D8-6DA75954F7A1}"/>
    <pc:docChg chg="modSld">
      <pc:chgData name="Caoimhe Cronin" userId="42d27a19-5207-410d-bf14-5fd40dbdf909" providerId="ADAL" clId="{3CAA7447-41E0-49A0-82D8-6DA75954F7A1}" dt="2024-03-15T12:33:12.973" v="517" actId="962"/>
      <pc:docMkLst>
        <pc:docMk/>
      </pc:docMkLst>
      <pc:sldChg chg="modSp mod">
        <pc:chgData name="Caoimhe Cronin" userId="42d27a19-5207-410d-bf14-5fd40dbdf909" providerId="ADAL" clId="{3CAA7447-41E0-49A0-82D8-6DA75954F7A1}" dt="2024-03-15T12:31:37.975" v="197" actId="962"/>
        <pc:sldMkLst>
          <pc:docMk/>
          <pc:sldMk cId="0" sldId="256"/>
        </pc:sldMkLst>
        <pc:spChg chg="mod">
          <ac:chgData name="Caoimhe Cronin" userId="42d27a19-5207-410d-bf14-5fd40dbdf909" providerId="ADAL" clId="{3CAA7447-41E0-49A0-82D8-6DA75954F7A1}" dt="2024-03-15T12:29:53.903" v="8" actId="13244"/>
          <ac:spMkLst>
            <pc:docMk/>
            <pc:sldMk cId="0" sldId="256"/>
            <ac:spMk id="2050" creationId="{FACFCD1B-83DD-52BE-3B3E-8FC5EE8240F4}"/>
          </ac:spMkLst>
        </pc:spChg>
        <pc:spChg chg="mod">
          <ac:chgData name="Caoimhe Cronin" userId="42d27a19-5207-410d-bf14-5fd40dbdf909" providerId="ADAL" clId="{3CAA7447-41E0-49A0-82D8-6DA75954F7A1}" dt="2024-03-15T12:29:52.073" v="7" actId="13244"/>
          <ac:spMkLst>
            <pc:docMk/>
            <pc:sldMk cId="0" sldId="256"/>
            <ac:spMk id="4099" creationId="{920573B8-118C-BBC6-A14F-032D188D69C7}"/>
          </ac:spMkLst>
        </pc:spChg>
        <pc:spChg chg="mod">
          <ac:chgData name="Caoimhe Cronin" userId="42d27a19-5207-410d-bf14-5fd40dbdf909" providerId="ADAL" clId="{3CAA7447-41E0-49A0-82D8-6DA75954F7A1}" dt="2024-03-15T12:29:50.334" v="6" actId="13244"/>
          <ac:spMkLst>
            <pc:docMk/>
            <pc:sldMk cId="0" sldId="256"/>
            <ac:spMk id="4100" creationId="{C2A7390E-58A8-31F7-14FC-F09CEE5B1B36}"/>
          </ac:spMkLst>
        </pc:spChg>
        <pc:picChg chg="mod">
          <ac:chgData name="Caoimhe Cronin" userId="42d27a19-5207-410d-bf14-5fd40dbdf909" providerId="ADAL" clId="{3CAA7447-41E0-49A0-82D8-6DA75954F7A1}" dt="2024-03-15T12:31:37.975" v="197" actId="962"/>
          <ac:picMkLst>
            <pc:docMk/>
            <pc:sldMk cId="0" sldId="256"/>
            <ac:picMk id="2" creationId="{00000000-0000-0000-0000-000000000000}"/>
          </ac:picMkLst>
        </pc:picChg>
      </pc:sldChg>
      <pc:sldChg chg="modSp mod">
        <pc:chgData name="Caoimhe Cronin" userId="42d27a19-5207-410d-bf14-5fd40dbdf909" providerId="ADAL" clId="{3CAA7447-41E0-49A0-82D8-6DA75954F7A1}" dt="2024-03-15T12:31:01.832" v="15" actId="13244"/>
        <pc:sldMkLst>
          <pc:docMk/>
          <pc:sldMk cId="1641837005" sldId="320"/>
        </pc:sldMkLst>
        <pc:spChg chg="ord">
          <ac:chgData name="Caoimhe Cronin" userId="42d27a19-5207-410d-bf14-5fd40dbdf909" providerId="ADAL" clId="{3CAA7447-41E0-49A0-82D8-6DA75954F7A1}" dt="2024-03-15T12:30:59.875" v="14" actId="13244"/>
          <ac:spMkLst>
            <pc:docMk/>
            <pc:sldMk cId="1641837005" sldId="320"/>
            <ac:spMk id="6" creationId="{00000000-0000-0000-0000-000000000000}"/>
          </ac:spMkLst>
        </pc:spChg>
        <pc:spChg chg="ord">
          <ac:chgData name="Caoimhe Cronin" userId="42d27a19-5207-410d-bf14-5fd40dbdf909" providerId="ADAL" clId="{3CAA7447-41E0-49A0-82D8-6DA75954F7A1}" dt="2024-03-15T12:31:01.832" v="15" actId="13244"/>
          <ac:spMkLst>
            <pc:docMk/>
            <pc:sldMk cId="1641837005" sldId="320"/>
            <ac:spMk id="11" creationId="{00000000-0000-0000-0000-000000000000}"/>
          </ac:spMkLst>
        </pc:spChg>
        <pc:picChg chg="mod">
          <ac:chgData name="Caoimhe Cronin" userId="42d27a19-5207-410d-bf14-5fd40dbdf909" providerId="ADAL" clId="{3CAA7447-41E0-49A0-82D8-6DA75954F7A1}" dt="2024-03-15T12:30:47.703" v="13" actId="962"/>
          <ac:picMkLst>
            <pc:docMk/>
            <pc:sldMk cId="1641837005" sldId="320"/>
            <ac:picMk id="4" creationId="{00000000-0000-0000-0000-000000000000}"/>
          </ac:picMkLst>
        </pc:picChg>
        <pc:picChg chg="mod">
          <ac:chgData name="Caoimhe Cronin" userId="42d27a19-5207-410d-bf14-5fd40dbdf909" providerId="ADAL" clId="{3CAA7447-41E0-49A0-82D8-6DA75954F7A1}" dt="2024-03-15T12:30:26.187" v="12" actId="962"/>
          <ac:picMkLst>
            <pc:docMk/>
            <pc:sldMk cId="1641837005" sldId="320"/>
            <ac:picMk id="5" creationId="{00000000-0000-0000-0000-000000000000}"/>
          </ac:picMkLst>
        </pc:picChg>
      </pc:sldChg>
      <pc:sldChg chg="modSp mod">
        <pc:chgData name="Caoimhe Cronin" userId="42d27a19-5207-410d-bf14-5fd40dbdf909" providerId="ADAL" clId="{3CAA7447-41E0-49A0-82D8-6DA75954F7A1}" dt="2024-03-15T12:33:12.973" v="517" actId="962"/>
        <pc:sldMkLst>
          <pc:docMk/>
          <pc:sldMk cId="3640128" sldId="321"/>
        </pc:sldMkLst>
        <pc:spChg chg="mod">
          <ac:chgData name="Caoimhe Cronin" userId="42d27a19-5207-410d-bf14-5fd40dbdf909" providerId="ADAL" clId="{3CAA7447-41E0-49A0-82D8-6DA75954F7A1}" dt="2024-03-15T12:29:37.932" v="5" actId="20577"/>
          <ac:spMkLst>
            <pc:docMk/>
            <pc:sldMk cId="3640128" sldId="321"/>
            <ac:spMk id="24578" creationId="{C79A2CBF-FAFE-BBC2-7004-DD3290617DEE}"/>
          </ac:spMkLst>
        </pc:spChg>
        <pc:picChg chg="mod">
          <ac:chgData name="Caoimhe Cronin" userId="42d27a19-5207-410d-bf14-5fd40dbdf909" providerId="ADAL" clId="{3CAA7447-41E0-49A0-82D8-6DA75954F7A1}" dt="2024-03-15T12:32:41.930" v="429" actId="962"/>
          <ac:picMkLst>
            <pc:docMk/>
            <pc:sldMk cId="3640128" sldId="321"/>
            <ac:picMk id="3" creationId="{00000000-0000-0000-0000-000000000000}"/>
          </ac:picMkLst>
        </pc:picChg>
        <pc:picChg chg="mod">
          <ac:chgData name="Caoimhe Cronin" userId="42d27a19-5207-410d-bf14-5fd40dbdf909" providerId="ADAL" clId="{3CAA7447-41E0-49A0-82D8-6DA75954F7A1}" dt="2024-03-15T12:33:00.086" v="513" actId="962"/>
          <ac:picMkLst>
            <pc:docMk/>
            <pc:sldMk cId="3640128" sldId="321"/>
            <ac:picMk id="7" creationId="{00000000-0000-0000-0000-000000000000}"/>
          </ac:picMkLst>
        </pc:picChg>
        <pc:picChg chg="mod">
          <ac:chgData name="Caoimhe Cronin" userId="42d27a19-5207-410d-bf14-5fd40dbdf909" providerId="ADAL" clId="{3CAA7447-41E0-49A0-82D8-6DA75954F7A1}" dt="2024-03-15T12:33:12.973" v="517" actId="962"/>
          <ac:picMkLst>
            <pc:docMk/>
            <pc:sldMk cId="3640128" sldId="321"/>
            <ac:picMk id="8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BBFBD02-A05B-0757-5BF2-5EC103344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0823" y="9456738"/>
            <a:ext cx="846367" cy="2559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7303" tIns="44445" rIns="87303" bIns="44445">
            <a:spAutoFit/>
          </a:bodyPr>
          <a:lstStyle>
            <a:lvl1pPr defTabSz="8683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83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83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83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83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s-ES" sz="1200" b="0" dirty="0"/>
              <a:t>Page </a:t>
            </a:r>
            <a:fld id="{343346F3-8FFB-964C-BC29-279781F90417}" type="slidenum">
              <a:rPr lang="en-US" altLang="es-ES" sz="1200" b="0"/>
              <a:pPr algn="ctr">
                <a:lnSpc>
                  <a:spcPct val="90000"/>
                </a:lnSpc>
              </a:pPr>
              <a:t>‹#›</a:t>
            </a:fld>
            <a:endParaRPr lang="en-US" altLang="es-ES" sz="1200" b="0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855FA97-32BB-D6B7-F719-84B51A7DA96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1" y="4714876"/>
            <a:ext cx="4891088" cy="4467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67F5DE3-E39F-4033-01BD-9F5352A39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0823" y="9456738"/>
            <a:ext cx="846367" cy="2559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7303" tIns="44445" rIns="87303" bIns="44445">
            <a:spAutoFit/>
          </a:bodyPr>
          <a:lstStyle>
            <a:lvl1pPr defTabSz="8683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83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83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83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83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s-ES" sz="1200" b="0" dirty="0"/>
              <a:t>Page </a:t>
            </a:r>
            <a:fld id="{8633315A-1F1D-A74E-A651-CE19DD9A307C}" type="slidenum">
              <a:rPr lang="en-US" altLang="es-ES" sz="1200" b="0"/>
              <a:pPr algn="ctr">
                <a:lnSpc>
                  <a:spcPct val="90000"/>
                </a:lnSpc>
              </a:pPr>
              <a:t>‹#›</a:t>
            </a:fld>
            <a:endParaRPr lang="en-US" altLang="es-ES" sz="1200" b="0" dirty="0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B29FD09-03CE-1DB8-F791-B545187735B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2013" y="750888"/>
            <a:ext cx="4945062" cy="37099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7305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2094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2139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1839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947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0416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2732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1428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9AF64-00AA-16D8-D66A-71ECA967B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F744B-C50C-754D-A552-BEDCACF30C4D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E684E-B2F4-D784-84E0-0D74C652A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7CB7F-612E-5EE2-5B14-0AB38CF55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F68DC-C115-D443-B485-97F81F28F90A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9472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DE48-0C09-1613-00D8-841468334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B9C89-C0F0-744B-A306-08305273716E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784B9-A42E-466C-2EA5-77CB0C8CD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3D584-F584-AEAD-1484-13083FB73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E5762-38A7-454E-8EC6-B9F6583797E3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240787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4C525-A1F4-033C-F481-70F219FC5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0862F-4B21-E545-BA7E-3812CE8E4546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E263B-5050-0E55-7955-77D2D9E5F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B0413-22A9-D546-0845-574675171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84B05-BFE2-094A-80DF-9A4E1C65278E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81893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CD7C5-6586-0050-4E7F-F43C6ABA2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BEBC2-ECBD-1948-A918-2101547FB210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4D7C2-DEF3-B32C-2358-DE7EF1FA1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96000-A790-A32F-9DF4-30E3BD59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DB393-CA77-E348-A402-618462062E36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48106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222C8-79CF-0FEC-2AFD-B08071E52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71F45-866D-B149-82BD-7C3794D4B41F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2FBBC-F385-681D-728D-AA7813D85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F96CB-1198-D4B2-5D04-756B30617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52F3B-70D8-5A4F-AE9E-B05D65C44BDD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266024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81B8D2-0EEC-CCB3-7174-3BB2B3371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F239B-B18E-B54B-AC60-6FE2949604F5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5387B1-03B5-ACA0-55E5-35D993319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0F1C66-F3B9-C2F4-6722-808B46D5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1D64E-D608-0B43-B3AA-9BA1BC33DBAF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523511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A350071-4420-53D5-48C9-385C050FF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E3ACD-4E26-B048-9BF3-C25111DAD524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F95E447-AA1A-3CA8-8D31-E9CEFD58E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D513D7E-FA40-93AA-8284-F90E21DEF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1EA3F-A2EB-FE4D-9468-FBF44D586C62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75904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1C4199D-8F57-7A6E-048E-E430BE008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4EB5D-EA95-FC40-ACFD-8CBAD1CB9067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BB88962-E13E-324E-2ADD-904C3ECD3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CFD398C-028A-A6FD-4279-E3A21290E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BDD76-0D63-A741-8A7D-4C4D31FCF80F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887458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F67BC1D-7F75-4CF4-9216-156EB83F0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70E58-C9B9-AE49-B65E-832ABC1E2AB7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0F04B0C-9EE7-C8E0-4CF4-053E2FC2D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3D4A8D1-8DE2-A7A3-5963-5646DBA98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0D4F9-8040-9F47-A945-32B4BDF95868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75644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44AD11-DF9F-8A76-71C7-24F3A401F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A26C5-EC01-A742-A92B-5733223E618D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3B5F27C-FC68-AB28-7B1B-3F7E22E1C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120AA6C-611E-F45E-1CF0-5A3E3A285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83FC0-D053-6A4D-934D-D862B3806D67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377166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0D688F1-F1DC-5F8C-83E4-09DA40B8F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264F3-45A4-A643-8C8B-90CD475023C6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1E7C31A-1B90-EA45-89D3-5034CD14B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984892-1C2E-7319-58E5-38C96421C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132A7-1785-AD47-B11D-4F4A6B6E3648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905010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8F75763-B860-DB4C-A17B-859E5585BFC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D94215F-1759-47C6-AFF3-7D0061470F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Click to edit Master text styles</a:t>
            </a:r>
          </a:p>
          <a:p>
            <a:pPr lvl="1"/>
            <a:r>
              <a:rPr lang="en-US" altLang="es-ES"/>
              <a:t>Second level</a:t>
            </a:r>
          </a:p>
          <a:p>
            <a:pPr lvl="2"/>
            <a:r>
              <a:rPr lang="en-US" altLang="es-ES"/>
              <a:t>Third level</a:t>
            </a:r>
          </a:p>
          <a:p>
            <a:pPr lvl="3"/>
            <a:r>
              <a:rPr lang="en-US" altLang="es-ES"/>
              <a:t>Fourth level</a:t>
            </a:r>
          </a:p>
          <a:p>
            <a:pPr lvl="4"/>
            <a:r>
              <a:rPr lang="en-US" altLang="es-E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5BA78-5A6A-3CEE-78F2-78CC43C923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55AD229E-5EE4-D743-B496-DA516D886C14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965BF-3939-C4BA-AA8B-D2ABC94DF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52D6A-1F1D-F387-AF0C-7E0603655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5D88CE0-25C5-9D41-B386-8ADCBCD78B13}" type="slidenum">
              <a:rPr lang="en-US" altLang="es-ES"/>
              <a:pPr/>
              <a:t>‹#›</a:t>
            </a:fld>
            <a:endParaRPr lang="en-U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ACFCD1B-83DD-52BE-3B3E-8FC5EE8240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425" y="76200"/>
            <a:ext cx="82296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/>
              <a:t>Whole institution approach to students´ diversity and inclusion in European universities: A SWOT analysis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C2A7390E-58A8-31F7-14FC-F09CEE5B1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886454"/>
            <a:ext cx="7848600" cy="139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s-ES" sz="2000" dirty="0"/>
              <a:t>AHEAD 2024 Conference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s-ES" sz="2000" dirty="0"/>
              <a:t>Panorama: Widening the Lens for Systemic Inclusion in Tertiary Education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en-US" altLang="es-ES" sz="2000" dirty="0"/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s-ES" sz="2000" dirty="0"/>
              <a:t>March 21, 2024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s-ES" sz="2000" b="0" dirty="0"/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920573B8-118C-BBC6-A14F-032D188D69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58044" y="3749634"/>
            <a:ext cx="7072362" cy="1479566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s-ES" sz="1800" b="1" dirty="0"/>
              <a:t>Dr. </a:t>
            </a:r>
            <a:r>
              <a:rPr lang="en-US" altLang="es-ES" sz="1800" b="1" dirty="0" err="1"/>
              <a:t>Hemendra</a:t>
            </a:r>
            <a:r>
              <a:rPr lang="en-US" altLang="es-ES" sz="1800" b="1" dirty="0"/>
              <a:t> Mistry		Prof. Maria Cruz Sanchez Gomez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s-ES" sz="1400" dirty="0"/>
              <a:t>MSCA COFUND Fellow			Professor of Educational Science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s-ES" sz="1400" dirty="0"/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s-ES" sz="1400" dirty="0"/>
              <a:t>Department of  Didactics, Organization, and Research Methods (DOYMI)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s-ES" sz="1400" dirty="0"/>
              <a:t>Faculty of Education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s-ES" sz="1400" dirty="0"/>
              <a:t>University of Salamanca, Spain</a:t>
            </a:r>
            <a:endParaRPr lang="en-US" altLang="es-ES" sz="2000" dirty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s-ES" sz="2000" dirty="0"/>
          </a:p>
        </p:txBody>
      </p:sp>
      <p:pic>
        <p:nvPicPr>
          <p:cNvPr id="2" name="Imagen 1" descr="This project has received funding from the EU's 2020 research and innovation programme&#10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5121234"/>
            <a:ext cx="8131175" cy="166872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50B8919-7362-44B0-88DB-54C545366B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2048"/>
            <a:ext cx="8458200" cy="804664"/>
          </a:xfrm>
        </p:spPr>
        <p:txBody>
          <a:bodyPr/>
          <a:lstStyle/>
          <a:p>
            <a:pPr eaLnBrk="1" hangingPunct="1"/>
            <a:r>
              <a:rPr lang="en-US" altLang="es-ES" b="1" dirty="0"/>
              <a:t>Introduction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24FADF4-9B2C-9C7C-97D6-1C4C585F43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458200" cy="5225752"/>
          </a:xfrm>
        </p:spPr>
        <p:txBody>
          <a:bodyPr rtlCol="0">
            <a:normAutofit fontScale="85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dirty="0"/>
              <a:t>SDG 4, ¨Quality and accessible education for all¨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dirty="0"/>
              <a:t>Higher education is considered a key factor in economic prosperity and social well-being.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dirty="0"/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dirty="0"/>
              <a:t>An inclusive university is one that welcomes diversity as an attitude and value on the rise </a:t>
            </a:r>
            <a:r>
              <a:rPr lang="en-US" sz="2200" i="1" dirty="0"/>
              <a:t>(Martin, Borges, &amp; Goncalves, 2018).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sz="2200" i="1" dirty="0"/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altLang="es-ES" dirty="0"/>
              <a:t>Universities are insufficiently prepared to include all students from an inclusive standpoint </a:t>
            </a:r>
            <a:r>
              <a:rPr lang="en-US" altLang="es-ES" sz="2200" i="1" dirty="0"/>
              <a:t>(</a:t>
            </a:r>
            <a:r>
              <a:rPr lang="en-US" altLang="es-ES" sz="2200" i="1" dirty="0" err="1"/>
              <a:t>Moliner</a:t>
            </a:r>
            <a:r>
              <a:rPr lang="en-US" altLang="es-ES" sz="2200" i="1" dirty="0"/>
              <a:t> et al., 2019).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en-US" altLang="es-ES" sz="2000" i="1" dirty="0"/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dirty="0"/>
              <a:t>Only a few European countries have followed up with concrete action at the system level </a:t>
            </a:r>
            <a:r>
              <a:rPr lang="en-US" sz="2200" i="1" dirty="0"/>
              <a:t>(European University Association, 2019)</a:t>
            </a:r>
            <a:endParaRPr lang="en-US" altLang="es-ES" sz="2200" i="1" dirty="0"/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800" i="1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79A2CBF-FAFE-BBC2-7004-DD3290617D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</p:spPr>
        <p:txBody>
          <a:bodyPr/>
          <a:lstStyle/>
          <a:p>
            <a:pPr eaLnBrk="1" hangingPunct="1"/>
            <a:r>
              <a:rPr lang="en-US" altLang="es-ES" b="1" dirty="0"/>
              <a:t>Method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2527763-8D72-818F-CDC6-6617D877AF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295400"/>
            <a:ext cx="7924800" cy="5013920"/>
          </a:xfrm>
        </p:spPr>
        <p:txBody>
          <a:bodyPr rtlCol="0">
            <a:normAutofit lnSpcReduction="1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/>
              <a:t>Ethical approval</a:t>
            </a:r>
            <a:r>
              <a:rPr lang="en-US" dirty="0"/>
              <a:t> – informed consent, examined and approved study protocol by USAL SREC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/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/>
              <a:t>Participants</a:t>
            </a:r>
            <a:r>
              <a:rPr lang="en-US" dirty="0"/>
              <a:t> – 30 universities responded voluntarily (France-4, Spain-8, Sweden-7, UK-8)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/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/>
              <a:t>Materials and procedure </a:t>
            </a:r>
            <a:r>
              <a:rPr lang="en-US" dirty="0"/>
              <a:t>- Online survey questionnaire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79A2CBF-FAFE-BBC2-7004-DD3290617D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764704"/>
          </a:xfrm>
        </p:spPr>
        <p:txBody>
          <a:bodyPr/>
          <a:lstStyle/>
          <a:p>
            <a:pPr eaLnBrk="1" hangingPunct="1"/>
            <a:r>
              <a:rPr lang="en-US" altLang="es-ES" b="1" dirty="0"/>
              <a:t>Results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2527763-8D72-818F-CDC6-6617D877AF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908720"/>
            <a:ext cx="7924800" cy="5544616"/>
          </a:xfrm>
        </p:spPr>
        <p:txBody>
          <a:bodyPr rtlCol="0">
            <a:normAutofit fontScale="70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dirty="0"/>
              <a:t>Address in specific strategies and code of conducts (87%)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dirty="0"/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dirty="0"/>
              <a:t>EDI unit in campus (87%)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dirty="0"/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dirty="0"/>
              <a:t>Reasons – social responsibility (87%), explicit value (80%), legal obligation (73%)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dirty="0"/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dirty="0"/>
              <a:t>Leadership – central level governing bodies (83%), rector´s cabinet (70%)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dirty="0"/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dirty="0"/>
              <a:t>Major way to address – print, electronic and social media (90%)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dirty="0"/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dirty="0"/>
              <a:t>Diversity address in data collection – gender (63%), age (60%), race (47%) and disability (47%)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dirty="0"/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dirty="0"/>
              <a:t>Use of measures – guidance, counselling and mentoring (87%), tools and techniques for inclusive learning (83%)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94824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79A2CBF-FAFE-BBC2-7004-DD3290617D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764704"/>
          </a:xfrm>
        </p:spPr>
        <p:txBody>
          <a:bodyPr/>
          <a:lstStyle/>
          <a:p>
            <a:pPr eaLnBrk="1" hangingPunct="1"/>
            <a:r>
              <a:rPr lang="en-US" altLang="es-ES" b="1" dirty="0"/>
              <a:t>SWOT Analysis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18816" y="1174809"/>
            <a:ext cx="861774" cy="232127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wrap="none" lIns="91440" tIns="45720" rIns="91440" bIns="45720">
            <a:spAutoFit/>
          </a:bodyPr>
          <a:lstStyle/>
          <a:p>
            <a:pPr algn="ctr"/>
            <a:r>
              <a:rPr lang="es-ES" sz="4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Strengths</a:t>
            </a:r>
          </a:p>
        </p:txBody>
      </p:sp>
      <p:pic>
        <p:nvPicPr>
          <p:cNvPr id="1026" name="Picture 2" descr="Anti-discrimination Law – German Law Jour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4866"/>
            <a:ext cx="3635896" cy="281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ievance Redressal Mechanism in Ban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04866"/>
            <a:ext cx="3768353" cy="281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411149" y="3955535"/>
            <a:ext cx="677108" cy="247279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wrap="none" lIns="91440" tIns="45720" rIns="91440" bIns="45720">
            <a:spAutoFit/>
          </a:bodyPr>
          <a:lstStyle/>
          <a:p>
            <a:pPr algn="ctr"/>
            <a:r>
              <a:rPr lang="es-ES" sz="3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Opportunities</a:t>
            </a:r>
          </a:p>
        </p:txBody>
      </p:sp>
      <p:pic>
        <p:nvPicPr>
          <p:cNvPr id="4" name="Imagen 3" descr="a cartoon with a speaker and a protest sign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656" y="3858520"/>
            <a:ext cx="3744416" cy="2666824"/>
          </a:xfrm>
          <a:prstGeom prst="rect">
            <a:avLst/>
          </a:prstGeom>
        </p:spPr>
      </p:pic>
      <p:pic>
        <p:nvPicPr>
          <p:cNvPr id="5" name="Imagen 4" descr="Image of policies concept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0073" y="3891244"/>
            <a:ext cx="3626866" cy="263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3700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79A2CBF-FAFE-BBC2-7004-DD3290617D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764704"/>
          </a:xfrm>
        </p:spPr>
        <p:txBody>
          <a:bodyPr/>
          <a:lstStyle/>
          <a:p>
            <a:pPr eaLnBrk="1" hangingPunct="1"/>
            <a:r>
              <a:rPr lang="en-US" altLang="es-ES" b="1" dirty="0"/>
              <a:t>SWOT Analysis (2)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82954" y="1090668"/>
            <a:ext cx="738664" cy="244188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wrap="none" lIns="91440" tIns="45720" rIns="91440" bIns="45720">
            <a:spAutoFit/>
          </a:bodyPr>
          <a:lstStyle/>
          <a:p>
            <a:pPr algn="ctr"/>
            <a:r>
              <a:rPr lang="es-ES" sz="36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Weaknesses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11149" y="4427556"/>
            <a:ext cx="738664" cy="152875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wrap="none" lIns="91440" tIns="45720" rIns="91440" bIns="45720">
            <a:spAutoFit/>
          </a:bodyPr>
          <a:lstStyle/>
          <a:p>
            <a:pPr algn="ctr"/>
            <a:r>
              <a:rPr lang="es-ES" sz="36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Threats</a:t>
            </a:r>
          </a:p>
        </p:txBody>
      </p:sp>
      <p:pic>
        <p:nvPicPr>
          <p:cNvPr id="2" name="Picture 2" descr="A budget doesn't make you creative. A lack of budget does.” | Watts Tren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908720"/>
            <a:ext cx="367240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A figure with lines coming out of them leading to words such as 'Education' 'Race' 'Gender'ner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2946" y="906962"/>
            <a:ext cx="3871054" cy="2882078"/>
          </a:xfrm>
          <a:prstGeom prst="rect">
            <a:avLst/>
          </a:prstGeom>
        </p:spPr>
      </p:pic>
      <p:pic>
        <p:nvPicPr>
          <p:cNvPr id="7" name="Imagen 6" descr="A close-up of a check&#10;&#10;With the words insufficient funds on to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4" y="3789041"/>
            <a:ext cx="3672408" cy="3068960"/>
          </a:xfrm>
          <a:prstGeom prst="rect">
            <a:avLst/>
          </a:prstGeom>
        </p:spPr>
      </p:pic>
      <p:pic>
        <p:nvPicPr>
          <p:cNvPr id="8" name="Imagen 7" descr="A diagram of a policy and practice&#10;&#10;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0498" y="3789040"/>
            <a:ext cx="3893502" cy="306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2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79A2CBF-FAFE-BBC2-7004-DD3290617D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</p:spPr>
        <p:txBody>
          <a:bodyPr/>
          <a:lstStyle/>
          <a:p>
            <a:pPr eaLnBrk="1" hangingPunct="1"/>
            <a:r>
              <a:rPr lang="en-US" altLang="es-ES" b="1"/>
              <a:t>Conclusion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2527763-8D72-818F-CDC6-6617D877AF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295400"/>
            <a:ext cx="7924800" cy="5157936"/>
          </a:xfrm>
        </p:spPr>
        <p:txBody>
          <a:bodyPr rtlCol="0">
            <a:normAutofit/>
          </a:bodyPr>
          <a:lstStyle/>
          <a:p>
            <a:pPr marL="719138" indent="-719138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719138" algn="l"/>
              </a:tabLst>
              <a:defRPr/>
            </a:pPr>
            <a:r>
              <a:rPr lang="en-US" dirty="0"/>
              <a:t>Collaboration among stakeholders, policy-makers and administrators.</a:t>
            </a:r>
          </a:p>
          <a:p>
            <a:pPr marL="719138" indent="-719138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719138" algn="l"/>
              </a:tabLst>
              <a:defRPr/>
            </a:pPr>
            <a:r>
              <a:rPr lang="en-US" dirty="0"/>
              <a:t>More training opportunities.</a:t>
            </a:r>
          </a:p>
          <a:p>
            <a:pPr marL="719138" indent="-719138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719138" algn="l"/>
              </a:tabLst>
              <a:defRPr/>
            </a:pPr>
            <a:r>
              <a:rPr lang="en-US" dirty="0"/>
              <a:t>Collaboration with other educational institutions and diversity organizations.</a:t>
            </a:r>
          </a:p>
          <a:p>
            <a:pPr marL="719138" indent="-719138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719138" algn="l"/>
              </a:tabLst>
              <a:defRPr/>
            </a:pPr>
            <a:r>
              <a:rPr lang="en-US" dirty="0"/>
              <a:t>Adequate funding from the government.</a:t>
            </a:r>
          </a:p>
          <a:p>
            <a:pPr marL="719138" indent="-719138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719138" algn="l"/>
              </a:tabLst>
              <a:defRPr/>
            </a:pPr>
            <a:r>
              <a:rPr lang="en-US" dirty="0"/>
              <a:t>Focus of students´ diversity and inclusion in universities´ main strategy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/>
          </a:p>
          <a:p>
            <a:pPr marL="538163" indent="-538163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03717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es-ES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75024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946560433F2B4BAC6115A870028350" ma:contentTypeVersion="17" ma:contentTypeDescription="Create a new document." ma:contentTypeScope="" ma:versionID="504a4eee48183cc64ffa4f8ca4e8fda6">
  <xsd:schema xmlns:xsd="http://www.w3.org/2001/XMLSchema" xmlns:xs="http://www.w3.org/2001/XMLSchema" xmlns:p="http://schemas.microsoft.com/office/2006/metadata/properties" xmlns:ns2="f04adec5-321f-46c9-8d8f-d278d5019d73" xmlns:ns3="98a9eb8c-6a01-428e-9f5d-17b5596ff277" targetNamespace="http://schemas.microsoft.com/office/2006/metadata/properties" ma:root="true" ma:fieldsID="cf20f95ca4649c41c8b81b9c4d626c3f" ns2:_="" ns3:_="">
    <xsd:import namespace="f04adec5-321f-46c9-8d8f-d278d5019d73"/>
    <xsd:import namespace="98a9eb8c-6a01-428e-9f5d-17b5596ff2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4adec5-321f-46c9-8d8f-d278d5019d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18109bd-626c-4cb5-b457-7c830300b9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a9eb8c-6a01-428e-9f5d-17b5596ff27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7ea14bd-29b4-46a6-9b71-aedf54cf4907}" ma:internalName="TaxCatchAll" ma:showField="CatchAllData" ma:web="98a9eb8c-6a01-428e-9f5d-17b5596ff2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4adec5-321f-46c9-8d8f-d278d5019d73">
      <Terms xmlns="http://schemas.microsoft.com/office/infopath/2007/PartnerControls"/>
    </lcf76f155ced4ddcb4097134ff3c332f>
    <TaxCatchAll xmlns="98a9eb8c-6a01-428e-9f5d-17b5596ff27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EB8F5D-A7B2-4ED2-A855-EEB3262E7B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4adec5-321f-46c9-8d8f-d278d5019d73"/>
    <ds:schemaRef ds:uri="98a9eb8c-6a01-428e-9f5d-17b5596ff2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A8005D-E1B6-4A6E-AEA1-C0303A3A14D0}">
  <ds:schemaRefs>
    <ds:schemaRef ds:uri="http://schemas.microsoft.com/office/2006/metadata/properties"/>
    <ds:schemaRef ds:uri="http://schemas.microsoft.com/office/infopath/2007/PartnerControls"/>
    <ds:schemaRef ds:uri="f04adec5-321f-46c9-8d8f-d278d5019d73"/>
    <ds:schemaRef ds:uri="98a9eb8c-6a01-428e-9f5d-17b5596ff277"/>
  </ds:schemaRefs>
</ds:datastoreItem>
</file>

<file path=customXml/itemProps3.xml><?xml version="1.0" encoding="utf-8"?>
<ds:datastoreItem xmlns:ds="http://schemas.openxmlformats.org/officeDocument/2006/customXml" ds:itemID="{C9998EA3-CF06-4B90-9309-9199A0925F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2081</TotalTime>
  <Words>369</Words>
  <Application>Microsoft Office PowerPoint</Application>
  <PresentationFormat>Letter Paper (8.5x11 in)</PresentationFormat>
  <Paragraphs>54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 Theme</vt:lpstr>
      <vt:lpstr>Whole institution approach to students´ diversity and inclusion in European universities: A SWOT analysis</vt:lpstr>
      <vt:lpstr>Introduction</vt:lpstr>
      <vt:lpstr>Method</vt:lpstr>
      <vt:lpstr>Results</vt:lpstr>
      <vt:lpstr>SWOT Analysis</vt:lpstr>
      <vt:lpstr>SWOT Analysis (2)</vt:lpstr>
      <vt:lpstr>Conclusion</vt:lpstr>
      <vt:lpstr>Thank you</vt:lpstr>
    </vt:vector>
  </TitlesOfParts>
  <Company>Illinois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Cooperative &amp; Collaborative Learning</dc:title>
  <dc:creator>Physics Department</dc:creator>
  <cp:keywords/>
  <cp:lastModifiedBy>Caoimhe Cronin</cp:lastModifiedBy>
  <cp:revision>175</cp:revision>
  <cp:lastPrinted>2024-03-13T16:43:12Z</cp:lastPrinted>
  <dcterms:created xsi:type="dcterms:W3CDTF">2000-10-02T16:53:41Z</dcterms:created>
  <dcterms:modified xsi:type="dcterms:W3CDTF">2024-03-15T12:33:13Z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0x01010069946560433F2B4BAC6115A870028350</vt:lpwstr>
  </property>
  <property fmtid="{D5CDD505-2E9C-101B-9397-08002B2CF9AE}" pid="3" name="MediaServiceImageTags">
    <vt:lpwstr/>
  </property>
</Properties>
</file>