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262" r:id="rId8"/>
    <p:sldId id="263" r:id="rId9"/>
    <p:sldId id="258" r:id="rId10"/>
    <p:sldId id="260" r:id="rId11"/>
    <p:sldId id="261" r:id="rId12"/>
    <p:sldId id="264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95F"/>
    <a:srgbClr val="6C979E"/>
    <a:srgbClr val="E7605F"/>
    <a:srgbClr val="BB593E"/>
    <a:srgbClr val="0097D7"/>
    <a:srgbClr val="6E5093"/>
    <a:srgbClr val="09A145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E83DB-8DCA-48F3-989B-4C37DCEA14AD}" v="29" dt="2024-03-15T10:41:29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228" autoAdjust="0"/>
  </p:normalViewPr>
  <p:slideViewPr>
    <p:cSldViewPr snapToGrid="0">
      <p:cViewPr varScale="1">
        <p:scale>
          <a:sx n="78" d="100"/>
          <a:sy n="78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What did you find most useful about the layout of your module materials?</a:t>
            </a:r>
          </a:p>
        </c:rich>
      </c:tx>
      <c:layout>
        <c:manualLayout>
          <c:xMode val="edge"/>
          <c:yMode val="edge"/>
          <c:x val="0.14603125000000003"/>
          <c:y val="1.640624899075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responses</c:v>
                </c:pt>
              </c:strCache>
            </c:strRef>
          </c:tx>
          <c:spPr>
            <a:solidFill>
              <a:srgbClr val="2C595F"/>
            </a:solidFill>
            <a:ln w="9525" cap="flat" cmpd="sng" algn="ctr">
              <a:solidFill>
                <a:srgbClr val="2C595F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Accessible</c:v>
                </c:pt>
                <c:pt idx="1">
                  <c:v>Clear</c:v>
                </c:pt>
                <c:pt idx="2">
                  <c:v>Organised</c:v>
                </c:pt>
                <c:pt idx="3">
                  <c:v>PowerPoints available</c:v>
                </c:pt>
                <c:pt idx="4">
                  <c:v>Easy to navigate</c:v>
                </c:pt>
                <c:pt idx="5">
                  <c:v>Sections</c:v>
                </c:pt>
                <c:pt idx="6">
                  <c:v>Topics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24</c:v>
                </c:pt>
                <c:pt idx="5">
                  <c:v>20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B-4750-9A08-B348EAB463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Accessible</c:v>
                </c:pt>
                <c:pt idx="1">
                  <c:v>Clear</c:v>
                </c:pt>
                <c:pt idx="2">
                  <c:v>Organised</c:v>
                </c:pt>
                <c:pt idx="3">
                  <c:v>PowerPoints available</c:v>
                </c:pt>
                <c:pt idx="4">
                  <c:v>Easy to navigate</c:v>
                </c:pt>
                <c:pt idx="5">
                  <c:v>Sections</c:v>
                </c:pt>
                <c:pt idx="6">
                  <c:v>Topics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DCAB-4750-9A08-B348EAB463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Accessible</c:v>
                </c:pt>
                <c:pt idx="1">
                  <c:v>Clear</c:v>
                </c:pt>
                <c:pt idx="2">
                  <c:v>Organised</c:v>
                </c:pt>
                <c:pt idx="3">
                  <c:v>PowerPoints available</c:v>
                </c:pt>
                <c:pt idx="4">
                  <c:v>Easy to navigate</c:v>
                </c:pt>
                <c:pt idx="5">
                  <c:v>Sections</c:v>
                </c:pt>
                <c:pt idx="6">
                  <c:v>Topics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DCAB-4750-9A08-B348EAB463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16064464"/>
        <c:axId val="1130740288"/>
      </c:barChart>
      <c:catAx>
        <c:axId val="121606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740288"/>
        <c:crosses val="autoZero"/>
        <c:auto val="1"/>
        <c:lblAlgn val="ctr"/>
        <c:lblOffset val="100"/>
        <c:noMultiLvlLbl val="0"/>
      </c:catAx>
      <c:valAx>
        <c:axId val="1130740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6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97946-FFF4-3004-8758-D07BEBDEEF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E12F4-A6E9-AB4E-AD95-0B6CD167F6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C65A4-129C-4200-9F74-2CD32855BE82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DD574-383C-750F-293A-B259730E1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42B02-1DA4-173F-830F-BD2DA16220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16BA3-5290-4267-99AE-BEA7CAFD53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161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15/03/2024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76950"/>
            <a:ext cx="12192000" cy="782686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C0561E3-5540-4E51-9BE6-DA83A1E62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0431" y="6076950"/>
            <a:ext cx="984353" cy="785362"/>
          </a:xfrm>
          <a:prstGeom prst="rtTriangle">
            <a:avLst/>
          </a:prstGeom>
          <a:solidFill>
            <a:srgbClr val="6C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078694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" name="Google Shape;15;p1" descr="Facebook Logo">
            <a:extLst>
              <a:ext uri="{FF2B5EF4-FFF2-40B4-BE49-F238E27FC236}">
                <a16:creationId xmlns:a16="http://schemas.microsoft.com/office/drawing/2014/main" id="{FFE7E155-AA03-4A09-A709-B36E7B6DB1BF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48706" y="6372225"/>
            <a:ext cx="261369" cy="44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55989" y="6174341"/>
            <a:ext cx="1156885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/ahead.ie	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9637989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www.ahead.ie/ATHive 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1" y="6174341"/>
            <a:ext cx="3243397" cy="39993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8A71979-04A3-47C0-8DD5-ABB3AB4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6684" y="6076950"/>
            <a:ext cx="984353" cy="789534"/>
          </a:xfrm>
          <a:prstGeom prst="rtTriangle">
            <a:avLst/>
          </a:prstGeom>
          <a:solidFill>
            <a:srgbClr val="6C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oogle Shape;14;p1" descr="Twitter Logo">
            <a:extLst>
              <a:ext uri="{FF2B5EF4-FFF2-40B4-BE49-F238E27FC236}">
                <a16:creationId xmlns:a16="http://schemas.microsoft.com/office/drawing/2014/main" id="{EC201EB0-A09D-4432-9B2A-E41449CCF4AC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53867" y="6436238"/>
            <a:ext cx="389243" cy="3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335110E8-8E9B-4559-A061-13D62B1A4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6296" y="6076031"/>
            <a:ext cx="984353" cy="789534"/>
          </a:xfrm>
          <a:prstGeom prst="rtTriangle">
            <a:avLst/>
          </a:prstGeom>
          <a:solidFill>
            <a:srgbClr val="6C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oogle Shape;13;p1" descr="Website logo">
            <a:extLst>
              <a:ext uri="{FF2B5EF4-FFF2-40B4-BE49-F238E27FC236}">
                <a16:creationId xmlns:a16="http://schemas.microsoft.com/office/drawing/2014/main" id="{758BB0C0-5177-44EB-B0CE-2212C01CEB08}"/>
              </a:ext>
            </a:extLst>
          </p:cNvPr>
          <p:cNvPicPr preferRelativeResize="0"/>
          <p:nvPr userDrawn="1"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048479" y="6410066"/>
            <a:ext cx="273471" cy="3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B3F79CE8-9CD8-D7F9-5CC0-72670EF99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1" b="34444"/>
          <a:stretch/>
        </p:blipFill>
        <p:spPr>
          <a:xfrm>
            <a:off x="9848654" y="155500"/>
            <a:ext cx="2238571" cy="525537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2094-48E8-A80E-DCC6-08C4FEA09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Designing a Course Template for a Large Institution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8E501-A4B0-8A29-8684-0FA291FB2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Sophie Gahan</a:t>
            </a:r>
          </a:p>
          <a:p>
            <a:r>
              <a:rPr lang="en-IE" dirty="0"/>
              <a:t>Inclusive UCC</a:t>
            </a:r>
          </a:p>
          <a:p>
            <a:r>
              <a:rPr lang="en-IE" dirty="0"/>
              <a:t>University College Cork</a:t>
            </a:r>
          </a:p>
        </p:txBody>
      </p:sp>
    </p:spTree>
    <p:extLst>
      <p:ext uri="{BB962C8B-B14F-4D97-AF65-F5344CB8AC3E}">
        <p14:creationId xmlns:p14="http://schemas.microsoft.com/office/powerpoint/2010/main" val="112948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89C2A01F-67CC-CA74-2AA5-BCD89223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22" y="332489"/>
            <a:ext cx="10515600" cy="1325563"/>
          </a:xfrm>
        </p:spPr>
        <p:txBody>
          <a:bodyPr/>
          <a:lstStyle/>
          <a:p>
            <a:r>
              <a:rPr lang="en-IE" dirty="0"/>
              <a:t>Getting Started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9E33FE7B-3AFD-7BCF-722C-DF7B9E0A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9" y="1572803"/>
            <a:ext cx="6046076" cy="4351338"/>
          </a:xfrm>
        </p:spPr>
        <p:txBody>
          <a:bodyPr/>
          <a:lstStyle/>
          <a:p>
            <a:r>
              <a:rPr lang="en-IE" dirty="0"/>
              <a:t>The first step was a workshop involving Instructional Designers, academic staff, and students.</a:t>
            </a:r>
          </a:p>
          <a:p>
            <a:r>
              <a:rPr lang="en-IE" dirty="0"/>
              <a:t>Styled using tasks and scenarios.</a:t>
            </a:r>
          </a:p>
          <a:p>
            <a:r>
              <a:rPr lang="en-IE" dirty="0"/>
              <a:t>The students brought a unique lens of experience e.g. what features are helpful/unhelpful on a landing page.</a:t>
            </a:r>
          </a:p>
          <a:p>
            <a:r>
              <a:rPr lang="en-IE" dirty="0"/>
              <a:t>Built in Canvas after the workshop. Reviewed with group.</a:t>
            </a:r>
          </a:p>
        </p:txBody>
      </p:sp>
      <p:pic>
        <p:nvPicPr>
          <p:cNvPr id="4" name="Image" descr="A group of people sitting at a desk, talking and writing notes">
            <a:extLst>
              <a:ext uri="{FF2B5EF4-FFF2-40B4-BE49-F238E27FC236}">
                <a16:creationId xmlns:a16="http://schemas.microsoft.com/office/drawing/2014/main" id="{24A86557-04DB-DA15-2765-883354E9E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0" t="22872" r="-361" b="12202"/>
          <a:stretch/>
        </p:blipFill>
        <p:spPr>
          <a:xfrm>
            <a:off x="7620000" y="747245"/>
            <a:ext cx="3849414" cy="218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" descr="An A3 sheet showing sketches of a template">
            <a:extLst>
              <a:ext uri="{FF2B5EF4-FFF2-40B4-BE49-F238E27FC236}">
                <a16:creationId xmlns:a16="http://schemas.microsoft.com/office/drawing/2014/main" id="{37A09BA1-8D92-E72D-268E-EDCDE94EAE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7599" r="3103" b="2960"/>
          <a:stretch/>
        </p:blipFill>
        <p:spPr>
          <a:xfrm>
            <a:off x="6111042" y="3125763"/>
            <a:ext cx="3433665" cy="247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" descr="A sheet with plans for the project">
            <a:extLst>
              <a:ext uri="{FF2B5EF4-FFF2-40B4-BE49-F238E27FC236}">
                <a16:creationId xmlns:a16="http://schemas.microsoft.com/office/drawing/2014/main" id="{00006E17-18C0-A64A-DBFD-E17BF1219A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7905" r="21226"/>
          <a:stretch/>
        </p:blipFill>
        <p:spPr>
          <a:xfrm rot="5400000">
            <a:off x="9361159" y="3101676"/>
            <a:ext cx="2966336" cy="269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66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352922EC-A35C-78E4-FA82-8104D2DF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8" y="153192"/>
            <a:ext cx="2766849" cy="1325563"/>
          </a:xfrm>
        </p:spPr>
        <p:txBody>
          <a:bodyPr/>
          <a:lstStyle/>
          <a:p>
            <a:r>
              <a:rPr lang="en-IE" dirty="0"/>
              <a:t>Trialling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188673B0-5667-9E95-9DDB-0FD11977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75" y="1614009"/>
            <a:ext cx="6823841" cy="4351338"/>
          </a:xfrm>
        </p:spPr>
        <p:txBody>
          <a:bodyPr/>
          <a:lstStyle/>
          <a:p>
            <a:r>
              <a:rPr lang="en-IE" dirty="0"/>
              <a:t>The first trial was with modules in Occupational Science. </a:t>
            </a:r>
          </a:p>
          <a:p>
            <a:r>
              <a:rPr lang="en-IE" dirty="0"/>
              <a:t>There was positive feedback from lecturers and students, despite some initial extra work from the former.</a:t>
            </a:r>
          </a:p>
          <a:p>
            <a:r>
              <a:rPr lang="en-IE" dirty="0"/>
              <a:t>Further feedback was collected from our student interns the following summer.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E315B8-4204-A077-CAE7-BAA388E1A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2871" y="1"/>
            <a:ext cx="3779129" cy="2995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Speech Bubble:">
            <a:extLst>
              <a:ext uri="{FF2B5EF4-FFF2-40B4-BE49-F238E27FC236}">
                <a16:creationId xmlns:a16="http://schemas.microsoft.com/office/drawing/2014/main" id="{CE8C790F-BCD8-D4A4-0A43-FDAEBB0756E8}"/>
              </a:ext>
            </a:extLst>
          </p:cNvPr>
          <p:cNvSpPr/>
          <p:nvPr/>
        </p:nvSpPr>
        <p:spPr>
          <a:xfrm>
            <a:off x="7430813" y="58506"/>
            <a:ext cx="4498426" cy="3731172"/>
          </a:xfrm>
          <a:prstGeom prst="wedgeEllipseCallout">
            <a:avLst>
              <a:gd name="adj1" fmla="val -68391"/>
              <a:gd name="adj2" fmla="val 8956"/>
            </a:avLst>
          </a:prstGeom>
          <a:solidFill>
            <a:srgbClr val="2C59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was delighted that we could be a part of this pilot this year - while there was a little more work involved it was so worth it because it made my life a lot easier in terms of accessing and using Canvas without drowning in information.”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Helen Lynch, Occupational Science</a:t>
            </a:r>
            <a:endParaRPr lang="en-I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E" dirty="0"/>
          </a:p>
        </p:txBody>
      </p:sp>
      <p:pic>
        <p:nvPicPr>
          <p:cNvPr id="13" name="Image" descr="A room showing 16 students, broken into four groups of four, drawing templates on pages and using their laptops too.">
            <a:extLst>
              <a:ext uri="{FF2B5EF4-FFF2-40B4-BE49-F238E27FC236}">
                <a16:creationId xmlns:a16="http://schemas.microsoft.com/office/drawing/2014/main" id="{438E156D-3114-FBD0-266A-C41CDADFBC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06" y="3789678"/>
            <a:ext cx="3499945" cy="231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8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24CC2416-7166-C760-2B7A-62C491C2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14" y="209722"/>
            <a:ext cx="10515600" cy="1325563"/>
          </a:xfrm>
        </p:spPr>
        <p:txBody>
          <a:bodyPr/>
          <a:lstStyle/>
          <a:p>
            <a:r>
              <a:rPr lang="en-IE" dirty="0"/>
              <a:t>Features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20083806-6DCC-4FE8-45D6-09BD3362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469970"/>
            <a:ext cx="10515600" cy="4351338"/>
          </a:xfrm>
        </p:spPr>
        <p:txBody>
          <a:bodyPr/>
          <a:lstStyle/>
          <a:p>
            <a:r>
              <a:rPr lang="en-IE" dirty="0"/>
              <a:t>The template provided pre-formatted layouts for the landing page, the sections within the course, and the layout of each page of content.</a:t>
            </a:r>
          </a:p>
          <a:p>
            <a:r>
              <a:rPr lang="en-IE" dirty="0"/>
              <a:t>Instructions on how to use the template were also a necessity. </a:t>
            </a:r>
          </a:p>
          <a:p>
            <a:r>
              <a:rPr lang="en-IE" dirty="0"/>
              <a:t>We opted for a more text-based layout to avoid issues with image adjustments and screen resizing. </a:t>
            </a:r>
          </a:p>
        </p:txBody>
      </p:sp>
      <p:pic>
        <p:nvPicPr>
          <p:cNvPr id="9" name="Image" descr="A screenshot of the landing page, showing the module summary, aims of the course and further details on assessment and contact details">
            <a:extLst>
              <a:ext uri="{FF2B5EF4-FFF2-40B4-BE49-F238E27FC236}">
                <a16:creationId xmlns:a16="http://schemas.microsoft.com/office/drawing/2014/main" id="{FF27AFBB-D2F9-6DA4-57D0-5E95EF596B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0" t="32796" r="33277" b="8966"/>
          <a:stretch/>
        </p:blipFill>
        <p:spPr>
          <a:xfrm>
            <a:off x="94590" y="4003108"/>
            <a:ext cx="4771697" cy="286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" descr="A screenshot of the features of the template for the landing page">
            <a:extLst>
              <a:ext uri="{FF2B5EF4-FFF2-40B4-BE49-F238E27FC236}">
                <a16:creationId xmlns:a16="http://schemas.microsoft.com/office/drawing/2014/main" id="{4C6235DD-81F8-0541-234D-8DC83ADB18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69" t="30875" r="33361" b="12184"/>
          <a:stretch/>
        </p:blipFill>
        <p:spPr>
          <a:xfrm>
            <a:off x="5068617" y="3980068"/>
            <a:ext cx="3674168" cy="287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" descr="A screenshot of the format of the topics and lectures layout">
            <a:extLst>
              <a:ext uri="{FF2B5EF4-FFF2-40B4-BE49-F238E27FC236}">
                <a16:creationId xmlns:a16="http://schemas.microsoft.com/office/drawing/2014/main" id="{1AE46ABD-C4C5-8663-50E0-F16DCC8089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97" t="25901" r="41120" b="16015"/>
          <a:stretch/>
        </p:blipFill>
        <p:spPr>
          <a:xfrm>
            <a:off x="8986346" y="3980068"/>
            <a:ext cx="3205654" cy="283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502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24CC2416-7166-C760-2B7A-62C491C2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0"/>
            <a:ext cx="10515600" cy="1325563"/>
          </a:xfrm>
        </p:spPr>
        <p:txBody>
          <a:bodyPr/>
          <a:lstStyle/>
          <a:p>
            <a:r>
              <a:rPr lang="en-IE" dirty="0"/>
              <a:t>Rationale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20083806-6DCC-4FE8-45D6-09BD3362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178686"/>
            <a:ext cx="11631198" cy="4351338"/>
          </a:xfrm>
        </p:spPr>
        <p:txBody>
          <a:bodyPr/>
          <a:lstStyle/>
          <a:p>
            <a:r>
              <a:rPr lang="en-IE" dirty="0"/>
              <a:t>We incorporated UDL and WCAG standards throughout and provided a rationale for each layout to the staff. </a:t>
            </a:r>
          </a:p>
        </p:txBody>
      </p:sp>
      <p:pic>
        <p:nvPicPr>
          <p:cNvPr id="5" name="Image" descr="A table in a Word document with columns for 'the part of the template, what's included on it, and what part of the UDL and WCAG guidelines it fits'.&#10;&#10;The example given is for the Landing Page which is mapped to UDL checkpoint 2.5 and WCAG guideline 1.3.">
            <a:extLst>
              <a:ext uri="{FF2B5EF4-FFF2-40B4-BE49-F238E27FC236}">
                <a16:creationId xmlns:a16="http://schemas.microsoft.com/office/drawing/2014/main" id="{B487A63C-BAD4-A974-D4FE-380FB33F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4" y="2385531"/>
            <a:ext cx="11921412" cy="463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560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C0878F22-6FAB-5987-420D-01CEB0F6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5368"/>
            <a:ext cx="10515600" cy="1325563"/>
          </a:xfrm>
        </p:spPr>
        <p:txBody>
          <a:bodyPr/>
          <a:lstStyle/>
          <a:p>
            <a:r>
              <a:rPr lang="en-IE" dirty="0"/>
              <a:t>Rollout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50BA93C9-E12B-9F9B-2284-41E4F127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29" y="1421600"/>
            <a:ext cx="5650102" cy="4351338"/>
          </a:xfrm>
        </p:spPr>
        <p:txBody>
          <a:bodyPr/>
          <a:lstStyle/>
          <a:p>
            <a:r>
              <a:rPr lang="en-IE" dirty="0"/>
              <a:t>We spent time researching whether to make the template a default setting for all users or optional.</a:t>
            </a:r>
          </a:p>
          <a:p>
            <a:r>
              <a:rPr lang="en-IE" dirty="0"/>
              <a:t>Default templates are rarer, and we chose optional in the end, with a recommendation included on all new course shells.</a:t>
            </a:r>
          </a:p>
          <a:p>
            <a:r>
              <a:rPr lang="en-IE" dirty="0"/>
              <a:t>Since the 2024 rollover there has been over 400 downloads.</a:t>
            </a:r>
          </a:p>
          <a:p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7" name="Image" descr="Screenshot of the format and layout of Canvas when viewed by a student">
            <a:extLst>
              <a:ext uri="{FF2B5EF4-FFF2-40B4-BE49-F238E27FC236}">
                <a16:creationId xmlns:a16="http://schemas.microsoft.com/office/drawing/2014/main" id="{EE0E46DD-7F61-1416-6479-356A777D6A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2" y="3205266"/>
            <a:ext cx="5488371" cy="2698306"/>
          </a:xfrm>
          <a:prstGeom prst="rect">
            <a:avLst/>
          </a:prstGeom>
        </p:spPr>
      </p:pic>
      <p:pic>
        <p:nvPicPr>
          <p:cNvPr id="5" name="Image" descr="The download for the template on Canvas Commons.">
            <a:extLst>
              <a:ext uri="{FF2B5EF4-FFF2-40B4-BE49-F238E27FC236}">
                <a16:creationId xmlns:a16="http://schemas.microsoft.com/office/drawing/2014/main" id="{E84227FF-ACAF-362A-43A8-57358EDB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83" t="29732" r="58448" b="16015"/>
          <a:stretch/>
        </p:blipFill>
        <p:spPr>
          <a:xfrm>
            <a:off x="6783357" y="151354"/>
            <a:ext cx="2034073" cy="28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0D5E6E9A-1A7A-FC20-AA9C-90738FFC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8" y="149827"/>
            <a:ext cx="10515600" cy="1325563"/>
          </a:xfrm>
        </p:spPr>
        <p:txBody>
          <a:bodyPr/>
          <a:lstStyle/>
          <a:p>
            <a:r>
              <a:rPr lang="en-IE" dirty="0"/>
              <a:t>Analysis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A50E9290-5999-D5F8-8DBE-42875769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22" y="1391414"/>
            <a:ext cx="5030755" cy="4351338"/>
          </a:xfrm>
        </p:spPr>
        <p:txBody>
          <a:bodyPr/>
          <a:lstStyle/>
          <a:p>
            <a:r>
              <a:rPr lang="en-IE" dirty="0"/>
              <a:t>To gather feedback we ran a focus group with staff.  </a:t>
            </a:r>
          </a:p>
          <a:p>
            <a:r>
              <a:rPr lang="en-IE" dirty="0"/>
              <a:t>Students were surveyed via live </a:t>
            </a:r>
            <a:r>
              <a:rPr lang="en-IE" dirty="0" err="1"/>
              <a:t>VeVox</a:t>
            </a:r>
            <a:r>
              <a:rPr lang="en-IE" dirty="0"/>
              <a:t> sessions in class.</a:t>
            </a:r>
          </a:p>
          <a:p>
            <a:r>
              <a:rPr lang="en-IE" dirty="0"/>
              <a:t>Staff were generally positive about the formatting but negative about the workload involved.</a:t>
            </a:r>
          </a:p>
          <a:p>
            <a:r>
              <a:rPr lang="en-IE" dirty="0"/>
              <a:t>Students’ favourite part was the structuring into clear topics.</a:t>
            </a:r>
          </a:p>
        </p:txBody>
      </p:sp>
      <p:graphicFrame>
        <p:nvGraphicFramePr>
          <p:cNvPr id="8" name="Chart" descr="A chart with the title 'What did you find the most useful about the layout of your module materials?'&#10;&#10;There are 30 responses for topics, 20 for sections, 24 for 'easy to navigate', 6 for 'PowerPoints available', 4 for organised, 6 for clear, and 5 for accessible.">
            <a:extLst>
              <a:ext uri="{FF2B5EF4-FFF2-40B4-BE49-F238E27FC236}">
                <a16:creationId xmlns:a16="http://schemas.microsoft.com/office/drawing/2014/main" id="{95C882C5-16AD-D07C-A089-6ED048961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761815"/>
              </p:ext>
            </p:extLst>
          </p:nvPr>
        </p:nvGraphicFramePr>
        <p:xfrm>
          <a:off x="5626358" y="1008965"/>
          <a:ext cx="645522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58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86F5F091-7FD8-C54A-C613-4F7C8C07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243827"/>
            <a:ext cx="10515600" cy="1325563"/>
          </a:xfrm>
        </p:spPr>
        <p:txBody>
          <a:bodyPr/>
          <a:lstStyle/>
          <a:p>
            <a:r>
              <a:rPr lang="en-IE" dirty="0"/>
              <a:t>Learnings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CB513846-3BF4-C7F0-7301-D5FE5FBC9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569390"/>
            <a:ext cx="10515600" cy="4351338"/>
          </a:xfrm>
        </p:spPr>
        <p:txBody>
          <a:bodyPr/>
          <a:lstStyle/>
          <a:p>
            <a:r>
              <a:rPr lang="en-IE" dirty="0"/>
              <a:t>Training for staff is essential (include demos and drop-ins),</a:t>
            </a:r>
          </a:p>
          <a:p>
            <a:r>
              <a:rPr lang="en-IE" dirty="0"/>
              <a:t>Templates can be misused. Especially when using images and buttons. We decided to use text, but instructions to lecturers were often published,</a:t>
            </a:r>
          </a:p>
          <a:p>
            <a:r>
              <a:rPr lang="en-IE" dirty="0"/>
              <a:t>It is easier to apply to a new courses than to retrofit,</a:t>
            </a:r>
          </a:p>
          <a:p>
            <a:r>
              <a:rPr lang="en-IE" dirty="0"/>
              <a:t>Student and staff feedback can differ. What staff find time-consuming; students love e.g. one page to summarise all readings for the module.</a:t>
            </a:r>
          </a:p>
          <a:p>
            <a:pPr marL="0" indent="0">
              <a:buNone/>
            </a:pPr>
            <a:r>
              <a:rPr lang="en-IE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13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slide">
            <a:extLst>
              <a:ext uri="{FF2B5EF4-FFF2-40B4-BE49-F238E27FC236}">
                <a16:creationId xmlns:a16="http://schemas.microsoft.com/office/drawing/2014/main" id="{9DCFB7D7-7999-E6F0-6E60-5EEEF69B1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 for engaging</a:t>
            </a:r>
          </a:p>
        </p:txBody>
      </p:sp>
      <p:sp>
        <p:nvSpPr>
          <p:cNvPr id="3" name="Text box">
            <a:extLst>
              <a:ext uri="{FF2B5EF4-FFF2-40B4-BE49-F238E27FC236}">
                <a16:creationId xmlns:a16="http://schemas.microsoft.com/office/drawing/2014/main" id="{123B2138-FEA5-B5CD-7F07-E2C279923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inclusive@ucc.ie</a:t>
            </a:r>
          </a:p>
        </p:txBody>
      </p:sp>
    </p:spTree>
    <p:extLst>
      <p:ext uri="{BB962C8B-B14F-4D97-AF65-F5344CB8AC3E}">
        <p14:creationId xmlns:p14="http://schemas.microsoft.com/office/powerpoint/2010/main" val="3426515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  <p:tag name="ARTICULATE_DESIGN_ID_OFFICE THEME" val="5mCxFb8A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14405-6289-45C2-8595-95885BF59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EED535-4648-42E6-809D-6AAC59F7FBFC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3.xml><?xml version="1.0" encoding="utf-8"?>
<ds:datastoreItem xmlns:ds="http://schemas.openxmlformats.org/officeDocument/2006/customXml" ds:itemID="{E62E7EDC-DD96-465F-BC6C-C0F9680A24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446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Office Theme</vt:lpstr>
      <vt:lpstr>Designing a Course Template for a Large Institution</vt:lpstr>
      <vt:lpstr>Getting Started</vt:lpstr>
      <vt:lpstr>Trialling</vt:lpstr>
      <vt:lpstr>Features</vt:lpstr>
      <vt:lpstr>Rationale</vt:lpstr>
      <vt:lpstr>Rollout</vt:lpstr>
      <vt:lpstr>Analysis</vt:lpstr>
      <vt:lpstr>Learnings</vt:lpstr>
      <vt:lpstr>Thank you for engaging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Caoimhe Cronin</cp:lastModifiedBy>
  <cp:revision>63</cp:revision>
  <dcterms:created xsi:type="dcterms:W3CDTF">2018-04-13T09:57:38Z</dcterms:created>
  <dcterms:modified xsi:type="dcterms:W3CDTF">2024-03-15T10:42:08Z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0x01010069946560433F2B4BAC6115A870028350</vt:lpwstr>
  </property>
  <property fmtid="{D5CDD505-2E9C-101B-9397-08002B2CF9AE}" pid="5" name="MediaServiceImageTags">
    <vt:lpwstr/>
  </property>
</Properties>
</file>