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48" r:id="rId5"/>
  </p:sldMasterIdLst>
  <p:sldIdLst>
    <p:sldId id="596" r:id="rId6"/>
    <p:sldId id="598" r:id="rId7"/>
    <p:sldId id="599" r:id="rId8"/>
    <p:sldId id="601" r:id="rId9"/>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92313A-DDFE-7246-A1AF-B3F038AC77D4}" v="51" dt="2025-02-07T16:42:30.9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3" d="100"/>
          <a:sy n="73" d="100"/>
        </p:scale>
        <p:origin x="77" y="5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07/02/2025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07/02/2025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07/02/2025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7934" b="1" i="0">
                <a:solidFill>
                  <a:schemeClr val="tx1"/>
                </a:solidFill>
                <a:latin typeface="Tahoma"/>
                <a:cs typeface="Tahoma"/>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7934" b="1" i="0">
                <a:solidFill>
                  <a:schemeClr val="tx1"/>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934" b="1" i="0">
                <a:solidFill>
                  <a:schemeClr val="tx1"/>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sz="7934" b="1" i="0">
                <a:solidFill>
                  <a:schemeClr val="tx1"/>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934" b="1" i="0">
                <a:solidFill>
                  <a:schemeClr val="tx1"/>
                </a:solidFill>
                <a:latin typeface="Tahoma"/>
                <a:cs typeface="Tahoma"/>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934" b="1" i="0">
                <a:solidFill>
                  <a:schemeClr val="tx1"/>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07/02/2025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07/02/2025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07/02/2025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07/02/2025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07/02/2025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07/02/2025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07/02/2025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07/02/2025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07/02/2025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804052" y="3635048"/>
            <a:ext cx="2394797" cy="1032933"/>
          </a:xfrm>
          <a:custGeom>
            <a:avLst/>
            <a:gdLst/>
            <a:ahLst/>
            <a:cxnLst/>
            <a:rect l="l" t="t" r="r" b="b"/>
            <a:pathLst>
              <a:path w="3592194" h="1549400">
                <a:moveTo>
                  <a:pt x="501839" y="0"/>
                </a:moveTo>
                <a:lnTo>
                  <a:pt x="452210" y="1794"/>
                </a:lnTo>
                <a:lnTo>
                  <a:pt x="404440" y="7413"/>
                </a:lnTo>
                <a:lnTo>
                  <a:pt x="358660" y="16713"/>
                </a:lnTo>
                <a:lnTo>
                  <a:pt x="314999" y="29548"/>
                </a:lnTo>
                <a:lnTo>
                  <a:pt x="273588" y="45775"/>
                </a:lnTo>
                <a:lnTo>
                  <a:pt x="234556" y="65247"/>
                </a:lnTo>
                <a:lnTo>
                  <a:pt x="198033" y="87822"/>
                </a:lnTo>
                <a:lnTo>
                  <a:pt x="164150" y="113353"/>
                </a:lnTo>
                <a:lnTo>
                  <a:pt x="133036" y="141697"/>
                </a:lnTo>
                <a:lnTo>
                  <a:pt x="104821" y="172709"/>
                </a:lnTo>
                <a:lnTo>
                  <a:pt x="79635" y="206244"/>
                </a:lnTo>
                <a:lnTo>
                  <a:pt x="57608" y="242158"/>
                </a:lnTo>
                <a:lnTo>
                  <a:pt x="38870" y="280305"/>
                </a:lnTo>
                <a:lnTo>
                  <a:pt x="23551" y="320542"/>
                </a:lnTo>
                <a:lnTo>
                  <a:pt x="11781" y="362724"/>
                </a:lnTo>
                <a:lnTo>
                  <a:pt x="3869" y="405794"/>
                </a:lnTo>
                <a:lnTo>
                  <a:pt x="0" y="448673"/>
                </a:lnTo>
                <a:lnTo>
                  <a:pt x="119" y="491172"/>
                </a:lnTo>
                <a:lnTo>
                  <a:pt x="4173" y="533105"/>
                </a:lnTo>
                <a:lnTo>
                  <a:pt x="12110" y="574286"/>
                </a:lnTo>
                <a:lnTo>
                  <a:pt x="23875" y="614527"/>
                </a:lnTo>
                <a:lnTo>
                  <a:pt x="39416" y="653641"/>
                </a:lnTo>
                <a:lnTo>
                  <a:pt x="58678" y="691442"/>
                </a:lnTo>
                <a:lnTo>
                  <a:pt x="81608" y="727741"/>
                </a:lnTo>
                <a:lnTo>
                  <a:pt x="108154" y="762353"/>
                </a:lnTo>
                <a:lnTo>
                  <a:pt x="138261" y="795090"/>
                </a:lnTo>
                <a:lnTo>
                  <a:pt x="171877" y="825766"/>
                </a:lnTo>
                <a:lnTo>
                  <a:pt x="208947" y="854193"/>
                </a:lnTo>
                <a:lnTo>
                  <a:pt x="249419" y="880185"/>
                </a:lnTo>
                <a:lnTo>
                  <a:pt x="293239" y="903554"/>
                </a:lnTo>
                <a:lnTo>
                  <a:pt x="340354" y="924113"/>
                </a:lnTo>
                <a:lnTo>
                  <a:pt x="390710" y="941676"/>
                </a:lnTo>
                <a:lnTo>
                  <a:pt x="444254" y="956055"/>
                </a:lnTo>
                <a:lnTo>
                  <a:pt x="2931447" y="1530261"/>
                </a:lnTo>
                <a:lnTo>
                  <a:pt x="2985879" y="1540808"/>
                </a:lnTo>
                <a:lnTo>
                  <a:pt x="3038841" y="1547097"/>
                </a:lnTo>
                <a:lnTo>
                  <a:pt x="3090203" y="1549272"/>
                </a:lnTo>
                <a:lnTo>
                  <a:pt x="3139834" y="1547476"/>
                </a:lnTo>
                <a:lnTo>
                  <a:pt x="3187606" y="1541856"/>
                </a:lnTo>
                <a:lnTo>
                  <a:pt x="3233387" y="1532556"/>
                </a:lnTo>
                <a:lnTo>
                  <a:pt x="3277048" y="1519720"/>
                </a:lnTo>
                <a:lnTo>
                  <a:pt x="3318459" y="1503493"/>
                </a:lnTo>
                <a:lnTo>
                  <a:pt x="3357491" y="1484020"/>
                </a:lnTo>
                <a:lnTo>
                  <a:pt x="3394013" y="1461445"/>
                </a:lnTo>
                <a:lnTo>
                  <a:pt x="3427895" y="1435913"/>
                </a:lnTo>
                <a:lnTo>
                  <a:pt x="3459008" y="1407569"/>
                </a:lnTo>
                <a:lnTo>
                  <a:pt x="3487221" y="1376557"/>
                </a:lnTo>
                <a:lnTo>
                  <a:pt x="3512406" y="1343023"/>
                </a:lnTo>
                <a:lnTo>
                  <a:pt x="3534431" y="1307110"/>
                </a:lnTo>
                <a:lnTo>
                  <a:pt x="3553167" y="1268963"/>
                </a:lnTo>
                <a:lnTo>
                  <a:pt x="3568484" y="1228728"/>
                </a:lnTo>
                <a:lnTo>
                  <a:pt x="3580252" y="1186548"/>
                </a:lnTo>
                <a:lnTo>
                  <a:pt x="3588164" y="1143478"/>
                </a:lnTo>
                <a:lnTo>
                  <a:pt x="3592034" y="1100599"/>
                </a:lnTo>
                <a:lnTo>
                  <a:pt x="3591915" y="1058100"/>
                </a:lnTo>
                <a:lnTo>
                  <a:pt x="3587862" y="1016166"/>
                </a:lnTo>
                <a:lnTo>
                  <a:pt x="3579927" y="974985"/>
                </a:lnTo>
                <a:lnTo>
                  <a:pt x="3568163" y="934744"/>
                </a:lnTo>
                <a:lnTo>
                  <a:pt x="3552624" y="895630"/>
                </a:lnTo>
                <a:lnTo>
                  <a:pt x="3533363" y="857829"/>
                </a:lnTo>
                <a:lnTo>
                  <a:pt x="3510434" y="821529"/>
                </a:lnTo>
                <a:lnTo>
                  <a:pt x="3483889" y="786917"/>
                </a:lnTo>
                <a:lnTo>
                  <a:pt x="3453782" y="754179"/>
                </a:lnTo>
                <a:lnTo>
                  <a:pt x="3420167" y="723502"/>
                </a:lnTo>
                <a:lnTo>
                  <a:pt x="3383096" y="695074"/>
                </a:lnTo>
                <a:lnTo>
                  <a:pt x="3342624" y="669081"/>
                </a:lnTo>
                <a:lnTo>
                  <a:pt x="3298802" y="645711"/>
                </a:lnTo>
                <a:lnTo>
                  <a:pt x="3251685" y="625150"/>
                </a:lnTo>
                <a:lnTo>
                  <a:pt x="3201327" y="607585"/>
                </a:lnTo>
                <a:lnTo>
                  <a:pt x="3147779" y="593204"/>
                </a:lnTo>
                <a:lnTo>
                  <a:pt x="660585" y="19011"/>
                </a:lnTo>
                <a:lnTo>
                  <a:pt x="606157" y="8464"/>
                </a:lnTo>
                <a:lnTo>
                  <a:pt x="553198" y="2174"/>
                </a:lnTo>
                <a:lnTo>
                  <a:pt x="501839" y="0"/>
                </a:lnTo>
                <a:close/>
              </a:path>
            </a:pathLst>
          </a:custGeom>
          <a:solidFill>
            <a:srgbClr val="81E1F7"/>
          </a:solidFill>
        </p:spPr>
        <p:txBody>
          <a:bodyPr wrap="square" lIns="0" tIns="0" rIns="0" bIns="0" rtlCol="0"/>
          <a:lstStyle/>
          <a:p>
            <a:endParaRPr/>
          </a:p>
        </p:txBody>
      </p:sp>
      <p:sp>
        <p:nvSpPr>
          <p:cNvPr id="2" name="Holder 2"/>
          <p:cNvSpPr>
            <a:spLocks noGrp="1"/>
          </p:cNvSpPr>
          <p:nvPr>
            <p:ph type="title"/>
          </p:nvPr>
        </p:nvSpPr>
        <p:spPr>
          <a:xfrm>
            <a:off x="1546163" y="1880857"/>
            <a:ext cx="9175750" cy="1800436"/>
          </a:xfrm>
          <a:prstGeom prst="rect">
            <a:avLst/>
          </a:prstGeom>
        </p:spPr>
        <p:txBody>
          <a:bodyPr wrap="square" lIns="0" tIns="0" rIns="0" bIns="0">
            <a:spAutoFit/>
          </a:bodyPr>
          <a:lstStyle>
            <a:lvl1pPr>
              <a:defRPr sz="11900" b="1" i="0">
                <a:solidFill>
                  <a:schemeClr val="tx1"/>
                </a:solidFill>
                <a:latin typeface="Tahoma"/>
                <a:cs typeface="Tahoma"/>
              </a:defRPr>
            </a:lvl1pPr>
          </a:lstStyle>
          <a:p>
            <a:endParaRPr/>
          </a:p>
        </p:txBody>
      </p:sp>
      <p:sp>
        <p:nvSpPr>
          <p:cNvPr id="3" name="Holder 3"/>
          <p:cNvSpPr>
            <a:spLocks noGrp="1"/>
          </p:cNvSpPr>
          <p:nvPr>
            <p:ph type="body" idx="1"/>
          </p:nvPr>
        </p:nvSpPr>
        <p:spPr>
          <a:xfrm>
            <a:off x="1546163" y="1880857"/>
            <a:ext cx="9175750" cy="1800436"/>
          </a:xfrm>
          <a:prstGeom prst="rect">
            <a:avLst/>
          </a:prstGeom>
        </p:spPr>
        <p:txBody>
          <a:bodyPr wrap="square" lIns="0" tIns="0" rIns="0" bIns="0">
            <a:spAutoFit/>
          </a:bodyPr>
          <a:lstStyle>
            <a:lvl1pPr>
              <a:defRPr sz="11900" b="1" i="0">
                <a:solidFill>
                  <a:schemeClr val="tx1"/>
                </a:solidFill>
                <a:latin typeface="Tahoma"/>
                <a:cs typeface="Tahoma"/>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2/7/2025</a:t>
            </a:fld>
            <a:endParaRPr lang="en-US"/>
          </a:p>
        </p:txBody>
      </p:sp>
      <p:sp>
        <p:nvSpPr>
          <p:cNvPr id="6" name="Holder 6"/>
          <p:cNvSpPr>
            <a:spLocks noGrp="1"/>
          </p:cNvSpPr>
          <p:nvPr>
            <p:ph type="sldNum" sz="quarter" idx="7"/>
          </p:nvPr>
        </p:nvSpPr>
        <p:spPr>
          <a:xfrm>
            <a:off x="8778241" y="6377940"/>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17">
            <a:extLst>
              <a:ext uri="{FF2B5EF4-FFF2-40B4-BE49-F238E27FC236}">
                <a16:creationId xmlns:a16="http://schemas.microsoft.com/office/drawing/2014/main" id="{BF1271E8-6C3B-8755-F022-B5CE41F58957}"/>
              </a:ext>
            </a:extLst>
          </p:cNvPr>
          <p:cNvSpPr txBox="1">
            <a:spLocks noGrp="1"/>
          </p:cNvSpPr>
          <p:nvPr>
            <p:ph type="title" idx="4294967295"/>
          </p:nvPr>
        </p:nvSpPr>
        <p:spPr>
          <a:xfrm>
            <a:off x="3391128" y="5114823"/>
            <a:ext cx="5409777" cy="979755"/>
          </a:xfrm>
          <a:prstGeom prst="rect">
            <a:avLst/>
          </a:prstGeom>
          <a:noFill/>
          <a:ln>
            <a:noFill/>
            <a:prstDash/>
          </a:ln>
          <a:effectLst/>
        </p:spPr>
        <p:txBody>
          <a:bodyPr rot="0" spcFirstLastPara="0" vertOverflow="overflow" horzOverflow="overflow" vert="horz" wrap="square" lIns="0" tIns="10160" rIns="0" bIns="0" numCol="1" spcCol="0" rtlCol="0" fromWordArt="0" anchor="t" anchorCtr="0" forceAA="0" compatLnSpc="1">
            <a:prstTxWarp prst="textNoShape">
              <a:avLst/>
            </a:prstTxWarp>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4135" marR="0" lvl="0" indent="0" algn="ctr" defTabSz="914400" rtl="0" eaLnBrk="1" fontAlgn="auto" latinLnBrk="0" hangingPunct="1">
              <a:lnSpc>
                <a:spcPct val="100000"/>
              </a:lnSpc>
              <a:spcBef>
                <a:spcPts val="80"/>
              </a:spcBef>
              <a:spcAft>
                <a:spcPts val="0"/>
              </a:spcAft>
              <a:buClrTx/>
              <a:buSzTx/>
              <a:buFontTx/>
              <a:buNone/>
              <a:tabLst/>
              <a:defRPr/>
            </a:pPr>
            <a:r>
              <a:rPr kumimoji="0" lang="en-US" sz="3150" b="1" i="0" u="none" strike="noStrike" kern="1200" cap="none" spc="93" normalizeH="0" baseline="0" noProof="0" dirty="0">
                <a:ln>
                  <a:noFill/>
                </a:ln>
                <a:solidFill>
                  <a:schemeClr val="tx1"/>
                </a:solidFill>
                <a:effectLst/>
                <a:uLnTx/>
                <a:uFillTx/>
                <a:latin typeface="Tahoma"/>
                <a:ea typeface="+mn-ea"/>
                <a:cs typeface="Tahoma"/>
              </a:rPr>
              <a:t>Navigating College with a Disability</a:t>
            </a:r>
            <a:endParaRPr kumimoji="0" lang="en-US" sz="3150" b="1" i="0" u="none" strike="noStrike" kern="1200" cap="none" spc="93" normalizeH="0" baseline="0" noProof="0" dirty="0">
              <a:ln>
                <a:noFill/>
              </a:ln>
              <a:solidFill>
                <a:schemeClr val="tx1"/>
              </a:solidFill>
              <a:effectLst/>
              <a:uLnTx/>
              <a:uFillTx/>
              <a:latin typeface="Tahoma"/>
              <a:ea typeface="Tahoma"/>
              <a:cs typeface="Tahoma"/>
            </a:endParaRPr>
          </a:p>
        </p:txBody>
      </p:sp>
      <p:sp>
        <p:nvSpPr>
          <p:cNvPr id="2" name="object 14">
            <a:extLst>
              <a:ext uri="{FF2B5EF4-FFF2-40B4-BE49-F238E27FC236}">
                <a16:creationId xmlns:a16="http://schemas.microsoft.com/office/drawing/2014/main" id="{6033B999-C30C-7E08-2639-56215DBECCF7}"/>
              </a:ext>
            </a:extLst>
          </p:cNvPr>
          <p:cNvSpPr txBox="1">
            <a:spLocks noGrp="1"/>
          </p:cNvSpPr>
          <p:nvPr/>
        </p:nvSpPr>
        <p:spPr>
          <a:xfrm>
            <a:off x="838200" y="2006356"/>
            <a:ext cx="10515600" cy="1325563"/>
          </a:xfrm>
          <a:prstGeom prst="rect">
            <a:avLst/>
          </a:prstGeom>
          <a:noFill/>
          <a:ln>
            <a:noFill/>
            <a:prstDash/>
          </a:ln>
          <a:effectLst/>
        </p:spPr>
        <p:txBody>
          <a:bodyPr rot="0" spcFirstLastPara="0" vert="horz" wrap="square" lIns="0" tIns="72390" rIns="0" bIns="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35562" lvl="0" indent="0" algn="ctr" defTabSz="609630" eaLnBrk="1" fontAlgn="auto" latinLnBrk="0" hangingPunct="1">
              <a:lnSpc>
                <a:spcPct val="100000"/>
              </a:lnSpc>
              <a:spcBef>
                <a:spcPts val="570"/>
              </a:spcBef>
              <a:spcAft>
                <a:spcPts val="0"/>
              </a:spcAft>
              <a:buClrTx/>
              <a:buSzTx/>
              <a:buFontTx/>
              <a:buNone/>
              <a:tabLst/>
              <a:defRPr/>
            </a:pPr>
            <a:r>
              <a:rPr kumimoji="0" lang="en-GB" sz="7934" b="1" i="0" u="none" strike="noStrike" kern="0" cap="none" spc="-277" normalizeH="0" baseline="0" noProof="0" dirty="0">
                <a:ln>
                  <a:noFill/>
                </a:ln>
                <a:solidFill>
                  <a:schemeClr val="tx1"/>
                </a:solidFill>
                <a:effectLst/>
                <a:uLnTx/>
                <a:uFillTx/>
                <a:latin typeface="Tahoma"/>
                <a:ea typeface="+mn-ea"/>
                <a:cs typeface="Tahoma"/>
              </a:rPr>
              <a:t>P</a:t>
            </a:r>
            <a:r>
              <a:rPr kumimoji="0" lang="en-GB" sz="7934" b="1" i="0" u="none" strike="noStrike" kern="0" cap="none" spc="-390" normalizeH="0" baseline="0" noProof="0" dirty="0">
                <a:ln>
                  <a:noFill/>
                </a:ln>
                <a:solidFill>
                  <a:schemeClr val="tx1"/>
                </a:solidFill>
                <a:effectLst/>
                <a:uLnTx/>
                <a:uFillTx/>
                <a:latin typeface="Tahoma"/>
                <a:ea typeface="+mn-ea"/>
                <a:cs typeface="Tahoma"/>
              </a:rPr>
              <a:t>o</a:t>
            </a:r>
            <a:r>
              <a:rPr kumimoji="0" lang="en-GB" sz="7934" b="1" i="0" u="none" strike="noStrike" kern="0" cap="none" spc="-467" normalizeH="0" baseline="0" noProof="0" dirty="0">
                <a:ln>
                  <a:noFill/>
                </a:ln>
                <a:solidFill>
                  <a:schemeClr val="tx1"/>
                </a:solidFill>
                <a:effectLst/>
                <a:uLnTx/>
                <a:uFillTx/>
                <a:latin typeface="Tahoma"/>
                <a:ea typeface="+mn-ea"/>
                <a:cs typeface="Tahoma"/>
              </a:rPr>
              <a:t>w</a:t>
            </a:r>
            <a:r>
              <a:rPr kumimoji="0" lang="en-GB" sz="7934" b="1" i="0" u="none" strike="noStrike" kern="0" cap="none" spc="-227" normalizeH="0" baseline="0" noProof="0" dirty="0">
                <a:ln>
                  <a:noFill/>
                </a:ln>
                <a:solidFill>
                  <a:schemeClr val="tx1"/>
                </a:solidFill>
                <a:effectLst/>
                <a:uLnTx/>
                <a:uFillTx/>
                <a:latin typeface="Tahoma"/>
                <a:ea typeface="+mn-ea"/>
                <a:cs typeface="Tahoma"/>
              </a:rPr>
              <a:t>e</a:t>
            </a:r>
            <a:r>
              <a:rPr kumimoji="0" lang="en-GB" sz="7934" b="1" i="0" u="none" strike="noStrike" kern="0" cap="none" spc="140" normalizeH="0" baseline="0" noProof="0" dirty="0">
                <a:ln>
                  <a:noFill/>
                </a:ln>
                <a:solidFill>
                  <a:schemeClr val="tx1"/>
                </a:solidFill>
                <a:effectLst/>
                <a:uLnTx/>
                <a:uFillTx/>
                <a:latin typeface="Tahoma"/>
                <a:ea typeface="+mn-ea"/>
                <a:cs typeface="Tahoma"/>
              </a:rPr>
              <a:t>r</a:t>
            </a:r>
            <a:r>
              <a:rPr kumimoji="0" lang="en-GB" sz="7934" b="1" i="0" u="none" strike="noStrike" kern="0" cap="none" spc="-1033" normalizeH="0" baseline="0" noProof="0" dirty="0">
                <a:ln>
                  <a:noFill/>
                </a:ln>
                <a:solidFill>
                  <a:schemeClr val="tx1"/>
                </a:solidFill>
                <a:effectLst/>
                <a:uLnTx/>
                <a:uFillTx/>
                <a:latin typeface="Tahoma"/>
                <a:ea typeface="+mn-ea"/>
                <a:cs typeface="Tahoma"/>
              </a:rPr>
              <a:t> </a:t>
            </a:r>
            <a:r>
              <a:rPr kumimoji="0" lang="en-GB" sz="7934" b="1" i="0" u="none" strike="noStrike" kern="0" cap="none" spc="90" normalizeH="0" baseline="0" noProof="0" dirty="0">
                <a:ln>
                  <a:noFill/>
                </a:ln>
                <a:solidFill>
                  <a:schemeClr val="tx1"/>
                </a:solidFill>
                <a:effectLst/>
                <a:uLnTx/>
                <a:uFillTx/>
                <a:latin typeface="Tahoma"/>
                <a:ea typeface="+mn-ea"/>
                <a:cs typeface="Tahoma"/>
              </a:rPr>
              <a:t>of</a:t>
            </a:r>
            <a:r>
              <a:rPr kumimoji="0" lang="en-GB" sz="7934" b="1" i="0" u="none" strike="noStrike" kern="0" cap="none" spc="-1037" normalizeH="0" baseline="0" noProof="0" dirty="0">
                <a:ln>
                  <a:noFill/>
                </a:ln>
                <a:solidFill>
                  <a:schemeClr val="tx1"/>
                </a:solidFill>
                <a:effectLst/>
                <a:uLnTx/>
                <a:uFillTx/>
                <a:latin typeface="Tahoma"/>
                <a:ea typeface="+mn-ea"/>
                <a:cs typeface="Tahoma"/>
              </a:rPr>
              <a:t> </a:t>
            </a:r>
            <a:r>
              <a:rPr kumimoji="0" lang="en-GB" sz="7934" b="1" i="0" u="none" strike="noStrike" kern="0" cap="none" spc="-23" normalizeH="0" baseline="0" noProof="0" dirty="0">
                <a:ln>
                  <a:noFill/>
                </a:ln>
                <a:solidFill>
                  <a:schemeClr val="tx1"/>
                </a:solidFill>
                <a:effectLst/>
                <a:uLnTx/>
                <a:uFillTx/>
                <a:latin typeface="Tahoma"/>
                <a:ea typeface="+mn-ea"/>
                <a:cs typeface="Tahoma"/>
              </a:rPr>
              <a:t>Disability</a:t>
            </a:r>
          </a:p>
          <a:p>
            <a:pPr marL="8467" marR="0" lvl="0" indent="0" algn="ctr" defTabSz="609630" eaLnBrk="1" fontAlgn="auto" latinLnBrk="0" hangingPunct="1">
              <a:lnSpc>
                <a:spcPct val="100000"/>
              </a:lnSpc>
              <a:spcBef>
                <a:spcPts val="213"/>
              </a:spcBef>
              <a:spcAft>
                <a:spcPts val="0"/>
              </a:spcAft>
              <a:buClrTx/>
              <a:buSzTx/>
              <a:buFontTx/>
              <a:buNone/>
              <a:tabLst/>
              <a:defRPr/>
            </a:pPr>
            <a:r>
              <a:rPr kumimoji="0" lang="en-GB" sz="3167" b="1" i="0" u="none" strike="noStrike" kern="0" cap="none" spc="-67" normalizeH="0" baseline="0" noProof="0" dirty="0">
                <a:ln>
                  <a:noFill/>
                </a:ln>
                <a:solidFill>
                  <a:schemeClr val="tx1"/>
                </a:solidFill>
                <a:effectLst/>
                <a:uLnTx/>
                <a:uFillTx/>
                <a:latin typeface="Tahoma"/>
                <a:ea typeface="+mn-ea"/>
                <a:cs typeface="Tahoma"/>
              </a:rPr>
              <a:t>'BREAKING</a:t>
            </a:r>
            <a:r>
              <a:rPr kumimoji="0" lang="en-GB" sz="3167" b="1" i="0" u="none" strike="noStrike" kern="0" cap="none" spc="-380" normalizeH="0" baseline="0" noProof="0" dirty="0">
                <a:ln>
                  <a:noFill/>
                </a:ln>
                <a:solidFill>
                  <a:schemeClr val="tx1"/>
                </a:solidFill>
                <a:effectLst/>
                <a:uLnTx/>
                <a:uFillTx/>
                <a:latin typeface="Tahoma"/>
                <a:ea typeface="+mn-ea"/>
                <a:cs typeface="Tahoma"/>
              </a:rPr>
              <a:t> </a:t>
            </a:r>
            <a:r>
              <a:rPr kumimoji="0" lang="en-GB" sz="3167" b="1" i="0" u="none" strike="noStrike" kern="0" cap="none" spc="-7" normalizeH="0" baseline="0" noProof="0" dirty="0">
                <a:ln>
                  <a:noFill/>
                </a:ln>
                <a:solidFill>
                  <a:schemeClr val="tx1"/>
                </a:solidFill>
                <a:effectLst/>
                <a:uLnTx/>
                <a:uFillTx/>
                <a:latin typeface="Tahoma"/>
                <a:ea typeface="+mn-ea"/>
                <a:cs typeface="Tahoma"/>
              </a:rPr>
              <a:t>BARRIERS’</a:t>
            </a:r>
            <a:r>
              <a:rPr kumimoji="0" lang="en-GB" sz="3167" b="1" i="0" u="none" strike="noStrike" kern="0" cap="none" spc="-7" normalizeH="0" baseline="0" noProof="0" dirty="0">
                <a:ln>
                  <a:noFill/>
                </a:ln>
                <a:solidFill>
                  <a:schemeClr val="bg1"/>
                </a:solidFill>
                <a:effectLst/>
                <a:uLnTx/>
                <a:uFillTx/>
                <a:latin typeface="Tahoma"/>
                <a:ea typeface="+mn-ea"/>
                <a:cs typeface="Tahoma"/>
              </a:rPr>
              <a:t>.</a:t>
            </a:r>
            <a:endParaRPr kumimoji="0" lang="en-GB" sz="3167" b="1" i="0" u="none" strike="noStrike" kern="0" cap="none" spc="0" normalizeH="0" baseline="0" noProof="0" dirty="0">
              <a:ln>
                <a:noFill/>
              </a:ln>
              <a:solidFill>
                <a:schemeClr val="bg1"/>
              </a:solidFill>
              <a:effectLst/>
              <a:uLnTx/>
              <a:uFillTx/>
              <a:latin typeface="Tahoma"/>
              <a:ea typeface="+mn-ea"/>
              <a:cs typeface="Tahoma"/>
            </a:endParaRPr>
          </a:p>
        </p:txBody>
      </p:sp>
      <p:sp>
        <p:nvSpPr>
          <p:cNvPr id="4" name="object 2">
            <a:extLst>
              <a:ext uri="{FF2B5EF4-FFF2-40B4-BE49-F238E27FC236}">
                <a16:creationId xmlns:a16="http://schemas.microsoft.com/office/drawing/2014/main" id="{AE9A333B-E746-1F42-C14B-EEF7D7BCD226}"/>
              </a:ext>
              <a:ext uri="{C183D7F6-B498-43B3-948B-1728B52AA6E4}">
                <adec:decorative xmlns:adec="http://schemas.microsoft.com/office/drawing/2017/decorative" val="1"/>
              </a:ext>
            </a:extLst>
          </p:cNvPr>
          <p:cNvSpPr txBox="1"/>
          <p:nvPr/>
        </p:nvSpPr>
        <p:spPr>
          <a:xfrm rot="720000">
            <a:off x="8906707" y="3980436"/>
            <a:ext cx="2153669" cy="404021"/>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063"/>
              </a:lnSpc>
            </a:pPr>
            <a:r>
              <a:rPr sz="4700" spc="-685" baseline="3546" dirty="0">
                <a:latin typeface="Arial Black"/>
                <a:cs typeface="Arial Black"/>
              </a:rPr>
              <a:t>E</a:t>
            </a:r>
            <a:r>
              <a:rPr sz="4700" spc="-815" baseline="3546" dirty="0">
                <a:latin typeface="Arial Black"/>
                <a:cs typeface="Arial Black"/>
              </a:rPr>
              <a:t>D</a:t>
            </a:r>
            <a:r>
              <a:rPr sz="4700" spc="-805" baseline="2364" dirty="0">
                <a:latin typeface="Arial Black"/>
                <a:cs typeface="Arial Black"/>
              </a:rPr>
              <a:t>U</a:t>
            </a:r>
            <a:r>
              <a:rPr sz="4700" spc="-850" baseline="1773" dirty="0">
                <a:latin typeface="Arial Black"/>
                <a:cs typeface="Arial Black"/>
              </a:rPr>
              <a:t>C</a:t>
            </a:r>
            <a:r>
              <a:rPr sz="4700" spc="-1190" baseline="1182" dirty="0">
                <a:latin typeface="Arial Black"/>
                <a:cs typeface="Arial Black"/>
              </a:rPr>
              <a:t>A</a:t>
            </a:r>
            <a:r>
              <a:rPr sz="3133" spc="-530" dirty="0">
                <a:latin typeface="Arial Black"/>
                <a:cs typeface="Arial Black"/>
              </a:rPr>
              <a:t>T</a:t>
            </a:r>
            <a:r>
              <a:rPr sz="3133" spc="-463" dirty="0">
                <a:latin typeface="Arial Black"/>
                <a:cs typeface="Arial Black"/>
              </a:rPr>
              <a:t>ION</a:t>
            </a:r>
            <a:endParaRPr sz="3133">
              <a:latin typeface="Arial Black"/>
              <a:cs typeface="Arial Black"/>
            </a:endParaRPr>
          </a:p>
        </p:txBody>
      </p:sp>
      <p:sp>
        <p:nvSpPr>
          <p:cNvPr id="5" name="object 3">
            <a:extLst>
              <a:ext uri="{FF2B5EF4-FFF2-40B4-BE49-F238E27FC236}">
                <a16:creationId xmlns:a16="http://schemas.microsoft.com/office/drawing/2014/main" id="{AAF18F36-4D64-7274-9678-7D3B124E446C}"/>
              </a:ext>
              <a:ext uri="{C183D7F6-B498-43B3-948B-1728B52AA6E4}">
                <adec:decorative xmlns:adec="http://schemas.microsoft.com/office/drawing/2017/decorative" val="1"/>
              </a:ext>
            </a:extLst>
          </p:cNvPr>
          <p:cNvSpPr/>
          <p:nvPr/>
        </p:nvSpPr>
        <p:spPr>
          <a:xfrm>
            <a:off x="1509830" y="3516820"/>
            <a:ext cx="1839807" cy="911437"/>
          </a:xfrm>
          <a:custGeom>
            <a:avLst/>
            <a:gdLst/>
            <a:ahLst/>
            <a:cxnLst/>
            <a:rect l="l" t="t" r="r" b="b"/>
            <a:pathLst>
              <a:path w="2759710" h="1367154">
                <a:moveTo>
                  <a:pt x="2239516" y="0"/>
                </a:moveTo>
                <a:lnTo>
                  <a:pt x="2189847" y="3696"/>
                </a:lnTo>
                <a:lnTo>
                  <a:pt x="2139497" y="12064"/>
                </a:lnTo>
                <a:lnTo>
                  <a:pt x="412500" y="379158"/>
                </a:lnTo>
                <a:lnTo>
                  <a:pt x="363102" y="391992"/>
                </a:lnTo>
                <a:lnTo>
                  <a:pt x="316226" y="408818"/>
                </a:lnTo>
                <a:lnTo>
                  <a:pt x="272013" y="429390"/>
                </a:lnTo>
                <a:lnTo>
                  <a:pt x="230601" y="453465"/>
                </a:lnTo>
                <a:lnTo>
                  <a:pt x="192130" y="480800"/>
                </a:lnTo>
                <a:lnTo>
                  <a:pt x="156742" y="511151"/>
                </a:lnTo>
                <a:lnTo>
                  <a:pt x="124575" y="544273"/>
                </a:lnTo>
                <a:lnTo>
                  <a:pt x="95769" y="579922"/>
                </a:lnTo>
                <a:lnTo>
                  <a:pt x="70465" y="617856"/>
                </a:lnTo>
                <a:lnTo>
                  <a:pt x="48801" y="657829"/>
                </a:lnTo>
                <a:lnTo>
                  <a:pt x="30919" y="699599"/>
                </a:lnTo>
                <a:lnTo>
                  <a:pt x="16958" y="742921"/>
                </a:lnTo>
                <a:lnTo>
                  <a:pt x="7058" y="787551"/>
                </a:lnTo>
                <a:lnTo>
                  <a:pt x="1358" y="833246"/>
                </a:lnTo>
                <a:lnTo>
                  <a:pt x="0" y="879762"/>
                </a:lnTo>
                <a:lnTo>
                  <a:pt x="3121" y="926854"/>
                </a:lnTo>
                <a:lnTo>
                  <a:pt x="10863" y="974280"/>
                </a:lnTo>
                <a:lnTo>
                  <a:pt x="23080" y="1020754"/>
                </a:lnTo>
                <a:lnTo>
                  <a:pt x="39383" y="1065045"/>
                </a:lnTo>
                <a:lnTo>
                  <a:pt x="59544" y="1106986"/>
                </a:lnTo>
                <a:lnTo>
                  <a:pt x="83337" y="1146413"/>
                </a:lnTo>
                <a:lnTo>
                  <a:pt x="110535" y="1183158"/>
                </a:lnTo>
                <a:lnTo>
                  <a:pt x="140910" y="1217056"/>
                </a:lnTo>
                <a:lnTo>
                  <a:pt x="174236" y="1247941"/>
                </a:lnTo>
                <a:lnTo>
                  <a:pt x="210285" y="1275648"/>
                </a:lnTo>
                <a:lnTo>
                  <a:pt x="248831" y="1300010"/>
                </a:lnTo>
                <a:lnTo>
                  <a:pt x="289647" y="1320861"/>
                </a:lnTo>
                <a:lnTo>
                  <a:pt x="332505" y="1338036"/>
                </a:lnTo>
                <a:lnTo>
                  <a:pt x="377179" y="1351369"/>
                </a:lnTo>
                <a:lnTo>
                  <a:pt x="423442" y="1360694"/>
                </a:lnTo>
                <a:lnTo>
                  <a:pt x="471067" y="1365845"/>
                </a:lnTo>
                <a:lnTo>
                  <a:pt x="519826" y="1366656"/>
                </a:lnTo>
                <a:lnTo>
                  <a:pt x="569493" y="1362961"/>
                </a:lnTo>
                <a:lnTo>
                  <a:pt x="619841" y="1354594"/>
                </a:lnTo>
                <a:lnTo>
                  <a:pt x="2346837" y="987501"/>
                </a:lnTo>
                <a:lnTo>
                  <a:pt x="2396238" y="974666"/>
                </a:lnTo>
                <a:lnTo>
                  <a:pt x="2443115" y="957840"/>
                </a:lnTo>
                <a:lnTo>
                  <a:pt x="2487330" y="937268"/>
                </a:lnTo>
                <a:lnTo>
                  <a:pt x="2528743" y="913191"/>
                </a:lnTo>
                <a:lnTo>
                  <a:pt x="2567213" y="885856"/>
                </a:lnTo>
                <a:lnTo>
                  <a:pt x="2602602" y="855504"/>
                </a:lnTo>
                <a:lnTo>
                  <a:pt x="2634769" y="822381"/>
                </a:lnTo>
                <a:lnTo>
                  <a:pt x="2663574" y="786731"/>
                </a:lnTo>
                <a:lnTo>
                  <a:pt x="2688878" y="748796"/>
                </a:lnTo>
                <a:lnTo>
                  <a:pt x="2710540" y="708821"/>
                </a:lnTo>
                <a:lnTo>
                  <a:pt x="2728422" y="667051"/>
                </a:lnTo>
                <a:lnTo>
                  <a:pt x="2742382" y="623728"/>
                </a:lnTo>
                <a:lnTo>
                  <a:pt x="2752282" y="579096"/>
                </a:lnTo>
                <a:lnTo>
                  <a:pt x="2757980" y="533401"/>
                </a:lnTo>
                <a:lnTo>
                  <a:pt x="2759339" y="486884"/>
                </a:lnTo>
                <a:lnTo>
                  <a:pt x="2756217" y="439792"/>
                </a:lnTo>
                <a:lnTo>
                  <a:pt x="2748475" y="392366"/>
                </a:lnTo>
                <a:lnTo>
                  <a:pt x="2736258" y="345894"/>
                </a:lnTo>
                <a:lnTo>
                  <a:pt x="2719956" y="301604"/>
                </a:lnTo>
                <a:lnTo>
                  <a:pt x="2699795" y="259664"/>
                </a:lnTo>
                <a:lnTo>
                  <a:pt x="2676002" y="220239"/>
                </a:lnTo>
                <a:lnTo>
                  <a:pt x="2648806" y="183494"/>
                </a:lnTo>
                <a:lnTo>
                  <a:pt x="2618431" y="149596"/>
                </a:lnTo>
                <a:lnTo>
                  <a:pt x="2585106" y="118711"/>
                </a:lnTo>
                <a:lnTo>
                  <a:pt x="2549057" y="91004"/>
                </a:lnTo>
                <a:lnTo>
                  <a:pt x="2510512" y="66642"/>
                </a:lnTo>
                <a:lnTo>
                  <a:pt x="2469697" y="45791"/>
                </a:lnTo>
                <a:lnTo>
                  <a:pt x="2426838" y="28616"/>
                </a:lnTo>
                <a:lnTo>
                  <a:pt x="2382164" y="15283"/>
                </a:lnTo>
                <a:lnTo>
                  <a:pt x="2335901" y="5959"/>
                </a:lnTo>
                <a:lnTo>
                  <a:pt x="2288276" y="809"/>
                </a:lnTo>
                <a:lnTo>
                  <a:pt x="2239516" y="0"/>
                </a:lnTo>
                <a:close/>
              </a:path>
            </a:pathLst>
          </a:custGeom>
          <a:solidFill>
            <a:srgbClr val="81E1F7"/>
          </a:solidFill>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6" name="object 4">
            <a:extLst>
              <a:ext uri="{FF2B5EF4-FFF2-40B4-BE49-F238E27FC236}">
                <a16:creationId xmlns:a16="http://schemas.microsoft.com/office/drawing/2014/main" id="{FAAC6E28-65A2-0212-B464-70A31BFA34DE}"/>
              </a:ext>
              <a:ext uri="{C183D7F6-B498-43B3-948B-1728B52AA6E4}">
                <adec:decorative xmlns:adec="http://schemas.microsoft.com/office/drawing/2017/decorative" val="1"/>
              </a:ext>
            </a:extLst>
          </p:cNvPr>
          <p:cNvSpPr txBox="1"/>
          <p:nvPr/>
        </p:nvSpPr>
        <p:spPr>
          <a:xfrm rot="20880000">
            <a:off x="1658561" y="3797558"/>
            <a:ext cx="1536379" cy="402867"/>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060"/>
              </a:lnSpc>
            </a:pPr>
            <a:r>
              <a:rPr sz="3100" spc="-403" dirty="0">
                <a:latin typeface="Arial Black"/>
                <a:cs typeface="Arial Black"/>
              </a:rPr>
              <a:t>ACCESS</a:t>
            </a:r>
            <a:endParaRPr sz="3100">
              <a:latin typeface="Arial Black"/>
              <a:cs typeface="Arial Black"/>
            </a:endParaRPr>
          </a:p>
        </p:txBody>
      </p:sp>
      <p:sp>
        <p:nvSpPr>
          <p:cNvPr id="7" name="object 5">
            <a:extLst>
              <a:ext uri="{FF2B5EF4-FFF2-40B4-BE49-F238E27FC236}">
                <a16:creationId xmlns:a16="http://schemas.microsoft.com/office/drawing/2014/main" id="{4A0B08DD-CF60-3A46-3CD8-B7FB60407352}"/>
              </a:ext>
              <a:ext uri="{C183D7F6-B498-43B3-948B-1728B52AA6E4}">
                <adec:decorative xmlns:adec="http://schemas.microsoft.com/office/drawing/2017/decorative" val="1"/>
              </a:ext>
            </a:extLst>
          </p:cNvPr>
          <p:cNvSpPr/>
          <p:nvPr/>
        </p:nvSpPr>
        <p:spPr>
          <a:xfrm>
            <a:off x="2827816" y="1112250"/>
            <a:ext cx="2269490" cy="825500"/>
          </a:xfrm>
          <a:custGeom>
            <a:avLst/>
            <a:gdLst/>
            <a:ahLst/>
            <a:cxnLst/>
            <a:rect l="l" t="t" r="r" b="b"/>
            <a:pathLst>
              <a:path w="3404234" h="1238250">
                <a:moveTo>
                  <a:pt x="2854244" y="0"/>
                </a:moveTo>
                <a:lnTo>
                  <a:pt x="2800456" y="3608"/>
                </a:lnTo>
                <a:lnTo>
                  <a:pt x="499724" y="245416"/>
                </a:lnTo>
                <a:lnTo>
                  <a:pt x="446362" y="253068"/>
                </a:lnTo>
                <a:lnTo>
                  <a:pt x="395494" y="264428"/>
                </a:lnTo>
                <a:lnTo>
                  <a:pt x="347219" y="279310"/>
                </a:lnTo>
                <a:lnTo>
                  <a:pt x="301637" y="297526"/>
                </a:lnTo>
                <a:lnTo>
                  <a:pt x="258850" y="318889"/>
                </a:lnTo>
                <a:lnTo>
                  <a:pt x="218959" y="343212"/>
                </a:lnTo>
                <a:lnTo>
                  <a:pt x="182062" y="370305"/>
                </a:lnTo>
                <a:lnTo>
                  <a:pt x="148263" y="399983"/>
                </a:lnTo>
                <a:lnTo>
                  <a:pt x="117660" y="432057"/>
                </a:lnTo>
                <a:lnTo>
                  <a:pt x="90355" y="466340"/>
                </a:lnTo>
                <a:lnTo>
                  <a:pt x="66447" y="502645"/>
                </a:lnTo>
                <a:lnTo>
                  <a:pt x="46039" y="540784"/>
                </a:lnTo>
                <a:lnTo>
                  <a:pt x="29230" y="580568"/>
                </a:lnTo>
                <a:lnTo>
                  <a:pt x="16121" y="621812"/>
                </a:lnTo>
                <a:lnTo>
                  <a:pt x="6812" y="664327"/>
                </a:lnTo>
                <a:lnTo>
                  <a:pt x="1405" y="707926"/>
                </a:lnTo>
                <a:lnTo>
                  <a:pt x="0" y="752421"/>
                </a:lnTo>
                <a:lnTo>
                  <a:pt x="2696" y="797625"/>
                </a:lnTo>
                <a:lnTo>
                  <a:pt x="9456" y="842402"/>
                </a:lnTo>
                <a:lnTo>
                  <a:pt x="20081" y="885632"/>
                </a:lnTo>
                <a:lnTo>
                  <a:pt x="34435" y="927154"/>
                </a:lnTo>
                <a:lnTo>
                  <a:pt x="52378" y="966804"/>
                </a:lnTo>
                <a:lnTo>
                  <a:pt x="73775" y="1004420"/>
                </a:lnTo>
                <a:lnTo>
                  <a:pt x="98487" y="1039841"/>
                </a:lnTo>
                <a:lnTo>
                  <a:pt x="126378" y="1072903"/>
                </a:lnTo>
                <a:lnTo>
                  <a:pt x="157310" y="1103443"/>
                </a:lnTo>
                <a:lnTo>
                  <a:pt x="191145" y="1131300"/>
                </a:lnTo>
                <a:lnTo>
                  <a:pt x="227747" y="1156311"/>
                </a:lnTo>
                <a:lnTo>
                  <a:pt x="266977" y="1178313"/>
                </a:lnTo>
                <a:lnTo>
                  <a:pt x="308700" y="1197144"/>
                </a:lnTo>
                <a:lnTo>
                  <a:pt x="352776" y="1212642"/>
                </a:lnTo>
                <a:lnTo>
                  <a:pt x="399069" y="1224644"/>
                </a:lnTo>
                <a:lnTo>
                  <a:pt x="447441" y="1232987"/>
                </a:lnTo>
                <a:lnTo>
                  <a:pt x="497755" y="1237510"/>
                </a:lnTo>
                <a:lnTo>
                  <a:pt x="549874" y="1238048"/>
                </a:lnTo>
                <a:lnTo>
                  <a:pt x="603660" y="1234442"/>
                </a:lnTo>
                <a:lnTo>
                  <a:pt x="2904405" y="992634"/>
                </a:lnTo>
                <a:lnTo>
                  <a:pt x="2957766" y="984980"/>
                </a:lnTo>
                <a:lnTo>
                  <a:pt x="3008635" y="973619"/>
                </a:lnTo>
                <a:lnTo>
                  <a:pt x="3056910" y="958735"/>
                </a:lnTo>
                <a:lnTo>
                  <a:pt x="3102491" y="940518"/>
                </a:lnTo>
                <a:lnTo>
                  <a:pt x="3145278" y="919155"/>
                </a:lnTo>
                <a:lnTo>
                  <a:pt x="3185170" y="894833"/>
                </a:lnTo>
                <a:lnTo>
                  <a:pt x="3222066" y="867739"/>
                </a:lnTo>
                <a:lnTo>
                  <a:pt x="3255866" y="838062"/>
                </a:lnTo>
                <a:lnTo>
                  <a:pt x="3286469" y="805988"/>
                </a:lnTo>
                <a:lnTo>
                  <a:pt x="3313774" y="771705"/>
                </a:lnTo>
                <a:lnTo>
                  <a:pt x="3337681" y="735401"/>
                </a:lnTo>
                <a:lnTo>
                  <a:pt x="3358089" y="697264"/>
                </a:lnTo>
                <a:lnTo>
                  <a:pt x="3374899" y="657479"/>
                </a:lnTo>
                <a:lnTo>
                  <a:pt x="3388008" y="616236"/>
                </a:lnTo>
                <a:lnTo>
                  <a:pt x="3397316" y="573722"/>
                </a:lnTo>
                <a:lnTo>
                  <a:pt x="3402723" y="530123"/>
                </a:lnTo>
                <a:lnTo>
                  <a:pt x="3404129" y="485629"/>
                </a:lnTo>
                <a:lnTo>
                  <a:pt x="3401432" y="440425"/>
                </a:lnTo>
                <a:lnTo>
                  <a:pt x="3394672" y="395648"/>
                </a:lnTo>
                <a:lnTo>
                  <a:pt x="3384047" y="352417"/>
                </a:lnTo>
                <a:lnTo>
                  <a:pt x="3369694" y="310895"/>
                </a:lnTo>
                <a:lnTo>
                  <a:pt x="3351750" y="271245"/>
                </a:lnTo>
                <a:lnTo>
                  <a:pt x="3330353" y="233627"/>
                </a:lnTo>
                <a:lnTo>
                  <a:pt x="3305641" y="198206"/>
                </a:lnTo>
                <a:lnTo>
                  <a:pt x="3277750" y="165144"/>
                </a:lnTo>
                <a:lnTo>
                  <a:pt x="3246818" y="134603"/>
                </a:lnTo>
                <a:lnTo>
                  <a:pt x="3212982" y="106745"/>
                </a:lnTo>
                <a:lnTo>
                  <a:pt x="3176379" y="81734"/>
                </a:lnTo>
                <a:lnTo>
                  <a:pt x="3137148" y="59731"/>
                </a:lnTo>
                <a:lnTo>
                  <a:pt x="3095425" y="40900"/>
                </a:lnTo>
                <a:lnTo>
                  <a:pt x="3051348" y="25402"/>
                </a:lnTo>
                <a:lnTo>
                  <a:pt x="3005054" y="13401"/>
                </a:lnTo>
                <a:lnTo>
                  <a:pt x="2956680" y="5058"/>
                </a:lnTo>
                <a:lnTo>
                  <a:pt x="2906364" y="537"/>
                </a:lnTo>
                <a:lnTo>
                  <a:pt x="2854244" y="0"/>
                </a:lnTo>
                <a:close/>
              </a:path>
            </a:pathLst>
          </a:custGeom>
          <a:solidFill>
            <a:srgbClr val="87FF8C"/>
          </a:solidFill>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8" name="object 6">
            <a:extLst>
              <a:ext uri="{FF2B5EF4-FFF2-40B4-BE49-F238E27FC236}">
                <a16:creationId xmlns:a16="http://schemas.microsoft.com/office/drawing/2014/main" id="{E8B4174F-EFA9-6753-9E71-AA9963768B1A}"/>
              </a:ext>
              <a:ext uri="{C183D7F6-B498-43B3-948B-1728B52AA6E4}">
                <adec:decorative xmlns:adec="http://schemas.microsoft.com/office/drawing/2017/decorative" val="1"/>
              </a:ext>
            </a:extLst>
          </p:cNvPr>
          <p:cNvSpPr txBox="1"/>
          <p:nvPr/>
        </p:nvSpPr>
        <p:spPr>
          <a:xfrm rot="21300000">
            <a:off x="2972413" y="1358154"/>
            <a:ext cx="1966415" cy="402867"/>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117"/>
              </a:lnSpc>
            </a:pPr>
            <a:r>
              <a:rPr sz="3100" spc="-500" dirty="0">
                <a:latin typeface="Arial Black"/>
                <a:cs typeface="Arial Black"/>
              </a:rPr>
              <a:t>INCLUSION</a:t>
            </a:r>
            <a:endParaRPr sz="3100">
              <a:latin typeface="Arial Black"/>
              <a:cs typeface="Arial Black"/>
            </a:endParaRPr>
          </a:p>
        </p:txBody>
      </p:sp>
      <p:sp>
        <p:nvSpPr>
          <p:cNvPr id="9" name="object 7">
            <a:extLst>
              <a:ext uri="{FF2B5EF4-FFF2-40B4-BE49-F238E27FC236}">
                <a16:creationId xmlns:a16="http://schemas.microsoft.com/office/drawing/2014/main" id="{559D58AC-1195-1CEE-D876-6FCEE91B4A37}"/>
              </a:ext>
              <a:ext uri="{C183D7F6-B498-43B3-948B-1728B52AA6E4}">
                <adec:decorative xmlns:adec="http://schemas.microsoft.com/office/drawing/2017/decorative" val="1"/>
              </a:ext>
            </a:extLst>
          </p:cNvPr>
          <p:cNvSpPr/>
          <p:nvPr/>
        </p:nvSpPr>
        <p:spPr>
          <a:xfrm>
            <a:off x="6784425" y="1033710"/>
            <a:ext cx="2465069" cy="982557"/>
          </a:xfrm>
          <a:custGeom>
            <a:avLst/>
            <a:gdLst/>
            <a:ahLst/>
            <a:cxnLst/>
            <a:rect l="l" t="t" r="r" b="b"/>
            <a:pathLst>
              <a:path w="3697605" h="1473835">
                <a:moveTo>
                  <a:pt x="488739" y="0"/>
                </a:moveTo>
                <a:lnTo>
                  <a:pt x="438665" y="3420"/>
                </a:lnTo>
                <a:lnTo>
                  <a:pt x="390655" y="10613"/>
                </a:lnTo>
                <a:lnTo>
                  <a:pt x="344828" y="21427"/>
                </a:lnTo>
                <a:lnTo>
                  <a:pt x="301304" y="35713"/>
                </a:lnTo>
                <a:lnTo>
                  <a:pt x="260203" y="53321"/>
                </a:lnTo>
                <a:lnTo>
                  <a:pt x="221643" y="74099"/>
                </a:lnTo>
                <a:lnTo>
                  <a:pt x="185746" y="97899"/>
                </a:lnTo>
                <a:lnTo>
                  <a:pt x="152631" y="124571"/>
                </a:lnTo>
                <a:lnTo>
                  <a:pt x="122417" y="153963"/>
                </a:lnTo>
                <a:lnTo>
                  <a:pt x="95225" y="185927"/>
                </a:lnTo>
                <a:lnTo>
                  <a:pt x="71173" y="220311"/>
                </a:lnTo>
                <a:lnTo>
                  <a:pt x="50382" y="256966"/>
                </a:lnTo>
                <a:lnTo>
                  <a:pt x="32971" y="295742"/>
                </a:lnTo>
                <a:lnTo>
                  <a:pt x="19060" y="336489"/>
                </a:lnTo>
                <a:lnTo>
                  <a:pt x="8769" y="379057"/>
                </a:lnTo>
                <a:lnTo>
                  <a:pt x="2365" y="422377"/>
                </a:lnTo>
                <a:lnTo>
                  <a:pt x="0" y="465366"/>
                </a:lnTo>
                <a:lnTo>
                  <a:pt x="1617" y="507840"/>
                </a:lnTo>
                <a:lnTo>
                  <a:pt x="7163" y="549613"/>
                </a:lnTo>
                <a:lnTo>
                  <a:pt x="16583" y="590502"/>
                </a:lnTo>
                <a:lnTo>
                  <a:pt x="29823" y="630323"/>
                </a:lnTo>
                <a:lnTo>
                  <a:pt x="46826" y="668893"/>
                </a:lnTo>
                <a:lnTo>
                  <a:pt x="67539" y="706026"/>
                </a:lnTo>
                <a:lnTo>
                  <a:pt x="91907" y="741540"/>
                </a:lnTo>
                <a:lnTo>
                  <a:pt x="119874" y="775250"/>
                </a:lnTo>
                <a:lnTo>
                  <a:pt x="151387" y="806972"/>
                </a:lnTo>
                <a:lnTo>
                  <a:pt x="186390" y="836522"/>
                </a:lnTo>
                <a:lnTo>
                  <a:pt x="224829" y="863716"/>
                </a:lnTo>
                <a:lnTo>
                  <a:pt x="266649" y="888371"/>
                </a:lnTo>
                <a:lnTo>
                  <a:pt x="311795" y="910301"/>
                </a:lnTo>
                <a:lnTo>
                  <a:pt x="360213" y="929324"/>
                </a:lnTo>
                <a:lnTo>
                  <a:pt x="411847" y="945255"/>
                </a:lnTo>
                <a:lnTo>
                  <a:pt x="466642" y="957910"/>
                </a:lnTo>
                <a:lnTo>
                  <a:pt x="3046876" y="1459458"/>
                </a:lnTo>
                <a:lnTo>
                  <a:pt x="3102424" y="1468253"/>
                </a:lnTo>
                <a:lnTo>
                  <a:pt x="3156267" y="1472826"/>
                </a:lnTo>
                <a:lnTo>
                  <a:pt x="3208287" y="1473327"/>
                </a:lnTo>
                <a:lnTo>
                  <a:pt x="3258362" y="1469906"/>
                </a:lnTo>
                <a:lnTo>
                  <a:pt x="3306373" y="1462714"/>
                </a:lnTo>
                <a:lnTo>
                  <a:pt x="3352201" y="1451899"/>
                </a:lnTo>
                <a:lnTo>
                  <a:pt x="3395726" y="1437614"/>
                </a:lnTo>
                <a:lnTo>
                  <a:pt x="3436828" y="1420007"/>
                </a:lnTo>
                <a:lnTo>
                  <a:pt x="3475388" y="1399229"/>
                </a:lnTo>
                <a:lnTo>
                  <a:pt x="3511286" y="1375429"/>
                </a:lnTo>
                <a:lnTo>
                  <a:pt x="3544401" y="1348758"/>
                </a:lnTo>
                <a:lnTo>
                  <a:pt x="3574615" y="1319367"/>
                </a:lnTo>
                <a:lnTo>
                  <a:pt x="3601808" y="1287404"/>
                </a:lnTo>
                <a:lnTo>
                  <a:pt x="3625860" y="1253021"/>
                </a:lnTo>
                <a:lnTo>
                  <a:pt x="3646651" y="1216367"/>
                </a:lnTo>
                <a:lnTo>
                  <a:pt x="3664062" y="1177593"/>
                </a:lnTo>
                <a:lnTo>
                  <a:pt x="3677973" y="1136848"/>
                </a:lnTo>
                <a:lnTo>
                  <a:pt x="3688264" y="1094282"/>
                </a:lnTo>
                <a:lnTo>
                  <a:pt x="3694668" y="1050961"/>
                </a:lnTo>
                <a:lnTo>
                  <a:pt x="3697034" y="1007972"/>
                </a:lnTo>
                <a:lnTo>
                  <a:pt x="3695416" y="965499"/>
                </a:lnTo>
                <a:lnTo>
                  <a:pt x="3689870" y="923725"/>
                </a:lnTo>
                <a:lnTo>
                  <a:pt x="3680450" y="882835"/>
                </a:lnTo>
                <a:lnTo>
                  <a:pt x="3667210" y="843013"/>
                </a:lnTo>
                <a:lnTo>
                  <a:pt x="3650207" y="804442"/>
                </a:lnTo>
                <a:lnTo>
                  <a:pt x="3629493" y="767307"/>
                </a:lnTo>
                <a:lnTo>
                  <a:pt x="3605125" y="731793"/>
                </a:lnTo>
                <a:lnTo>
                  <a:pt x="3577157" y="698082"/>
                </a:lnTo>
                <a:lnTo>
                  <a:pt x="3545643" y="666359"/>
                </a:lnTo>
                <a:lnTo>
                  <a:pt x="3510639" y="636808"/>
                </a:lnTo>
                <a:lnTo>
                  <a:pt x="3472199" y="609613"/>
                </a:lnTo>
                <a:lnTo>
                  <a:pt x="3430378" y="584957"/>
                </a:lnTo>
                <a:lnTo>
                  <a:pt x="3385231" y="563026"/>
                </a:lnTo>
                <a:lnTo>
                  <a:pt x="3336812" y="544003"/>
                </a:lnTo>
                <a:lnTo>
                  <a:pt x="3285176" y="528072"/>
                </a:lnTo>
                <a:lnTo>
                  <a:pt x="3230378" y="515416"/>
                </a:lnTo>
                <a:lnTo>
                  <a:pt x="650145" y="13868"/>
                </a:lnTo>
                <a:lnTo>
                  <a:pt x="594599" y="5073"/>
                </a:lnTo>
                <a:lnTo>
                  <a:pt x="540757" y="500"/>
                </a:lnTo>
                <a:lnTo>
                  <a:pt x="488739" y="0"/>
                </a:lnTo>
                <a:close/>
              </a:path>
            </a:pathLst>
          </a:custGeom>
          <a:solidFill>
            <a:srgbClr val="FF8FF4"/>
          </a:solidFill>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10" name="object 8">
            <a:extLst>
              <a:ext uri="{FF2B5EF4-FFF2-40B4-BE49-F238E27FC236}">
                <a16:creationId xmlns:a16="http://schemas.microsoft.com/office/drawing/2014/main" id="{5DBFB0B3-EBC8-40B6-80F9-63B9E43D75A4}"/>
              </a:ext>
              <a:ext uri="{C183D7F6-B498-43B3-948B-1728B52AA6E4}">
                <adec:decorative xmlns:adec="http://schemas.microsoft.com/office/drawing/2017/decorative" val="1"/>
              </a:ext>
            </a:extLst>
          </p:cNvPr>
          <p:cNvSpPr txBox="1"/>
          <p:nvPr/>
        </p:nvSpPr>
        <p:spPr>
          <a:xfrm rot="660000">
            <a:off x="6913512" y="1345496"/>
            <a:ext cx="2177389" cy="404021"/>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080"/>
              </a:lnSpc>
            </a:pPr>
            <a:r>
              <a:rPr sz="3133" spc="-370" dirty="0">
                <a:latin typeface="Arial Black"/>
                <a:cs typeface="Arial Black"/>
              </a:rPr>
              <a:t>ADVOCACY</a:t>
            </a:r>
            <a:endParaRPr sz="3133">
              <a:latin typeface="Arial Black"/>
              <a:cs typeface="Arial Black"/>
            </a:endParaRPr>
          </a:p>
        </p:txBody>
      </p:sp>
      <p:sp>
        <p:nvSpPr>
          <p:cNvPr id="11" name="object 9">
            <a:extLst>
              <a:ext uri="{FF2B5EF4-FFF2-40B4-BE49-F238E27FC236}">
                <a16:creationId xmlns:a16="http://schemas.microsoft.com/office/drawing/2014/main" id="{9618D9E4-218D-CEBC-95CB-57ACECE2BC23}"/>
              </a:ext>
              <a:ext uri="{C183D7F6-B498-43B3-948B-1728B52AA6E4}">
                <adec:decorative xmlns:adec="http://schemas.microsoft.com/office/drawing/2017/decorative" val="1"/>
              </a:ext>
            </a:extLst>
          </p:cNvPr>
          <p:cNvSpPr/>
          <p:nvPr/>
        </p:nvSpPr>
        <p:spPr>
          <a:xfrm>
            <a:off x="6339293" y="3747903"/>
            <a:ext cx="2104390" cy="997373"/>
          </a:xfrm>
          <a:custGeom>
            <a:avLst/>
            <a:gdLst/>
            <a:ahLst/>
            <a:cxnLst/>
            <a:rect l="l" t="t" r="r" b="b"/>
            <a:pathLst>
              <a:path w="3156584" h="1496059">
                <a:moveTo>
                  <a:pt x="2668777" y="0"/>
                </a:moveTo>
                <a:lnTo>
                  <a:pt x="2617906" y="1820"/>
                </a:lnTo>
                <a:lnTo>
                  <a:pt x="2565762" y="8150"/>
                </a:lnTo>
                <a:lnTo>
                  <a:pt x="2512534" y="19151"/>
                </a:lnTo>
                <a:lnTo>
                  <a:pt x="410786" y="543191"/>
                </a:lnTo>
                <a:lnTo>
                  <a:pt x="358622" y="558467"/>
                </a:lnTo>
                <a:lnTo>
                  <a:pt x="309609" y="577358"/>
                </a:lnTo>
                <a:lnTo>
                  <a:pt x="263837" y="599634"/>
                </a:lnTo>
                <a:lnTo>
                  <a:pt x="221396" y="625064"/>
                </a:lnTo>
                <a:lnTo>
                  <a:pt x="182377" y="653418"/>
                </a:lnTo>
                <a:lnTo>
                  <a:pt x="146868" y="684465"/>
                </a:lnTo>
                <a:lnTo>
                  <a:pt x="114961" y="717974"/>
                </a:lnTo>
                <a:lnTo>
                  <a:pt x="86745" y="753715"/>
                </a:lnTo>
                <a:lnTo>
                  <a:pt x="62309" y="791457"/>
                </a:lnTo>
                <a:lnTo>
                  <a:pt x="41745" y="830969"/>
                </a:lnTo>
                <a:lnTo>
                  <a:pt x="25142" y="872021"/>
                </a:lnTo>
                <a:lnTo>
                  <a:pt x="12590" y="914383"/>
                </a:lnTo>
                <a:lnTo>
                  <a:pt x="4179" y="957822"/>
                </a:lnTo>
                <a:lnTo>
                  <a:pt x="0" y="1002110"/>
                </a:lnTo>
                <a:lnTo>
                  <a:pt x="141" y="1047015"/>
                </a:lnTo>
                <a:lnTo>
                  <a:pt x="4693" y="1092307"/>
                </a:lnTo>
                <a:lnTo>
                  <a:pt x="13746" y="1137755"/>
                </a:lnTo>
                <a:lnTo>
                  <a:pt x="27090" y="1182134"/>
                </a:lnTo>
                <a:lnTo>
                  <a:pt x="44335" y="1224262"/>
                </a:lnTo>
                <a:lnTo>
                  <a:pt x="65293" y="1263977"/>
                </a:lnTo>
                <a:lnTo>
                  <a:pt x="89777" y="1301119"/>
                </a:lnTo>
                <a:lnTo>
                  <a:pt x="117598" y="1335525"/>
                </a:lnTo>
                <a:lnTo>
                  <a:pt x="148568" y="1367035"/>
                </a:lnTo>
                <a:lnTo>
                  <a:pt x="182501" y="1395487"/>
                </a:lnTo>
                <a:lnTo>
                  <a:pt x="219208" y="1420720"/>
                </a:lnTo>
                <a:lnTo>
                  <a:pt x="258502" y="1442572"/>
                </a:lnTo>
                <a:lnTo>
                  <a:pt x="300195" y="1460882"/>
                </a:lnTo>
                <a:lnTo>
                  <a:pt x="344100" y="1475489"/>
                </a:lnTo>
                <a:lnTo>
                  <a:pt x="390028" y="1486231"/>
                </a:lnTo>
                <a:lnTo>
                  <a:pt x="437791" y="1492947"/>
                </a:lnTo>
                <a:lnTo>
                  <a:pt x="487203" y="1495476"/>
                </a:lnTo>
                <a:lnTo>
                  <a:pt x="538075" y="1493655"/>
                </a:lnTo>
                <a:lnTo>
                  <a:pt x="590220" y="1487325"/>
                </a:lnTo>
                <a:lnTo>
                  <a:pt x="643450" y="1476324"/>
                </a:lnTo>
                <a:lnTo>
                  <a:pt x="2745198" y="952284"/>
                </a:lnTo>
                <a:lnTo>
                  <a:pt x="2797361" y="937008"/>
                </a:lnTo>
                <a:lnTo>
                  <a:pt x="2846372" y="918117"/>
                </a:lnTo>
                <a:lnTo>
                  <a:pt x="2892143" y="895841"/>
                </a:lnTo>
                <a:lnTo>
                  <a:pt x="2934583" y="870411"/>
                </a:lnTo>
                <a:lnTo>
                  <a:pt x="2973602" y="842057"/>
                </a:lnTo>
                <a:lnTo>
                  <a:pt x="3009111" y="811010"/>
                </a:lnTo>
                <a:lnTo>
                  <a:pt x="3041018" y="777501"/>
                </a:lnTo>
                <a:lnTo>
                  <a:pt x="3069235" y="741760"/>
                </a:lnTo>
                <a:lnTo>
                  <a:pt x="3093671" y="704018"/>
                </a:lnTo>
                <a:lnTo>
                  <a:pt x="3114235" y="664506"/>
                </a:lnTo>
                <a:lnTo>
                  <a:pt x="3130839" y="623454"/>
                </a:lnTo>
                <a:lnTo>
                  <a:pt x="3143392" y="581092"/>
                </a:lnTo>
                <a:lnTo>
                  <a:pt x="3151803" y="537653"/>
                </a:lnTo>
                <a:lnTo>
                  <a:pt x="3155984" y="493365"/>
                </a:lnTo>
                <a:lnTo>
                  <a:pt x="3155843" y="448460"/>
                </a:lnTo>
                <a:lnTo>
                  <a:pt x="3151292" y="403168"/>
                </a:lnTo>
                <a:lnTo>
                  <a:pt x="3142239" y="357721"/>
                </a:lnTo>
                <a:lnTo>
                  <a:pt x="3128894" y="313341"/>
                </a:lnTo>
                <a:lnTo>
                  <a:pt x="3111649" y="271213"/>
                </a:lnTo>
                <a:lnTo>
                  <a:pt x="3090690" y="231498"/>
                </a:lnTo>
                <a:lnTo>
                  <a:pt x="3066206" y="194356"/>
                </a:lnTo>
                <a:lnTo>
                  <a:pt x="3038385" y="159950"/>
                </a:lnTo>
                <a:lnTo>
                  <a:pt x="3007413" y="128440"/>
                </a:lnTo>
                <a:lnTo>
                  <a:pt x="2973479" y="99988"/>
                </a:lnTo>
                <a:lnTo>
                  <a:pt x="2936772" y="74755"/>
                </a:lnTo>
                <a:lnTo>
                  <a:pt x="2897477" y="52903"/>
                </a:lnTo>
                <a:lnTo>
                  <a:pt x="2855784" y="34593"/>
                </a:lnTo>
                <a:lnTo>
                  <a:pt x="2811879" y="19986"/>
                </a:lnTo>
                <a:lnTo>
                  <a:pt x="2765951" y="9244"/>
                </a:lnTo>
                <a:lnTo>
                  <a:pt x="2718188" y="2528"/>
                </a:lnTo>
                <a:lnTo>
                  <a:pt x="2668777" y="0"/>
                </a:lnTo>
                <a:close/>
              </a:path>
            </a:pathLst>
          </a:custGeom>
          <a:solidFill>
            <a:srgbClr val="87FF8C"/>
          </a:solidFill>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12" name="object 10">
            <a:extLst>
              <a:ext uri="{FF2B5EF4-FFF2-40B4-BE49-F238E27FC236}">
                <a16:creationId xmlns:a16="http://schemas.microsoft.com/office/drawing/2014/main" id="{E9395BEE-F6A5-8DDF-C9B7-CB276C54AEDC}"/>
              </a:ext>
              <a:ext uri="{C183D7F6-B498-43B3-948B-1728B52AA6E4}">
                <adec:decorative xmlns:adec="http://schemas.microsoft.com/office/drawing/2017/decorative" val="1"/>
              </a:ext>
            </a:extLst>
          </p:cNvPr>
          <p:cNvSpPr txBox="1"/>
          <p:nvPr/>
        </p:nvSpPr>
        <p:spPr>
          <a:xfrm rot="20760000">
            <a:off x="6471430" y="4069518"/>
            <a:ext cx="1845450" cy="404021"/>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080"/>
              </a:lnSpc>
            </a:pPr>
            <a:r>
              <a:rPr sz="3133" spc="-403" dirty="0">
                <a:latin typeface="Arial Black"/>
                <a:cs typeface="Arial Black"/>
              </a:rPr>
              <a:t>ACTIVISM</a:t>
            </a:r>
            <a:endParaRPr sz="3133">
              <a:latin typeface="Arial Black"/>
              <a:cs typeface="Arial Black"/>
            </a:endParaRPr>
          </a:p>
        </p:txBody>
      </p:sp>
      <p:sp>
        <p:nvSpPr>
          <p:cNvPr id="13" name="object 11">
            <a:extLst>
              <a:ext uri="{FF2B5EF4-FFF2-40B4-BE49-F238E27FC236}">
                <a16:creationId xmlns:a16="http://schemas.microsoft.com/office/drawing/2014/main" id="{80BBF073-D125-AFE9-D733-2DF8E52B90EF}"/>
              </a:ext>
              <a:ext uri="{C183D7F6-B498-43B3-948B-1728B52AA6E4}">
                <adec:decorative xmlns:adec="http://schemas.microsoft.com/office/drawing/2017/decorative" val="1"/>
              </a:ext>
            </a:extLst>
          </p:cNvPr>
          <p:cNvSpPr/>
          <p:nvPr/>
        </p:nvSpPr>
        <p:spPr>
          <a:xfrm>
            <a:off x="4128762" y="3811577"/>
            <a:ext cx="1644227" cy="883920"/>
          </a:xfrm>
          <a:custGeom>
            <a:avLst/>
            <a:gdLst/>
            <a:ahLst/>
            <a:cxnLst/>
            <a:rect l="l" t="t" r="r" b="b"/>
            <a:pathLst>
              <a:path w="2466340" h="1325879">
                <a:moveTo>
                  <a:pt x="500042" y="0"/>
                </a:moveTo>
                <a:lnTo>
                  <a:pt x="451969" y="93"/>
                </a:lnTo>
                <a:lnTo>
                  <a:pt x="404833" y="4825"/>
                </a:lnTo>
                <a:lnTo>
                  <a:pt x="358912" y="14016"/>
                </a:lnTo>
                <a:lnTo>
                  <a:pt x="314485" y="27490"/>
                </a:lnTo>
                <a:lnTo>
                  <a:pt x="271831" y="45070"/>
                </a:lnTo>
                <a:lnTo>
                  <a:pt x="231230" y="66578"/>
                </a:lnTo>
                <a:lnTo>
                  <a:pt x="192960" y="91837"/>
                </a:lnTo>
                <a:lnTo>
                  <a:pt x="157300" y="120670"/>
                </a:lnTo>
                <a:lnTo>
                  <a:pt x="124529" y="152898"/>
                </a:lnTo>
                <a:lnTo>
                  <a:pt x="94927" y="188346"/>
                </a:lnTo>
                <a:lnTo>
                  <a:pt x="68772" y="226836"/>
                </a:lnTo>
                <a:lnTo>
                  <a:pt x="46343" y="268190"/>
                </a:lnTo>
                <a:lnTo>
                  <a:pt x="27920" y="312231"/>
                </a:lnTo>
                <a:lnTo>
                  <a:pt x="13781" y="358781"/>
                </a:lnTo>
                <a:lnTo>
                  <a:pt x="4409" y="406521"/>
                </a:lnTo>
                <a:lnTo>
                  <a:pt x="0" y="454057"/>
                </a:lnTo>
                <a:lnTo>
                  <a:pt x="388" y="501100"/>
                </a:lnTo>
                <a:lnTo>
                  <a:pt x="5411" y="547364"/>
                </a:lnTo>
                <a:lnTo>
                  <a:pt x="14906" y="592561"/>
                </a:lnTo>
                <a:lnTo>
                  <a:pt x="28710" y="636403"/>
                </a:lnTo>
                <a:lnTo>
                  <a:pt x="46660" y="678603"/>
                </a:lnTo>
                <a:lnTo>
                  <a:pt x="68592" y="718872"/>
                </a:lnTo>
                <a:lnTo>
                  <a:pt x="94344" y="756925"/>
                </a:lnTo>
                <a:lnTo>
                  <a:pt x="123752" y="792472"/>
                </a:lnTo>
                <a:lnTo>
                  <a:pt x="156652" y="825227"/>
                </a:lnTo>
                <a:lnTo>
                  <a:pt x="192883" y="854902"/>
                </a:lnTo>
                <a:lnTo>
                  <a:pt x="232281" y="881210"/>
                </a:lnTo>
                <a:lnTo>
                  <a:pt x="274682" y="903862"/>
                </a:lnTo>
                <a:lnTo>
                  <a:pt x="319924" y="922571"/>
                </a:lnTo>
                <a:lnTo>
                  <a:pt x="367844" y="937050"/>
                </a:lnTo>
                <a:lnTo>
                  <a:pt x="1868400" y="1311192"/>
                </a:lnTo>
                <a:lnTo>
                  <a:pt x="1917507" y="1320905"/>
                </a:lnTo>
                <a:lnTo>
                  <a:pt x="1966237" y="1325626"/>
                </a:lnTo>
                <a:lnTo>
                  <a:pt x="2014309" y="1325532"/>
                </a:lnTo>
                <a:lnTo>
                  <a:pt x="2061446" y="1320800"/>
                </a:lnTo>
                <a:lnTo>
                  <a:pt x="2107367" y="1311607"/>
                </a:lnTo>
                <a:lnTo>
                  <a:pt x="2151794" y="1298132"/>
                </a:lnTo>
                <a:lnTo>
                  <a:pt x="2194447" y="1280552"/>
                </a:lnTo>
                <a:lnTo>
                  <a:pt x="2235049" y="1259043"/>
                </a:lnTo>
                <a:lnTo>
                  <a:pt x="2273319" y="1233784"/>
                </a:lnTo>
                <a:lnTo>
                  <a:pt x="2308979" y="1204951"/>
                </a:lnTo>
                <a:lnTo>
                  <a:pt x="2341749" y="1172722"/>
                </a:lnTo>
                <a:lnTo>
                  <a:pt x="2371352" y="1137274"/>
                </a:lnTo>
                <a:lnTo>
                  <a:pt x="2397507" y="1098785"/>
                </a:lnTo>
                <a:lnTo>
                  <a:pt x="2419936" y="1057433"/>
                </a:lnTo>
                <a:lnTo>
                  <a:pt x="2438359" y="1013393"/>
                </a:lnTo>
                <a:lnTo>
                  <a:pt x="2452498" y="966845"/>
                </a:lnTo>
                <a:lnTo>
                  <a:pt x="2461869" y="919105"/>
                </a:lnTo>
                <a:lnTo>
                  <a:pt x="2466279" y="871569"/>
                </a:lnTo>
                <a:lnTo>
                  <a:pt x="2465891" y="824526"/>
                </a:lnTo>
                <a:lnTo>
                  <a:pt x="2460868" y="778262"/>
                </a:lnTo>
                <a:lnTo>
                  <a:pt x="2451373" y="733065"/>
                </a:lnTo>
                <a:lnTo>
                  <a:pt x="2437569" y="689223"/>
                </a:lnTo>
                <a:lnTo>
                  <a:pt x="2419620" y="647023"/>
                </a:lnTo>
                <a:lnTo>
                  <a:pt x="2397688" y="606754"/>
                </a:lnTo>
                <a:lnTo>
                  <a:pt x="2371937" y="568701"/>
                </a:lnTo>
                <a:lnTo>
                  <a:pt x="2342530" y="533154"/>
                </a:lnTo>
                <a:lnTo>
                  <a:pt x="2309630" y="500399"/>
                </a:lnTo>
                <a:lnTo>
                  <a:pt x="2273401" y="470724"/>
                </a:lnTo>
                <a:lnTo>
                  <a:pt x="2234004" y="444416"/>
                </a:lnTo>
                <a:lnTo>
                  <a:pt x="2191605" y="421764"/>
                </a:lnTo>
                <a:lnTo>
                  <a:pt x="2146365" y="403055"/>
                </a:lnTo>
                <a:lnTo>
                  <a:pt x="2098448" y="388576"/>
                </a:lnTo>
                <a:lnTo>
                  <a:pt x="597879" y="14434"/>
                </a:lnTo>
                <a:lnTo>
                  <a:pt x="548771" y="4720"/>
                </a:lnTo>
                <a:lnTo>
                  <a:pt x="500042" y="0"/>
                </a:lnTo>
                <a:close/>
              </a:path>
            </a:pathLst>
          </a:custGeom>
          <a:solidFill>
            <a:srgbClr val="FF8FF4"/>
          </a:solidFill>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14" name="object 12">
            <a:extLst>
              <a:ext uri="{FF2B5EF4-FFF2-40B4-BE49-F238E27FC236}">
                <a16:creationId xmlns:a16="http://schemas.microsoft.com/office/drawing/2014/main" id="{1B5836CD-C97E-2B27-1A15-587DA5A1A0DA}"/>
              </a:ext>
              <a:ext uri="{C183D7F6-B498-43B3-948B-1728B52AA6E4}">
                <adec:decorative xmlns:adec="http://schemas.microsoft.com/office/drawing/2017/decorative" val="1"/>
              </a:ext>
            </a:extLst>
          </p:cNvPr>
          <p:cNvSpPr txBox="1"/>
          <p:nvPr/>
        </p:nvSpPr>
        <p:spPr>
          <a:xfrm rot="840000">
            <a:off x="4228987" y="4063757"/>
            <a:ext cx="1406505" cy="404021"/>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080"/>
              </a:lnSpc>
            </a:pPr>
            <a:r>
              <a:rPr sz="3133" spc="-490" dirty="0">
                <a:latin typeface="Arial Black"/>
                <a:cs typeface="Arial Black"/>
              </a:rPr>
              <a:t>EQUITY</a:t>
            </a:r>
            <a:endParaRPr sz="3133">
              <a:latin typeface="Arial Black"/>
              <a:cs typeface="Arial Black"/>
            </a:endParaRPr>
          </a:p>
        </p:txBody>
      </p:sp>
      <p:sp>
        <p:nvSpPr>
          <p:cNvPr id="15" name="object 13">
            <a:extLst>
              <a:ext uri="{FF2B5EF4-FFF2-40B4-BE49-F238E27FC236}">
                <a16:creationId xmlns:a16="http://schemas.microsoft.com/office/drawing/2014/main" id="{5AE33C98-CEA9-DDBA-F3B0-97314F1B3C44}"/>
              </a:ext>
              <a:ext uri="{C183D7F6-B498-43B3-948B-1728B52AA6E4}">
                <adec:decorative xmlns:adec="http://schemas.microsoft.com/office/drawing/2017/decorative" val="1"/>
              </a:ext>
            </a:extLst>
          </p:cNvPr>
          <p:cNvSpPr/>
          <p:nvPr/>
        </p:nvSpPr>
        <p:spPr>
          <a:xfrm>
            <a:off x="1137429" y="1234092"/>
            <a:ext cx="404707" cy="648970"/>
          </a:xfrm>
          <a:custGeom>
            <a:avLst/>
            <a:gdLst/>
            <a:ahLst/>
            <a:cxnLst/>
            <a:rect l="l" t="t" r="r" b="b"/>
            <a:pathLst>
              <a:path w="607060" h="973455">
                <a:moveTo>
                  <a:pt x="606653" y="973074"/>
                </a:moveTo>
                <a:lnTo>
                  <a:pt x="575682" y="933801"/>
                </a:lnTo>
                <a:lnTo>
                  <a:pt x="545114" y="894231"/>
                </a:lnTo>
                <a:lnTo>
                  <a:pt x="514953" y="854365"/>
                </a:lnTo>
                <a:lnTo>
                  <a:pt x="485199" y="814207"/>
                </a:lnTo>
                <a:lnTo>
                  <a:pt x="455854" y="773761"/>
                </a:lnTo>
                <a:lnTo>
                  <a:pt x="426922" y="733029"/>
                </a:lnTo>
                <a:lnTo>
                  <a:pt x="398403" y="692015"/>
                </a:lnTo>
                <a:lnTo>
                  <a:pt x="370300" y="650722"/>
                </a:lnTo>
                <a:lnTo>
                  <a:pt x="342615" y="609153"/>
                </a:lnTo>
                <a:lnTo>
                  <a:pt x="315349" y="567311"/>
                </a:lnTo>
                <a:lnTo>
                  <a:pt x="288505" y="525199"/>
                </a:lnTo>
                <a:lnTo>
                  <a:pt x="262085" y="482821"/>
                </a:lnTo>
                <a:lnTo>
                  <a:pt x="236090" y="440180"/>
                </a:lnTo>
                <a:lnTo>
                  <a:pt x="210524" y="397279"/>
                </a:lnTo>
                <a:lnTo>
                  <a:pt x="185387" y="354122"/>
                </a:lnTo>
                <a:lnTo>
                  <a:pt x="160681" y="310710"/>
                </a:lnTo>
                <a:lnTo>
                  <a:pt x="136410" y="267049"/>
                </a:lnTo>
                <a:lnTo>
                  <a:pt x="112574" y="223140"/>
                </a:lnTo>
                <a:lnTo>
                  <a:pt x="89175" y="178987"/>
                </a:lnTo>
                <a:lnTo>
                  <a:pt x="66217" y="134593"/>
                </a:lnTo>
                <a:lnTo>
                  <a:pt x="43700" y="89962"/>
                </a:lnTo>
                <a:lnTo>
                  <a:pt x="21627" y="45096"/>
                </a:lnTo>
                <a:lnTo>
                  <a:pt x="0" y="0"/>
                </a:lnTo>
              </a:path>
            </a:pathLst>
          </a:custGeom>
          <a:ln w="43243">
            <a:solidFill>
              <a:srgbClr val="000000"/>
            </a:solidFill>
          </a:ln>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16" name="object 15">
            <a:extLst>
              <a:ext uri="{FF2B5EF4-FFF2-40B4-BE49-F238E27FC236}">
                <a16:creationId xmlns:a16="http://schemas.microsoft.com/office/drawing/2014/main" id="{1EA0B731-74E0-6703-470A-DEC660A0F733}"/>
              </a:ext>
              <a:ext uri="{C183D7F6-B498-43B3-948B-1728B52AA6E4}">
                <adec:decorative xmlns:adec="http://schemas.microsoft.com/office/drawing/2017/decorative" val="1"/>
              </a:ext>
            </a:extLst>
          </p:cNvPr>
          <p:cNvSpPr/>
          <p:nvPr/>
        </p:nvSpPr>
        <p:spPr>
          <a:xfrm>
            <a:off x="2106566" y="925253"/>
            <a:ext cx="222250" cy="899160"/>
          </a:xfrm>
          <a:custGeom>
            <a:avLst/>
            <a:gdLst/>
            <a:ahLst/>
            <a:cxnLst/>
            <a:rect l="l" t="t" r="r" b="b"/>
            <a:pathLst>
              <a:path w="333375" h="1348739">
                <a:moveTo>
                  <a:pt x="333223" y="1348651"/>
                </a:moveTo>
                <a:lnTo>
                  <a:pt x="306531" y="1305371"/>
                </a:lnTo>
                <a:lnTo>
                  <a:pt x="280917" y="1261554"/>
                </a:lnTo>
                <a:lnTo>
                  <a:pt x="256386" y="1217219"/>
                </a:lnTo>
                <a:lnTo>
                  <a:pt x="232943" y="1172387"/>
                </a:lnTo>
                <a:lnTo>
                  <a:pt x="210592" y="1127078"/>
                </a:lnTo>
                <a:lnTo>
                  <a:pt x="189339" y="1081313"/>
                </a:lnTo>
                <a:lnTo>
                  <a:pt x="169188" y="1035111"/>
                </a:lnTo>
                <a:lnTo>
                  <a:pt x="150144" y="988493"/>
                </a:lnTo>
                <a:lnTo>
                  <a:pt x="132213" y="941480"/>
                </a:lnTo>
                <a:lnTo>
                  <a:pt x="115398" y="894091"/>
                </a:lnTo>
                <a:lnTo>
                  <a:pt x="99705" y="846347"/>
                </a:lnTo>
                <a:lnTo>
                  <a:pt x="85139" y="798267"/>
                </a:lnTo>
                <a:lnTo>
                  <a:pt x="71704" y="749874"/>
                </a:lnTo>
                <a:lnTo>
                  <a:pt x="59406" y="701186"/>
                </a:lnTo>
                <a:lnTo>
                  <a:pt x="48249" y="652223"/>
                </a:lnTo>
                <a:lnTo>
                  <a:pt x="38239" y="603007"/>
                </a:lnTo>
                <a:lnTo>
                  <a:pt x="29379" y="553558"/>
                </a:lnTo>
                <a:lnTo>
                  <a:pt x="21675" y="503895"/>
                </a:lnTo>
                <a:lnTo>
                  <a:pt x="15132" y="454039"/>
                </a:lnTo>
                <a:lnTo>
                  <a:pt x="9755" y="404011"/>
                </a:lnTo>
                <a:lnTo>
                  <a:pt x="5548" y="353830"/>
                </a:lnTo>
                <a:lnTo>
                  <a:pt x="2517" y="303517"/>
                </a:lnTo>
                <a:lnTo>
                  <a:pt x="666" y="253092"/>
                </a:lnTo>
                <a:lnTo>
                  <a:pt x="0" y="202575"/>
                </a:lnTo>
                <a:lnTo>
                  <a:pt x="523" y="151988"/>
                </a:lnTo>
                <a:lnTo>
                  <a:pt x="2242" y="101349"/>
                </a:lnTo>
                <a:lnTo>
                  <a:pt x="5161" y="50679"/>
                </a:lnTo>
                <a:lnTo>
                  <a:pt x="9284" y="0"/>
                </a:lnTo>
              </a:path>
            </a:pathLst>
          </a:custGeom>
          <a:ln w="43243">
            <a:solidFill>
              <a:srgbClr val="000000"/>
            </a:solidFill>
          </a:ln>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17" name="object 16">
            <a:extLst>
              <a:ext uri="{FF2B5EF4-FFF2-40B4-BE49-F238E27FC236}">
                <a16:creationId xmlns:a16="http://schemas.microsoft.com/office/drawing/2014/main" id="{A6A72193-564E-BB28-8E8D-3BCDEEE1A9CE}"/>
              </a:ext>
              <a:ext uri="{C183D7F6-B498-43B3-948B-1728B52AA6E4}">
                <adec:decorative xmlns:adec="http://schemas.microsoft.com/office/drawing/2017/decorative" val="1"/>
              </a:ext>
            </a:extLst>
          </p:cNvPr>
          <p:cNvSpPr/>
          <p:nvPr/>
        </p:nvSpPr>
        <p:spPr>
          <a:xfrm>
            <a:off x="338151" y="2224362"/>
            <a:ext cx="766657" cy="197273"/>
          </a:xfrm>
          <a:custGeom>
            <a:avLst/>
            <a:gdLst/>
            <a:ahLst/>
            <a:cxnLst/>
            <a:rect l="l" t="t" r="r" b="b"/>
            <a:pathLst>
              <a:path w="1149985" h="295910">
                <a:moveTo>
                  <a:pt x="1149731" y="295567"/>
                </a:moveTo>
                <a:lnTo>
                  <a:pt x="1101267" y="277359"/>
                </a:lnTo>
                <a:lnTo>
                  <a:pt x="1052640" y="259633"/>
                </a:lnTo>
                <a:lnTo>
                  <a:pt x="1003852" y="242388"/>
                </a:lnTo>
                <a:lnTo>
                  <a:pt x="954908" y="225625"/>
                </a:lnTo>
                <a:lnTo>
                  <a:pt x="905811" y="209345"/>
                </a:lnTo>
                <a:lnTo>
                  <a:pt x="856565" y="193549"/>
                </a:lnTo>
                <a:lnTo>
                  <a:pt x="807173" y="178239"/>
                </a:lnTo>
                <a:lnTo>
                  <a:pt x="757638" y="163414"/>
                </a:lnTo>
                <a:lnTo>
                  <a:pt x="707965" y="149077"/>
                </a:lnTo>
                <a:lnTo>
                  <a:pt x="658157" y="135227"/>
                </a:lnTo>
                <a:lnTo>
                  <a:pt x="608217" y="121866"/>
                </a:lnTo>
                <a:lnTo>
                  <a:pt x="558150" y="108995"/>
                </a:lnTo>
                <a:lnTo>
                  <a:pt x="507958" y="96615"/>
                </a:lnTo>
                <a:lnTo>
                  <a:pt x="457646" y="84726"/>
                </a:lnTo>
                <a:lnTo>
                  <a:pt x="407217" y="73329"/>
                </a:lnTo>
                <a:lnTo>
                  <a:pt x="356674" y="62426"/>
                </a:lnTo>
                <a:lnTo>
                  <a:pt x="306021" y="52018"/>
                </a:lnTo>
                <a:lnTo>
                  <a:pt x="255262" y="42104"/>
                </a:lnTo>
                <a:lnTo>
                  <a:pt x="204401" y="32687"/>
                </a:lnTo>
                <a:lnTo>
                  <a:pt x="153440" y="23767"/>
                </a:lnTo>
                <a:lnTo>
                  <a:pt x="102384" y="15345"/>
                </a:lnTo>
                <a:lnTo>
                  <a:pt x="51236" y="7423"/>
                </a:lnTo>
                <a:lnTo>
                  <a:pt x="0" y="0"/>
                </a:lnTo>
              </a:path>
            </a:pathLst>
          </a:custGeom>
          <a:ln w="43243">
            <a:solidFill>
              <a:srgbClr val="000000"/>
            </a:solidFill>
          </a:ln>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Tree>
    <p:extLst>
      <p:ext uri="{BB962C8B-B14F-4D97-AF65-F5344CB8AC3E}">
        <p14:creationId xmlns:p14="http://schemas.microsoft.com/office/powerpoint/2010/main" val="3612557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17A960B-53BC-A7EA-4CA4-65C88E93E701}"/>
              </a:ext>
            </a:extLst>
          </p:cNvPr>
          <p:cNvSpPr txBox="1">
            <a:spLocks noGrp="1"/>
          </p:cNvSpPr>
          <p:nvPr>
            <p:ph type="title" idx="4294967295"/>
          </p:nvPr>
        </p:nvSpPr>
        <p:spPr>
          <a:xfrm>
            <a:off x="289797" y="320672"/>
            <a:ext cx="7836563"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noFill/>
                </a:ln>
                <a:solidFill>
                  <a:schemeClr val="tx1"/>
                </a:solidFill>
                <a:effectLst/>
                <a:uLnTx/>
                <a:uFillTx/>
                <a:latin typeface="+mn-lt"/>
                <a:ea typeface="+mn-ea"/>
                <a:cs typeface="+mn-cs"/>
              </a:rPr>
              <a:t>Students with Disabilities Advisory Group</a:t>
            </a:r>
          </a:p>
        </p:txBody>
      </p:sp>
      <p:sp>
        <p:nvSpPr>
          <p:cNvPr id="7" name="TextBox 6">
            <a:extLst>
              <a:ext uri="{FF2B5EF4-FFF2-40B4-BE49-F238E27FC236}">
                <a16:creationId xmlns:a16="http://schemas.microsoft.com/office/drawing/2014/main" id="{98D51E57-BC60-130B-E9BF-BD73D975F449}"/>
              </a:ext>
            </a:extLst>
          </p:cNvPr>
          <p:cNvSpPr txBox="1"/>
          <p:nvPr/>
        </p:nvSpPr>
        <p:spPr>
          <a:xfrm>
            <a:off x="289798" y="1554218"/>
            <a:ext cx="7836563" cy="2862322"/>
          </a:xfrm>
          <a:prstGeom prst="rect">
            <a:avLst/>
          </a:prstGeom>
          <a:noFill/>
        </p:spPr>
        <p:txBody>
          <a:bodyPr wrap="square">
            <a:spAutoFit/>
          </a:bodyPr>
          <a:lstStyle/>
          <a:p>
            <a:r>
              <a:rPr lang="en-GB" sz="2000" dirty="0"/>
              <a:t>The students with disabilities advisory group is a diverse group of students that works to advocate for and promote accessible and inclusive learning environments.</a:t>
            </a:r>
          </a:p>
          <a:p>
            <a:endParaRPr lang="en-GB" sz="2000" dirty="0"/>
          </a:p>
          <a:p>
            <a:r>
              <a:rPr lang="en-GB" sz="2000" dirty="0"/>
              <a:t>The  members of the group work to inform the strategy and policy of both AHEAD and USI concerning the inclusion of students with disabilities in Higher and Further Education in Ireland. The advisory group serves to ensure that the disabled student voice is being heard and reflected in wider policy work.</a:t>
            </a:r>
          </a:p>
        </p:txBody>
      </p:sp>
      <p:pic>
        <p:nvPicPr>
          <p:cNvPr id="5" name="Picture 4" descr="A qr code on a square&#10;&#10;">
            <a:extLst>
              <a:ext uri="{FF2B5EF4-FFF2-40B4-BE49-F238E27FC236}">
                <a16:creationId xmlns:a16="http://schemas.microsoft.com/office/drawing/2014/main" id="{76981F60-892E-20DE-F5C2-A81647AD7F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99466" y="520727"/>
            <a:ext cx="3602736" cy="3602736"/>
          </a:xfrm>
          <a:prstGeom prst="rect">
            <a:avLst/>
          </a:prstGeom>
        </p:spPr>
      </p:pic>
      <p:pic>
        <p:nvPicPr>
          <p:cNvPr id="3" name="Picture 2" descr="SwDAG banner&#10;">
            <a:extLst>
              <a:ext uri="{FF2B5EF4-FFF2-40B4-BE49-F238E27FC236}">
                <a16:creationId xmlns:a16="http://schemas.microsoft.com/office/drawing/2014/main" id="{79F95886-F42E-AC86-F16C-FDD95D3C6F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419600"/>
            <a:ext cx="12192000" cy="2438400"/>
          </a:xfrm>
          <a:prstGeom prst="rect">
            <a:avLst/>
          </a:prstGeom>
        </p:spPr>
      </p:pic>
    </p:spTree>
    <p:extLst>
      <p:ext uri="{BB962C8B-B14F-4D97-AF65-F5344CB8AC3E}">
        <p14:creationId xmlns:p14="http://schemas.microsoft.com/office/powerpoint/2010/main" val="1575376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347D9E5-BAC8-36A1-5B27-C61A29B59CAD}"/>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GB" dirty="0"/>
              <a:t>Facilitator Questions</a:t>
            </a:r>
          </a:p>
        </p:txBody>
      </p:sp>
      <p:sp>
        <p:nvSpPr>
          <p:cNvPr id="2" name="TextBox 1">
            <a:extLst>
              <a:ext uri="{FF2B5EF4-FFF2-40B4-BE49-F238E27FC236}">
                <a16:creationId xmlns:a16="http://schemas.microsoft.com/office/drawing/2014/main" id="{3187A566-5393-7334-BF0D-D4444F89478D}"/>
              </a:ext>
            </a:extLst>
          </p:cNvPr>
          <p:cNvSpPr txBox="1"/>
          <p:nvPr/>
        </p:nvSpPr>
        <p:spPr>
          <a:xfrm>
            <a:off x="953476" y="1168400"/>
            <a:ext cx="10285046"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buFont typeface=""/>
              <a:buAutoNum type="arabicPeriod"/>
            </a:pPr>
            <a:r>
              <a:rPr lang="en-GB" sz="3600" b="1" dirty="0"/>
              <a:t>What strategies have worked for balancing academics and social life? </a:t>
            </a:r>
          </a:p>
          <a:p>
            <a:endParaRPr lang="en-GB" sz="3600" b="1" dirty="0"/>
          </a:p>
          <a:p>
            <a:pPr marL="228600" indent="-228600">
              <a:buFont typeface=""/>
              <a:buAutoNum type="arabicPeriod" startAt="2"/>
            </a:pPr>
            <a:r>
              <a:rPr lang="en-GB" sz="3600" b="1" dirty="0"/>
              <a:t>How can students effectively communicate their needs to college staff and peers? </a:t>
            </a:r>
          </a:p>
          <a:p>
            <a:endParaRPr lang="en-GB" sz="3600" b="1" dirty="0"/>
          </a:p>
          <a:p>
            <a:pPr marL="228600" indent="-228600">
              <a:buFont typeface=""/>
              <a:buAutoNum type="arabicPeriod" startAt="3"/>
            </a:pPr>
            <a:r>
              <a:rPr lang="en-GB" sz="3600" b="1" dirty="0"/>
              <a:t>What resources or supports have been most helpful during your college journey?</a:t>
            </a:r>
          </a:p>
        </p:txBody>
      </p:sp>
    </p:spTree>
    <p:extLst>
      <p:ext uri="{BB962C8B-B14F-4D97-AF65-F5344CB8AC3E}">
        <p14:creationId xmlns:p14="http://schemas.microsoft.com/office/powerpoint/2010/main" val="428345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53846-5FE1-D42B-29DA-FBF0E45FA076}"/>
            </a:ext>
          </a:extLst>
        </p:cNvPr>
        <p:cNvGrpSpPr/>
        <p:nvPr/>
      </p:nvGrpSpPr>
      <p:grpSpPr>
        <a:xfrm>
          <a:off x="0" y="0"/>
          <a:ext cx="0" cy="0"/>
          <a:chOff x="0" y="0"/>
          <a:chExt cx="0" cy="0"/>
        </a:xfrm>
      </p:grpSpPr>
      <p:sp>
        <p:nvSpPr>
          <p:cNvPr id="3" name="object 17">
            <a:extLst>
              <a:ext uri="{FF2B5EF4-FFF2-40B4-BE49-F238E27FC236}">
                <a16:creationId xmlns:a16="http://schemas.microsoft.com/office/drawing/2014/main" id="{A7EED099-0DE5-DAAD-A977-78262DD34F27}"/>
              </a:ext>
            </a:extLst>
          </p:cNvPr>
          <p:cNvSpPr txBox="1">
            <a:spLocks noGrp="1"/>
          </p:cNvSpPr>
          <p:nvPr>
            <p:ph type="title" idx="4294967295"/>
          </p:nvPr>
        </p:nvSpPr>
        <p:spPr>
          <a:xfrm>
            <a:off x="3391128" y="5114823"/>
            <a:ext cx="5409777" cy="979755"/>
          </a:xfrm>
          <a:prstGeom prst="rect">
            <a:avLst/>
          </a:prstGeom>
          <a:noFill/>
          <a:ln>
            <a:noFill/>
            <a:prstDash/>
          </a:ln>
          <a:effectLst/>
        </p:spPr>
        <p:txBody>
          <a:bodyPr rot="0" spcFirstLastPara="0" vertOverflow="overflow" horzOverflow="overflow" vert="horz" wrap="square" lIns="0" tIns="10160" rIns="0" bIns="0" numCol="1" spcCol="0" rtlCol="0" fromWordArt="0" anchor="t" anchorCtr="0" forceAA="0" compatLnSpc="1">
            <a:prstTxWarp prst="textNoShape">
              <a:avLst/>
            </a:prstTxWarp>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4135" marR="0" lvl="0" indent="0" algn="ctr" defTabSz="914400" rtl="0" eaLnBrk="1" fontAlgn="auto" latinLnBrk="0" hangingPunct="1">
              <a:lnSpc>
                <a:spcPct val="100000"/>
              </a:lnSpc>
              <a:spcBef>
                <a:spcPts val="0"/>
              </a:spcBef>
              <a:spcAft>
                <a:spcPts val="0"/>
              </a:spcAft>
              <a:buClrTx/>
              <a:buSzTx/>
              <a:buFontTx/>
              <a:buNone/>
              <a:tabLst/>
              <a:defRPr/>
            </a:pPr>
            <a:r>
              <a:rPr kumimoji="0" lang="en-US" sz="3150" b="1" i="0" u="none" strike="noStrike" kern="1200" cap="none" spc="93" normalizeH="0" baseline="0" noProof="0" dirty="0">
                <a:ln>
                  <a:noFill/>
                </a:ln>
                <a:solidFill>
                  <a:schemeClr val="tx1"/>
                </a:solidFill>
                <a:effectLst/>
                <a:uLnTx/>
                <a:uFillTx/>
                <a:latin typeface="Tahoma"/>
                <a:ea typeface="+mn-ea"/>
                <a:cs typeface="Tahoma"/>
              </a:rPr>
              <a:t>Thank you! </a:t>
            </a:r>
          </a:p>
          <a:p>
            <a:pPr marL="64135" marR="0" lvl="0" indent="0" algn="ctr" defTabSz="914400" rtl="0" eaLnBrk="1" fontAlgn="auto" latinLnBrk="0" hangingPunct="1">
              <a:lnSpc>
                <a:spcPct val="100000"/>
              </a:lnSpc>
              <a:spcBef>
                <a:spcPts val="0"/>
              </a:spcBef>
              <a:spcAft>
                <a:spcPts val="0"/>
              </a:spcAft>
              <a:buClrTx/>
              <a:buSzTx/>
              <a:buFontTx/>
              <a:buNone/>
              <a:tabLst/>
              <a:defRPr/>
            </a:pPr>
            <a:r>
              <a:rPr kumimoji="0" lang="en-US" sz="3150" b="1" i="0" u="none" strike="noStrike" kern="1200" cap="none" spc="93" normalizeH="0" baseline="0" noProof="0" dirty="0">
                <a:ln>
                  <a:noFill/>
                </a:ln>
                <a:solidFill>
                  <a:schemeClr val="tx1"/>
                </a:solidFill>
                <a:effectLst/>
                <a:uLnTx/>
                <a:uFillTx/>
                <a:latin typeface="Tahoma"/>
                <a:ea typeface="+mn-ea"/>
                <a:cs typeface="Tahoma"/>
              </a:rPr>
              <a:t>Any questions?</a:t>
            </a:r>
            <a:endParaRPr kumimoji="0" lang="en-US" sz="3150" b="1" i="0" u="none" strike="noStrike" kern="1200" cap="none" spc="93" normalizeH="0" baseline="0" noProof="0" dirty="0">
              <a:ln>
                <a:noFill/>
              </a:ln>
              <a:solidFill>
                <a:schemeClr val="tx1"/>
              </a:solidFill>
              <a:effectLst/>
              <a:uLnTx/>
              <a:uFillTx/>
              <a:latin typeface="Tahoma"/>
              <a:ea typeface="Tahoma"/>
              <a:cs typeface="Tahoma"/>
            </a:endParaRPr>
          </a:p>
        </p:txBody>
      </p:sp>
      <p:sp>
        <p:nvSpPr>
          <p:cNvPr id="2" name="object 14">
            <a:extLst>
              <a:ext uri="{FF2B5EF4-FFF2-40B4-BE49-F238E27FC236}">
                <a16:creationId xmlns:a16="http://schemas.microsoft.com/office/drawing/2014/main" id="{861FAFCA-A673-D76E-0C93-1846448CAE59}"/>
              </a:ext>
            </a:extLst>
          </p:cNvPr>
          <p:cNvSpPr txBox="1">
            <a:spLocks noGrp="1"/>
          </p:cNvSpPr>
          <p:nvPr/>
        </p:nvSpPr>
        <p:spPr>
          <a:xfrm>
            <a:off x="720969" y="2006356"/>
            <a:ext cx="10515600" cy="1325563"/>
          </a:xfrm>
          <a:prstGeom prst="rect">
            <a:avLst/>
          </a:prstGeom>
          <a:noFill/>
          <a:ln>
            <a:noFill/>
            <a:prstDash/>
          </a:ln>
          <a:effectLst/>
        </p:spPr>
        <p:txBody>
          <a:bodyPr rot="0" spcFirstLastPara="0" vert="horz" wrap="square" lIns="0" tIns="72390" rIns="0" bIns="0" numCol="1" spcCol="0" rtlCol="0" fromWordArt="0" anchor="t" anchorCtr="0" forceAA="0" compatLnSpc="1">
            <a:prstTxWarp prst="textNoShape">
              <a:avLst/>
            </a:prstTxWarp>
            <a:spAutoFit/>
          </a:bodyPr>
          <a:lstStyle>
            <a:defPPr>
              <a:defRPr lang="en-GB"/>
            </a:defPPr>
            <a:lvl1pPr marL="0" algn="l" defTabSz="914400" rtl="0" eaLnBrk="1" latinLnBrk="0" hangingPunct="1">
              <a:lnSpc>
                <a:spcPct val="90000"/>
              </a:lnSpc>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35562" lvl="0" indent="0" algn="ctr" defTabSz="609630" eaLnBrk="1" fontAlgn="auto" latinLnBrk="0" hangingPunct="1">
              <a:lnSpc>
                <a:spcPct val="100000"/>
              </a:lnSpc>
              <a:spcBef>
                <a:spcPts val="570"/>
              </a:spcBef>
              <a:spcAft>
                <a:spcPts val="0"/>
              </a:spcAft>
              <a:buClrTx/>
              <a:buSzTx/>
              <a:buFontTx/>
              <a:buNone/>
              <a:tabLst/>
              <a:defRPr/>
            </a:pPr>
            <a:r>
              <a:rPr kumimoji="0" lang="en-GB" sz="7934" b="1" i="0" u="none" strike="noStrike" kern="0" cap="none" spc="-277" normalizeH="0" baseline="0" noProof="0" dirty="0">
                <a:ln>
                  <a:noFill/>
                </a:ln>
                <a:solidFill>
                  <a:schemeClr val="tx1"/>
                </a:solidFill>
                <a:effectLst/>
                <a:uLnTx/>
                <a:uFillTx/>
                <a:latin typeface="Tahoma"/>
                <a:ea typeface="+mn-ea"/>
                <a:cs typeface="Tahoma"/>
              </a:rPr>
              <a:t>P</a:t>
            </a:r>
            <a:r>
              <a:rPr kumimoji="0" lang="en-GB" sz="7934" b="1" i="0" u="none" strike="noStrike" kern="0" cap="none" spc="-390" normalizeH="0" baseline="0" noProof="0" dirty="0">
                <a:ln>
                  <a:noFill/>
                </a:ln>
                <a:solidFill>
                  <a:schemeClr val="tx1"/>
                </a:solidFill>
                <a:effectLst/>
                <a:uLnTx/>
                <a:uFillTx/>
                <a:latin typeface="Tahoma"/>
                <a:ea typeface="+mn-ea"/>
                <a:cs typeface="Tahoma"/>
              </a:rPr>
              <a:t>o</a:t>
            </a:r>
            <a:r>
              <a:rPr kumimoji="0" lang="en-GB" sz="7934" b="1" i="0" u="none" strike="noStrike" kern="0" cap="none" spc="-467" normalizeH="0" baseline="0" noProof="0" dirty="0">
                <a:ln>
                  <a:noFill/>
                </a:ln>
                <a:solidFill>
                  <a:schemeClr val="tx1"/>
                </a:solidFill>
                <a:effectLst/>
                <a:uLnTx/>
                <a:uFillTx/>
                <a:latin typeface="Tahoma"/>
                <a:ea typeface="+mn-ea"/>
                <a:cs typeface="Tahoma"/>
              </a:rPr>
              <a:t>w</a:t>
            </a:r>
            <a:r>
              <a:rPr kumimoji="0" lang="en-GB" sz="7934" b="1" i="0" u="none" strike="noStrike" kern="0" cap="none" spc="-227" normalizeH="0" baseline="0" noProof="0" dirty="0">
                <a:ln>
                  <a:noFill/>
                </a:ln>
                <a:solidFill>
                  <a:schemeClr val="tx1"/>
                </a:solidFill>
                <a:effectLst/>
                <a:uLnTx/>
                <a:uFillTx/>
                <a:latin typeface="Tahoma"/>
                <a:ea typeface="+mn-ea"/>
                <a:cs typeface="Tahoma"/>
              </a:rPr>
              <a:t>e</a:t>
            </a:r>
            <a:r>
              <a:rPr kumimoji="0" lang="en-GB" sz="7934" b="1" i="0" u="none" strike="noStrike" kern="0" cap="none" spc="140" normalizeH="0" baseline="0" noProof="0" dirty="0">
                <a:ln>
                  <a:noFill/>
                </a:ln>
                <a:solidFill>
                  <a:schemeClr val="tx1"/>
                </a:solidFill>
                <a:effectLst/>
                <a:uLnTx/>
                <a:uFillTx/>
                <a:latin typeface="Tahoma"/>
                <a:ea typeface="+mn-ea"/>
                <a:cs typeface="Tahoma"/>
              </a:rPr>
              <a:t>r</a:t>
            </a:r>
            <a:r>
              <a:rPr kumimoji="0" lang="en-GB" sz="7934" b="1" i="0" u="none" strike="noStrike" kern="0" cap="none" spc="-1033" normalizeH="0" baseline="0" noProof="0" dirty="0">
                <a:ln>
                  <a:noFill/>
                </a:ln>
                <a:solidFill>
                  <a:schemeClr val="tx1"/>
                </a:solidFill>
                <a:effectLst/>
                <a:uLnTx/>
                <a:uFillTx/>
                <a:latin typeface="Tahoma"/>
                <a:ea typeface="+mn-ea"/>
                <a:cs typeface="Tahoma"/>
              </a:rPr>
              <a:t> </a:t>
            </a:r>
            <a:r>
              <a:rPr kumimoji="0" lang="en-GB" sz="7934" b="1" i="0" u="none" strike="noStrike" kern="0" cap="none" spc="90" normalizeH="0" baseline="0" noProof="0" dirty="0">
                <a:ln>
                  <a:noFill/>
                </a:ln>
                <a:solidFill>
                  <a:schemeClr val="tx1"/>
                </a:solidFill>
                <a:effectLst/>
                <a:uLnTx/>
                <a:uFillTx/>
                <a:latin typeface="Tahoma"/>
                <a:ea typeface="+mn-ea"/>
                <a:cs typeface="Tahoma"/>
              </a:rPr>
              <a:t>of</a:t>
            </a:r>
            <a:r>
              <a:rPr kumimoji="0" lang="en-GB" sz="7934" b="1" i="0" u="none" strike="noStrike" kern="0" cap="none" spc="-1037" normalizeH="0" baseline="0" noProof="0" dirty="0">
                <a:ln>
                  <a:noFill/>
                </a:ln>
                <a:solidFill>
                  <a:schemeClr val="tx1"/>
                </a:solidFill>
                <a:effectLst/>
                <a:uLnTx/>
                <a:uFillTx/>
                <a:latin typeface="Tahoma"/>
                <a:ea typeface="+mn-ea"/>
                <a:cs typeface="Tahoma"/>
              </a:rPr>
              <a:t> </a:t>
            </a:r>
            <a:r>
              <a:rPr kumimoji="0" lang="en-GB" sz="7934" b="1" i="0" u="none" strike="noStrike" kern="0" cap="none" spc="-23" normalizeH="0" baseline="0" noProof="0" dirty="0">
                <a:ln>
                  <a:noFill/>
                </a:ln>
                <a:solidFill>
                  <a:schemeClr val="tx1"/>
                </a:solidFill>
                <a:effectLst/>
                <a:uLnTx/>
                <a:uFillTx/>
                <a:latin typeface="Tahoma"/>
                <a:ea typeface="+mn-ea"/>
                <a:cs typeface="Tahoma"/>
              </a:rPr>
              <a:t>Disability</a:t>
            </a:r>
          </a:p>
          <a:p>
            <a:pPr marL="8467" marR="0" lvl="0" indent="0" algn="ctr" defTabSz="609630" eaLnBrk="1" fontAlgn="auto" latinLnBrk="0" hangingPunct="1">
              <a:lnSpc>
                <a:spcPct val="100000"/>
              </a:lnSpc>
              <a:spcBef>
                <a:spcPts val="213"/>
              </a:spcBef>
              <a:spcAft>
                <a:spcPts val="0"/>
              </a:spcAft>
              <a:buClrTx/>
              <a:buSzTx/>
              <a:buFontTx/>
              <a:buNone/>
              <a:tabLst/>
              <a:defRPr/>
            </a:pPr>
            <a:r>
              <a:rPr kumimoji="0" lang="en-GB" sz="3167" b="1" i="0" u="none" strike="noStrike" kern="0" cap="none" spc="-67" normalizeH="0" baseline="0" noProof="0" dirty="0">
                <a:ln>
                  <a:noFill/>
                </a:ln>
                <a:solidFill>
                  <a:schemeClr val="tx1"/>
                </a:solidFill>
                <a:effectLst/>
                <a:uLnTx/>
                <a:uFillTx/>
                <a:latin typeface="Tahoma"/>
                <a:ea typeface="+mn-ea"/>
                <a:cs typeface="Tahoma"/>
              </a:rPr>
              <a:t>'BREAKING</a:t>
            </a:r>
            <a:r>
              <a:rPr kumimoji="0" lang="en-GB" sz="3167" b="1" i="0" u="none" strike="noStrike" kern="0" cap="none" spc="-380" normalizeH="0" baseline="0" noProof="0" dirty="0">
                <a:ln>
                  <a:noFill/>
                </a:ln>
                <a:solidFill>
                  <a:schemeClr val="tx1"/>
                </a:solidFill>
                <a:effectLst/>
                <a:uLnTx/>
                <a:uFillTx/>
                <a:latin typeface="Tahoma"/>
                <a:ea typeface="+mn-ea"/>
                <a:cs typeface="Tahoma"/>
              </a:rPr>
              <a:t> </a:t>
            </a:r>
            <a:r>
              <a:rPr kumimoji="0" lang="en-GB" sz="3167" b="1" i="0" u="none" strike="noStrike" kern="0" cap="none" spc="-7" normalizeH="0" baseline="0" noProof="0" dirty="0">
                <a:ln>
                  <a:noFill/>
                </a:ln>
                <a:solidFill>
                  <a:schemeClr val="tx1"/>
                </a:solidFill>
                <a:effectLst/>
                <a:uLnTx/>
                <a:uFillTx/>
                <a:latin typeface="Tahoma"/>
                <a:ea typeface="+mn-ea"/>
                <a:cs typeface="Tahoma"/>
              </a:rPr>
              <a:t>BARRIERS’</a:t>
            </a:r>
            <a:r>
              <a:rPr kumimoji="0" lang="en-GB" sz="3167" b="1" i="0" u="none" strike="noStrike" kern="0" cap="none" spc="-7" normalizeH="0" baseline="0" noProof="0" dirty="0">
                <a:ln>
                  <a:noFill/>
                </a:ln>
                <a:solidFill>
                  <a:schemeClr val="bg1"/>
                </a:solidFill>
                <a:effectLst/>
                <a:uLnTx/>
                <a:uFillTx/>
                <a:latin typeface="Tahoma"/>
                <a:ea typeface="+mn-ea"/>
                <a:cs typeface="Tahoma"/>
              </a:rPr>
              <a:t>.</a:t>
            </a:r>
            <a:endParaRPr kumimoji="0" lang="en-GB" sz="3167" b="1" i="0" u="none" strike="noStrike" kern="0" cap="none" spc="0" normalizeH="0" baseline="0" noProof="0" dirty="0">
              <a:ln>
                <a:noFill/>
              </a:ln>
              <a:solidFill>
                <a:schemeClr val="bg1"/>
              </a:solidFill>
              <a:effectLst/>
              <a:uLnTx/>
              <a:uFillTx/>
              <a:latin typeface="Tahoma"/>
              <a:ea typeface="+mn-ea"/>
              <a:cs typeface="Tahoma"/>
            </a:endParaRPr>
          </a:p>
        </p:txBody>
      </p:sp>
      <p:sp>
        <p:nvSpPr>
          <p:cNvPr id="4" name="object 2">
            <a:extLst>
              <a:ext uri="{FF2B5EF4-FFF2-40B4-BE49-F238E27FC236}">
                <a16:creationId xmlns:a16="http://schemas.microsoft.com/office/drawing/2014/main" id="{4F493875-8D4D-BC06-DFD6-55BEF684B383}"/>
              </a:ext>
              <a:ext uri="{C183D7F6-B498-43B3-948B-1728B52AA6E4}">
                <adec:decorative xmlns:adec="http://schemas.microsoft.com/office/drawing/2017/decorative" val="1"/>
              </a:ext>
            </a:extLst>
          </p:cNvPr>
          <p:cNvSpPr txBox="1"/>
          <p:nvPr/>
        </p:nvSpPr>
        <p:spPr>
          <a:xfrm rot="720000">
            <a:off x="9063015" y="3970667"/>
            <a:ext cx="2153669" cy="404021"/>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063"/>
              </a:lnSpc>
            </a:pPr>
            <a:r>
              <a:rPr sz="4700" spc="-685" baseline="3546" dirty="0">
                <a:latin typeface="Arial Black"/>
                <a:cs typeface="Arial Black"/>
              </a:rPr>
              <a:t>E</a:t>
            </a:r>
            <a:r>
              <a:rPr sz="4700" spc="-815" baseline="3546" dirty="0">
                <a:latin typeface="Arial Black"/>
                <a:cs typeface="Arial Black"/>
              </a:rPr>
              <a:t>D</a:t>
            </a:r>
            <a:r>
              <a:rPr sz="4700" spc="-805" baseline="2364" dirty="0">
                <a:latin typeface="Arial Black"/>
                <a:cs typeface="Arial Black"/>
              </a:rPr>
              <a:t>U</a:t>
            </a:r>
            <a:r>
              <a:rPr sz="4700" spc="-850" baseline="1773" dirty="0">
                <a:latin typeface="Arial Black"/>
                <a:cs typeface="Arial Black"/>
              </a:rPr>
              <a:t>C</a:t>
            </a:r>
            <a:r>
              <a:rPr sz="4700" spc="-1190" baseline="1182" dirty="0">
                <a:latin typeface="Arial Black"/>
                <a:cs typeface="Arial Black"/>
              </a:rPr>
              <a:t>A</a:t>
            </a:r>
            <a:r>
              <a:rPr sz="3133" spc="-530" dirty="0">
                <a:latin typeface="Arial Black"/>
                <a:cs typeface="Arial Black"/>
              </a:rPr>
              <a:t>T</a:t>
            </a:r>
            <a:r>
              <a:rPr sz="3133" spc="-463" dirty="0">
                <a:latin typeface="Arial Black"/>
                <a:cs typeface="Arial Black"/>
              </a:rPr>
              <a:t>ION</a:t>
            </a:r>
            <a:endParaRPr sz="3133">
              <a:latin typeface="Arial Black"/>
              <a:cs typeface="Arial Black"/>
            </a:endParaRPr>
          </a:p>
        </p:txBody>
      </p:sp>
      <p:sp>
        <p:nvSpPr>
          <p:cNvPr id="5" name="object 3">
            <a:extLst>
              <a:ext uri="{FF2B5EF4-FFF2-40B4-BE49-F238E27FC236}">
                <a16:creationId xmlns:a16="http://schemas.microsoft.com/office/drawing/2014/main" id="{2DE73DF4-A9E7-80AF-29D8-B72059130F5E}"/>
              </a:ext>
              <a:ext uri="{C183D7F6-B498-43B3-948B-1728B52AA6E4}">
                <adec:decorative xmlns:adec="http://schemas.microsoft.com/office/drawing/2017/decorative" val="1"/>
              </a:ext>
            </a:extLst>
          </p:cNvPr>
          <p:cNvSpPr/>
          <p:nvPr/>
        </p:nvSpPr>
        <p:spPr>
          <a:xfrm>
            <a:off x="1509830" y="3516820"/>
            <a:ext cx="1839807" cy="911437"/>
          </a:xfrm>
          <a:custGeom>
            <a:avLst/>
            <a:gdLst/>
            <a:ahLst/>
            <a:cxnLst/>
            <a:rect l="l" t="t" r="r" b="b"/>
            <a:pathLst>
              <a:path w="2759710" h="1367154">
                <a:moveTo>
                  <a:pt x="2239516" y="0"/>
                </a:moveTo>
                <a:lnTo>
                  <a:pt x="2189847" y="3696"/>
                </a:lnTo>
                <a:lnTo>
                  <a:pt x="2139497" y="12064"/>
                </a:lnTo>
                <a:lnTo>
                  <a:pt x="412500" y="379158"/>
                </a:lnTo>
                <a:lnTo>
                  <a:pt x="363102" y="391992"/>
                </a:lnTo>
                <a:lnTo>
                  <a:pt x="316226" y="408818"/>
                </a:lnTo>
                <a:lnTo>
                  <a:pt x="272013" y="429390"/>
                </a:lnTo>
                <a:lnTo>
                  <a:pt x="230601" y="453465"/>
                </a:lnTo>
                <a:lnTo>
                  <a:pt x="192130" y="480800"/>
                </a:lnTo>
                <a:lnTo>
                  <a:pt x="156742" y="511151"/>
                </a:lnTo>
                <a:lnTo>
                  <a:pt x="124575" y="544273"/>
                </a:lnTo>
                <a:lnTo>
                  <a:pt x="95769" y="579922"/>
                </a:lnTo>
                <a:lnTo>
                  <a:pt x="70465" y="617856"/>
                </a:lnTo>
                <a:lnTo>
                  <a:pt x="48801" y="657829"/>
                </a:lnTo>
                <a:lnTo>
                  <a:pt x="30919" y="699599"/>
                </a:lnTo>
                <a:lnTo>
                  <a:pt x="16958" y="742921"/>
                </a:lnTo>
                <a:lnTo>
                  <a:pt x="7058" y="787551"/>
                </a:lnTo>
                <a:lnTo>
                  <a:pt x="1358" y="833246"/>
                </a:lnTo>
                <a:lnTo>
                  <a:pt x="0" y="879762"/>
                </a:lnTo>
                <a:lnTo>
                  <a:pt x="3121" y="926854"/>
                </a:lnTo>
                <a:lnTo>
                  <a:pt x="10863" y="974280"/>
                </a:lnTo>
                <a:lnTo>
                  <a:pt x="23080" y="1020754"/>
                </a:lnTo>
                <a:lnTo>
                  <a:pt x="39383" y="1065045"/>
                </a:lnTo>
                <a:lnTo>
                  <a:pt x="59544" y="1106986"/>
                </a:lnTo>
                <a:lnTo>
                  <a:pt x="83337" y="1146413"/>
                </a:lnTo>
                <a:lnTo>
                  <a:pt x="110535" y="1183158"/>
                </a:lnTo>
                <a:lnTo>
                  <a:pt x="140910" y="1217056"/>
                </a:lnTo>
                <a:lnTo>
                  <a:pt x="174236" y="1247941"/>
                </a:lnTo>
                <a:lnTo>
                  <a:pt x="210285" y="1275648"/>
                </a:lnTo>
                <a:lnTo>
                  <a:pt x="248831" y="1300010"/>
                </a:lnTo>
                <a:lnTo>
                  <a:pt x="289647" y="1320861"/>
                </a:lnTo>
                <a:lnTo>
                  <a:pt x="332505" y="1338036"/>
                </a:lnTo>
                <a:lnTo>
                  <a:pt x="377179" y="1351369"/>
                </a:lnTo>
                <a:lnTo>
                  <a:pt x="423442" y="1360694"/>
                </a:lnTo>
                <a:lnTo>
                  <a:pt x="471067" y="1365845"/>
                </a:lnTo>
                <a:lnTo>
                  <a:pt x="519826" y="1366656"/>
                </a:lnTo>
                <a:lnTo>
                  <a:pt x="569493" y="1362961"/>
                </a:lnTo>
                <a:lnTo>
                  <a:pt x="619841" y="1354594"/>
                </a:lnTo>
                <a:lnTo>
                  <a:pt x="2346837" y="987501"/>
                </a:lnTo>
                <a:lnTo>
                  <a:pt x="2396238" y="974666"/>
                </a:lnTo>
                <a:lnTo>
                  <a:pt x="2443115" y="957840"/>
                </a:lnTo>
                <a:lnTo>
                  <a:pt x="2487330" y="937268"/>
                </a:lnTo>
                <a:lnTo>
                  <a:pt x="2528743" y="913191"/>
                </a:lnTo>
                <a:lnTo>
                  <a:pt x="2567213" y="885856"/>
                </a:lnTo>
                <a:lnTo>
                  <a:pt x="2602602" y="855504"/>
                </a:lnTo>
                <a:lnTo>
                  <a:pt x="2634769" y="822381"/>
                </a:lnTo>
                <a:lnTo>
                  <a:pt x="2663574" y="786731"/>
                </a:lnTo>
                <a:lnTo>
                  <a:pt x="2688878" y="748796"/>
                </a:lnTo>
                <a:lnTo>
                  <a:pt x="2710540" y="708821"/>
                </a:lnTo>
                <a:lnTo>
                  <a:pt x="2728422" y="667051"/>
                </a:lnTo>
                <a:lnTo>
                  <a:pt x="2742382" y="623728"/>
                </a:lnTo>
                <a:lnTo>
                  <a:pt x="2752282" y="579096"/>
                </a:lnTo>
                <a:lnTo>
                  <a:pt x="2757980" y="533401"/>
                </a:lnTo>
                <a:lnTo>
                  <a:pt x="2759339" y="486884"/>
                </a:lnTo>
                <a:lnTo>
                  <a:pt x="2756217" y="439792"/>
                </a:lnTo>
                <a:lnTo>
                  <a:pt x="2748475" y="392366"/>
                </a:lnTo>
                <a:lnTo>
                  <a:pt x="2736258" y="345894"/>
                </a:lnTo>
                <a:lnTo>
                  <a:pt x="2719956" y="301604"/>
                </a:lnTo>
                <a:lnTo>
                  <a:pt x="2699795" y="259664"/>
                </a:lnTo>
                <a:lnTo>
                  <a:pt x="2676002" y="220239"/>
                </a:lnTo>
                <a:lnTo>
                  <a:pt x="2648806" y="183494"/>
                </a:lnTo>
                <a:lnTo>
                  <a:pt x="2618431" y="149596"/>
                </a:lnTo>
                <a:lnTo>
                  <a:pt x="2585106" y="118711"/>
                </a:lnTo>
                <a:lnTo>
                  <a:pt x="2549057" y="91004"/>
                </a:lnTo>
                <a:lnTo>
                  <a:pt x="2510512" y="66642"/>
                </a:lnTo>
                <a:lnTo>
                  <a:pt x="2469697" y="45791"/>
                </a:lnTo>
                <a:lnTo>
                  <a:pt x="2426838" y="28616"/>
                </a:lnTo>
                <a:lnTo>
                  <a:pt x="2382164" y="15283"/>
                </a:lnTo>
                <a:lnTo>
                  <a:pt x="2335901" y="5959"/>
                </a:lnTo>
                <a:lnTo>
                  <a:pt x="2288276" y="809"/>
                </a:lnTo>
                <a:lnTo>
                  <a:pt x="2239516" y="0"/>
                </a:lnTo>
                <a:close/>
              </a:path>
            </a:pathLst>
          </a:custGeom>
          <a:solidFill>
            <a:srgbClr val="81E1F7"/>
          </a:solidFill>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6" name="object 4">
            <a:extLst>
              <a:ext uri="{FF2B5EF4-FFF2-40B4-BE49-F238E27FC236}">
                <a16:creationId xmlns:a16="http://schemas.microsoft.com/office/drawing/2014/main" id="{AC77C0F5-E95E-4CA1-7996-C181361D8F82}"/>
              </a:ext>
              <a:ext uri="{C183D7F6-B498-43B3-948B-1728B52AA6E4}">
                <adec:decorative xmlns:adec="http://schemas.microsoft.com/office/drawing/2017/decorative" val="1"/>
              </a:ext>
            </a:extLst>
          </p:cNvPr>
          <p:cNvSpPr txBox="1"/>
          <p:nvPr/>
        </p:nvSpPr>
        <p:spPr>
          <a:xfrm rot="20880000">
            <a:off x="1658561" y="3797558"/>
            <a:ext cx="1536379" cy="402867"/>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060"/>
              </a:lnSpc>
            </a:pPr>
            <a:r>
              <a:rPr sz="3100" spc="-403" dirty="0">
                <a:latin typeface="Arial Black"/>
                <a:cs typeface="Arial Black"/>
              </a:rPr>
              <a:t>ACCESS</a:t>
            </a:r>
            <a:endParaRPr sz="3100">
              <a:latin typeface="Arial Black"/>
              <a:cs typeface="Arial Black"/>
            </a:endParaRPr>
          </a:p>
        </p:txBody>
      </p:sp>
      <p:sp>
        <p:nvSpPr>
          <p:cNvPr id="7" name="object 5">
            <a:extLst>
              <a:ext uri="{FF2B5EF4-FFF2-40B4-BE49-F238E27FC236}">
                <a16:creationId xmlns:a16="http://schemas.microsoft.com/office/drawing/2014/main" id="{2EAAD8FA-A434-BACA-B6CA-B97FC35D85E1}"/>
              </a:ext>
              <a:ext uri="{C183D7F6-B498-43B3-948B-1728B52AA6E4}">
                <adec:decorative xmlns:adec="http://schemas.microsoft.com/office/drawing/2017/decorative" val="1"/>
              </a:ext>
            </a:extLst>
          </p:cNvPr>
          <p:cNvSpPr/>
          <p:nvPr/>
        </p:nvSpPr>
        <p:spPr>
          <a:xfrm>
            <a:off x="2827816" y="1112250"/>
            <a:ext cx="2269490" cy="825500"/>
          </a:xfrm>
          <a:custGeom>
            <a:avLst/>
            <a:gdLst/>
            <a:ahLst/>
            <a:cxnLst/>
            <a:rect l="l" t="t" r="r" b="b"/>
            <a:pathLst>
              <a:path w="3404234" h="1238250">
                <a:moveTo>
                  <a:pt x="2854244" y="0"/>
                </a:moveTo>
                <a:lnTo>
                  <a:pt x="2800456" y="3608"/>
                </a:lnTo>
                <a:lnTo>
                  <a:pt x="499724" y="245416"/>
                </a:lnTo>
                <a:lnTo>
                  <a:pt x="446362" y="253068"/>
                </a:lnTo>
                <a:lnTo>
                  <a:pt x="395494" y="264428"/>
                </a:lnTo>
                <a:lnTo>
                  <a:pt x="347219" y="279310"/>
                </a:lnTo>
                <a:lnTo>
                  <a:pt x="301637" y="297526"/>
                </a:lnTo>
                <a:lnTo>
                  <a:pt x="258850" y="318889"/>
                </a:lnTo>
                <a:lnTo>
                  <a:pt x="218959" y="343212"/>
                </a:lnTo>
                <a:lnTo>
                  <a:pt x="182062" y="370305"/>
                </a:lnTo>
                <a:lnTo>
                  <a:pt x="148263" y="399983"/>
                </a:lnTo>
                <a:lnTo>
                  <a:pt x="117660" y="432057"/>
                </a:lnTo>
                <a:lnTo>
                  <a:pt x="90355" y="466340"/>
                </a:lnTo>
                <a:lnTo>
                  <a:pt x="66447" y="502645"/>
                </a:lnTo>
                <a:lnTo>
                  <a:pt x="46039" y="540784"/>
                </a:lnTo>
                <a:lnTo>
                  <a:pt x="29230" y="580568"/>
                </a:lnTo>
                <a:lnTo>
                  <a:pt x="16121" y="621812"/>
                </a:lnTo>
                <a:lnTo>
                  <a:pt x="6812" y="664327"/>
                </a:lnTo>
                <a:lnTo>
                  <a:pt x="1405" y="707926"/>
                </a:lnTo>
                <a:lnTo>
                  <a:pt x="0" y="752421"/>
                </a:lnTo>
                <a:lnTo>
                  <a:pt x="2696" y="797625"/>
                </a:lnTo>
                <a:lnTo>
                  <a:pt x="9456" y="842402"/>
                </a:lnTo>
                <a:lnTo>
                  <a:pt x="20081" y="885632"/>
                </a:lnTo>
                <a:lnTo>
                  <a:pt x="34435" y="927154"/>
                </a:lnTo>
                <a:lnTo>
                  <a:pt x="52378" y="966804"/>
                </a:lnTo>
                <a:lnTo>
                  <a:pt x="73775" y="1004420"/>
                </a:lnTo>
                <a:lnTo>
                  <a:pt x="98487" y="1039841"/>
                </a:lnTo>
                <a:lnTo>
                  <a:pt x="126378" y="1072903"/>
                </a:lnTo>
                <a:lnTo>
                  <a:pt x="157310" y="1103443"/>
                </a:lnTo>
                <a:lnTo>
                  <a:pt x="191145" y="1131300"/>
                </a:lnTo>
                <a:lnTo>
                  <a:pt x="227747" y="1156311"/>
                </a:lnTo>
                <a:lnTo>
                  <a:pt x="266977" y="1178313"/>
                </a:lnTo>
                <a:lnTo>
                  <a:pt x="308700" y="1197144"/>
                </a:lnTo>
                <a:lnTo>
                  <a:pt x="352776" y="1212642"/>
                </a:lnTo>
                <a:lnTo>
                  <a:pt x="399069" y="1224644"/>
                </a:lnTo>
                <a:lnTo>
                  <a:pt x="447441" y="1232987"/>
                </a:lnTo>
                <a:lnTo>
                  <a:pt x="497755" y="1237510"/>
                </a:lnTo>
                <a:lnTo>
                  <a:pt x="549874" y="1238048"/>
                </a:lnTo>
                <a:lnTo>
                  <a:pt x="603660" y="1234442"/>
                </a:lnTo>
                <a:lnTo>
                  <a:pt x="2904405" y="992634"/>
                </a:lnTo>
                <a:lnTo>
                  <a:pt x="2957766" y="984980"/>
                </a:lnTo>
                <a:lnTo>
                  <a:pt x="3008635" y="973619"/>
                </a:lnTo>
                <a:lnTo>
                  <a:pt x="3056910" y="958735"/>
                </a:lnTo>
                <a:lnTo>
                  <a:pt x="3102491" y="940518"/>
                </a:lnTo>
                <a:lnTo>
                  <a:pt x="3145278" y="919155"/>
                </a:lnTo>
                <a:lnTo>
                  <a:pt x="3185170" y="894833"/>
                </a:lnTo>
                <a:lnTo>
                  <a:pt x="3222066" y="867739"/>
                </a:lnTo>
                <a:lnTo>
                  <a:pt x="3255866" y="838062"/>
                </a:lnTo>
                <a:lnTo>
                  <a:pt x="3286469" y="805988"/>
                </a:lnTo>
                <a:lnTo>
                  <a:pt x="3313774" y="771705"/>
                </a:lnTo>
                <a:lnTo>
                  <a:pt x="3337681" y="735401"/>
                </a:lnTo>
                <a:lnTo>
                  <a:pt x="3358089" y="697264"/>
                </a:lnTo>
                <a:lnTo>
                  <a:pt x="3374899" y="657479"/>
                </a:lnTo>
                <a:lnTo>
                  <a:pt x="3388008" y="616236"/>
                </a:lnTo>
                <a:lnTo>
                  <a:pt x="3397316" y="573722"/>
                </a:lnTo>
                <a:lnTo>
                  <a:pt x="3402723" y="530123"/>
                </a:lnTo>
                <a:lnTo>
                  <a:pt x="3404129" y="485629"/>
                </a:lnTo>
                <a:lnTo>
                  <a:pt x="3401432" y="440425"/>
                </a:lnTo>
                <a:lnTo>
                  <a:pt x="3394672" y="395648"/>
                </a:lnTo>
                <a:lnTo>
                  <a:pt x="3384047" y="352417"/>
                </a:lnTo>
                <a:lnTo>
                  <a:pt x="3369694" y="310895"/>
                </a:lnTo>
                <a:lnTo>
                  <a:pt x="3351750" y="271245"/>
                </a:lnTo>
                <a:lnTo>
                  <a:pt x="3330353" y="233627"/>
                </a:lnTo>
                <a:lnTo>
                  <a:pt x="3305641" y="198206"/>
                </a:lnTo>
                <a:lnTo>
                  <a:pt x="3277750" y="165144"/>
                </a:lnTo>
                <a:lnTo>
                  <a:pt x="3246818" y="134603"/>
                </a:lnTo>
                <a:lnTo>
                  <a:pt x="3212982" y="106745"/>
                </a:lnTo>
                <a:lnTo>
                  <a:pt x="3176379" y="81734"/>
                </a:lnTo>
                <a:lnTo>
                  <a:pt x="3137148" y="59731"/>
                </a:lnTo>
                <a:lnTo>
                  <a:pt x="3095425" y="40900"/>
                </a:lnTo>
                <a:lnTo>
                  <a:pt x="3051348" y="25402"/>
                </a:lnTo>
                <a:lnTo>
                  <a:pt x="3005054" y="13401"/>
                </a:lnTo>
                <a:lnTo>
                  <a:pt x="2956680" y="5058"/>
                </a:lnTo>
                <a:lnTo>
                  <a:pt x="2906364" y="537"/>
                </a:lnTo>
                <a:lnTo>
                  <a:pt x="2854244" y="0"/>
                </a:lnTo>
                <a:close/>
              </a:path>
            </a:pathLst>
          </a:custGeom>
          <a:solidFill>
            <a:srgbClr val="87FF8C"/>
          </a:solidFill>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8" name="object 6">
            <a:extLst>
              <a:ext uri="{FF2B5EF4-FFF2-40B4-BE49-F238E27FC236}">
                <a16:creationId xmlns:a16="http://schemas.microsoft.com/office/drawing/2014/main" id="{FDA8C5F5-1315-6B0B-9E13-60B23A1EEEC7}"/>
              </a:ext>
              <a:ext uri="{C183D7F6-B498-43B3-948B-1728B52AA6E4}">
                <adec:decorative xmlns:adec="http://schemas.microsoft.com/office/drawing/2017/decorative" val="1"/>
              </a:ext>
            </a:extLst>
          </p:cNvPr>
          <p:cNvSpPr txBox="1"/>
          <p:nvPr/>
        </p:nvSpPr>
        <p:spPr>
          <a:xfrm rot="21300000">
            <a:off x="2972413" y="1358154"/>
            <a:ext cx="1966415" cy="402867"/>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117"/>
              </a:lnSpc>
            </a:pPr>
            <a:r>
              <a:rPr sz="3100" spc="-500" dirty="0">
                <a:latin typeface="Arial Black"/>
                <a:cs typeface="Arial Black"/>
              </a:rPr>
              <a:t>INCLUSION</a:t>
            </a:r>
            <a:endParaRPr sz="3100">
              <a:latin typeface="Arial Black"/>
              <a:cs typeface="Arial Black"/>
            </a:endParaRPr>
          </a:p>
        </p:txBody>
      </p:sp>
      <p:sp>
        <p:nvSpPr>
          <p:cNvPr id="9" name="object 7">
            <a:extLst>
              <a:ext uri="{FF2B5EF4-FFF2-40B4-BE49-F238E27FC236}">
                <a16:creationId xmlns:a16="http://schemas.microsoft.com/office/drawing/2014/main" id="{4984D5A0-7CC2-AECA-3867-0D93753A5073}"/>
              </a:ext>
              <a:ext uri="{C183D7F6-B498-43B3-948B-1728B52AA6E4}">
                <adec:decorative xmlns:adec="http://schemas.microsoft.com/office/drawing/2017/decorative" val="1"/>
              </a:ext>
            </a:extLst>
          </p:cNvPr>
          <p:cNvSpPr/>
          <p:nvPr/>
        </p:nvSpPr>
        <p:spPr>
          <a:xfrm>
            <a:off x="6784425" y="1033710"/>
            <a:ext cx="2465069" cy="982557"/>
          </a:xfrm>
          <a:custGeom>
            <a:avLst/>
            <a:gdLst/>
            <a:ahLst/>
            <a:cxnLst/>
            <a:rect l="l" t="t" r="r" b="b"/>
            <a:pathLst>
              <a:path w="3697605" h="1473835">
                <a:moveTo>
                  <a:pt x="488739" y="0"/>
                </a:moveTo>
                <a:lnTo>
                  <a:pt x="438665" y="3420"/>
                </a:lnTo>
                <a:lnTo>
                  <a:pt x="390655" y="10613"/>
                </a:lnTo>
                <a:lnTo>
                  <a:pt x="344828" y="21427"/>
                </a:lnTo>
                <a:lnTo>
                  <a:pt x="301304" y="35713"/>
                </a:lnTo>
                <a:lnTo>
                  <a:pt x="260203" y="53321"/>
                </a:lnTo>
                <a:lnTo>
                  <a:pt x="221643" y="74099"/>
                </a:lnTo>
                <a:lnTo>
                  <a:pt x="185746" y="97899"/>
                </a:lnTo>
                <a:lnTo>
                  <a:pt x="152631" y="124571"/>
                </a:lnTo>
                <a:lnTo>
                  <a:pt x="122417" y="153963"/>
                </a:lnTo>
                <a:lnTo>
                  <a:pt x="95225" y="185927"/>
                </a:lnTo>
                <a:lnTo>
                  <a:pt x="71173" y="220311"/>
                </a:lnTo>
                <a:lnTo>
                  <a:pt x="50382" y="256966"/>
                </a:lnTo>
                <a:lnTo>
                  <a:pt x="32971" y="295742"/>
                </a:lnTo>
                <a:lnTo>
                  <a:pt x="19060" y="336489"/>
                </a:lnTo>
                <a:lnTo>
                  <a:pt x="8769" y="379057"/>
                </a:lnTo>
                <a:lnTo>
                  <a:pt x="2365" y="422377"/>
                </a:lnTo>
                <a:lnTo>
                  <a:pt x="0" y="465366"/>
                </a:lnTo>
                <a:lnTo>
                  <a:pt x="1617" y="507840"/>
                </a:lnTo>
                <a:lnTo>
                  <a:pt x="7163" y="549613"/>
                </a:lnTo>
                <a:lnTo>
                  <a:pt x="16583" y="590502"/>
                </a:lnTo>
                <a:lnTo>
                  <a:pt x="29823" y="630323"/>
                </a:lnTo>
                <a:lnTo>
                  <a:pt x="46826" y="668893"/>
                </a:lnTo>
                <a:lnTo>
                  <a:pt x="67539" y="706026"/>
                </a:lnTo>
                <a:lnTo>
                  <a:pt x="91907" y="741540"/>
                </a:lnTo>
                <a:lnTo>
                  <a:pt x="119874" y="775250"/>
                </a:lnTo>
                <a:lnTo>
                  <a:pt x="151387" y="806972"/>
                </a:lnTo>
                <a:lnTo>
                  <a:pt x="186390" y="836522"/>
                </a:lnTo>
                <a:lnTo>
                  <a:pt x="224829" y="863716"/>
                </a:lnTo>
                <a:lnTo>
                  <a:pt x="266649" y="888371"/>
                </a:lnTo>
                <a:lnTo>
                  <a:pt x="311795" y="910301"/>
                </a:lnTo>
                <a:lnTo>
                  <a:pt x="360213" y="929324"/>
                </a:lnTo>
                <a:lnTo>
                  <a:pt x="411847" y="945255"/>
                </a:lnTo>
                <a:lnTo>
                  <a:pt x="466642" y="957910"/>
                </a:lnTo>
                <a:lnTo>
                  <a:pt x="3046876" y="1459458"/>
                </a:lnTo>
                <a:lnTo>
                  <a:pt x="3102424" y="1468253"/>
                </a:lnTo>
                <a:lnTo>
                  <a:pt x="3156267" y="1472826"/>
                </a:lnTo>
                <a:lnTo>
                  <a:pt x="3208287" y="1473327"/>
                </a:lnTo>
                <a:lnTo>
                  <a:pt x="3258362" y="1469906"/>
                </a:lnTo>
                <a:lnTo>
                  <a:pt x="3306373" y="1462714"/>
                </a:lnTo>
                <a:lnTo>
                  <a:pt x="3352201" y="1451899"/>
                </a:lnTo>
                <a:lnTo>
                  <a:pt x="3395726" y="1437614"/>
                </a:lnTo>
                <a:lnTo>
                  <a:pt x="3436828" y="1420007"/>
                </a:lnTo>
                <a:lnTo>
                  <a:pt x="3475388" y="1399229"/>
                </a:lnTo>
                <a:lnTo>
                  <a:pt x="3511286" y="1375429"/>
                </a:lnTo>
                <a:lnTo>
                  <a:pt x="3544401" y="1348758"/>
                </a:lnTo>
                <a:lnTo>
                  <a:pt x="3574615" y="1319367"/>
                </a:lnTo>
                <a:lnTo>
                  <a:pt x="3601808" y="1287404"/>
                </a:lnTo>
                <a:lnTo>
                  <a:pt x="3625860" y="1253021"/>
                </a:lnTo>
                <a:lnTo>
                  <a:pt x="3646651" y="1216367"/>
                </a:lnTo>
                <a:lnTo>
                  <a:pt x="3664062" y="1177593"/>
                </a:lnTo>
                <a:lnTo>
                  <a:pt x="3677973" y="1136848"/>
                </a:lnTo>
                <a:lnTo>
                  <a:pt x="3688264" y="1094282"/>
                </a:lnTo>
                <a:lnTo>
                  <a:pt x="3694668" y="1050961"/>
                </a:lnTo>
                <a:lnTo>
                  <a:pt x="3697034" y="1007972"/>
                </a:lnTo>
                <a:lnTo>
                  <a:pt x="3695416" y="965499"/>
                </a:lnTo>
                <a:lnTo>
                  <a:pt x="3689870" y="923725"/>
                </a:lnTo>
                <a:lnTo>
                  <a:pt x="3680450" y="882835"/>
                </a:lnTo>
                <a:lnTo>
                  <a:pt x="3667210" y="843013"/>
                </a:lnTo>
                <a:lnTo>
                  <a:pt x="3650207" y="804442"/>
                </a:lnTo>
                <a:lnTo>
                  <a:pt x="3629493" y="767307"/>
                </a:lnTo>
                <a:lnTo>
                  <a:pt x="3605125" y="731793"/>
                </a:lnTo>
                <a:lnTo>
                  <a:pt x="3577157" y="698082"/>
                </a:lnTo>
                <a:lnTo>
                  <a:pt x="3545643" y="666359"/>
                </a:lnTo>
                <a:lnTo>
                  <a:pt x="3510639" y="636808"/>
                </a:lnTo>
                <a:lnTo>
                  <a:pt x="3472199" y="609613"/>
                </a:lnTo>
                <a:lnTo>
                  <a:pt x="3430378" y="584957"/>
                </a:lnTo>
                <a:lnTo>
                  <a:pt x="3385231" y="563026"/>
                </a:lnTo>
                <a:lnTo>
                  <a:pt x="3336812" y="544003"/>
                </a:lnTo>
                <a:lnTo>
                  <a:pt x="3285176" y="528072"/>
                </a:lnTo>
                <a:lnTo>
                  <a:pt x="3230378" y="515416"/>
                </a:lnTo>
                <a:lnTo>
                  <a:pt x="650145" y="13868"/>
                </a:lnTo>
                <a:lnTo>
                  <a:pt x="594599" y="5073"/>
                </a:lnTo>
                <a:lnTo>
                  <a:pt x="540757" y="500"/>
                </a:lnTo>
                <a:lnTo>
                  <a:pt x="488739" y="0"/>
                </a:lnTo>
                <a:close/>
              </a:path>
            </a:pathLst>
          </a:custGeom>
          <a:solidFill>
            <a:srgbClr val="FF8FF4"/>
          </a:solidFill>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10" name="object 8">
            <a:extLst>
              <a:ext uri="{FF2B5EF4-FFF2-40B4-BE49-F238E27FC236}">
                <a16:creationId xmlns:a16="http://schemas.microsoft.com/office/drawing/2014/main" id="{F0D7DEEC-0FB5-4CD5-0AD1-9AB6789D9AB1}"/>
              </a:ext>
              <a:ext uri="{C183D7F6-B498-43B3-948B-1728B52AA6E4}">
                <adec:decorative xmlns:adec="http://schemas.microsoft.com/office/drawing/2017/decorative" val="1"/>
              </a:ext>
            </a:extLst>
          </p:cNvPr>
          <p:cNvSpPr txBox="1"/>
          <p:nvPr/>
        </p:nvSpPr>
        <p:spPr>
          <a:xfrm rot="660000">
            <a:off x="6913512" y="1345496"/>
            <a:ext cx="2177389" cy="404021"/>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080"/>
              </a:lnSpc>
            </a:pPr>
            <a:r>
              <a:rPr sz="3133" spc="-370" dirty="0">
                <a:latin typeface="Arial Black"/>
                <a:cs typeface="Arial Black"/>
              </a:rPr>
              <a:t>ADVOCACY</a:t>
            </a:r>
            <a:endParaRPr sz="3133">
              <a:latin typeface="Arial Black"/>
              <a:cs typeface="Arial Black"/>
            </a:endParaRPr>
          </a:p>
        </p:txBody>
      </p:sp>
      <p:sp>
        <p:nvSpPr>
          <p:cNvPr id="11" name="object 9">
            <a:extLst>
              <a:ext uri="{FF2B5EF4-FFF2-40B4-BE49-F238E27FC236}">
                <a16:creationId xmlns:a16="http://schemas.microsoft.com/office/drawing/2014/main" id="{551BB1FF-1B0A-26E1-261D-D1CC028BCD1D}"/>
              </a:ext>
              <a:ext uri="{C183D7F6-B498-43B3-948B-1728B52AA6E4}">
                <adec:decorative xmlns:adec="http://schemas.microsoft.com/office/drawing/2017/decorative" val="1"/>
              </a:ext>
            </a:extLst>
          </p:cNvPr>
          <p:cNvSpPr/>
          <p:nvPr/>
        </p:nvSpPr>
        <p:spPr>
          <a:xfrm>
            <a:off x="6339293" y="3747903"/>
            <a:ext cx="2104390" cy="997373"/>
          </a:xfrm>
          <a:custGeom>
            <a:avLst/>
            <a:gdLst/>
            <a:ahLst/>
            <a:cxnLst/>
            <a:rect l="l" t="t" r="r" b="b"/>
            <a:pathLst>
              <a:path w="3156584" h="1496059">
                <a:moveTo>
                  <a:pt x="2668777" y="0"/>
                </a:moveTo>
                <a:lnTo>
                  <a:pt x="2617906" y="1820"/>
                </a:lnTo>
                <a:lnTo>
                  <a:pt x="2565762" y="8150"/>
                </a:lnTo>
                <a:lnTo>
                  <a:pt x="2512534" y="19151"/>
                </a:lnTo>
                <a:lnTo>
                  <a:pt x="410786" y="543191"/>
                </a:lnTo>
                <a:lnTo>
                  <a:pt x="358622" y="558467"/>
                </a:lnTo>
                <a:lnTo>
                  <a:pt x="309609" y="577358"/>
                </a:lnTo>
                <a:lnTo>
                  <a:pt x="263837" y="599634"/>
                </a:lnTo>
                <a:lnTo>
                  <a:pt x="221396" y="625064"/>
                </a:lnTo>
                <a:lnTo>
                  <a:pt x="182377" y="653418"/>
                </a:lnTo>
                <a:lnTo>
                  <a:pt x="146868" y="684465"/>
                </a:lnTo>
                <a:lnTo>
                  <a:pt x="114961" y="717974"/>
                </a:lnTo>
                <a:lnTo>
                  <a:pt x="86745" y="753715"/>
                </a:lnTo>
                <a:lnTo>
                  <a:pt x="62309" y="791457"/>
                </a:lnTo>
                <a:lnTo>
                  <a:pt x="41745" y="830969"/>
                </a:lnTo>
                <a:lnTo>
                  <a:pt x="25142" y="872021"/>
                </a:lnTo>
                <a:lnTo>
                  <a:pt x="12590" y="914383"/>
                </a:lnTo>
                <a:lnTo>
                  <a:pt x="4179" y="957822"/>
                </a:lnTo>
                <a:lnTo>
                  <a:pt x="0" y="1002110"/>
                </a:lnTo>
                <a:lnTo>
                  <a:pt x="141" y="1047015"/>
                </a:lnTo>
                <a:lnTo>
                  <a:pt x="4693" y="1092307"/>
                </a:lnTo>
                <a:lnTo>
                  <a:pt x="13746" y="1137755"/>
                </a:lnTo>
                <a:lnTo>
                  <a:pt x="27090" y="1182134"/>
                </a:lnTo>
                <a:lnTo>
                  <a:pt x="44335" y="1224262"/>
                </a:lnTo>
                <a:lnTo>
                  <a:pt x="65293" y="1263977"/>
                </a:lnTo>
                <a:lnTo>
                  <a:pt x="89777" y="1301119"/>
                </a:lnTo>
                <a:lnTo>
                  <a:pt x="117598" y="1335525"/>
                </a:lnTo>
                <a:lnTo>
                  <a:pt x="148568" y="1367035"/>
                </a:lnTo>
                <a:lnTo>
                  <a:pt x="182501" y="1395487"/>
                </a:lnTo>
                <a:lnTo>
                  <a:pt x="219208" y="1420720"/>
                </a:lnTo>
                <a:lnTo>
                  <a:pt x="258502" y="1442572"/>
                </a:lnTo>
                <a:lnTo>
                  <a:pt x="300195" y="1460882"/>
                </a:lnTo>
                <a:lnTo>
                  <a:pt x="344100" y="1475489"/>
                </a:lnTo>
                <a:lnTo>
                  <a:pt x="390028" y="1486231"/>
                </a:lnTo>
                <a:lnTo>
                  <a:pt x="437791" y="1492947"/>
                </a:lnTo>
                <a:lnTo>
                  <a:pt x="487203" y="1495476"/>
                </a:lnTo>
                <a:lnTo>
                  <a:pt x="538075" y="1493655"/>
                </a:lnTo>
                <a:lnTo>
                  <a:pt x="590220" y="1487325"/>
                </a:lnTo>
                <a:lnTo>
                  <a:pt x="643450" y="1476324"/>
                </a:lnTo>
                <a:lnTo>
                  <a:pt x="2745198" y="952284"/>
                </a:lnTo>
                <a:lnTo>
                  <a:pt x="2797361" y="937008"/>
                </a:lnTo>
                <a:lnTo>
                  <a:pt x="2846372" y="918117"/>
                </a:lnTo>
                <a:lnTo>
                  <a:pt x="2892143" y="895841"/>
                </a:lnTo>
                <a:lnTo>
                  <a:pt x="2934583" y="870411"/>
                </a:lnTo>
                <a:lnTo>
                  <a:pt x="2973602" y="842057"/>
                </a:lnTo>
                <a:lnTo>
                  <a:pt x="3009111" y="811010"/>
                </a:lnTo>
                <a:lnTo>
                  <a:pt x="3041018" y="777501"/>
                </a:lnTo>
                <a:lnTo>
                  <a:pt x="3069235" y="741760"/>
                </a:lnTo>
                <a:lnTo>
                  <a:pt x="3093671" y="704018"/>
                </a:lnTo>
                <a:lnTo>
                  <a:pt x="3114235" y="664506"/>
                </a:lnTo>
                <a:lnTo>
                  <a:pt x="3130839" y="623454"/>
                </a:lnTo>
                <a:lnTo>
                  <a:pt x="3143392" y="581092"/>
                </a:lnTo>
                <a:lnTo>
                  <a:pt x="3151803" y="537653"/>
                </a:lnTo>
                <a:lnTo>
                  <a:pt x="3155984" y="493365"/>
                </a:lnTo>
                <a:lnTo>
                  <a:pt x="3155843" y="448460"/>
                </a:lnTo>
                <a:lnTo>
                  <a:pt x="3151292" y="403168"/>
                </a:lnTo>
                <a:lnTo>
                  <a:pt x="3142239" y="357721"/>
                </a:lnTo>
                <a:lnTo>
                  <a:pt x="3128894" y="313341"/>
                </a:lnTo>
                <a:lnTo>
                  <a:pt x="3111649" y="271213"/>
                </a:lnTo>
                <a:lnTo>
                  <a:pt x="3090690" y="231498"/>
                </a:lnTo>
                <a:lnTo>
                  <a:pt x="3066206" y="194356"/>
                </a:lnTo>
                <a:lnTo>
                  <a:pt x="3038385" y="159950"/>
                </a:lnTo>
                <a:lnTo>
                  <a:pt x="3007413" y="128440"/>
                </a:lnTo>
                <a:lnTo>
                  <a:pt x="2973479" y="99988"/>
                </a:lnTo>
                <a:lnTo>
                  <a:pt x="2936772" y="74755"/>
                </a:lnTo>
                <a:lnTo>
                  <a:pt x="2897477" y="52903"/>
                </a:lnTo>
                <a:lnTo>
                  <a:pt x="2855784" y="34593"/>
                </a:lnTo>
                <a:lnTo>
                  <a:pt x="2811879" y="19986"/>
                </a:lnTo>
                <a:lnTo>
                  <a:pt x="2765951" y="9244"/>
                </a:lnTo>
                <a:lnTo>
                  <a:pt x="2718188" y="2528"/>
                </a:lnTo>
                <a:lnTo>
                  <a:pt x="2668777" y="0"/>
                </a:lnTo>
                <a:close/>
              </a:path>
            </a:pathLst>
          </a:custGeom>
          <a:solidFill>
            <a:srgbClr val="87FF8C"/>
          </a:solidFill>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12" name="object 10">
            <a:extLst>
              <a:ext uri="{FF2B5EF4-FFF2-40B4-BE49-F238E27FC236}">
                <a16:creationId xmlns:a16="http://schemas.microsoft.com/office/drawing/2014/main" id="{D1A3D152-4960-24CF-9675-07D8D2C4EAC7}"/>
              </a:ext>
              <a:ext uri="{C183D7F6-B498-43B3-948B-1728B52AA6E4}">
                <adec:decorative xmlns:adec="http://schemas.microsoft.com/office/drawing/2017/decorative" val="1"/>
              </a:ext>
            </a:extLst>
          </p:cNvPr>
          <p:cNvSpPr txBox="1"/>
          <p:nvPr/>
        </p:nvSpPr>
        <p:spPr>
          <a:xfrm rot="20760000">
            <a:off x="6471430" y="4069518"/>
            <a:ext cx="1845450" cy="404021"/>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080"/>
              </a:lnSpc>
            </a:pPr>
            <a:r>
              <a:rPr sz="3133" spc="-403" dirty="0">
                <a:latin typeface="Arial Black"/>
                <a:cs typeface="Arial Black"/>
              </a:rPr>
              <a:t>ACTIVISM</a:t>
            </a:r>
            <a:endParaRPr sz="3133">
              <a:latin typeface="Arial Black"/>
              <a:cs typeface="Arial Black"/>
            </a:endParaRPr>
          </a:p>
        </p:txBody>
      </p:sp>
      <p:sp>
        <p:nvSpPr>
          <p:cNvPr id="13" name="object 11">
            <a:extLst>
              <a:ext uri="{FF2B5EF4-FFF2-40B4-BE49-F238E27FC236}">
                <a16:creationId xmlns:a16="http://schemas.microsoft.com/office/drawing/2014/main" id="{8582944B-C962-F6F1-9A1F-D439CD0F96B2}"/>
              </a:ext>
              <a:ext uri="{C183D7F6-B498-43B3-948B-1728B52AA6E4}">
                <adec:decorative xmlns:adec="http://schemas.microsoft.com/office/drawing/2017/decorative" val="1"/>
              </a:ext>
            </a:extLst>
          </p:cNvPr>
          <p:cNvSpPr/>
          <p:nvPr/>
        </p:nvSpPr>
        <p:spPr>
          <a:xfrm>
            <a:off x="4128762" y="3811577"/>
            <a:ext cx="1644227" cy="883920"/>
          </a:xfrm>
          <a:custGeom>
            <a:avLst/>
            <a:gdLst/>
            <a:ahLst/>
            <a:cxnLst/>
            <a:rect l="l" t="t" r="r" b="b"/>
            <a:pathLst>
              <a:path w="2466340" h="1325879">
                <a:moveTo>
                  <a:pt x="500042" y="0"/>
                </a:moveTo>
                <a:lnTo>
                  <a:pt x="451969" y="93"/>
                </a:lnTo>
                <a:lnTo>
                  <a:pt x="404833" y="4825"/>
                </a:lnTo>
                <a:lnTo>
                  <a:pt x="358912" y="14016"/>
                </a:lnTo>
                <a:lnTo>
                  <a:pt x="314485" y="27490"/>
                </a:lnTo>
                <a:lnTo>
                  <a:pt x="271831" y="45070"/>
                </a:lnTo>
                <a:lnTo>
                  <a:pt x="231230" y="66578"/>
                </a:lnTo>
                <a:lnTo>
                  <a:pt x="192960" y="91837"/>
                </a:lnTo>
                <a:lnTo>
                  <a:pt x="157300" y="120670"/>
                </a:lnTo>
                <a:lnTo>
                  <a:pt x="124529" y="152898"/>
                </a:lnTo>
                <a:lnTo>
                  <a:pt x="94927" y="188346"/>
                </a:lnTo>
                <a:lnTo>
                  <a:pt x="68772" y="226836"/>
                </a:lnTo>
                <a:lnTo>
                  <a:pt x="46343" y="268190"/>
                </a:lnTo>
                <a:lnTo>
                  <a:pt x="27920" y="312231"/>
                </a:lnTo>
                <a:lnTo>
                  <a:pt x="13781" y="358781"/>
                </a:lnTo>
                <a:lnTo>
                  <a:pt x="4409" y="406521"/>
                </a:lnTo>
                <a:lnTo>
                  <a:pt x="0" y="454057"/>
                </a:lnTo>
                <a:lnTo>
                  <a:pt x="388" y="501100"/>
                </a:lnTo>
                <a:lnTo>
                  <a:pt x="5411" y="547364"/>
                </a:lnTo>
                <a:lnTo>
                  <a:pt x="14906" y="592561"/>
                </a:lnTo>
                <a:lnTo>
                  <a:pt x="28710" y="636403"/>
                </a:lnTo>
                <a:lnTo>
                  <a:pt x="46660" y="678603"/>
                </a:lnTo>
                <a:lnTo>
                  <a:pt x="68592" y="718872"/>
                </a:lnTo>
                <a:lnTo>
                  <a:pt x="94344" y="756925"/>
                </a:lnTo>
                <a:lnTo>
                  <a:pt x="123752" y="792472"/>
                </a:lnTo>
                <a:lnTo>
                  <a:pt x="156652" y="825227"/>
                </a:lnTo>
                <a:lnTo>
                  <a:pt x="192883" y="854902"/>
                </a:lnTo>
                <a:lnTo>
                  <a:pt x="232281" y="881210"/>
                </a:lnTo>
                <a:lnTo>
                  <a:pt x="274682" y="903862"/>
                </a:lnTo>
                <a:lnTo>
                  <a:pt x="319924" y="922571"/>
                </a:lnTo>
                <a:lnTo>
                  <a:pt x="367844" y="937050"/>
                </a:lnTo>
                <a:lnTo>
                  <a:pt x="1868400" y="1311192"/>
                </a:lnTo>
                <a:lnTo>
                  <a:pt x="1917507" y="1320905"/>
                </a:lnTo>
                <a:lnTo>
                  <a:pt x="1966237" y="1325626"/>
                </a:lnTo>
                <a:lnTo>
                  <a:pt x="2014309" y="1325532"/>
                </a:lnTo>
                <a:lnTo>
                  <a:pt x="2061446" y="1320800"/>
                </a:lnTo>
                <a:lnTo>
                  <a:pt x="2107367" y="1311607"/>
                </a:lnTo>
                <a:lnTo>
                  <a:pt x="2151794" y="1298132"/>
                </a:lnTo>
                <a:lnTo>
                  <a:pt x="2194447" y="1280552"/>
                </a:lnTo>
                <a:lnTo>
                  <a:pt x="2235049" y="1259043"/>
                </a:lnTo>
                <a:lnTo>
                  <a:pt x="2273319" y="1233784"/>
                </a:lnTo>
                <a:lnTo>
                  <a:pt x="2308979" y="1204951"/>
                </a:lnTo>
                <a:lnTo>
                  <a:pt x="2341749" y="1172722"/>
                </a:lnTo>
                <a:lnTo>
                  <a:pt x="2371352" y="1137274"/>
                </a:lnTo>
                <a:lnTo>
                  <a:pt x="2397507" y="1098785"/>
                </a:lnTo>
                <a:lnTo>
                  <a:pt x="2419936" y="1057433"/>
                </a:lnTo>
                <a:lnTo>
                  <a:pt x="2438359" y="1013393"/>
                </a:lnTo>
                <a:lnTo>
                  <a:pt x="2452498" y="966845"/>
                </a:lnTo>
                <a:lnTo>
                  <a:pt x="2461869" y="919105"/>
                </a:lnTo>
                <a:lnTo>
                  <a:pt x="2466279" y="871569"/>
                </a:lnTo>
                <a:lnTo>
                  <a:pt x="2465891" y="824526"/>
                </a:lnTo>
                <a:lnTo>
                  <a:pt x="2460868" y="778262"/>
                </a:lnTo>
                <a:lnTo>
                  <a:pt x="2451373" y="733065"/>
                </a:lnTo>
                <a:lnTo>
                  <a:pt x="2437569" y="689223"/>
                </a:lnTo>
                <a:lnTo>
                  <a:pt x="2419620" y="647023"/>
                </a:lnTo>
                <a:lnTo>
                  <a:pt x="2397688" y="606754"/>
                </a:lnTo>
                <a:lnTo>
                  <a:pt x="2371937" y="568701"/>
                </a:lnTo>
                <a:lnTo>
                  <a:pt x="2342530" y="533154"/>
                </a:lnTo>
                <a:lnTo>
                  <a:pt x="2309630" y="500399"/>
                </a:lnTo>
                <a:lnTo>
                  <a:pt x="2273401" y="470724"/>
                </a:lnTo>
                <a:lnTo>
                  <a:pt x="2234004" y="444416"/>
                </a:lnTo>
                <a:lnTo>
                  <a:pt x="2191605" y="421764"/>
                </a:lnTo>
                <a:lnTo>
                  <a:pt x="2146365" y="403055"/>
                </a:lnTo>
                <a:lnTo>
                  <a:pt x="2098448" y="388576"/>
                </a:lnTo>
                <a:lnTo>
                  <a:pt x="597879" y="14434"/>
                </a:lnTo>
                <a:lnTo>
                  <a:pt x="548771" y="4720"/>
                </a:lnTo>
                <a:lnTo>
                  <a:pt x="500042" y="0"/>
                </a:lnTo>
                <a:close/>
              </a:path>
            </a:pathLst>
          </a:custGeom>
          <a:solidFill>
            <a:srgbClr val="FF8FF4"/>
          </a:solidFill>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14" name="object 12">
            <a:extLst>
              <a:ext uri="{FF2B5EF4-FFF2-40B4-BE49-F238E27FC236}">
                <a16:creationId xmlns:a16="http://schemas.microsoft.com/office/drawing/2014/main" id="{05E4FFE6-7C40-692A-A703-AD6CFD8865F6}"/>
              </a:ext>
              <a:ext uri="{C183D7F6-B498-43B3-948B-1728B52AA6E4}">
                <adec:decorative xmlns:adec="http://schemas.microsoft.com/office/drawing/2017/decorative" val="1"/>
              </a:ext>
            </a:extLst>
          </p:cNvPr>
          <p:cNvSpPr txBox="1"/>
          <p:nvPr/>
        </p:nvSpPr>
        <p:spPr>
          <a:xfrm rot="840000">
            <a:off x="4228987" y="4063757"/>
            <a:ext cx="1406505" cy="404021"/>
          </a:xfrm>
          <a:prstGeom prst="rect">
            <a:avLst/>
          </a:prstGeom>
        </p:spPr>
        <p:txBody>
          <a:bodyPr vert="horz" wrap="square" lIns="0" tIns="0" rIns="0" bIns="0"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080"/>
              </a:lnSpc>
            </a:pPr>
            <a:r>
              <a:rPr sz="3133" spc="-490" dirty="0">
                <a:latin typeface="Arial Black"/>
                <a:cs typeface="Arial Black"/>
              </a:rPr>
              <a:t>EQUITY</a:t>
            </a:r>
            <a:endParaRPr sz="3133">
              <a:latin typeface="Arial Black"/>
              <a:cs typeface="Arial Black"/>
            </a:endParaRPr>
          </a:p>
        </p:txBody>
      </p:sp>
      <p:sp>
        <p:nvSpPr>
          <p:cNvPr id="15" name="object 13">
            <a:extLst>
              <a:ext uri="{FF2B5EF4-FFF2-40B4-BE49-F238E27FC236}">
                <a16:creationId xmlns:a16="http://schemas.microsoft.com/office/drawing/2014/main" id="{730E5C2C-0CD1-01D5-7B32-A6B42950254C}"/>
              </a:ext>
              <a:ext uri="{C183D7F6-B498-43B3-948B-1728B52AA6E4}">
                <adec:decorative xmlns:adec="http://schemas.microsoft.com/office/drawing/2017/decorative" val="1"/>
              </a:ext>
            </a:extLst>
          </p:cNvPr>
          <p:cNvSpPr/>
          <p:nvPr/>
        </p:nvSpPr>
        <p:spPr>
          <a:xfrm>
            <a:off x="1137429" y="1234092"/>
            <a:ext cx="404707" cy="648970"/>
          </a:xfrm>
          <a:custGeom>
            <a:avLst/>
            <a:gdLst/>
            <a:ahLst/>
            <a:cxnLst/>
            <a:rect l="l" t="t" r="r" b="b"/>
            <a:pathLst>
              <a:path w="607060" h="973455">
                <a:moveTo>
                  <a:pt x="606653" y="973074"/>
                </a:moveTo>
                <a:lnTo>
                  <a:pt x="575682" y="933801"/>
                </a:lnTo>
                <a:lnTo>
                  <a:pt x="545114" y="894231"/>
                </a:lnTo>
                <a:lnTo>
                  <a:pt x="514953" y="854365"/>
                </a:lnTo>
                <a:lnTo>
                  <a:pt x="485199" y="814207"/>
                </a:lnTo>
                <a:lnTo>
                  <a:pt x="455854" y="773761"/>
                </a:lnTo>
                <a:lnTo>
                  <a:pt x="426922" y="733029"/>
                </a:lnTo>
                <a:lnTo>
                  <a:pt x="398403" y="692015"/>
                </a:lnTo>
                <a:lnTo>
                  <a:pt x="370300" y="650722"/>
                </a:lnTo>
                <a:lnTo>
                  <a:pt x="342615" y="609153"/>
                </a:lnTo>
                <a:lnTo>
                  <a:pt x="315349" y="567311"/>
                </a:lnTo>
                <a:lnTo>
                  <a:pt x="288505" y="525199"/>
                </a:lnTo>
                <a:lnTo>
                  <a:pt x="262085" y="482821"/>
                </a:lnTo>
                <a:lnTo>
                  <a:pt x="236090" y="440180"/>
                </a:lnTo>
                <a:lnTo>
                  <a:pt x="210524" y="397279"/>
                </a:lnTo>
                <a:lnTo>
                  <a:pt x="185387" y="354122"/>
                </a:lnTo>
                <a:lnTo>
                  <a:pt x="160681" y="310710"/>
                </a:lnTo>
                <a:lnTo>
                  <a:pt x="136410" y="267049"/>
                </a:lnTo>
                <a:lnTo>
                  <a:pt x="112574" y="223140"/>
                </a:lnTo>
                <a:lnTo>
                  <a:pt x="89175" y="178987"/>
                </a:lnTo>
                <a:lnTo>
                  <a:pt x="66217" y="134593"/>
                </a:lnTo>
                <a:lnTo>
                  <a:pt x="43700" y="89962"/>
                </a:lnTo>
                <a:lnTo>
                  <a:pt x="21627" y="45096"/>
                </a:lnTo>
                <a:lnTo>
                  <a:pt x="0" y="0"/>
                </a:lnTo>
              </a:path>
            </a:pathLst>
          </a:custGeom>
          <a:ln w="43243">
            <a:solidFill>
              <a:srgbClr val="000000"/>
            </a:solidFill>
          </a:ln>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16" name="object 15">
            <a:extLst>
              <a:ext uri="{FF2B5EF4-FFF2-40B4-BE49-F238E27FC236}">
                <a16:creationId xmlns:a16="http://schemas.microsoft.com/office/drawing/2014/main" id="{D5E1176D-3AFC-B957-984D-B5E222FA5695}"/>
              </a:ext>
              <a:ext uri="{C183D7F6-B498-43B3-948B-1728B52AA6E4}">
                <adec:decorative xmlns:adec="http://schemas.microsoft.com/office/drawing/2017/decorative" val="1"/>
              </a:ext>
            </a:extLst>
          </p:cNvPr>
          <p:cNvSpPr/>
          <p:nvPr/>
        </p:nvSpPr>
        <p:spPr>
          <a:xfrm>
            <a:off x="2106566" y="925253"/>
            <a:ext cx="222250" cy="899160"/>
          </a:xfrm>
          <a:custGeom>
            <a:avLst/>
            <a:gdLst/>
            <a:ahLst/>
            <a:cxnLst/>
            <a:rect l="l" t="t" r="r" b="b"/>
            <a:pathLst>
              <a:path w="333375" h="1348739">
                <a:moveTo>
                  <a:pt x="333223" y="1348651"/>
                </a:moveTo>
                <a:lnTo>
                  <a:pt x="306531" y="1305371"/>
                </a:lnTo>
                <a:lnTo>
                  <a:pt x="280917" y="1261554"/>
                </a:lnTo>
                <a:lnTo>
                  <a:pt x="256386" y="1217219"/>
                </a:lnTo>
                <a:lnTo>
                  <a:pt x="232943" y="1172387"/>
                </a:lnTo>
                <a:lnTo>
                  <a:pt x="210592" y="1127078"/>
                </a:lnTo>
                <a:lnTo>
                  <a:pt x="189339" y="1081313"/>
                </a:lnTo>
                <a:lnTo>
                  <a:pt x="169188" y="1035111"/>
                </a:lnTo>
                <a:lnTo>
                  <a:pt x="150144" y="988493"/>
                </a:lnTo>
                <a:lnTo>
                  <a:pt x="132213" y="941480"/>
                </a:lnTo>
                <a:lnTo>
                  <a:pt x="115398" y="894091"/>
                </a:lnTo>
                <a:lnTo>
                  <a:pt x="99705" y="846347"/>
                </a:lnTo>
                <a:lnTo>
                  <a:pt x="85139" y="798267"/>
                </a:lnTo>
                <a:lnTo>
                  <a:pt x="71704" y="749874"/>
                </a:lnTo>
                <a:lnTo>
                  <a:pt x="59406" y="701186"/>
                </a:lnTo>
                <a:lnTo>
                  <a:pt x="48249" y="652223"/>
                </a:lnTo>
                <a:lnTo>
                  <a:pt x="38239" y="603007"/>
                </a:lnTo>
                <a:lnTo>
                  <a:pt x="29379" y="553558"/>
                </a:lnTo>
                <a:lnTo>
                  <a:pt x="21675" y="503895"/>
                </a:lnTo>
                <a:lnTo>
                  <a:pt x="15132" y="454039"/>
                </a:lnTo>
                <a:lnTo>
                  <a:pt x="9755" y="404011"/>
                </a:lnTo>
                <a:lnTo>
                  <a:pt x="5548" y="353830"/>
                </a:lnTo>
                <a:lnTo>
                  <a:pt x="2517" y="303517"/>
                </a:lnTo>
                <a:lnTo>
                  <a:pt x="666" y="253092"/>
                </a:lnTo>
                <a:lnTo>
                  <a:pt x="0" y="202575"/>
                </a:lnTo>
                <a:lnTo>
                  <a:pt x="523" y="151988"/>
                </a:lnTo>
                <a:lnTo>
                  <a:pt x="2242" y="101349"/>
                </a:lnTo>
                <a:lnTo>
                  <a:pt x="5161" y="50679"/>
                </a:lnTo>
                <a:lnTo>
                  <a:pt x="9284" y="0"/>
                </a:lnTo>
              </a:path>
            </a:pathLst>
          </a:custGeom>
          <a:ln w="43243">
            <a:solidFill>
              <a:srgbClr val="000000"/>
            </a:solidFill>
          </a:ln>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
        <p:nvSpPr>
          <p:cNvPr id="17" name="object 16">
            <a:extLst>
              <a:ext uri="{FF2B5EF4-FFF2-40B4-BE49-F238E27FC236}">
                <a16:creationId xmlns:a16="http://schemas.microsoft.com/office/drawing/2014/main" id="{92B3EF4D-A33B-8AE3-889F-67C93D3CE496}"/>
              </a:ext>
              <a:ext uri="{C183D7F6-B498-43B3-948B-1728B52AA6E4}">
                <adec:decorative xmlns:adec="http://schemas.microsoft.com/office/drawing/2017/decorative" val="1"/>
              </a:ext>
            </a:extLst>
          </p:cNvPr>
          <p:cNvSpPr/>
          <p:nvPr/>
        </p:nvSpPr>
        <p:spPr>
          <a:xfrm>
            <a:off x="338151" y="2224362"/>
            <a:ext cx="766657" cy="197273"/>
          </a:xfrm>
          <a:custGeom>
            <a:avLst/>
            <a:gdLst/>
            <a:ahLst/>
            <a:cxnLst/>
            <a:rect l="l" t="t" r="r" b="b"/>
            <a:pathLst>
              <a:path w="1149985" h="295910">
                <a:moveTo>
                  <a:pt x="1149731" y="295567"/>
                </a:moveTo>
                <a:lnTo>
                  <a:pt x="1101267" y="277359"/>
                </a:lnTo>
                <a:lnTo>
                  <a:pt x="1052640" y="259633"/>
                </a:lnTo>
                <a:lnTo>
                  <a:pt x="1003852" y="242388"/>
                </a:lnTo>
                <a:lnTo>
                  <a:pt x="954908" y="225625"/>
                </a:lnTo>
                <a:lnTo>
                  <a:pt x="905811" y="209345"/>
                </a:lnTo>
                <a:lnTo>
                  <a:pt x="856565" y="193549"/>
                </a:lnTo>
                <a:lnTo>
                  <a:pt x="807173" y="178239"/>
                </a:lnTo>
                <a:lnTo>
                  <a:pt x="757638" y="163414"/>
                </a:lnTo>
                <a:lnTo>
                  <a:pt x="707965" y="149077"/>
                </a:lnTo>
                <a:lnTo>
                  <a:pt x="658157" y="135227"/>
                </a:lnTo>
                <a:lnTo>
                  <a:pt x="608217" y="121866"/>
                </a:lnTo>
                <a:lnTo>
                  <a:pt x="558150" y="108995"/>
                </a:lnTo>
                <a:lnTo>
                  <a:pt x="507958" y="96615"/>
                </a:lnTo>
                <a:lnTo>
                  <a:pt x="457646" y="84726"/>
                </a:lnTo>
                <a:lnTo>
                  <a:pt x="407217" y="73329"/>
                </a:lnTo>
                <a:lnTo>
                  <a:pt x="356674" y="62426"/>
                </a:lnTo>
                <a:lnTo>
                  <a:pt x="306021" y="52018"/>
                </a:lnTo>
                <a:lnTo>
                  <a:pt x="255262" y="42104"/>
                </a:lnTo>
                <a:lnTo>
                  <a:pt x="204401" y="32687"/>
                </a:lnTo>
                <a:lnTo>
                  <a:pt x="153440" y="23767"/>
                </a:lnTo>
                <a:lnTo>
                  <a:pt x="102384" y="15345"/>
                </a:lnTo>
                <a:lnTo>
                  <a:pt x="51236" y="7423"/>
                </a:lnTo>
                <a:lnTo>
                  <a:pt x="0" y="0"/>
                </a:lnTo>
              </a:path>
            </a:pathLst>
          </a:custGeom>
          <a:ln w="43243">
            <a:solidFill>
              <a:srgbClr val="000000"/>
            </a:solidFill>
          </a:ln>
        </p:spPr>
        <p:txBody>
          <a:bodyPr wrap="square" lIns="0" tIns="0" rIns="0" bIns="0" rtlCol="0"/>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a:p>
        </p:txBody>
      </p:sp>
    </p:spTree>
    <p:extLst>
      <p:ext uri="{BB962C8B-B14F-4D97-AF65-F5344CB8AC3E}">
        <p14:creationId xmlns:p14="http://schemas.microsoft.com/office/powerpoint/2010/main" val="42060911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946560433F2B4BAC6115A870028350" ma:contentTypeVersion="17" ma:contentTypeDescription="Create a new document." ma:contentTypeScope="" ma:versionID="504a4eee48183cc64ffa4f8ca4e8fda6">
  <xsd:schema xmlns:xsd="http://www.w3.org/2001/XMLSchema" xmlns:xs="http://www.w3.org/2001/XMLSchema" xmlns:p="http://schemas.microsoft.com/office/2006/metadata/properties" xmlns:ns2="f04adec5-321f-46c9-8d8f-d278d5019d73" xmlns:ns3="98a9eb8c-6a01-428e-9f5d-17b5596ff277" targetNamespace="http://schemas.microsoft.com/office/2006/metadata/properties" ma:root="true" ma:fieldsID="cf20f95ca4649c41c8b81b9c4d626c3f" ns2:_="" ns3:_="">
    <xsd:import namespace="f04adec5-321f-46c9-8d8f-d278d5019d73"/>
    <xsd:import namespace="98a9eb8c-6a01-428e-9f5d-17b5596ff2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adec5-321f-46c9-8d8f-d278d5019d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18109bd-626c-4cb5-b457-7c830300b9dd" ma:termSetId="09814cd3-568e-fe90-9814-8d621ff8fb84" ma:anchorId="fba54fb3-c3e1-fe81-a776-ca4b69148c4d" ma:open="true" ma:isKeyword="false">
      <xsd:complexType>
        <xsd:sequence>
          <xsd:element ref="pc:Terms" minOccurs="0" maxOccurs="1"/>
        </xsd:sequence>
      </xsd:complexType>
    </xsd:element>
    <xsd:element name="MediaServiceDateTaken" ma:index="22" nillable="true" ma:displayName="MediaServiceDateTaken" ma:hidden="true" ma:internalName="MediaServiceDateTake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a9eb8c-6a01-428e-9f5d-17b5596ff2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7ea14bd-29b4-46a6-9b71-aedf54cf4907}" ma:internalName="TaxCatchAll" ma:showField="CatchAllData" ma:web="98a9eb8c-6a01-428e-9f5d-17b5596ff2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04adec5-321f-46c9-8d8f-d278d5019d73">
      <Terms xmlns="http://schemas.microsoft.com/office/infopath/2007/PartnerControls"/>
    </lcf76f155ced4ddcb4097134ff3c332f>
    <TaxCatchAll xmlns="98a9eb8c-6a01-428e-9f5d-17b5596ff277" xsi:nil="true"/>
    <SharedWithUsers xmlns="98a9eb8c-6a01-428e-9f5d-17b5596ff277">
      <UserInfo>
        <DisplayName/>
        <AccountId xsi:nil="true"/>
        <AccountType/>
      </UserInfo>
    </SharedWithUsers>
  </documentManagement>
</p:properties>
</file>

<file path=customXml/itemProps1.xml><?xml version="1.0" encoding="utf-8"?>
<ds:datastoreItem xmlns:ds="http://schemas.openxmlformats.org/officeDocument/2006/customXml" ds:itemID="{F03E8CBF-864B-4D91-BA13-DF0E0E7AA2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4adec5-321f-46c9-8d8f-d278d5019d73"/>
    <ds:schemaRef ds:uri="98a9eb8c-6a01-428e-9f5d-17b5596ff2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EAA705E-CEE1-4566-99BF-71266C2EEA3C}">
  <ds:schemaRefs>
    <ds:schemaRef ds:uri="http://schemas.microsoft.com/sharepoint/v3/contenttype/forms"/>
  </ds:schemaRefs>
</ds:datastoreItem>
</file>

<file path=customXml/itemProps3.xml><?xml version="1.0" encoding="utf-8"?>
<ds:datastoreItem xmlns:ds="http://schemas.openxmlformats.org/officeDocument/2006/customXml" ds:itemID="{19D2E2A2-4FDC-45A2-BE90-28F8F7E1514B}">
  <ds:schemaRefs>
    <ds:schemaRef ds:uri="http://schemas.microsoft.com/office/2006/metadata/properties"/>
    <ds:schemaRef ds:uri="http://schemas.microsoft.com/office/infopath/2007/PartnerControls"/>
    <ds:schemaRef ds:uri="f04adec5-321f-46c9-8d8f-d278d5019d73"/>
    <ds:schemaRef ds:uri="98a9eb8c-6a01-428e-9f5d-17b5596ff277"/>
  </ds:schemaRefs>
</ds:datastoreItem>
</file>

<file path=docProps/app.xml><?xml version="1.0" encoding="utf-8"?>
<Properties xmlns="http://schemas.openxmlformats.org/officeDocument/2006/extended-properties" xmlns:vt="http://schemas.openxmlformats.org/officeDocument/2006/docPropsVTypes">
  <Template>office theme</Template>
  <TotalTime>2</TotalTime>
  <Words>157</Words>
  <Application>Microsoft Office PowerPoint</Application>
  <PresentationFormat>Widescreen</PresentationFormat>
  <Paragraphs>29</Paragraphs>
  <Slides>4</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vt:i4>
      </vt:variant>
    </vt:vector>
  </HeadingPairs>
  <TitlesOfParts>
    <vt:vector size="12" baseType="lpstr">
      <vt:lpstr>Aptos</vt:lpstr>
      <vt:lpstr>Aptos Display</vt:lpstr>
      <vt:lpstr>Arial</vt:lpstr>
      <vt:lpstr>Arial Black</vt:lpstr>
      <vt:lpstr>Calibri</vt:lpstr>
      <vt:lpstr>Tahoma</vt:lpstr>
      <vt:lpstr>office theme</vt:lpstr>
      <vt:lpstr>Office Theme</vt:lpstr>
      <vt:lpstr>Navigating College with a Disability</vt:lpstr>
      <vt:lpstr>Students with Disabilities Advisory Group</vt:lpstr>
      <vt:lpstr>Facilitator Questions</vt:lpstr>
      <vt:lpstr>Thank you!  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Caoimhe Cronin</cp:lastModifiedBy>
  <cp:revision>20</cp:revision>
  <dcterms:created xsi:type="dcterms:W3CDTF">2025-02-07T16:34:59Z</dcterms:created>
  <dcterms:modified xsi:type="dcterms:W3CDTF">2025-02-07T16:44:58Z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0x01010069946560433F2B4BAC6115A870028350</vt:lpwstr>
  </property>
  <property fmtid="{D5CDD505-2E9C-101B-9397-08002B2CF9AE}" pid="3" name="MediaServiceImageTags">
    <vt:lpwstr/>
  </property>
  <property fmtid="{D5CDD505-2E9C-101B-9397-08002B2CF9AE}" pid="4" name="Order">
    <vt:r8>46000</vt:r8>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y fmtid="{D5CDD505-2E9C-101B-9397-08002B2CF9AE}" pid="9" name="TriggerFlowInfo">
    <vt:lpwstr/>
  </property>
</Properties>
</file>