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4.xml" ContentType="application/vnd.openxmlformats-officedocument.theme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ink/ink1.xml" ContentType="application/inkml+xml"/>
  <Override PartName="/ppt/tags/tag18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  <p:sldMasterId id="2147483661" r:id="rId6"/>
  </p:sldMasterIdLst>
  <p:notesMasterIdLst>
    <p:notesMasterId r:id="rId22"/>
  </p:notesMasterIdLst>
  <p:sldIdLst>
    <p:sldId id="256" r:id="rId7"/>
    <p:sldId id="344" r:id="rId8"/>
    <p:sldId id="375" r:id="rId9"/>
    <p:sldId id="373" r:id="rId10"/>
    <p:sldId id="380" r:id="rId11"/>
    <p:sldId id="277" r:id="rId12"/>
    <p:sldId id="275" r:id="rId13"/>
    <p:sldId id="372" r:id="rId14"/>
    <p:sldId id="326" r:id="rId15"/>
    <p:sldId id="377" r:id="rId16"/>
    <p:sldId id="366" r:id="rId17"/>
    <p:sldId id="379" r:id="rId18"/>
    <p:sldId id="381" r:id="rId19"/>
    <p:sldId id="378" r:id="rId20"/>
    <p:sldId id="323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8600"/>
    <a:srgbClr val="D78D07"/>
    <a:srgbClr val="2C595F"/>
    <a:srgbClr val="A50021"/>
    <a:srgbClr val="FF0066"/>
    <a:srgbClr val="6C979E"/>
    <a:srgbClr val="0097D7"/>
    <a:srgbClr val="6E5093"/>
    <a:srgbClr val="09A145"/>
    <a:srgbClr val="009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2DE717-ED7A-4BB1-9242-EA4469F5C651}" v="134" dt="2024-02-06T18:12:38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5182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-54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DADAA6-DB82-4C75-8F81-D1A4E25F6F8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80ED9B-A890-4793-B545-64DE43F18C08}">
      <dgm:prSet custT="1"/>
      <dgm:spPr/>
      <dgm:t>
        <a:bodyPr/>
        <a:lstStyle/>
        <a:p>
          <a:r>
            <a:rPr lang="en-US" sz="4400" b="1" dirty="0"/>
            <a:t>Postgraduates in HE</a:t>
          </a:r>
        </a:p>
      </dgm:t>
    </dgm:pt>
    <dgm:pt modelId="{59998388-EFD5-49AC-B499-51338CCB6B8E}" type="parTrans" cxnId="{088C26C5-6293-4FE0-B8D7-2D6BB5DC9BFE}">
      <dgm:prSet/>
      <dgm:spPr/>
      <dgm:t>
        <a:bodyPr/>
        <a:lstStyle/>
        <a:p>
          <a:endParaRPr lang="en-US"/>
        </a:p>
      </dgm:t>
    </dgm:pt>
    <dgm:pt modelId="{73E9B9AE-A0D5-45DF-A563-77F2CF6897F6}" type="sibTrans" cxnId="{088C26C5-6293-4FE0-B8D7-2D6BB5DC9BFE}">
      <dgm:prSet/>
      <dgm:spPr/>
      <dgm:t>
        <a:bodyPr/>
        <a:lstStyle/>
        <a:p>
          <a:endParaRPr lang="en-US"/>
        </a:p>
      </dgm:t>
    </dgm:pt>
    <dgm:pt modelId="{FC250521-0A29-4F3A-8942-49262BF0F147}">
      <dgm:prSet custT="1"/>
      <dgm:spPr/>
      <dgm:t>
        <a:bodyPr/>
        <a:lstStyle/>
        <a:p>
          <a:r>
            <a:rPr lang="en-US" sz="2800" dirty="0"/>
            <a:t>Lack of Community </a:t>
          </a:r>
        </a:p>
      </dgm:t>
    </dgm:pt>
    <dgm:pt modelId="{7BE1D305-A286-4659-A3C7-7DC7EE1F8B8F}" type="parTrans" cxnId="{141D56EE-6A4E-4A97-B522-7708BDBC79DD}">
      <dgm:prSet/>
      <dgm:spPr/>
      <dgm:t>
        <a:bodyPr/>
        <a:lstStyle/>
        <a:p>
          <a:endParaRPr lang="en-US"/>
        </a:p>
      </dgm:t>
    </dgm:pt>
    <dgm:pt modelId="{FCC293FE-014F-46BF-8676-9FFB824CB50E}" type="sibTrans" cxnId="{141D56EE-6A4E-4A97-B522-7708BDBC79DD}">
      <dgm:prSet/>
      <dgm:spPr/>
      <dgm:t>
        <a:bodyPr/>
        <a:lstStyle/>
        <a:p>
          <a:endParaRPr lang="en-US"/>
        </a:p>
      </dgm:t>
    </dgm:pt>
    <dgm:pt modelId="{A133D3E3-3FE0-426F-97AB-9256FE6FCE0F}">
      <dgm:prSet custT="1"/>
      <dgm:spPr/>
      <dgm:t>
        <a:bodyPr/>
        <a:lstStyle/>
        <a:p>
          <a:r>
            <a:rPr lang="en-US" sz="2800" dirty="0"/>
            <a:t>Lack of Knowledge &amp; Awareness of the Barriers </a:t>
          </a:r>
        </a:p>
      </dgm:t>
    </dgm:pt>
    <dgm:pt modelId="{7C993D5B-2E67-45FC-9F3B-5A844B5975F1}" type="parTrans" cxnId="{A28EAC26-955D-403D-8BAE-B6EFF1028E03}">
      <dgm:prSet/>
      <dgm:spPr/>
      <dgm:t>
        <a:bodyPr/>
        <a:lstStyle/>
        <a:p>
          <a:endParaRPr lang="en-US"/>
        </a:p>
      </dgm:t>
    </dgm:pt>
    <dgm:pt modelId="{E52453DE-BB80-4238-8F26-751A72DC76A5}" type="sibTrans" cxnId="{A28EAC26-955D-403D-8BAE-B6EFF1028E03}">
      <dgm:prSet/>
      <dgm:spPr/>
      <dgm:t>
        <a:bodyPr/>
        <a:lstStyle/>
        <a:p>
          <a:endParaRPr lang="en-US"/>
        </a:p>
      </dgm:t>
    </dgm:pt>
    <dgm:pt modelId="{9EE47ABD-0AE5-462C-B76E-7EF838A34D30}">
      <dgm:prSet custT="1"/>
      <dgm:spPr/>
      <dgm:t>
        <a:bodyPr/>
        <a:lstStyle/>
        <a:p>
          <a:r>
            <a:rPr lang="en-US" sz="2800" dirty="0"/>
            <a:t>Challenges Accessing Funding </a:t>
          </a:r>
        </a:p>
      </dgm:t>
    </dgm:pt>
    <dgm:pt modelId="{6D5052C2-05F9-42B0-9B04-3A228EF62BD8}" type="parTrans" cxnId="{39837230-9A25-4DBA-9088-F08357B3C50D}">
      <dgm:prSet/>
      <dgm:spPr/>
      <dgm:t>
        <a:bodyPr/>
        <a:lstStyle/>
        <a:p>
          <a:endParaRPr lang="en-US"/>
        </a:p>
      </dgm:t>
    </dgm:pt>
    <dgm:pt modelId="{31B14C5E-4D7F-47AB-B7AD-1A23DE44A414}" type="sibTrans" cxnId="{39837230-9A25-4DBA-9088-F08357B3C50D}">
      <dgm:prSet/>
      <dgm:spPr/>
      <dgm:t>
        <a:bodyPr/>
        <a:lstStyle/>
        <a:p>
          <a:endParaRPr lang="en-US"/>
        </a:p>
      </dgm:t>
    </dgm:pt>
    <dgm:pt modelId="{77CC24E6-6D8C-41F8-939C-5294CCE0A2A4}">
      <dgm:prSet custT="1"/>
      <dgm:spPr/>
      <dgm:t>
        <a:bodyPr/>
        <a:lstStyle/>
        <a:p>
          <a:r>
            <a:rPr lang="en-GB" sz="2800" dirty="0"/>
            <a:t>Lack of Transition Pathways</a:t>
          </a:r>
          <a:endParaRPr lang="en-IE" sz="2800" dirty="0"/>
        </a:p>
      </dgm:t>
    </dgm:pt>
    <dgm:pt modelId="{BAA4B18D-89C0-4FE4-B293-F43B7A722203}" type="parTrans" cxnId="{88BE11C1-D916-4CE4-8726-426C19330039}">
      <dgm:prSet/>
      <dgm:spPr/>
      <dgm:t>
        <a:bodyPr/>
        <a:lstStyle/>
        <a:p>
          <a:endParaRPr lang="en-IE"/>
        </a:p>
      </dgm:t>
    </dgm:pt>
    <dgm:pt modelId="{5868AD6C-5BE4-48C7-B7D6-5D17A4AD155A}" type="sibTrans" cxnId="{88BE11C1-D916-4CE4-8726-426C19330039}">
      <dgm:prSet/>
      <dgm:spPr/>
      <dgm:t>
        <a:bodyPr/>
        <a:lstStyle/>
        <a:p>
          <a:endParaRPr lang="en-IE"/>
        </a:p>
      </dgm:t>
    </dgm:pt>
    <dgm:pt modelId="{73A734B8-5C99-487B-BE2B-6E1B244FE691}" type="pres">
      <dgm:prSet presAssocID="{43DADAA6-DB82-4C75-8F81-D1A4E25F6F82}" presName="vert0" presStyleCnt="0">
        <dgm:presLayoutVars>
          <dgm:dir/>
          <dgm:animOne val="branch"/>
          <dgm:animLvl val="lvl"/>
        </dgm:presLayoutVars>
      </dgm:prSet>
      <dgm:spPr/>
    </dgm:pt>
    <dgm:pt modelId="{DE88B513-C9F8-4ED3-A4A3-F3F0295A1714}" type="pres">
      <dgm:prSet presAssocID="{D080ED9B-A890-4793-B545-64DE43F18C08}" presName="thickLine" presStyleLbl="alignNode1" presStyleIdx="0" presStyleCnt="5"/>
      <dgm:spPr/>
    </dgm:pt>
    <dgm:pt modelId="{232A7508-1174-42AC-B002-7B0CB52DC1DC}" type="pres">
      <dgm:prSet presAssocID="{D080ED9B-A890-4793-B545-64DE43F18C08}" presName="horz1" presStyleCnt="0"/>
      <dgm:spPr/>
    </dgm:pt>
    <dgm:pt modelId="{356BD636-5918-48B0-9454-383AD63B0D89}" type="pres">
      <dgm:prSet presAssocID="{D080ED9B-A890-4793-B545-64DE43F18C08}" presName="tx1" presStyleLbl="revTx" presStyleIdx="0" presStyleCnt="5"/>
      <dgm:spPr/>
    </dgm:pt>
    <dgm:pt modelId="{CA205F28-7675-41A7-A81E-E8C571C59CD0}" type="pres">
      <dgm:prSet presAssocID="{D080ED9B-A890-4793-B545-64DE43F18C08}" presName="vert1" presStyleCnt="0"/>
      <dgm:spPr/>
    </dgm:pt>
    <dgm:pt modelId="{0B66BC54-CC2C-4E1F-B12E-06CE1365AE65}" type="pres">
      <dgm:prSet presAssocID="{FC250521-0A29-4F3A-8942-49262BF0F147}" presName="thickLine" presStyleLbl="alignNode1" presStyleIdx="1" presStyleCnt="5"/>
      <dgm:spPr/>
    </dgm:pt>
    <dgm:pt modelId="{BEEBD343-6E71-4C55-AFED-F9AC181DE637}" type="pres">
      <dgm:prSet presAssocID="{FC250521-0A29-4F3A-8942-49262BF0F147}" presName="horz1" presStyleCnt="0"/>
      <dgm:spPr/>
    </dgm:pt>
    <dgm:pt modelId="{E4C8F9F8-4E53-4D3A-9EEC-3784F2660D43}" type="pres">
      <dgm:prSet presAssocID="{FC250521-0A29-4F3A-8942-49262BF0F147}" presName="tx1" presStyleLbl="revTx" presStyleIdx="1" presStyleCnt="5" custScaleY="95625"/>
      <dgm:spPr/>
    </dgm:pt>
    <dgm:pt modelId="{F149D846-1B36-4489-869B-8BED9422E984}" type="pres">
      <dgm:prSet presAssocID="{FC250521-0A29-4F3A-8942-49262BF0F147}" presName="vert1" presStyleCnt="0"/>
      <dgm:spPr/>
    </dgm:pt>
    <dgm:pt modelId="{1CC33415-9A83-4D4D-9D97-1666876ECBB1}" type="pres">
      <dgm:prSet presAssocID="{A133D3E3-3FE0-426F-97AB-9256FE6FCE0F}" presName="thickLine" presStyleLbl="alignNode1" presStyleIdx="2" presStyleCnt="5"/>
      <dgm:spPr/>
    </dgm:pt>
    <dgm:pt modelId="{A18A0785-2F97-4E36-81B1-97C207D1CD5B}" type="pres">
      <dgm:prSet presAssocID="{A133D3E3-3FE0-426F-97AB-9256FE6FCE0F}" presName="horz1" presStyleCnt="0"/>
      <dgm:spPr/>
    </dgm:pt>
    <dgm:pt modelId="{8B67AF1C-1238-4D37-B75E-49DEAF2CAD03}" type="pres">
      <dgm:prSet presAssocID="{A133D3E3-3FE0-426F-97AB-9256FE6FCE0F}" presName="tx1" presStyleLbl="revTx" presStyleIdx="2" presStyleCnt="5" custScaleY="113913"/>
      <dgm:spPr/>
    </dgm:pt>
    <dgm:pt modelId="{E9236B6F-A3F0-4577-95EE-1803B952FB75}" type="pres">
      <dgm:prSet presAssocID="{A133D3E3-3FE0-426F-97AB-9256FE6FCE0F}" presName="vert1" presStyleCnt="0"/>
      <dgm:spPr/>
    </dgm:pt>
    <dgm:pt modelId="{0577E05F-D1DF-48A1-A57F-A6190B90D459}" type="pres">
      <dgm:prSet presAssocID="{9EE47ABD-0AE5-462C-B76E-7EF838A34D30}" presName="thickLine" presStyleLbl="alignNode1" presStyleIdx="3" presStyleCnt="5"/>
      <dgm:spPr/>
    </dgm:pt>
    <dgm:pt modelId="{1B6A8F1C-EBC6-4701-9118-2164DE952D64}" type="pres">
      <dgm:prSet presAssocID="{9EE47ABD-0AE5-462C-B76E-7EF838A34D30}" presName="horz1" presStyleCnt="0"/>
      <dgm:spPr/>
    </dgm:pt>
    <dgm:pt modelId="{EA217468-F697-4856-BD16-E33710EDE5AF}" type="pres">
      <dgm:prSet presAssocID="{9EE47ABD-0AE5-462C-B76E-7EF838A34D30}" presName="tx1" presStyleLbl="revTx" presStyleIdx="3" presStyleCnt="5" custScaleY="92280"/>
      <dgm:spPr/>
    </dgm:pt>
    <dgm:pt modelId="{07935249-60CE-4FEE-BFE0-51C0D4734A3F}" type="pres">
      <dgm:prSet presAssocID="{9EE47ABD-0AE5-462C-B76E-7EF838A34D30}" presName="vert1" presStyleCnt="0"/>
      <dgm:spPr/>
    </dgm:pt>
    <dgm:pt modelId="{00AF8197-8C10-430C-9B7F-54EE8D55BB7C}" type="pres">
      <dgm:prSet presAssocID="{77CC24E6-6D8C-41F8-939C-5294CCE0A2A4}" presName="thickLine" presStyleLbl="alignNode1" presStyleIdx="4" presStyleCnt="5"/>
      <dgm:spPr/>
    </dgm:pt>
    <dgm:pt modelId="{5FF05F0F-6599-40BD-AA46-C5D005A1DA20}" type="pres">
      <dgm:prSet presAssocID="{77CC24E6-6D8C-41F8-939C-5294CCE0A2A4}" presName="horz1" presStyleCnt="0"/>
      <dgm:spPr/>
    </dgm:pt>
    <dgm:pt modelId="{4CDAA942-9282-4B97-94DE-C90208999896}" type="pres">
      <dgm:prSet presAssocID="{77CC24E6-6D8C-41F8-939C-5294CCE0A2A4}" presName="tx1" presStyleLbl="revTx" presStyleIdx="4" presStyleCnt="5"/>
      <dgm:spPr/>
    </dgm:pt>
    <dgm:pt modelId="{0A4B3271-557E-4EE2-B907-2F652DF788F3}" type="pres">
      <dgm:prSet presAssocID="{77CC24E6-6D8C-41F8-939C-5294CCE0A2A4}" presName="vert1" presStyleCnt="0"/>
      <dgm:spPr/>
    </dgm:pt>
  </dgm:ptLst>
  <dgm:cxnLst>
    <dgm:cxn modelId="{EAC28004-6B25-47FA-BCEB-CAB5FBF86642}" type="presOf" srcId="{D080ED9B-A890-4793-B545-64DE43F18C08}" destId="{356BD636-5918-48B0-9454-383AD63B0D89}" srcOrd="0" destOrd="0" presId="urn:microsoft.com/office/officeart/2008/layout/LinedList"/>
    <dgm:cxn modelId="{A28EAC26-955D-403D-8BAE-B6EFF1028E03}" srcId="{43DADAA6-DB82-4C75-8F81-D1A4E25F6F82}" destId="{A133D3E3-3FE0-426F-97AB-9256FE6FCE0F}" srcOrd="2" destOrd="0" parTransId="{7C993D5B-2E67-45FC-9F3B-5A844B5975F1}" sibTransId="{E52453DE-BB80-4238-8F26-751A72DC76A5}"/>
    <dgm:cxn modelId="{39837230-9A25-4DBA-9088-F08357B3C50D}" srcId="{43DADAA6-DB82-4C75-8F81-D1A4E25F6F82}" destId="{9EE47ABD-0AE5-462C-B76E-7EF838A34D30}" srcOrd="3" destOrd="0" parTransId="{6D5052C2-05F9-42B0-9B04-3A228EF62BD8}" sibTransId="{31B14C5E-4D7F-47AB-B7AD-1A23DE44A414}"/>
    <dgm:cxn modelId="{84F74B4B-6C61-460D-9BF6-E99DA2D61528}" type="presOf" srcId="{FC250521-0A29-4F3A-8942-49262BF0F147}" destId="{E4C8F9F8-4E53-4D3A-9EEC-3784F2660D43}" srcOrd="0" destOrd="0" presId="urn:microsoft.com/office/officeart/2008/layout/LinedList"/>
    <dgm:cxn modelId="{33694E84-5BE7-434F-B1D9-6CDBCD33FC70}" type="presOf" srcId="{43DADAA6-DB82-4C75-8F81-D1A4E25F6F82}" destId="{73A734B8-5C99-487B-BE2B-6E1B244FE691}" srcOrd="0" destOrd="0" presId="urn:microsoft.com/office/officeart/2008/layout/LinedList"/>
    <dgm:cxn modelId="{A4839DB0-FCD1-4E19-8E39-594BE88BACF8}" type="presOf" srcId="{77CC24E6-6D8C-41F8-939C-5294CCE0A2A4}" destId="{4CDAA942-9282-4B97-94DE-C90208999896}" srcOrd="0" destOrd="0" presId="urn:microsoft.com/office/officeart/2008/layout/LinedList"/>
    <dgm:cxn modelId="{88BE11C1-D916-4CE4-8726-426C19330039}" srcId="{43DADAA6-DB82-4C75-8F81-D1A4E25F6F82}" destId="{77CC24E6-6D8C-41F8-939C-5294CCE0A2A4}" srcOrd="4" destOrd="0" parTransId="{BAA4B18D-89C0-4FE4-B293-F43B7A722203}" sibTransId="{5868AD6C-5BE4-48C7-B7D6-5D17A4AD155A}"/>
    <dgm:cxn modelId="{088C26C5-6293-4FE0-B8D7-2D6BB5DC9BFE}" srcId="{43DADAA6-DB82-4C75-8F81-D1A4E25F6F82}" destId="{D080ED9B-A890-4793-B545-64DE43F18C08}" srcOrd="0" destOrd="0" parTransId="{59998388-EFD5-49AC-B499-51338CCB6B8E}" sibTransId="{73E9B9AE-A0D5-45DF-A563-77F2CF6897F6}"/>
    <dgm:cxn modelId="{A37467E6-9A50-463D-9868-ED6C38C2DA0A}" type="presOf" srcId="{A133D3E3-3FE0-426F-97AB-9256FE6FCE0F}" destId="{8B67AF1C-1238-4D37-B75E-49DEAF2CAD03}" srcOrd="0" destOrd="0" presId="urn:microsoft.com/office/officeart/2008/layout/LinedList"/>
    <dgm:cxn modelId="{141D56EE-6A4E-4A97-B522-7708BDBC79DD}" srcId="{43DADAA6-DB82-4C75-8F81-D1A4E25F6F82}" destId="{FC250521-0A29-4F3A-8942-49262BF0F147}" srcOrd="1" destOrd="0" parTransId="{7BE1D305-A286-4659-A3C7-7DC7EE1F8B8F}" sibTransId="{FCC293FE-014F-46BF-8676-9FFB824CB50E}"/>
    <dgm:cxn modelId="{11C205FC-528B-405D-9939-43FCA348316B}" type="presOf" srcId="{9EE47ABD-0AE5-462C-B76E-7EF838A34D30}" destId="{EA217468-F697-4856-BD16-E33710EDE5AF}" srcOrd="0" destOrd="0" presId="urn:microsoft.com/office/officeart/2008/layout/LinedList"/>
    <dgm:cxn modelId="{91356184-AD15-4BD3-9609-BA4F7C5221F5}" type="presParOf" srcId="{73A734B8-5C99-487B-BE2B-6E1B244FE691}" destId="{DE88B513-C9F8-4ED3-A4A3-F3F0295A1714}" srcOrd="0" destOrd="0" presId="urn:microsoft.com/office/officeart/2008/layout/LinedList"/>
    <dgm:cxn modelId="{73D3839C-AFA3-47A5-9401-5078CD232AD6}" type="presParOf" srcId="{73A734B8-5C99-487B-BE2B-6E1B244FE691}" destId="{232A7508-1174-42AC-B002-7B0CB52DC1DC}" srcOrd="1" destOrd="0" presId="urn:microsoft.com/office/officeart/2008/layout/LinedList"/>
    <dgm:cxn modelId="{B02D81A1-FCDC-4389-B672-DFD715F65592}" type="presParOf" srcId="{232A7508-1174-42AC-B002-7B0CB52DC1DC}" destId="{356BD636-5918-48B0-9454-383AD63B0D89}" srcOrd="0" destOrd="0" presId="urn:microsoft.com/office/officeart/2008/layout/LinedList"/>
    <dgm:cxn modelId="{05876514-F63C-495A-B71F-0F38999689C1}" type="presParOf" srcId="{232A7508-1174-42AC-B002-7B0CB52DC1DC}" destId="{CA205F28-7675-41A7-A81E-E8C571C59CD0}" srcOrd="1" destOrd="0" presId="urn:microsoft.com/office/officeart/2008/layout/LinedList"/>
    <dgm:cxn modelId="{1B576989-176F-4D05-AA8A-867D1BE08498}" type="presParOf" srcId="{73A734B8-5C99-487B-BE2B-6E1B244FE691}" destId="{0B66BC54-CC2C-4E1F-B12E-06CE1365AE65}" srcOrd="2" destOrd="0" presId="urn:microsoft.com/office/officeart/2008/layout/LinedList"/>
    <dgm:cxn modelId="{0333BFAF-D098-490F-B8CC-A2D412B8713E}" type="presParOf" srcId="{73A734B8-5C99-487B-BE2B-6E1B244FE691}" destId="{BEEBD343-6E71-4C55-AFED-F9AC181DE637}" srcOrd="3" destOrd="0" presId="urn:microsoft.com/office/officeart/2008/layout/LinedList"/>
    <dgm:cxn modelId="{996B2C44-D397-414E-967C-E25772B2E7CA}" type="presParOf" srcId="{BEEBD343-6E71-4C55-AFED-F9AC181DE637}" destId="{E4C8F9F8-4E53-4D3A-9EEC-3784F2660D43}" srcOrd="0" destOrd="0" presId="urn:microsoft.com/office/officeart/2008/layout/LinedList"/>
    <dgm:cxn modelId="{96CF1891-B2BA-4A02-A794-7C6D13135548}" type="presParOf" srcId="{BEEBD343-6E71-4C55-AFED-F9AC181DE637}" destId="{F149D846-1B36-4489-869B-8BED9422E984}" srcOrd="1" destOrd="0" presId="urn:microsoft.com/office/officeart/2008/layout/LinedList"/>
    <dgm:cxn modelId="{E1579E5C-385E-4DB8-8A76-BC352A16B09F}" type="presParOf" srcId="{73A734B8-5C99-487B-BE2B-6E1B244FE691}" destId="{1CC33415-9A83-4D4D-9D97-1666876ECBB1}" srcOrd="4" destOrd="0" presId="urn:microsoft.com/office/officeart/2008/layout/LinedList"/>
    <dgm:cxn modelId="{E919589F-97C6-43A7-B2DA-772FAD65D323}" type="presParOf" srcId="{73A734B8-5C99-487B-BE2B-6E1B244FE691}" destId="{A18A0785-2F97-4E36-81B1-97C207D1CD5B}" srcOrd="5" destOrd="0" presId="urn:microsoft.com/office/officeart/2008/layout/LinedList"/>
    <dgm:cxn modelId="{91ECB2D4-38C8-4901-A952-770234539E03}" type="presParOf" srcId="{A18A0785-2F97-4E36-81B1-97C207D1CD5B}" destId="{8B67AF1C-1238-4D37-B75E-49DEAF2CAD03}" srcOrd="0" destOrd="0" presId="urn:microsoft.com/office/officeart/2008/layout/LinedList"/>
    <dgm:cxn modelId="{AE7EB731-92A1-4834-8F83-693E8A1B7CF4}" type="presParOf" srcId="{A18A0785-2F97-4E36-81B1-97C207D1CD5B}" destId="{E9236B6F-A3F0-4577-95EE-1803B952FB75}" srcOrd="1" destOrd="0" presId="urn:microsoft.com/office/officeart/2008/layout/LinedList"/>
    <dgm:cxn modelId="{D36B30BB-A26D-4987-9AC7-5F7E96556F7E}" type="presParOf" srcId="{73A734B8-5C99-487B-BE2B-6E1B244FE691}" destId="{0577E05F-D1DF-48A1-A57F-A6190B90D459}" srcOrd="6" destOrd="0" presId="urn:microsoft.com/office/officeart/2008/layout/LinedList"/>
    <dgm:cxn modelId="{9E6C03E6-CCC0-40B3-BAE9-6F351DE9E84A}" type="presParOf" srcId="{73A734B8-5C99-487B-BE2B-6E1B244FE691}" destId="{1B6A8F1C-EBC6-4701-9118-2164DE952D64}" srcOrd="7" destOrd="0" presId="urn:microsoft.com/office/officeart/2008/layout/LinedList"/>
    <dgm:cxn modelId="{C1187FCC-3233-4A5C-843A-7651580D5A00}" type="presParOf" srcId="{1B6A8F1C-EBC6-4701-9118-2164DE952D64}" destId="{EA217468-F697-4856-BD16-E33710EDE5AF}" srcOrd="0" destOrd="0" presId="urn:microsoft.com/office/officeart/2008/layout/LinedList"/>
    <dgm:cxn modelId="{FE7FC5E2-D7C5-4249-B11E-C938878E6EC8}" type="presParOf" srcId="{1B6A8F1C-EBC6-4701-9118-2164DE952D64}" destId="{07935249-60CE-4FEE-BFE0-51C0D4734A3F}" srcOrd="1" destOrd="0" presId="urn:microsoft.com/office/officeart/2008/layout/LinedList"/>
    <dgm:cxn modelId="{28115E13-92B5-47B5-BD29-A72F487E38FF}" type="presParOf" srcId="{73A734B8-5C99-487B-BE2B-6E1B244FE691}" destId="{00AF8197-8C10-430C-9B7F-54EE8D55BB7C}" srcOrd="8" destOrd="0" presId="urn:microsoft.com/office/officeart/2008/layout/LinedList"/>
    <dgm:cxn modelId="{8EC63240-4BBF-485A-8B09-68EE9FE3BDC3}" type="presParOf" srcId="{73A734B8-5C99-487B-BE2B-6E1B244FE691}" destId="{5FF05F0F-6599-40BD-AA46-C5D005A1DA20}" srcOrd="9" destOrd="0" presId="urn:microsoft.com/office/officeart/2008/layout/LinedList"/>
    <dgm:cxn modelId="{0103CC16-94D0-462E-AD3B-05F87C0FEE7C}" type="presParOf" srcId="{5FF05F0F-6599-40BD-AA46-C5D005A1DA20}" destId="{4CDAA942-9282-4B97-94DE-C90208999896}" srcOrd="0" destOrd="0" presId="urn:microsoft.com/office/officeart/2008/layout/LinedList"/>
    <dgm:cxn modelId="{58DA5DE8-398A-43B2-BDFB-CCF40F2607EA}" type="presParOf" srcId="{5FF05F0F-6599-40BD-AA46-C5D005A1DA20}" destId="{0A4B3271-557E-4EE2-B907-2F652DF788F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CBAB89-8AB8-4050-90B0-277C9F954070}" type="doc">
      <dgm:prSet loTypeId="urn:microsoft.com/office/officeart/2005/8/layout/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6285718-271F-491F-A183-E2140B1E6847}">
      <dgm:prSet/>
      <dgm:spPr/>
      <dgm:t>
        <a:bodyPr/>
        <a:lstStyle/>
        <a:p>
          <a:r>
            <a:rPr lang="en-IE" dirty="0"/>
            <a:t>KPI on Postgraduate Study in the National Access Plan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KPI on Postgraduate Study in the National Access Plan&#10;"/>
        </a:ext>
      </dgm:extLst>
    </dgm:pt>
    <dgm:pt modelId="{4CB874AF-9697-435F-94DB-F3A8F7804EDB}" type="parTrans" cxnId="{5309CC79-AB9D-4B7B-9BDF-F1EECCFC0A01}">
      <dgm:prSet/>
      <dgm:spPr/>
      <dgm:t>
        <a:bodyPr/>
        <a:lstStyle/>
        <a:p>
          <a:endParaRPr lang="en-US"/>
        </a:p>
      </dgm:t>
    </dgm:pt>
    <dgm:pt modelId="{474AFD9C-283F-4D78-942A-EB11D9DD5E64}" type="sibTrans" cxnId="{5309CC79-AB9D-4B7B-9BDF-F1EECCFC0A01}">
      <dgm:prSet/>
      <dgm:spPr/>
      <dgm:t>
        <a:bodyPr/>
        <a:lstStyle/>
        <a:p>
          <a:endParaRPr lang="en-US"/>
        </a:p>
      </dgm:t>
    </dgm:pt>
    <dgm:pt modelId="{464577B0-3AB5-45B9-9F03-3D7548300C11}">
      <dgm:prSet/>
      <dgm:spPr/>
      <dgm:t>
        <a:bodyPr/>
        <a:lstStyle/>
        <a:p>
          <a:r>
            <a:rPr lang="en-IE" dirty="0"/>
            <a:t>HEA/NDPAC Disabled Postgraduate Conference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HEA/NDPAC Disabled Postgraduate Conference&#10;"/>
        </a:ext>
      </dgm:extLst>
    </dgm:pt>
    <dgm:pt modelId="{E47EE9B4-2F7D-438E-9A3E-57D96B3EC893}" type="parTrans" cxnId="{02575552-490C-40B9-A5CC-32DE744878B2}">
      <dgm:prSet/>
      <dgm:spPr/>
      <dgm:t>
        <a:bodyPr/>
        <a:lstStyle/>
        <a:p>
          <a:endParaRPr lang="en-US"/>
        </a:p>
      </dgm:t>
    </dgm:pt>
    <dgm:pt modelId="{3C06BB83-4DEB-40A0-B85C-34F3901F358F}" type="sibTrans" cxnId="{02575552-490C-40B9-A5CC-32DE744878B2}">
      <dgm:prSet/>
      <dgm:spPr/>
      <dgm:t>
        <a:bodyPr/>
        <a:lstStyle/>
        <a:p>
          <a:endParaRPr lang="en-US"/>
        </a:p>
      </dgm:t>
    </dgm:pt>
    <dgm:pt modelId="{E7324DFC-D65A-4CB5-A675-1B1FD2DCD614}">
      <dgm:prSet/>
      <dgm:spPr>
        <a:solidFill>
          <a:schemeClr val="accent6"/>
        </a:solidFill>
      </dgm:spPr>
      <dgm:t>
        <a:bodyPr/>
        <a:lstStyle/>
        <a:p>
          <a:r>
            <a:rPr lang="en-IE" dirty="0"/>
            <a:t>Ahead Conference Workshop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Ahead Conference Workshop&#10;"/>
        </a:ext>
      </dgm:extLst>
    </dgm:pt>
    <dgm:pt modelId="{388FC522-49E4-4075-A92B-ED7DADF6B641}" type="parTrans" cxnId="{1823BE80-7297-4D41-AAA4-606BBD885CAF}">
      <dgm:prSet/>
      <dgm:spPr/>
      <dgm:t>
        <a:bodyPr/>
        <a:lstStyle/>
        <a:p>
          <a:endParaRPr lang="en-US"/>
        </a:p>
      </dgm:t>
    </dgm:pt>
    <dgm:pt modelId="{45C6A083-CA4C-4A6C-AED2-5D2971101A25}" type="sibTrans" cxnId="{1823BE80-7297-4D41-AAA4-606BBD885CAF}">
      <dgm:prSet/>
      <dgm:spPr/>
      <dgm:t>
        <a:bodyPr/>
        <a:lstStyle/>
        <a:p>
          <a:endParaRPr lang="en-US"/>
        </a:p>
      </dgm:t>
    </dgm:pt>
    <dgm:pt modelId="{4C62D1AC-248E-4A7C-A1AA-5B6FA3C564FB}">
      <dgm:prSet/>
      <dgm:spPr/>
      <dgm:t>
        <a:bodyPr/>
        <a:lstStyle/>
        <a:p>
          <a:r>
            <a:rPr lang="en-GB" dirty="0"/>
            <a:t>AHEAD/NDPAC Partnership</a:t>
          </a:r>
          <a:endParaRPr lang="en-IE" dirty="0"/>
        </a:p>
      </dgm:t>
    </dgm:pt>
    <dgm:pt modelId="{54815B6E-0451-4FB9-A305-287FDCA978E3}" type="parTrans" cxnId="{C49606A8-391C-4F99-84B3-9C0BC7DCD9BC}">
      <dgm:prSet/>
      <dgm:spPr/>
      <dgm:t>
        <a:bodyPr/>
        <a:lstStyle/>
        <a:p>
          <a:endParaRPr lang="en-IE"/>
        </a:p>
      </dgm:t>
    </dgm:pt>
    <dgm:pt modelId="{AE0CFF73-F580-4A85-84F6-AFB2402CBE12}" type="sibTrans" cxnId="{C49606A8-391C-4F99-84B3-9C0BC7DCD9BC}">
      <dgm:prSet/>
      <dgm:spPr/>
      <dgm:t>
        <a:bodyPr/>
        <a:lstStyle/>
        <a:p>
          <a:endParaRPr lang="en-IE"/>
        </a:p>
      </dgm:t>
    </dgm:pt>
    <dgm:pt modelId="{88EC381E-90B4-4AB5-8871-F81FF2611E37}" type="pres">
      <dgm:prSet presAssocID="{93CBAB89-8AB8-4050-90B0-277C9F954070}" presName="diagram" presStyleCnt="0">
        <dgm:presLayoutVars>
          <dgm:dir/>
          <dgm:resizeHandles val="exact"/>
        </dgm:presLayoutVars>
      </dgm:prSet>
      <dgm:spPr/>
    </dgm:pt>
    <dgm:pt modelId="{7706F84F-F3F5-44C4-A72A-96FC9ECD13CD}" type="pres">
      <dgm:prSet presAssocID="{86285718-271F-491F-A183-E2140B1E6847}" presName="node" presStyleLbl="node1" presStyleIdx="0" presStyleCnt="4" custScaleY="132385">
        <dgm:presLayoutVars>
          <dgm:bulletEnabled val="1"/>
        </dgm:presLayoutVars>
      </dgm:prSet>
      <dgm:spPr/>
    </dgm:pt>
    <dgm:pt modelId="{572C27D9-F7DC-48EC-BF21-23C2A1376F5A}" type="pres">
      <dgm:prSet presAssocID="{474AFD9C-283F-4D78-942A-EB11D9DD5E64}" presName="sibTrans" presStyleLbl="sibTrans2D1" presStyleIdx="0" presStyleCnt="3"/>
      <dgm:spPr/>
    </dgm:pt>
    <dgm:pt modelId="{4838C2ED-B468-445D-A3C8-3C1603FF44E1}" type="pres">
      <dgm:prSet presAssocID="{474AFD9C-283F-4D78-942A-EB11D9DD5E64}" presName="connectorText" presStyleLbl="sibTrans2D1" presStyleIdx="0" presStyleCnt="3"/>
      <dgm:spPr/>
    </dgm:pt>
    <dgm:pt modelId="{392387DE-2710-4C3F-BC5B-FD5AC9259CA3}" type="pres">
      <dgm:prSet presAssocID="{464577B0-3AB5-45B9-9F03-3D7548300C11}" presName="node" presStyleLbl="node1" presStyleIdx="1" presStyleCnt="4" custScaleY="128866">
        <dgm:presLayoutVars>
          <dgm:bulletEnabled val="1"/>
        </dgm:presLayoutVars>
      </dgm:prSet>
      <dgm:spPr/>
    </dgm:pt>
    <dgm:pt modelId="{2B3D40A8-C831-495B-A123-DF4DBDB9BE16}" type="pres">
      <dgm:prSet presAssocID="{3C06BB83-4DEB-40A0-B85C-34F3901F358F}" presName="sibTrans" presStyleLbl="sibTrans2D1" presStyleIdx="1" presStyleCnt="3"/>
      <dgm:spPr/>
    </dgm:pt>
    <dgm:pt modelId="{611BBEEE-EAA4-4B87-9AB4-09950F30A7DD}" type="pres">
      <dgm:prSet presAssocID="{3C06BB83-4DEB-40A0-B85C-34F3901F358F}" presName="connectorText" presStyleLbl="sibTrans2D1" presStyleIdx="1" presStyleCnt="3"/>
      <dgm:spPr/>
    </dgm:pt>
    <dgm:pt modelId="{BA0FC421-3545-45BD-A78C-C8F4611879A7}" type="pres">
      <dgm:prSet presAssocID="{E7324DFC-D65A-4CB5-A675-1B1FD2DCD614}" presName="node" presStyleLbl="node1" presStyleIdx="2" presStyleCnt="4" custScaleY="130039">
        <dgm:presLayoutVars>
          <dgm:bulletEnabled val="1"/>
        </dgm:presLayoutVars>
      </dgm:prSet>
      <dgm:spPr/>
    </dgm:pt>
    <dgm:pt modelId="{F9FF29BD-7528-4B44-AFE0-99246885118A}" type="pres">
      <dgm:prSet presAssocID="{45C6A083-CA4C-4A6C-AED2-5D2971101A25}" presName="sibTrans" presStyleLbl="sibTrans2D1" presStyleIdx="2" presStyleCnt="3"/>
      <dgm:spPr/>
    </dgm:pt>
    <dgm:pt modelId="{FF52944E-9B03-4EA1-8722-48FA1F15FF59}" type="pres">
      <dgm:prSet presAssocID="{45C6A083-CA4C-4A6C-AED2-5D2971101A25}" presName="connectorText" presStyleLbl="sibTrans2D1" presStyleIdx="2" presStyleCnt="3"/>
      <dgm:spPr/>
    </dgm:pt>
    <dgm:pt modelId="{9DD1CDE9-F167-4B04-B425-88F45BA6F146}" type="pres">
      <dgm:prSet presAssocID="{4C62D1AC-248E-4A7C-A1AA-5B6FA3C564FB}" presName="node" presStyleLbl="node1" presStyleIdx="3" presStyleCnt="4" custScaleY="136400" custLinFactNeighborX="1981" custLinFactNeighborY="2240">
        <dgm:presLayoutVars>
          <dgm:bulletEnabled val="1"/>
        </dgm:presLayoutVars>
      </dgm:prSet>
      <dgm:spPr/>
    </dgm:pt>
  </dgm:ptLst>
  <dgm:cxnLst>
    <dgm:cxn modelId="{64879707-FE10-46D9-8850-C8E653F86AE2}" type="presOf" srcId="{4C62D1AC-248E-4A7C-A1AA-5B6FA3C564FB}" destId="{9DD1CDE9-F167-4B04-B425-88F45BA6F146}" srcOrd="0" destOrd="0" presId="urn:microsoft.com/office/officeart/2005/8/layout/process5"/>
    <dgm:cxn modelId="{975B6A0F-D86B-4FB2-9D83-F8D81462511F}" type="presOf" srcId="{45C6A083-CA4C-4A6C-AED2-5D2971101A25}" destId="{F9FF29BD-7528-4B44-AFE0-99246885118A}" srcOrd="0" destOrd="0" presId="urn:microsoft.com/office/officeart/2005/8/layout/process5"/>
    <dgm:cxn modelId="{311BAD25-E2D0-4C80-A936-BDE974F59FCB}" type="presOf" srcId="{3C06BB83-4DEB-40A0-B85C-34F3901F358F}" destId="{611BBEEE-EAA4-4B87-9AB4-09950F30A7DD}" srcOrd="1" destOrd="0" presId="urn:microsoft.com/office/officeart/2005/8/layout/process5"/>
    <dgm:cxn modelId="{1BE9692E-A38A-48F8-887D-DE48E8067FC7}" type="presOf" srcId="{474AFD9C-283F-4D78-942A-EB11D9DD5E64}" destId="{4838C2ED-B468-445D-A3C8-3C1603FF44E1}" srcOrd="1" destOrd="0" presId="urn:microsoft.com/office/officeart/2005/8/layout/process5"/>
    <dgm:cxn modelId="{02575552-490C-40B9-A5CC-32DE744878B2}" srcId="{93CBAB89-8AB8-4050-90B0-277C9F954070}" destId="{464577B0-3AB5-45B9-9F03-3D7548300C11}" srcOrd="1" destOrd="0" parTransId="{E47EE9B4-2F7D-438E-9A3E-57D96B3EC893}" sibTransId="{3C06BB83-4DEB-40A0-B85C-34F3901F358F}"/>
    <dgm:cxn modelId="{5309CC79-AB9D-4B7B-9BDF-F1EECCFC0A01}" srcId="{93CBAB89-8AB8-4050-90B0-277C9F954070}" destId="{86285718-271F-491F-A183-E2140B1E6847}" srcOrd="0" destOrd="0" parTransId="{4CB874AF-9697-435F-94DB-F3A8F7804EDB}" sibTransId="{474AFD9C-283F-4D78-942A-EB11D9DD5E64}"/>
    <dgm:cxn modelId="{1823BE80-7297-4D41-AAA4-606BBD885CAF}" srcId="{93CBAB89-8AB8-4050-90B0-277C9F954070}" destId="{E7324DFC-D65A-4CB5-A675-1B1FD2DCD614}" srcOrd="2" destOrd="0" parTransId="{388FC522-49E4-4075-A92B-ED7DADF6B641}" sibTransId="{45C6A083-CA4C-4A6C-AED2-5D2971101A25}"/>
    <dgm:cxn modelId="{4E629189-AF85-4B7B-BE7D-2D55C3431D0E}" type="presOf" srcId="{93CBAB89-8AB8-4050-90B0-277C9F954070}" destId="{88EC381E-90B4-4AB5-8871-F81FF2611E37}" srcOrd="0" destOrd="0" presId="urn:microsoft.com/office/officeart/2005/8/layout/process5"/>
    <dgm:cxn modelId="{3A05FC92-C2F5-46B8-96F9-9D1CF74653CC}" type="presOf" srcId="{3C06BB83-4DEB-40A0-B85C-34F3901F358F}" destId="{2B3D40A8-C831-495B-A123-DF4DBDB9BE16}" srcOrd="0" destOrd="0" presId="urn:microsoft.com/office/officeart/2005/8/layout/process5"/>
    <dgm:cxn modelId="{7CA773A0-F0A1-449D-BC88-0B1EE216EFC5}" type="presOf" srcId="{E7324DFC-D65A-4CB5-A675-1B1FD2DCD614}" destId="{BA0FC421-3545-45BD-A78C-C8F4611879A7}" srcOrd="0" destOrd="0" presId="urn:microsoft.com/office/officeart/2005/8/layout/process5"/>
    <dgm:cxn modelId="{C49606A8-391C-4F99-84B3-9C0BC7DCD9BC}" srcId="{93CBAB89-8AB8-4050-90B0-277C9F954070}" destId="{4C62D1AC-248E-4A7C-A1AA-5B6FA3C564FB}" srcOrd="3" destOrd="0" parTransId="{54815B6E-0451-4FB9-A305-287FDCA978E3}" sibTransId="{AE0CFF73-F580-4A85-84F6-AFB2402CBE12}"/>
    <dgm:cxn modelId="{ED7271B1-35B8-42F0-AE78-5BA83BC6C7B5}" type="presOf" srcId="{474AFD9C-283F-4D78-942A-EB11D9DD5E64}" destId="{572C27D9-F7DC-48EC-BF21-23C2A1376F5A}" srcOrd="0" destOrd="0" presId="urn:microsoft.com/office/officeart/2005/8/layout/process5"/>
    <dgm:cxn modelId="{996EA2CA-207C-402D-B9F4-D1F398491E03}" type="presOf" srcId="{86285718-271F-491F-A183-E2140B1E6847}" destId="{7706F84F-F3F5-44C4-A72A-96FC9ECD13CD}" srcOrd="0" destOrd="0" presId="urn:microsoft.com/office/officeart/2005/8/layout/process5"/>
    <dgm:cxn modelId="{A53F6FF3-63D0-451B-AB1D-C694C8FA2633}" type="presOf" srcId="{45C6A083-CA4C-4A6C-AED2-5D2971101A25}" destId="{FF52944E-9B03-4EA1-8722-48FA1F15FF59}" srcOrd="1" destOrd="0" presId="urn:microsoft.com/office/officeart/2005/8/layout/process5"/>
    <dgm:cxn modelId="{7FAD31F7-2878-4A8F-843F-1547657A4650}" type="presOf" srcId="{464577B0-3AB5-45B9-9F03-3D7548300C11}" destId="{392387DE-2710-4C3F-BC5B-FD5AC9259CA3}" srcOrd="0" destOrd="0" presId="urn:microsoft.com/office/officeart/2005/8/layout/process5"/>
    <dgm:cxn modelId="{7F94787D-CBA8-4E79-B5FF-6ABE19341D3F}" type="presParOf" srcId="{88EC381E-90B4-4AB5-8871-F81FF2611E37}" destId="{7706F84F-F3F5-44C4-A72A-96FC9ECD13CD}" srcOrd="0" destOrd="0" presId="urn:microsoft.com/office/officeart/2005/8/layout/process5"/>
    <dgm:cxn modelId="{BD1DF4FE-A379-48B3-81BF-1564B55209CC}" type="presParOf" srcId="{88EC381E-90B4-4AB5-8871-F81FF2611E37}" destId="{572C27D9-F7DC-48EC-BF21-23C2A1376F5A}" srcOrd="1" destOrd="0" presId="urn:microsoft.com/office/officeart/2005/8/layout/process5"/>
    <dgm:cxn modelId="{ABED0CE8-5FE4-4755-B6FA-F9A675EDD47B}" type="presParOf" srcId="{572C27D9-F7DC-48EC-BF21-23C2A1376F5A}" destId="{4838C2ED-B468-445D-A3C8-3C1603FF44E1}" srcOrd="0" destOrd="0" presId="urn:microsoft.com/office/officeart/2005/8/layout/process5"/>
    <dgm:cxn modelId="{EAAE544B-A16E-4078-885C-769549D2EA54}" type="presParOf" srcId="{88EC381E-90B4-4AB5-8871-F81FF2611E37}" destId="{392387DE-2710-4C3F-BC5B-FD5AC9259CA3}" srcOrd="2" destOrd="0" presId="urn:microsoft.com/office/officeart/2005/8/layout/process5"/>
    <dgm:cxn modelId="{308D5A37-54D6-411E-98C3-C75ADFB8D6C1}" type="presParOf" srcId="{88EC381E-90B4-4AB5-8871-F81FF2611E37}" destId="{2B3D40A8-C831-495B-A123-DF4DBDB9BE16}" srcOrd="3" destOrd="0" presId="urn:microsoft.com/office/officeart/2005/8/layout/process5"/>
    <dgm:cxn modelId="{C866E75C-B03F-40F6-80DF-B337D4139DB8}" type="presParOf" srcId="{2B3D40A8-C831-495B-A123-DF4DBDB9BE16}" destId="{611BBEEE-EAA4-4B87-9AB4-09950F30A7DD}" srcOrd="0" destOrd="0" presId="urn:microsoft.com/office/officeart/2005/8/layout/process5"/>
    <dgm:cxn modelId="{A4A5738D-ACE5-493D-966E-810A496EB342}" type="presParOf" srcId="{88EC381E-90B4-4AB5-8871-F81FF2611E37}" destId="{BA0FC421-3545-45BD-A78C-C8F4611879A7}" srcOrd="4" destOrd="0" presId="urn:microsoft.com/office/officeart/2005/8/layout/process5"/>
    <dgm:cxn modelId="{35024625-03B7-45A8-BBD5-BCFD4F48DFE1}" type="presParOf" srcId="{88EC381E-90B4-4AB5-8871-F81FF2611E37}" destId="{F9FF29BD-7528-4B44-AFE0-99246885118A}" srcOrd="5" destOrd="0" presId="urn:microsoft.com/office/officeart/2005/8/layout/process5"/>
    <dgm:cxn modelId="{EB075924-AF17-4C75-AED5-DD998539AB67}" type="presParOf" srcId="{F9FF29BD-7528-4B44-AFE0-99246885118A}" destId="{FF52944E-9B03-4EA1-8722-48FA1F15FF59}" srcOrd="0" destOrd="0" presId="urn:microsoft.com/office/officeart/2005/8/layout/process5"/>
    <dgm:cxn modelId="{1D421D4A-1F90-42D0-A4C8-1B9AD6458814}" type="presParOf" srcId="{88EC381E-90B4-4AB5-8871-F81FF2611E37}" destId="{9DD1CDE9-F167-4B04-B425-88F45BA6F146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8B513-C9F8-4ED3-A4A3-F3F0295A1714}">
      <dsp:nvSpPr>
        <dsp:cNvPr id="0" name=""/>
        <dsp:cNvSpPr/>
      </dsp:nvSpPr>
      <dsp:spPr>
        <a:xfrm>
          <a:off x="0" y="682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BD636-5918-48B0-9454-383AD63B0D89}">
      <dsp:nvSpPr>
        <dsp:cNvPr id="0" name=""/>
        <dsp:cNvSpPr/>
      </dsp:nvSpPr>
      <dsp:spPr>
        <a:xfrm>
          <a:off x="0" y="682"/>
          <a:ext cx="6492875" cy="956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Postgraduates in HE</a:t>
          </a:r>
        </a:p>
      </dsp:txBody>
      <dsp:txXfrm>
        <a:off x="0" y="682"/>
        <a:ext cx="6492875" cy="956369"/>
      </dsp:txXfrm>
    </dsp:sp>
    <dsp:sp modelId="{0B66BC54-CC2C-4E1F-B12E-06CE1365AE65}">
      <dsp:nvSpPr>
        <dsp:cNvPr id="0" name=""/>
        <dsp:cNvSpPr/>
      </dsp:nvSpPr>
      <dsp:spPr>
        <a:xfrm>
          <a:off x="0" y="957052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8F9F8-4E53-4D3A-9EEC-3784F2660D43}">
      <dsp:nvSpPr>
        <dsp:cNvPr id="0" name=""/>
        <dsp:cNvSpPr/>
      </dsp:nvSpPr>
      <dsp:spPr>
        <a:xfrm>
          <a:off x="0" y="957052"/>
          <a:ext cx="6492875" cy="914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Lack of Community </a:t>
          </a:r>
        </a:p>
      </dsp:txBody>
      <dsp:txXfrm>
        <a:off x="0" y="957052"/>
        <a:ext cx="6492875" cy="914528"/>
      </dsp:txXfrm>
    </dsp:sp>
    <dsp:sp modelId="{1CC33415-9A83-4D4D-9D97-1666876ECBB1}">
      <dsp:nvSpPr>
        <dsp:cNvPr id="0" name=""/>
        <dsp:cNvSpPr/>
      </dsp:nvSpPr>
      <dsp:spPr>
        <a:xfrm>
          <a:off x="0" y="1871580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7AF1C-1238-4D37-B75E-49DEAF2CAD03}">
      <dsp:nvSpPr>
        <dsp:cNvPr id="0" name=""/>
        <dsp:cNvSpPr/>
      </dsp:nvSpPr>
      <dsp:spPr>
        <a:xfrm>
          <a:off x="0" y="1871580"/>
          <a:ext cx="6486534" cy="1089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Lack of Knowledge &amp; Awareness of the Barriers </a:t>
          </a:r>
        </a:p>
      </dsp:txBody>
      <dsp:txXfrm>
        <a:off x="0" y="1871580"/>
        <a:ext cx="6486534" cy="1089429"/>
      </dsp:txXfrm>
    </dsp:sp>
    <dsp:sp modelId="{0577E05F-D1DF-48A1-A57F-A6190B90D459}">
      <dsp:nvSpPr>
        <dsp:cNvPr id="0" name=""/>
        <dsp:cNvSpPr/>
      </dsp:nvSpPr>
      <dsp:spPr>
        <a:xfrm>
          <a:off x="0" y="2961009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17468-F697-4856-BD16-E33710EDE5AF}">
      <dsp:nvSpPr>
        <dsp:cNvPr id="0" name=""/>
        <dsp:cNvSpPr/>
      </dsp:nvSpPr>
      <dsp:spPr>
        <a:xfrm>
          <a:off x="0" y="2961009"/>
          <a:ext cx="6492875" cy="882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Challenges Accessing Funding </a:t>
          </a:r>
        </a:p>
      </dsp:txBody>
      <dsp:txXfrm>
        <a:off x="0" y="2961009"/>
        <a:ext cx="6492875" cy="882537"/>
      </dsp:txXfrm>
    </dsp:sp>
    <dsp:sp modelId="{00AF8197-8C10-430C-9B7F-54EE8D55BB7C}">
      <dsp:nvSpPr>
        <dsp:cNvPr id="0" name=""/>
        <dsp:cNvSpPr/>
      </dsp:nvSpPr>
      <dsp:spPr>
        <a:xfrm>
          <a:off x="0" y="3843547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AA942-9282-4B97-94DE-C90208999896}">
      <dsp:nvSpPr>
        <dsp:cNvPr id="0" name=""/>
        <dsp:cNvSpPr/>
      </dsp:nvSpPr>
      <dsp:spPr>
        <a:xfrm>
          <a:off x="0" y="3843547"/>
          <a:ext cx="6492875" cy="956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Lack of Transition Pathways</a:t>
          </a:r>
          <a:endParaRPr lang="en-IE" sz="2800" kern="1200" dirty="0"/>
        </a:p>
      </dsp:txBody>
      <dsp:txXfrm>
        <a:off x="0" y="3843547"/>
        <a:ext cx="6492875" cy="956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6F84F-F3F5-44C4-A72A-96FC9ECD13CD}">
      <dsp:nvSpPr>
        <dsp:cNvPr id="0" name=""/>
        <dsp:cNvSpPr/>
      </dsp:nvSpPr>
      <dsp:spPr>
        <a:xfrm>
          <a:off x="5090" y="1153890"/>
          <a:ext cx="2225713" cy="1767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KPI on Postgraduate Study in the National Access Plan</a:t>
          </a:r>
          <a:endParaRPr lang="en-US" sz="1900" kern="1200" dirty="0"/>
        </a:p>
      </dsp:txBody>
      <dsp:txXfrm>
        <a:off x="56870" y="1205670"/>
        <a:ext cx="2122153" cy="1664346"/>
      </dsp:txXfrm>
    </dsp:sp>
    <dsp:sp modelId="{572C27D9-F7DC-48EC-BF21-23C2A1376F5A}">
      <dsp:nvSpPr>
        <dsp:cNvPr id="0" name=""/>
        <dsp:cNvSpPr/>
      </dsp:nvSpPr>
      <dsp:spPr>
        <a:xfrm>
          <a:off x="2426666" y="1761855"/>
          <a:ext cx="471851" cy="5519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426666" y="1872250"/>
        <a:ext cx="330296" cy="331186"/>
      </dsp:txXfrm>
    </dsp:sp>
    <dsp:sp modelId="{392387DE-2710-4C3F-BC5B-FD5AC9259CA3}">
      <dsp:nvSpPr>
        <dsp:cNvPr id="0" name=""/>
        <dsp:cNvSpPr/>
      </dsp:nvSpPr>
      <dsp:spPr>
        <a:xfrm>
          <a:off x="3121089" y="1177387"/>
          <a:ext cx="2225713" cy="1720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HEA/NDPAC Disabled Postgraduate Conference</a:t>
          </a:r>
          <a:endParaRPr lang="en-US" sz="1900" kern="1200" dirty="0"/>
        </a:p>
      </dsp:txBody>
      <dsp:txXfrm>
        <a:off x="3171493" y="1227791"/>
        <a:ext cx="2124905" cy="1620104"/>
      </dsp:txXfrm>
    </dsp:sp>
    <dsp:sp modelId="{2B3D40A8-C831-495B-A123-DF4DBDB9BE16}">
      <dsp:nvSpPr>
        <dsp:cNvPr id="0" name=""/>
        <dsp:cNvSpPr/>
      </dsp:nvSpPr>
      <dsp:spPr>
        <a:xfrm>
          <a:off x="5542665" y="1761855"/>
          <a:ext cx="471851" cy="5519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542665" y="1872250"/>
        <a:ext cx="330296" cy="331186"/>
      </dsp:txXfrm>
    </dsp:sp>
    <dsp:sp modelId="{BA0FC421-3545-45BD-A78C-C8F4611879A7}">
      <dsp:nvSpPr>
        <dsp:cNvPr id="0" name=""/>
        <dsp:cNvSpPr/>
      </dsp:nvSpPr>
      <dsp:spPr>
        <a:xfrm>
          <a:off x="6237088" y="1169554"/>
          <a:ext cx="2225713" cy="1736577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Ahead Conference Workshop</a:t>
          </a:r>
          <a:endParaRPr lang="en-US" sz="1900" kern="1200" dirty="0"/>
        </a:p>
      </dsp:txBody>
      <dsp:txXfrm>
        <a:off x="6287951" y="1220417"/>
        <a:ext cx="2123987" cy="1634851"/>
      </dsp:txXfrm>
    </dsp:sp>
    <dsp:sp modelId="{F9FF29BD-7528-4B44-AFE0-99246885118A}">
      <dsp:nvSpPr>
        <dsp:cNvPr id="0" name=""/>
        <dsp:cNvSpPr/>
      </dsp:nvSpPr>
      <dsp:spPr>
        <a:xfrm rot="32948">
          <a:off x="8659773" y="1776683"/>
          <a:ext cx="474571" cy="5519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8659776" y="1886396"/>
        <a:ext cx="332200" cy="331186"/>
      </dsp:txXfrm>
    </dsp:sp>
    <dsp:sp modelId="{9DD1CDE9-F167-4B04-B425-88F45BA6F146}">
      <dsp:nvSpPr>
        <dsp:cNvPr id="0" name=""/>
        <dsp:cNvSpPr/>
      </dsp:nvSpPr>
      <dsp:spPr>
        <a:xfrm>
          <a:off x="9358177" y="1156995"/>
          <a:ext cx="2225713" cy="18215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AHEAD/NDPAC Partnership</a:t>
          </a:r>
          <a:endParaRPr lang="en-IE" sz="1900" kern="1200" dirty="0"/>
        </a:p>
      </dsp:txBody>
      <dsp:txXfrm>
        <a:off x="9411528" y="1210346"/>
        <a:ext cx="2119011" cy="1714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2T09:12:02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22087 5133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7A73D-8D0B-4E57-ABF3-518405A76D04}" type="datetimeFigureOut">
              <a:rPr lang="en-IE" smtClean="0"/>
              <a:t>06/02/2024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D2654-B49D-4875-A03B-2B93728FB0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309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D2654-B49D-4875-A03B-2B93728FB097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732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in figures from Disabled Students UK on STEM Postdocs 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D2654-B49D-4875-A03B-2B93728FB097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902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Student Experience &amp; Success – making contribution to addressing these issues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D2654-B49D-4875-A03B-2B93728FB097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6815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Harness the voice – hearing lived experience – influence change </a:t>
            </a:r>
          </a:p>
          <a:p>
            <a:endParaRPr lang="en-US" dirty="0"/>
          </a:p>
          <a:p>
            <a:r>
              <a:rPr lang="en-US" dirty="0"/>
              <a:t>Thriving groups create spaces to foster social connections and communication that in turn nurture creativity, innovation, and success (West, 2022).</a:t>
            </a:r>
          </a:p>
          <a:p>
            <a:endParaRPr lang="en-GB" dirty="0"/>
          </a:p>
          <a:p>
            <a:r>
              <a:rPr lang="en-GB" dirty="0"/>
              <a:t>Central to creating a sense of belonging and connection is developing an identity and voice as a postgraduate and ECR. </a:t>
            </a:r>
            <a:endParaRPr lang="en-US" dirty="0"/>
          </a:p>
          <a:p>
            <a:r>
              <a:rPr lang="en-GB" dirty="0"/>
              <a:t>Supporting activities that present opportunities for connection and foster a sense of community and belonging, can act to fight against social isolation and loneliness (McNamara et al., 2021) , support positive mental health (Dingle et al., 2022), and reduce disengagement (Pedler et al., 2022). </a:t>
            </a:r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D2654-B49D-4875-A03B-2B93728FB097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238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35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063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5373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EBE9D0-A595-4890-B5DA-C666A670F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662642" y="2399970"/>
            <a:ext cx="87985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506E71-DACD-4A3F-855F-C1ADC75CF9E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33525" y="4279900"/>
            <a:ext cx="4886325" cy="12700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FBB7804-0693-4A3A-ACB2-605263650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05345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DC6508-FA90-485B-87BE-8E0DA7288E1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81675" y="2773363"/>
            <a:ext cx="4679950" cy="803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474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4608D-9642-5B69-4F79-2B6D9417D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794BDD-553B-5737-1053-FF9DAD7AE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6E316-5DFB-1BAF-3542-B0B911432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4574-E115-44AC-A7E6-386C491D2DDF}" type="datetimeFigureOut">
              <a:rPr lang="en-IE" smtClean="0"/>
              <a:t>06/02/2024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F7B41-EDF6-95F9-CB5D-59F917E5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F6B38-3847-9FFF-AE27-FCBD136B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6C3A-EA34-4C10-B216-AD830ADC9BD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5094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C7F14-2631-9F8C-87A3-81259DD41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D212E-422D-550A-E7F9-D05DEA3A6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1C5C1-16AB-A10E-7FD0-F244184C5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4574-E115-44AC-A7E6-386C491D2DDF}" type="datetimeFigureOut">
              <a:rPr lang="en-IE" smtClean="0"/>
              <a:t>06/02/2024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443C8-6EA8-CEEB-91CE-C8797DA8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2AD2E-457F-A1C2-100E-386B9017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6C3A-EA34-4C10-B216-AD830ADC9BD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2320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7178-F04B-4695-C3F6-A874AFDBA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BF087-C901-2EA6-F5CC-FD16B1219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E1F10-DA62-F53A-9AAA-266FDD8C1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4574-E115-44AC-A7E6-386C491D2DDF}" type="datetimeFigureOut">
              <a:rPr lang="en-IE" smtClean="0"/>
              <a:t>06/02/2024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A2B61-42EE-7809-C4AE-17F3293B4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618E3-C500-124C-C6C5-CE6D97C3D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6C3A-EA34-4C10-B216-AD830ADC9BD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3455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3D6AD-22D6-061C-E006-317008DB8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28880-69C3-0E79-2A26-75A06F4AFE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E552D-B8AD-4459-814A-B06263D0E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55F44-DF87-573E-3E9D-563AA7628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4574-E115-44AC-A7E6-386C491D2DDF}" type="datetimeFigureOut">
              <a:rPr lang="en-IE" smtClean="0"/>
              <a:t>06/02/2024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4B503-B943-ADB2-A2EA-D7BBFF0EC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5CFB5-C2CA-C1A9-B1CB-602C1ED19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6C3A-EA34-4C10-B216-AD830ADC9BD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7736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3702-3970-4054-2B11-44BE41601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C53F4-27DF-D7EA-D344-D2FA2D366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B903D-F368-97F6-F5ED-8E797F193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2B3EE5-C9AD-E1EF-8DBA-4CADC0C5F1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9AAEFB-A19E-B1A6-D424-18D144202C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2D12CA-7D65-688D-8B37-86313CDFA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4574-E115-44AC-A7E6-386C491D2DDF}" type="datetimeFigureOut">
              <a:rPr lang="en-IE" smtClean="0"/>
              <a:t>06/02/2024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E41F31-585E-71B3-CF2C-E49E8A7E5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100EC9-0F64-9041-B890-912A2AA1F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6C3A-EA34-4C10-B216-AD830ADC9BD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7703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1DC71-A118-7A10-CB3B-542A9ADE5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F8FEC0-F77E-4E7F-9DB9-0C5E23D6E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4574-E115-44AC-A7E6-386C491D2DDF}" type="datetimeFigureOut">
              <a:rPr lang="en-IE" smtClean="0"/>
              <a:t>06/02/2024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F7365-9957-5B69-C692-DD85A271A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DA904-5C93-7FC3-5CAB-47419C0E1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6C3A-EA34-4C10-B216-AD830ADC9BD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1927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C4E428-94B4-071B-23B0-DE6242857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4574-E115-44AC-A7E6-386C491D2DDF}" type="datetimeFigureOut">
              <a:rPr lang="en-IE" smtClean="0"/>
              <a:t>06/02/2024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592A9E-BD09-F696-8953-CA244C64C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447C7-1D0D-39BC-3925-397FD6392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6C3A-EA34-4C10-B216-AD830ADC9BD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3310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376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F70AC-60CC-985A-2291-77AC68155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76E64-3E5D-7A8F-1BF6-C7DADC7A4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03C04-C023-0169-FF98-CBA6DC17A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E1C92-9FAD-53BA-8943-B999F14CE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4574-E115-44AC-A7E6-386C491D2DDF}" type="datetimeFigureOut">
              <a:rPr lang="en-IE" smtClean="0"/>
              <a:t>06/02/2024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303E4-1508-D2C0-A00E-A1A7C466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94E42-8889-2897-244F-061A78F7C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6C3A-EA34-4C10-B216-AD830ADC9BD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61834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3A32C-A031-C71D-DA0D-E45926809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080BD2-FA98-0F07-2413-EBC66FA5B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9E9FFE-37C0-2191-DAF6-6876794FD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A4E8B-3465-F78C-81D7-255377FE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4574-E115-44AC-A7E6-386C491D2DDF}" type="datetimeFigureOut">
              <a:rPr lang="en-IE" smtClean="0"/>
              <a:t>06/02/2024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01719-8971-B7CD-3B6A-DC12983D3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6E562-540A-FD41-EB5A-B7C7EB524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6C3A-EA34-4C10-B216-AD830ADC9BD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0044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0BEAC-ED38-F7A6-837F-B50B149D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0A7B60-9E2A-30FE-ECDD-CF0C717EF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B586A-2B57-CB9F-663B-7D7049BD6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4574-E115-44AC-A7E6-386C491D2DDF}" type="datetimeFigureOut">
              <a:rPr lang="en-IE" smtClean="0"/>
              <a:t>06/02/2024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3A017-79EA-DB33-7DAB-FC8B95038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0D05E-1FA2-CCC4-E3F6-943537D44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6C3A-EA34-4C10-B216-AD830ADC9BD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1633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B54525-A8C3-0DD1-4544-A1250913E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366847-C9C8-F757-EBB0-FB2ACA4A4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8FE77-7EEB-CE7B-69C4-4E0ADB7A8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4574-E115-44AC-A7E6-386C491D2DDF}" type="datetimeFigureOut">
              <a:rPr lang="en-IE" smtClean="0"/>
              <a:t>06/02/2024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C5079-63DE-9B70-EBC7-34E200E5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DBE93-D285-8B98-46D2-124DC05AE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6C3A-EA34-4C10-B216-AD830ADC9BD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2053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37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213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047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03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773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73192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52502"/>
            <a:ext cx="3932237" cy="351648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856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479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Google Shape;8;p1">
            <a:extLst>
              <a:ext uri="{FF2B5EF4-FFF2-40B4-BE49-F238E27FC236}">
                <a16:creationId xmlns:a16="http://schemas.microsoft.com/office/drawing/2014/main" id="{FA1B5EA7-73F0-4DFD-A1FB-E39447DAE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5283"/>
            <a:ext cx="12192000" cy="984353"/>
          </a:xfrm>
          <a:prstGeom prst="rect">
            <a:avLst/>
          </a:prstGeom>
          <a:solidFill>
            <a:srgbClr val="2C59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2;p1">
            <a:extLst>
              <a:ext uri="{FF2B5EF4-FFF2-40B4-BE49-F238E27FC236}">
                <a16:creationId xmlns:a16="http://schemas.microsoft.com/office/drawing/2014/main" id="{893615C0-78BB-4DD2-B773-9387F5E7E28C}"/>
              </a:ext>
            </a:extLst>
          </p:cNvPr>
          <p:cNvSpPr txBox="1"/>
          <p:nvPr userDrawn="1"/>
        </p:nvSpPr>
        <p:spPr>
          <a:xfrm>
            <a:off x="7376411" y="6174341"/>
            <a:ext cx="2049010" cy="547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@aheadireland	</a:t>
            </a:r>
            <a:endParaRPr>
              <a:solidFill>
                <a:srgbClr val="FFFFFF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04E9DE-8FB4-4716-B657-06842ADD8753}"/>
              </a:ext>
            </a:extLst>
          </p:cNvPr>
          <p:cNvGrpSpPr/>
          <p:nvPr userDrawn="1"/>
        </p:nvGrpSpPr>
        <p:grpSpPr>
          <a:xfrm>
            <a:off x="4024817" y="5877959"/>
            <a:ext cx="984353" cy="984353"/>
            <a:chOff x="4100431" y="5877959"/>
            <a:chExt cx="984353" cy="984353"/>
          </a:xfrm>
        </p:grpSpPr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CC0561E3-5540-4E51-9BE6-DA83A1E62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100431" y="5877959"/>
              <a:ext cx="984353" cy="984353"/>
            </a:xfrm>
            <a:prstGeom prst="rtTriangle">
              <a:avLst/>
            </a:prstGeom>
            <a:solidFill>
              <a:srgbClr val="6C9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Google Shape;15;p1" descr="Facebook Logo">
              <a:extLst>
                <a:ext uri="{FF2B5EF4-FFF2-40B4-BE49-F238E27FC236}">
                  <a16:creationId xmlns:a16="http://schemas.microsoft.com/office/drawing/2014/main" id="{FFE7E155-AA03-4A09-A709-B36E7B6DB1BF}"/>
                </a:ext>
              </a:extLst>
            </p:cNvPr>
            <p:cNvPicPr preferRelativeResize="0"/>
            <p:nvPr userDrawn="1"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4278514" y="6210633"/>
              <a:ext cx="273037" cy="5233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12;p1">
            <a:extLst>
              <a:ext uri="{FF2B5EF4-FFF2-40B4-BE49-F238E27FC236}">
                <a16:creationId xmlns:a16="http://schemas.microsoft.com/office/drawing/2014/main" id="{F152B2B3-B5FE-4955-9650-212D456EE203}"/>
              </a:ext>
            </a:extLst>
          </p:cNvPr>
          <p:cNvSpPr txBox="1"/>
          <p:nvPr userDrawn="1"/>
        </p:nvSpPr>
        <p:spPr>
          <a:xfrm>
            <a:off x="4712990" y="6174341"/>
            <a:ext cx="1562581" cy="4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/AHEADireland		</a:t>
            </a:r>
            <a:endParaRPr>
              <a:solidFill>
                <a:srgbClr val="FFFFFF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" name="Google Shape;12;p1">
            <a:extLst>
              <a:ext uri="{FF2B5EF4-FFF2-40B4-BE49-F238E27FC236}">
                <a16:creationId xmlns:a16="http://schemas.microsoft.com/office/drawing/2014/main" id="{856EEC15-EDE7-4DDA-A68F-A30C86314B40}"/>
              </a:ext>
            </a:extLst>
          </p:cNvPr>
          <p:cNvSpPr txBox="1"/>
          <p:nvPr userDrawn="1"/>
        </p:nvSpPr>
        <p:spPr>
          <a:xfrm>
            <a:off x="10035304" y="6174341"/>
            <a:ext cx="2343807" cy="67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www.ahead.ie</a:t>
            </a:r>
            <a:r>
              <a:rPr lang="en">
                <a:solidFill>
                  <a:srgbClr val="FFFFFF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	</a:t>
            </a:r>
            <a:endParaRPr>
              <a:solidFill>
                <a:srgbClr val="FFFFFF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2" name="Picture 11" descr="AHEAD logo in white">
            <a:extLst>
              <a:ext uri="{FF2B5EF4-FFF2-40B4-BE49-F238E27FC236}">
                <a16:creationId xmlns:a16="http://schemas.microsoft.com/office/drawing/2014/main" id="{977DCE68-5165-438E-88D4-6CB50402F2B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1" y="6167491"/>
            <a:ext cx="3243397" cy="39993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6D84C67-A603-4BD8-85C0-18A7CFD60885}"/>
              </a:ext>
            </a:extLst>
          </p:cNvPr>
          <p:cNvGrpSpPr/>
          <p:nvPr userDrawn="1"/>
        </p:nvGrpSpPr>
        <p:grpSpPr>
          <a:xfrm>
            <a:off x="6593302" y="5882131"/>
            <a:ext cx="984353" cy="984353"/>
            <a:chOff x="6276684" y="5882131"/>
            <a:chExt cx="984353" cy="984353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A8A71979-04A3-47C0-8DD5-ABB3AB487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276684" y="5882131"/>
              <a:ext cx="984353" cy="984353"/>
            </a:xfrm>
            <a:prstGeom prst="rtTriangle">
              <a:avLst/>
            </a:prstGeom>
            <a:solidFill>
              <a:srgbClr val="6C9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Google Shape;14;p1" descr="Twitter Logo">
              <a:extLst>
                <a:ext uri="{FF2B5EF4-FFF2-40B4-BE49-F238E27FC236}">
                  <a16:creationId xmlns:a16="http://schemas.microsoft.com/office/drawing/2014/main" id="{EC201EB0-A09D-4432-9B2A-E41449CCF4AC}"/>
                </a:ext>
              </a:extLst>
            </p:cNvPr>
            <p:cNvPicPr preferRelativeResize="0"/>
            <p:nvPr userDrawn="1"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6463795" y="6248021"/>
              <a:ext cx="551457" cy="4485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77F8CA-10FF-4148-A711-87B12C77278E}"/>
              </a:ext>
            </a:extLst>
          </p:cNvPr>
          <p:cNvGrpSpPr/>
          <p:nvPr userDrawn="1"/>
        </p:nvGrpSpPr>
        <p:grpSpPr>
          <a:xfrm>
            <a:off x="9458125" y="5881212"/>
            <a:ext cx="984353" cy="984353"/>
            <a:chOff x="8966296" y="5881212"/>
            <a:chExt cx="984353" cy="984353"/>
          </a:xfrm>
        </p:grpSpPr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335110E8-8E9B-4559-A061-13D62B1A4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66296" y="5881212"/>
              <a:ext cx="984353" cy="984353"/>
            </a:xfrm>
            <a:prstGeom prst="rtTriangle">
              <a:avLst/>
            </a:prstGeom>
            <a:solidFill>
              <a:srgbClr val="6C9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Google Shape;13;p1" descr="Website logo">
              <a:extLst>
                <a:ext uri="{FF2B5EF4-FFF2-40B4-BE49-F238E27FC236}">
                  <a16:creationId xmlns:a16="http://schemas.microsoft.com/office/drawing/2014/main" id="{758BB0C0-5177-44EB-B0CE-2212C01CEB08}"/>
                </a:ext>
              </a:extLst>
            </p:cNvPr>
            <p:cNvPicPr preferRelativeResize="0"/>
            <p:nvPr userDrawn="1"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9152681" y="6146034"/>
              <a:ext cx="415636" cy="48280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custDataLst>
      <p:tags r:id="rId14"/>
    </p:custDataLst>
    <p:extLst>
      <p:ext uri="{BB962C8B-B14F-4D97-AF65-F5344CB8AC3E}">
        <p14:creationId xmlns:p14="http://schemas.microsoft.com/office/powerpoint/2010/main" val="227155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C16087-0156-B3F2-D9BB-5DD58EB64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9968C-1C54-85F1-A11E-ED126A07B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4F7D5-36EB-F8D7-98EF-5FB99672B7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74574-E115-44AC-A7E6-386C491D2DDF}" type="datetimeFigureOut">
              <a:rPr lang="en-IE" smtClean="0"/>
              <a:t>06/02/2024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217D7-DF14-0108-756A-FF8EED28B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CE397-1ED6-0752-73FE-D8206C759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46C3A-EA34-4C10-B216-AD830ADC9BD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826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Google Shape;8;p1">
            <a:extLst>
              <a:ext uri="{FF2B5EF4-FFF2-40B4-BE49-F238E27FC236}">
                <a16:creationId xmlns:a16="http://schemas.microsoft.com/office/drawing/2014/main" id="{FA1B5EA7-73F0-4DFD-A1FB-E39447DAE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5283"/>
            <a:ext cx="12192000" cy="984353"/>
          </a:xfrm>
          <a:prstGeom prst="rect">
            <a:avLst/>
          </a:prstGeom>
          <a:solidFill>
            <a:srgbClr val="2C59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2;p1">
            <a:extLst>
              <a:ext uri="{FF2B5EF4-FFF2-40B4-BE49-F238E27FC236}">
                <a16:creationId xmlns:a16="http://schemas.microsoft.com/office/drawing/2014/main" id="{893615C0-78BB-4DD2-B773-9387F5E7E28C}"/>
              </a:ext>
            </a:extLst>
          </p:cNvPr>
          <p:cNvSpPr txBox="1"/>
          <p:nvPr userDrawn="1"/>
        </p:nvSpPr>
        <p:spPr>
          <a:xfrm>
            <a:off x="7376411" y="6174341"/>
            <a:ext cx="2049010" cy="547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@aheadireland	</a:t>
            </a:r>
            <a:endParaRPr>
              <a:solidFill>
                <a:srgbClr val="FFFFFF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04E9DE-8FB4-4716-B657-06842ADD8753}"/>
              </a:ext>
            </a:extLst>
          </p:cNvPr>
          <p:cNvGrpSpPr/>
          <p:nvPr userDrawn="1"/>
        </p:nvGrpSpPr>
        <p:grpSpPr>
          <a:xfrm>
            <a:off x="4024817" y="5877959"/>
            <a:ext cx="984353" cy="984353"/>
            <a:chOff x="4100431" y="5877959"/>
            <a:chExt cx="984353" cy="984353"/>
          </a:xfrm>
        </p:grpSpPr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CC0561E3-5540-4E51-9BE6-DA83A1E62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100431" y="5877959"/>
              <a:ext cx="984353" cy="984353"/>
            </a:xfrm>
            <a:prstGeom prst="rtTriangle">
              <a:avLst/>
            </a:prstGeom>
            <a:solidFill>
              <a:srgbClr val="6C9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Google Shape;15;p1" descr="Facebook Logo">
              <a:extLst>
                <a:ext uri="{FF2B5EF4-FFF2-40B4-BE49-F238E27FC236}">
                  <a16:creationId xmlns:a16="http://schemas.microsoft.com/office/drawing/2014/main" id="{FFE7E155-AA03-4A09-A709-B36E7B6DB1BF}"/>
                </a:ext>
              </a:extLst>
            </p:cNvPr>
            <p:cNvPicPr preferRelativeResize="0"/>
            <p:nvPr userDrawn="1"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278514" y="6210633"/>
              <a:ext cx="273037" cy="5233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12;p1">
            <a:extLst>
              <a:ext uri="{FF2B5EF4-FFF2-40B4-BE49-F238E27FC236}">
                <a16:creationId xmlns:a16="http://schemas.microsoft.com/office/drawing/2014/main" id="{F152B2B3-B5FE-4955-9650-212D456EE203}"/>
              </a:ext>
            </a:extLst>
          </p:cNvPr>
          <p:cNvSpPr txBox="1"/>
          <p:nvPr userDrawn="1"/>
        </p:nvSpPr>
        <p:spPr>
          <a:xfrm>
            <a:off x="4712990" y="6174341"/>
            <a:ext cx="1562581" cy="4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/AHEADireland		</a:t>
            </a:r>
            <a:endParaRPr>
              <a:solidFill>
                <a:srgbClr val="FFFFFF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" name="Google Shape;12;p1">
            <a:extLst>
              <a:ext uri="{FF2B5EF4-FFF2-40B4-BE49-F238E27FC236}">
                <a16:creationId xmlns:a16="http://schemas.microsoft.com/office/drawing/2014/main" id="{856EEC15-EDE7-4DDA-A68F-A30C86314B40}"/>
              </a:ext>
            </a:extLst>
          </p:cNvPr>
          <p:cNvSpPr txBox="1"/>
          <p:nvPr userDrawn="1"/>
        </p:nvSpPr>
        <p:spPr>
          <a:xfrm>
            <a:off x="10035304" y="6174341"/>
            <a:ext cx="2343807" cy="67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www.ahead.ie</a:t>
            </a:r>
            <a:endParaRPr>
              <a:solidFill>
                <a:srgbClr val="FFFFFF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2" name="Picture 11" descr="AHEAD logo in white">
            <a:extLst>
              <a:ext uri="{FF2B5EF4-FFF2-40B4-BE49-F238E27FC236}">
                <a16:creationId xmlns:a16="http://schemas.microsoft.com/office/drawing/2014/main" id="{977DCE68-5165-438E-88D4-6CB50402F2B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1" y="6167491"/>
            <a:ext cx="3243397" cy="39993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6D84C67-A603-4BD8-85C0-18A7CFD60885}"/>
              </a:ext>
            </a:extLst>
          </p:cNvPr>
          <p:cNvGrpSpPr/>
          <p:nvPr userDrawn="1"/>
        </p:nvGrpSpPr>
        <p:grpSpPr>
          <a:xfrm>
            <a:off x="6593302" y="5882131"/>
            <a:ext cx="984353" cy="984353"/>
            <a:chOff x="6276684" y="5882131"/>
            <a:chExt cx="984353" cy="984353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A8A71979-04A3-47C0-8DD5-ABB3AB487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276684" y="5882131"/>
              <a:ext cx="984353" cy="984353"/>
            </a:xfrm>
            <a:prstGeom prst="rtTriangle">
              <a:avLst/>
            </a:prstGeom>
            <a:solidFill>
              <a:srgbClr val="6C9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Google Shape;14;p1" descr="Twitter Logo">
              <a:extLst>
                <a:ext uri="{FF2B5EF4-FFF2-40B4-BE49-F238E27FC236}">
                  <a16:creationId xmlns:a16="http://schemas.microsoft.com/office/drawing/2014/main" id="{EC201EB0-A09D-4432-9B2A-E41449CCF4AC}"/>
                </a:ext>
              </a:extLst>
            </p:cNvPr>
            <p:cNvPicPr preferRelativeResize="0"/>
            <p:nvPr userDrawn="1"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463795" y="6248021"/>
              <a:ext cx="551457" cy="4485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77F8CA-10FF-4148-A711-87B12C77278E}"/>
              </a:ext>
            </a:extLst>
          </p:cNvPr>
          <p:cNvGrpSpPr/>
          <p:nvPr userDrawn="1"/>
        </p:nvGrpSpPr>
        <p:grpSpPr>
          <a:xfrm>
            <a:off x="9458125" y="5881212"/>
            <a:ext cx="984353" cy="984353"/>
            <a:chOff x="8966296" y="5881212"/>
            <a:chExt cx="984353" cy="984353"/>
          </a:xfrm>
        </p:grpSpPr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335110E8-8E9B-4559-A061-13D62B1A4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66296" y="5881212"/>
              <a:ext cx="984353" cy="984353"/>
            </a:xfrm>
            <a:prstGeom prst="rtTriangle">
              <a:avLst/>
            </a:prstGeom>
            <a:solidFill>
              <a:srgbClr val="6C9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Google Shape;13;p1" descr="Website logo">
              <a:extLst>
                <a:ext uri="{FF2B5EF4-FFF2-40B4-BE49-F238E27FC236}">
                  <a16:creationId xmlns:a16="http://schemas.microsoft.com/office/drawing/2014/main" id="{758BB0C0-5177-44EB-B0CE-2212C01CEB08}"/>
                </a:ext>
              </a:extLst>
            </p:cNvPr>
            <p:cNvPicPr preferRelativeResize="0"/>
            <p:nvPr userDrawn="1"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9152681" y="6146034"/>
              <a:ext cx="415636" cy="48280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custDataLst>
      <p:tags r:id="rId3"/>
    </p:custDataLst>
    <p:extLst>
      <p:ext uri="{BB962C8B-B14F-4D97-AF65-F5344CB8AC3E}">
        <p14:creationId xmlns:p14="http://schemas.microsoft.com/office/powerpoint/2010/main" val="227155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5.png"/><Relationship Id="rId5" Type="http://schemas.openxmlformats.org/officeDocument/2006/relationships/hyperlink" Target="mailto:disabledpostgradgroup@gmail.com" TargetMode="External"/><Relationship Id="rId4" Type="http://schemas.openxmlformats.org/officeDocument/2006/relationships/hyperlink" Target="mailto:Vivian.rath@ahead.i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_Wur10a9sE8UCkYmo6Spo3kcFvYxhvUvEnCn9W8lvkntk0g/viewform?vc=0&amp;c=0&amp;w=1&amp;flr=0&amp;pli=1" TargetMode="External"/><Relationship Id="rId2" Type="http://schemas.openxmlformats.org/officeDocument/2006/relationships/hyperlink" Target="https://linktr.ee/disabledpostgraduat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relandseducationyearbook.ie/downloads/IEYB2023/Irelands%20Yearbook%20of%20Education%202023%20-%20Higher%20Education-14.pdf" TargetMode="External"/><Relationship Id="rId5" Type="http://schemas.openxmlformats.org/officeDocument/2006/relationships/hyperlink" Target="https://hea.ie/2023/12/18/hea-ndpac-experiences-of-and-challenges-faced-by-disabled-postgraduate-students-report/" TargetMode="External"/><Relationship Id="rId4" Type="http://schemas.openxmlformats.org/officeDocument/2006/relationships/hyperlink" Target="https://www.ahead.ie/postgraduat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customXml" Target="../ink/ink1.xml"/><Relationship Id="rId4" Type="http://schemas.openxmlformats.org/officeDocument/2006/relationships/hyperlink" Target="https://www.pngall.com/community-png/download/24457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123" y="746502"/>
            <a:ext cx="6708043" cy="2448620"/>
          </a:xfrm>
        </p:spPr>
        <p:txBody>
          <a:bodyPr anchor="t">
            <a:normAutofit/>
          </a:bodyPr>
          <a:lstStyle/>
          <a:p>
            <a:pPr algn="l"/>
            <a:r>
              <a:rPr lang="en-GB" sz="4000" b="1" dirty="0">
                <a:latin typeface="+mn-lt"/>
              </a:rPr>
              <a:t>A</a:t>
            </a:r>
            <a:r>
              <a:rPr lang="en-IE" sz="4000" b="1" dirty="0">
                <a:latin typeface="+mn-lt"/>
              </a:rPr>
              <a:t>HEAD &amp; NDPAC Partnership</a:t>
            </a:r>
            <a:br>
              <a:rPr lang="en-IE" sz="4000" b="1" dirty="0">
                <a:latin typeface="+mn-lt"/>
              </a:rPr>
            </a:br>
            <a:br>
              <a:rPr lang="en-IE" sz="4000" b="1" dirty="0">
                <a:latin typeface="+mn-lt"/>
              </a:rPr>
            </a:br>
            <a:r>
              <a:rPr lang="en-IE" sz="4000" b="1" dirty="0">
                <a:latin typeface="+mn-lt"/>
              </a:rPr>
              <a:t>Creating a Community of Disabled Postgraduates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188" y="3659187"/>
            <a:ext cx="6528826" cy="203149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r>
              <a:rPr lang="en-IE" dirty="0">
                <a:latin typeface="Tw Cen MT"/>
              </a:rPr>
              <a:t>Dr Vivian Rath – Research &amp; Policy Officer</a:t>
            </a:r>
          </a:p>
          <a:p>
            <a:pPr algn="l"/>
            <a:r>
              <a:rPr lang="en-IE" dirty="0">
                <a:latin typeface="Tw Cen MT"/>
              </a:rPr>
              <a:t>Aoife Price – Co-Chair of National Disabled Postgraduate Advisory Committee</a:t>
            </a:r>
          </a:p>
          <a:p>
            <a:pPr algn="l"/>
            <a:r>
              <a:rPr lang="en-IE" dirty="0">
                <a:latin typeface="Tw Cen MT"/>
                <a:hlinkClick r:id="rId4"/>
              </a:rPr>
              <a:t>Vivian.rath@ahead.ie</a:t>
            </a:r>
            <a:endParaRPr lang="en-IE" dirty="0">
              <a:latin typeface="Tw Cen MT"/>
            </a:endParaRPr>
          </a:p>
          <a:p>
            <a:pPr algn="l"/>
            <a:r>
              <a:rPr lang="en-IE" dirty="0">
                <a:latin typeface="Tw Cen MT"/>
                <a:hlinkClick r:id="rId5"/>
              </a:rPr>
              <a:t>disabledpostgradgroup@gmail.com</a:t>
            </a:r>
            <a:r>
              <a:rPr lang="en-IE" dirty="0">
                <a:latin typeface="Tw Cen MT"/>
              </a:rPr>
              <a:t>  </a:t>
            </a:r>
          </a:p>
          <a:p>
            <a:endParaRPr lang="en-IE" dirty="0"/>
          </a:p>
        </p:txBody>
      </p:sp>
      <p:pic>
        <p:nvPicPr>
          <p:cNvPr id="5" name="Picture 4" descr="Diverse group of learners">
            <a:extLst>
              <a:ext uri="{FF2B5EF4-FFF2-40B4-BE49-F238E27FC236}">
                <a16:creationId xmlns:a16="http://schemas.microsoft.com/office/drawing/2014/main" id="{CE09BBF5-3636-4DDA-B390-9B7842EAC4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611" y="937912"/>
            <a:ext cx="3493036" cy="2046965"/>
          </a:xfrm>
          <a:prstGeom prst="rect">
            <a:avLst/>
          </a:prstGeom>
        </p:spPr>
      </p:pic>
      <p:pic>
        <p:nvPicPr>
          <p:cNvPr id="6" name="Picture 5" descr="AHEAD Logo - creating inclusive environments in education and employment for people with disabilities">
            <a:extLst>
              <a:ext uri="{FF2B5EF4-FFF2-40B4-BE49-F238E27FC236}">
                <a16:creationId xmlns:a16="http://schemas.microsoft.com/office/drawing/2014/main" id="{9787BD56-CE76-4C3F-99BB-6453E0EBB8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612" y="3749299"/>
            <a:ext cx="3564164" cy="96634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239CC0-D4C8-4657-8E07-72612A1BA0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391596" y="746502"/>
            <a:ext cx="0" cy="4476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58079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embers of the NDPAC Committee and AHEAD attending a facilitated session to identify areas of alignment between the two groups">
            <a:extLst>
              <a:ext uri="{FF2B5EF4-FFF2-40B4-BE49-F238E27FC236}">
                <a16:creationId xmlns:a16="http://schemas.microsoft.com/office/drawing/2014/main" id="{70240695-056F-89B9-634F-36DD329DA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7" b="144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51FC3-7D3A-80E0-4BCC-66B5BA345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NDPAC &amp; AHEAD – Building a Community of Disabled Postgrads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602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001952-2440-B36C-811C-85407D984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3600" dirty="0">
                <a:latin typeface="+mn-lt"/>
              </a:rPr>
              <a:t>3 Year Partnership Plan </a:t>
            </a:r>
            <a:endParaRPr lang="en-IE" sz="3600" dirty="0">
              <a:latin typeface="+mn-lt"/>
            </a:endParaRPr>
          </a:p>
        </p:txBody>
      </p:sp>
      <p:sp>
        <p:nvSpPr>
          <p:cNvPr id="3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86B6F-A504-F50E-2E96-B55A11965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5"/>
            <a:ext cx="6713552" cy="4548145"/>
          </a:xfrm>
        </p:spPr>
        <p:txBody>
          <a:bodyPr anchor="t">
            <a:normAutofit lnSpcReduction="10000"/>
          </a:bodyPr>
          <a:lstStyle/>
          <a:p>
            <a:pPr marL="0" indent="0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This partnership will see AHEAD roll out of several targeted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initiatives to tackle the underrepresentation of disabled postgraduates and ECRs in HE in Ireland with the support and guidance of NDPAC </a:t>
            </a:r>
            <a:endParaRPr lang="en-GB" sz="1700" dirty="0">
              <a:latin typeface="+mn-lt"/>
            </a:endParaRPr>
          </a:p>
          <a:p>
            <a:pPr marL="0" indent="0" fontAlgn="base">
              <a:buNone/>
            </a:pPr>
            <a:endParaRPr lang="en-GB" sz="1800" b="0" i="0" dirty="0">
              <a:effectLst/>
              <a:latin typeface="+mn-lt"/>
            </a:endParaRPr>
          </a:p>
          <a:p>
            <a:pPr marL="0" indent="0" fontAlgn="base">
              <a:buNone/>
            </a:pPr>
            <a:r>
              <a:rPr lang="en-GB" sz="1800" b="0" i="0" dirty="0">
                <a:effectLst/>
                <a:latin typeface="+mn-lt"/>
              </a:rPr>
              <a:t>While operating separate and distinct mandates, the Parties will be guided by a three-year project plan and the following objectives: </a:t>
            </a:r>
          </a:p>
          <a:p>
            <a:pPr marL="0" indent="0" rtl="0" fontAlgn="base">
              <a:buNone/>
            </a:pPr>
            <a:endParaRPr lang="en-GB" sz="1800" b="0" i="0" dirty="0">
              <a:effectLst/>
              <a:latin typeface="+mn-lt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1700" b="1" dirty="0">
                <a:latin typeface="+mn-lt"/>
              </a:rPr>
              <a:t>Year</a:t>
            </a:r>
            <a:r>
              <a:rPr lang="en-GB" sz="1700" b="1" i="0" dirty="0">
                <a:effectLst/>
                <a:latin typeface="+mn-lt"/>
              </a:rPr>
              <a:t> one – Foster a Sense of Belonging by Establishing the NDPAC / AHEAD Partnership and Community  </a:t>
            </a:r>
            <a:r>
              <a:rPr lang="en-GB" sz="1700" b="0" i="0" dirty="0">
                <a:effectLst/>
                <a:latin typeface="+mn-lt"/>
              </a:rPr>
              <a:t>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endParaRPr lang="en-GB" sz="1700" b="1" dirty="0">
              <a:latin typeface="+mn-lt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1700" b="1" dirty="0">
                <a:latin typeface="+mn-lt"/>
              </a:rPr>
              <a:t>Year</a:t>
            </a:r>
            <a:r>
              <a:rPr lang="en-GB" sz="1700" b="1" i="0" dirty="0">
                <a:effectLst/>
                <a:latin typeface="+mn-lt"/>
              </a:rPr>
              <a:t> two – Influence Policy Development by Amplifying the Lived Experience of the Diverse Voices in the Community  </a:t>
            </a:r>
            <a:r>
              <a:rPr lang="en-GB" sz="1700" b="0" i="0" dirty="0">
                <a:effectLst/>
                <a:latin typeface="+mn-lt"/>
              </a:rPr>
              <a:t>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endParaRPr lang="en-GB" sz="1700" b="1" dirty="0">
              <a:latin typeface="+mn-lt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1700" b="1" dirty="0">
                <a:latin typeface="+mn-lt"/>
              </a:rPr>
              <a:t>Year</a:t>
            </a:r>
            <a:r>
              <a:rPr lang="en-GB" sz="1700" b="1" i="0" dirty="0">
                <a:effectLst/>
                <a:latin typeface="+mn-lt"/>
              </a:rPr>
              <a:t> three – Sustaining the Community to Make a Lasting Impact Through Engagement in HE Decision-Making  </a:t>
            </a:r>
            <a:r>
              <a:rPr lang="en-GB" sz="1700" b="0" i="0" dirty="0">
                <a:effectLst/>
                <a:latin typeface="+mn-lt"/>
              </a:rPr>
              <a:t> </a:t>
            </a:r>
          </a:p>
        </p:txBody>
      </p:sp>
      <p:pic>
        <p:nvPicPr>
          <p:cNvPr id="22" name="Picture 21" descr="Path winding through a grassy field">
            <a:extLst>
              <a:ext uri="{FF2B5EF4-FFF2-40B4-BE49-F238E27FC236}">
                <a16:creationId xmlns:a16="http://schemas.microsoft.com/office/drawing/2014/main" id="{0EC4C9DD-BF06-6F24-1954-BC543CA49A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85" r="10899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19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 image of a group of people sitting on a large white sign that says community&#10;">
            <a:extLst>
              <a:ext uri="{FF2B5EF4-FFF2-40B4-BE49-F238E27FC236}">
                <a16:creationId xmlns:a16="http://schemas.microsoft.com/office/drawing/2014/main" id="{F5B27503-5515-12DE-D9E4-7B5D7B9C6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EF1C50-F464-BE5F-ADB4-52491BD1F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What should that Disabled Postgraduate Community Look Like?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651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A58E95-2F78-64E6-30C3-EBCE36DE6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00F571-2028-5D82-1109-003DCD7A337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8404" y="603115"/>
            <a:ext cx="4074685" cy="44649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286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should the NDPAC / AHEAD Partnership be focusing on?</a:t>
            </a:r>
          </a:p>
          <a:p>
            <a:pPr marL="2286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events should it consider running?</a:t>
            </a:r>
          </a:p>
          <a:p>
            <a:pPr marL="2286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supports do you want to see for disabled postgraduates in colleges?</a:t>
            </a:r>
          </a:p>
        </p:txBody>
      </p:sp>
      <p:pic>
        <p:nvPicPr>
          <p:cNvPr id="5" name="Content Placeholder 4" descr="A group of people sitting on a large white sign&#10;&#10;The sign reads Community ">
            <a:extLst>
              <a:ext uri="{FF2B5EF4-FFF2-40B4-BE49-F238E27FC236}">
                <a16:creationId xmlns:a16="http://schemas.microsoft.com/office/drawing/2014/main" id="{ABDF2AFE-9AD4-FFC2-A7C2-B601D4E16B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987672" y="490669"/>
            <a:ext cx="6389346" cy="473999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1238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A042D-9BC0-53BE-EB11-93482440B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GB" dirty="0"/>
              <a:t>Resources 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224F5-73DD-6DD9-AF6E-9C4447A78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hlinkClick r:id="rId2"/>
              </a:rPr>
              <a:t>National Disabled Postgraduate webpage 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3"/>
              </a:rPr>
              <a:t>NDPAC Membership Form 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4"/>
              </a:rPr>
              <a:t>AHEAD Postgraduate webpage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5"/>
              </a:rPr>
              <a:t>HEA / NDPAC Report on Barriers to Postgraduate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6"/>
              </a:rPr>
              <a:t>The National Disabled Postgraduate Advisory Committee: Working for Change in Higher Education </a:t>
            </a:r>
            <a:endParaRPr lang="en-GB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03489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6FF17F-212C-4845-BE47-C52A59397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62000"/>
            <a:ext cx="12192000" cy="1371705"/>
          </a:xfrm>
        </p:spPr>
        <p:txBody>
          <a:bodyPr>
            <a:noAutofit/>
          </a:bodyPr>
          <a:lstStyle/>
          <a:p>
            <a:pPr algn="ctr"/>
            <a:r>
              <a:rPr lang="en-GB" sz="9600" b="1" dirty="0">
                <a:solidFill>
                  <a:srgbClr val="0070C0"/>
                </a:solidFill>
              </a:rPr>
              <a:t>Thank You!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068994-02B5-47EA-AB2F-7443B75305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" y="4089257"/>
            <a:ext cx="12191999" cy="1240046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Visit ahead.ie for more information about our work</a:t>
            </a:r>
          </a:p>
          <a:p>
            <a:pPr algn="ctr"/>
            <a:r>
              <a:rPr lang="en-GB" b="1" dirty="0">
                <a:solidFill>
                  <a:srgbClr val="0070C0"/>
                </a:solidFill>
              </a:rPr>
              <a:t>Email: vivian.rath@ahead.ie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914820-EE83-47FB-9787-A1011EA6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534" y="5134131"/>
            <a:ext cx="668798" cy="8625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381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43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5" name="Group 45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59A9D4-0DCC-B0C7-6499-9138F2BC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73" y="685800"/>
            <a:ext cx="3060418" cy="5105400"/>
          </a:xfrm>
        </p:spPr>
        <p:txBody>
          <a:bodyPr>
            <a:normAutofit/>
          </a:bodyPr>
          <a:lstStyle/>
          <a:p>
            <a:r>
              <a:rPr lang="en-IE" sz="3600" dirty="0">
                <a:solidFill>
                  <a:srgbClr val="FFFFFF"/>
                </a:solidFill>
                <a:latin typeface="Calibri"/>
                <a:cs typeface="Calibri"/>
              </a:rPr>
              <a:t>Under-Representation</a:t>
            </a:r>
            <a:br>
              <a:rPr lang="en-IE" sz="3600" dirty="0">
                <a:solidFill>
                  <a:srgbClr val="FFFFFF"/>
                </a:solidFill>
                <a:latin typeface="Calibri"/>
                <a:cs typeface="Calibri"/>
              </a:rPr>
            </a:br>
            <a:br>
              <a:rPr lang="en-IE" sz="360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IE" sz="3600" dirty="0">
                <a:solidFill>
                  <a:srgbClr val="FFFFFF"/>
                </a:solidFill>
                <a:latin typeface="Calibri"/>
                <a:cs typeface="Calibri"/>
              </a:rPr>
              <a:t>3% postgrad</a:t>
            </a:r>
            <a:br>
              <a:rPr lang="en-IE" sz="3600" dirty="0">
                <a:solidFill>
                  <a:srgbClr val="FFFFFF"/>
                </a:solidFill>
                <a:latin typeface="Calibri"/>
                <a:cs typeface="Calibri"/>
              </a:rPr>
            </a:br>
            <a:br>
              <a:rPr lang="en-IE" sz="360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IE" sz="3600" dirty="0">
                <a:solidFill>
                  <a:srgbClr val="FFFFFF"/>
                </a:solidFill>
                <a:latin typeface="Calibri"/>
                <a:cs typeface="Calibri"/>
              </a:rPr>
              <a:t>Vs</a:t>
            </a:r>
            <a:br>
              <a:rPr lang="en-IE" sz="3600" dirty="0">
                <a:solidFill>
                  <a:srgbClr val="FFFFFF"/>
                </a:solidFill>
                <a:latin typeface="Calibri"/>
                <a:cs typeface="Calibri"/>
              </a:rPr>
            </a:br>
            <a:br>
              <a:rPr lang="en-IE" sz="360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IE" sz="3600" dirty="0">
                <a:solidFill>
                  <a:srgbClr val="FFFFFF"/>
                </a:solidFill>
                <a:latin typeface="Calibri"/>
                <a:cs typeface="Calibri"/>
              </a:rPr>
              <a:t>8.1% undergrads</a:t>
            </a:r>
          </a:p>
        </p:txBody>
      </p:sp>
      <p:graphicFrame>
        <p:nvGraphicFramePr>
          <p:cNvPr id="61" name="Content Placeholder 8" descr="Postgrads in HE">
            <a:extLst>
              <a:ext uri="{FF2B5EF4-FFF2-40B4-BE49-F238E27FC236}">
                <a16:creationId xmlns:a16="http://schemas.microsoft.com/office/drawing/2014/main" id="{885B2FD5-51F5-236F-A6B3-313773ACBE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979379"/>
              </p:ext>
            </p:extLst>
          </p:nvPr>
        </p:nvGraphicFramePr>
        <p:xfrm>
          <a:off x="5010150" y="685800"/>
          <a:ext cx="6492875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460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1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023DEC-F78F-929F-14D3-96CCDC899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08" y="197842"/>
            <a:ext cx="3595678" cy="1330839"/>
          </a:xfrm>
        </p:spPr>
        <p:txBody>
          <a:bodyPr>
            <a:normAutofit/>
          </a:bodyPr>
          <a:lstStyle/>
          <a:p>
            <a:r>
              <a:rPr lang="en-GB" dirty="0"/>
              <a:t>Barriers to Postgraduate</a:t>
            </a:r>
            <a:endParaRPr lang="en-I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A3DF6C-0706-18F4-A75A-D01208B1E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8" y="2194101"/>
            <a:ext cx="4717685" cy="4514811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Pathways to Postgraduate</a:t>
            </a:r>
          </a:p>
          <a:p>
            <a:r>
              <a:rPr lang="en-US" sz="2000" dirty="0"/>
              <a:t>Funding </a:t>
            </a:r>
          </a:p>
          <a:p>
            <a:endParaRPr lang="en-US" sz="2000" dirty="0"/>
          </a:p>
          <a:p>
            <a:r>
              <a:rPr lang="en-US" sz="2000" dirty="0"/>
              <a:t>Professional development on postgraduate </a:t>
            </a:r>
          </a:p>
          <a:p>
            <a:endParaRPr lang="en-US" sz="2000" dirty="0"/>
          </a:p>
          <a:p>
            <a:r>
              <a:rPr lang="en-US" sz="2000" dirty="0"/>
              <a:t>Attending conferences, writing journals</a:t>
            </a:r>
          </a:p>
          <a:p>
            <a:r>
              <a:rPr lang="en-US" sz="2000" dirty="0"/>
              <a:t>Balancing impairment and workload </a:t>
            </a:r>
          </a:p>
          <a:p>
            <a:r>
              <a:rPr lang="en-US" sz="2000" dirty="0"/>
              <a:t>Flexible Learning/Research Opportunities</a:t>
            </a:r>
          </a:p>
          <a:p>
            <a:endParaRPr lang="en-US" sz="2000" dirty="0"/>
          </a:p>
          <a:p>
            <a:r>
              <a:rPr lang="en-US" sz="2000" dirty="0"/>
              <a:t>Progression from Postgraduate to Early Career Research</a:t>
            </a:r>
          </a:p>
        </p:txBody>
      </p:sp>
      <p:pic>
        <p:nvPicPr>
          <p:cNvPr id="4" name="Content Placeholder 3" descr="Five Stages of the Postgrad Journey include &#10;Stage 1 Motivation&#10;Stage 2 Starting Postgrad&#10;Stage 3 Joining the Community&#10;Stage 4 Preparing to Complete&#10;Stage 5 Transition post postgrad">
            <a:extLst>
              <a:ext uri="{FF2B5EF4-FFF2-40B4-BE49-F238E27FC236}">
                <a16:creationId xmlns:a16="http://schemas.microsoft.com/office/drawing/2014/main" id="{F6202E57-0D55-A486-E368-46A1A05937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37746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En grupp med träfigurer i flera färger">
            <a:extLst>
              <a:ext uri="{FF2B5EF4-FFF2-40B4-BE49-F238E27FC236}">
                <a16:creationId xmlns:a16="http://schemas.microsoft.com/office/drawing/2014/main" id="{C1221198-BA5D-7C07-840A-3BC75B59FD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3" t="26157" r="7068"/>
          <a:stretch/>
        </p:blipFill>
        <p:spPr>
          <a:xfrm>
            <a:off x="-1" y="0"/>
            <a:ext cx="12192001" cy="685799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57337-32F0-BF09-98EB-82BE93875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+mj-lt"/>
              </a:rPr>
              <a:t>Tackling Under-Representation 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E2FD7-CEB0-678E-D838-6F4B55C0A651}"/>
              </a:ext>
            </a:extLst>
          </p:cNvPr>
          <p:cNvSpPr txBox="1"/>
          <p:nvPr/>
        </p:nvSpPr>
        <p:spPr>
          <a:xfrm>
            <a:off x="404553" y="5737624"/>
            <a:ext cx="5100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Student Experience &amp; Success</a:t>
            </a:r>
            <a:endParaRPr lang="en-IE" sz="2800" b="1" dirty="0"/>
          </a:p>
        </p:txBody>
      </p:sp>
    </p:spTree>
    <p:extLst>
      <p:ext uri="{BB962C8B-B14F-4D97-AF65-F5344CB8AC3E}">
        <p14:creationId xmlns:p14="http://schemas.microsoft.com/office/powerpoint/2010/main" val="266683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5ED16-BFD7-3AB7-C1A6-04D031106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573"/>
          </a:xfrm>
        </p:spPr>
        <p:txBody>
          <a:bodyPr>
            <a:normAutofit fontScale="90000"/>
          </a:bodyPr>
          <a:lstStyle/>
          <a:p>
            <a:r>
              <a:rPr lang="en-GB"/>
              <a:t>What is NDPAC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DB34F-89C7-37DE-E40F-9E713DB8E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054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IE" dirty="0"/>
              <a:t>Campaign to increase awareness of disabled postgrads began in 2019</a:t>
            </a:r>
          </a:p>
          <a:p>
            <a:endParaRPr lang="en-IE" dirty="0"/>
          </a:p>
          <a:p>
            <a:r>
              <a:rPr lang="en-IE" dirty="0"/>
              <a:t>NDPAC established to hear the voice of a group who were not at the decision making table</a:t>
            </a:r>
          </a:p>
          <a:p>
            <a:endParaRPr lang="en-IE" dirty="0"/>
          </a:p>
          <a:p>
            <a:r>
              <a:rPr lang="en-IE" dirty="0"/>
              <a:t>Group organised, led and comprised of disabled people </a:t>
            </a:r>
          </a:p>
          <a:p>
            <a:endParaRPr lang="en-IE" dirty="0"/>
          </a:p>
          <a:p>
            <a:r>
              <a:rPr lang="en-IE" dirty="0"/>
              <a:t>Postgrads &amp; Early Career Researchers from colleges across Ireland, and growing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34132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781FF-74BD-2489-D733-CC0FB6356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75" y="193527"/>
            <a:ext cx="9603275" cy="1049235"/>
          </a:xfrm>
        </p:spPr>
        <p:txBody>
          <a:bodyPr>
            <a:normAutofit/>
          </a:bodyPr>
          <a:lstStyle/>
          <a:p>
            <a:r>
              <a:rPr lang="en-IE" dirty="0"/>
              <a:t>Achievements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DC77EC-A95D-A12C-6BA1-0F30658E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864989"/>
              </p:ext>
            </p:extLst>
          </p:nvPr>
        </p:nvGraphicFramePr>
        <p:xfrm>
          <a:off x="247324" y="1539551"/>
          <a:ext cx="11583891" cy="4075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9934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26382-AAAB-B3FB-412E-768F39197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Photograph</a:t>
            </a:r>
          </a:p>
        </p:txBody>
      </p:sp>
      <p:pic>
        <p:nvPicPr>
          <p:cNvPr id="5" name="Content Placeholder 4" descr="NDPAC members meeting Minister Harris">
            <a:extLst>
              <a:ext uri="{FF2B5EF4-FFF2-40B4-BE49-F238E27FC236}">
                <a16:creationId xmlns:a16="http://schemas.microsoft.com/office/drawing/2014/main" id="{7D54BE4E-D6EB-0C91-6CD7-BDBBC5609E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3" b="10787"/>
          <a:stretch/>
        </p:blipFill>
        <p:spPr>
          <a:xfrm>
            <a:off x="812800" y="457200"/>
            <a:ext cx="10566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40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F01697-D8E3-C9D4-D438-75D780883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78570" y="556056"/>
            <a:ext cx="6305844" cy="5559860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B4399D9-B70D-671F-EA33-3CD5E2B4F8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1147050" y="1848970"/>
              <a:ext cx="14007" cy="14007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B4399D9-B70D-671F-EA33-3CD5E2B4F8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46700" y="1148620"/>
                <a:ext cx="1400700" cy="14007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96086C-C5D0-3BB9-D3F8-2FCE444D9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485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Peer Group Communities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1BD7B-5FCF-5747-6065-781B6BF5A5E1}"/>
              </a:ext>
            </a:extLst>
          </p:cNvPr>
          <p:cNvSpPr txBox="1"/>
          <p:nvPr/>
        </p:nvSpPr>
        <p:spPr>
          <a:xfrm>
            <a:off x="4683437" y="2899665"/>
            <a:ext cx="2496109" cy="707886"/>
          </a:xfrm>
          <a:prstGeom prst="rect">
            <a:avLst/>
          </a:prstGeom>
          <a:solidFill>
            <a:schemeClr val="accent1"/>
          </a:solidFill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 b="1" dirty="0">
                <a:ea typeface="Calibri"/>
                <a:cs typeface="Calibri"/>
              </a:rPr>
              <a:t>NDPAC 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D4C470-A3A4-58CD-4A87-0E7005AD6DBE}"/>
              </a:ext>
            </a:extLst>
          </p:cNvPr>
          <p:cNvSpPr txBox="1"/>
          <p:nvPr/>
        </p:nvSpPr>
        <p:spPr>
          <a:xfrm>
            <a:off x="9831491" y="3085975"/>
            <a:ext cx="236469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ea typeface="Calibri"/>
                <a:cs typeface="Calibri"/>
              </a:rPr>
              <a:t>Belonging</a:t>
            </a:r>
            <a:r>
              <a:rPr lang="en-GB" sz="3200" b="1">
                <a:ea typeface="Calibri"/>
                <a:cs typeface="Calibri"/>
              </a:rPr>
              <a:t> </a:t>
            </a:r>
            <a:endParaRPr lang="en-GB" sz="3200" b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BB81C1-BE05-687C-EAB8-FE930CC5B876}"/>
              </a:ext>
            </a:extLst>
          </p:cNvPr>
          <p:cNvSpPr txBox="1"/>
          <p:nvPr/>
        </p:nvSpPr>
        <p:spPr>
          <a:xfrm>
            <a:off x="213223" y="3085975"/>
            <a:ext cx="166183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 dirty="0">
                <a:ea typeface="Calibri"/>
                <a:cs typeface="Calibri"/>
              </a:rPr>
              <a:t>Voice </a:t>
            </a:r>
            <a:endParaRPr lang="en-GB" sz="4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A3F526-616C-9AA0-3557-36E06F4F4D6F}"/>
              </a:ext>
            </a:extLst>
          </p:cNvPr>
          <p:cNvSpPr txBox="1"/>
          <p:nvPr/>
        </p:nvSpPr>
        <p:spPr>
          <a:xfrm>
            <a:off x="708148" y="1199651"/>
            <a:ext cx="211691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ea typeface="Calibri"/>
                <a:cs typeface="Calibri"/>
              </a:rPr>
              <a:t>Identity</a:t>
            </a:r>
            <a:endParaRPr lang="en-GB" sz="4000" b="1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CF5158-F36F-796A-3137-4FE5AB59D40F}"/>
              </a:ext>
            </a:extLst>
          </p:cNvPr>
          <p:cNvSpPr txBox="1"/>
          <p:nvPr/>
        </p:nvSpPr>
        <p:spPr>
          <a:xfrm>
            <a:off x="8636844" y="5452598"/>
            <a:ext cx="2713939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ea typeface="Calibri"/>
                <a:cs typeface="Calibri"/>
              </a:rPr>
              <a:t>Community 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70065C-3B6B-D606-B1F5-8E90EA45FDD1}"/>
              </a:ext>
            </a:extLst>
          </p:cNvPr>
          <p:cNvSpPr txBox="1"/>
          <p:nvPr/>
        </p:nvSpPr>
        <p:spPr>
          <a:xfrm>
            <a:off x="634687" y="5767294"/>
            <a:ext cx="333960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ea typeface="Calibri"/>
                <a:cs typeface="Calibri"/>
              </a:rPr>
              <a:t>Empowerment</a:t>
            </a:r>
            <a:r>
              <a:rPr lang="en-GB" sz="3200" b="1">
                <a:ea typeface="Calibri"/>
                <a:cs typeface="Calibri"/>
              </a:rPr>
              <a:t> </a:t>
            </a:r>
            <a:endParaRPr lang="en-GB" sz="32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B104FF-BF39-AEF1-5ECE-13595FF41D72}"/>
              </a:ext>
            </a:extLst>
          </p:cNvPr>
          <p:cNvSpPr txBox="1"/>
          <p:nvPr/>
        </p:nvSpPr>
        <p:spPr>
          <a:xfrm>
            <a:off x="8718591" y="1008068"/>
            <a:ext cx="301027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 dirty="0">
                <a:ea typeface="Calibri"/>
                <a:cs typeface="Calibri"/>
              </a:rPr>
              <a:t>Role Models 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760321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5702C85-6151-86E5-0F75-F728C646D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94" r="27031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56776-0808-17DB-452B-B873C55AA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525" y="247347"/>
            <a:ext cx="5464968" cy="1559301"/>
          </a:xfrm>
        </p:spPr>
        <p:txBody>
          <a:bodyPr>
            <a:normAutofit/>
          </a:bodyPr>
          <a:lstStyle/>
          <a:p>
            <a:r>
              <a:rPr lang="en-IE" sz="3600" b="1" dirty="0">
                <a:latin typeface="+mn-lt"/>
              </a:rPr>
              <a:t>Creating a Partnership </a:t>
            </a:r>
            <a:r>
              <a:rPr lang="en-IE" sz="3600" dirty="0">
                <a:latin typeface="+mn-lt"/>
              </a:rPr>
              <a:t> 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92C84F-D435-F8EA-C727-349AB19DE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4878" y="2589326"/>
            <a:ext cx="6132443" cy="407686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b="1" dirty="0">
                <a:latin typeface="+mn-lt"/>
              </a:rPr>
              <a:t>Between AHEAD (NGO) &amp; NDPAC (DPO)</a:t>
            </a:r>
          </a:p>
          <a:p>
            <a:pPr marL="0" indent="0">
              <a:buNone/>
            </a:pPr>
            <a:endParaRPr lang="en-GB" sz="2400" dirty="0">
              <a:latin typeface="+mn-lt"/>
            </a:endParaRPr>
          </a:p>
          <a:p>
            <a:pPr marL="0" indent="0">
              <a:buNone/>
            </a:pPr>
            <a:r>
              <a:rPr lang="en-GB" sz="2400" b="1" dirty="0">
                <a:latin typeface="+mn-lt"/>
              </a:rPr>
              <a:t>What needed to be done?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+mn-lt"/>
              </a:rPr>
              <a:t>Identify if there was alignment of Values between the groups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+mn-lt"/>
              </a:rPr>
              <a:t>Develop a Memorandum of Understanding between the two groups to work together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+mn-lt"/>
              </a:rPr>
              <a:t>Create a three-year project plan &amp; funding proposal </a:t>
            </a:r>
          </a:p>
          <a:p>
            <a:pPr marL="0" indent="0">
              <a:buNone/>
            </a:pPr>
            <a:endParaRPr lang="en-GB" sz="1700" dirty="0">
              <a:latin typeface="+mn-lt"/>
            </a:endParaRPr>
          </a:p>
          <a:p>
            <a:pPr marL="0" indent="0">
              <a:buNone/>
            </a:pPr>
            <a:endParaRPr lang="en-IE" sz="1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256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mCxFb8A"/>
  <p:tag name="ARTICULATE_SLIDE_THUMBNAIL_REFRESH" val="1"/>
  <p:tag name="ARTICULATE_SLIDE_COUNT" val="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3EAA2805582043B6C66D0C9C6BCAF9" ma:contentTypeVersion="14" ma:contentTypeDescription="Create a new document." ma:contentTypeScope="" ma:versionID="7c5844191ef0d7848f2412bb9a43da1d">
  <xsd:schema xmlns:xsd="http://www.w3.org/2001/XMLSchema" xmlns:xs="http://www.w3.org/2001/XMLSchema" xmlns:p="http://schemas.microsoft.com/office/2006/metadata/properties" xmlns:ns2="cb26e2a2-2356-4742-832f-d13de69bbd20" xmlns:ns3="dea94638-522b-41e0-a5c8-53b01322a595" targetNamespace="http://schemas.microsoft.com/office/2006/metadata/properties" ma:root="true" ma:fieldsID="1f68c480a958dfe10443a0a7cba506db" ns2:_="" ns3:_="">
    <xsd:import namespace="cb26e2a2-2356-4742-832f-d13de69bbd20"/>
    <xsd:import namespace="dea94638-522b-41e0-a5c8-53b01322a5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6e2a2-2356-4742-832f-d13de69bbd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18109bd-626c-4cb5-b457-7c830300b9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a94638-522b-41e0-a5c8-53b01322a59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0c9b814f-f941-4edd-bdaa-05dc0d9914f9}" ma:internalName="TaxCatchAll" ma:showField="CatchAllData" ma:web="dea94638-522b-41e0-a5c8-53b01322a5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b26e2a2-2356-4742-832f-d13de69bbd20">
      <Terms xmlns="http://schemas.microsoft.com/office/infopath/2007/PartnerControls"/>
    </lcf76f155ced4ddcb4097134ff3c332f>
    <TaxCatchAll xmlns="dea94638-522b-41e0-a5c8-53b01322a595" xsi:nil="true"/>
    <SharedWithUsers xmlns="dea94638-522b-41e0-a5c8-53b01322a595">
      <UserInfo>
        <DisplayName>Dara Ryder</DisplayName>
        <AccountId>10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6184775-3264-478A-959A-6E349DAA07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04C740-DAAF-4502-B21C-0E53ECC1F2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26e2a2-2356-4742-832f-d13de69bbd20"/>
    <ds:schemaRef ds:uri="dea94638-522b-41e0-a5c8-53b01322a5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A88658-56AD-4EB8-888F-3DD5A54EBCC4}">
  <ds:schemaRefs>
    <ds:schemaRef ds:uri="98a9eb8c-6a01-428e-9f5d-17b5596ff277"/>
    <ds:schemaRef ds:uri="cb26e2a2-2356-4742-832f-d13de69bbd20"/>
    <ds:schemaRef ds:uri="dea94638-522b-41e0-a5c8-53b01322a595"/>
    <ds:schemaRef ds:uri="f04adec5-321f-46c9-8d8f-d278d5019d73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600</Words>
  <Application>Microsoft Office PowerPoint</Application>
  <PresentationFormat>Widescreen</PresentationFormat>
  <Paragraphs>97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Source Sans Pro</vt:lpstr>
      <vt:lpstr>Tw Cen MT</vt:lpstr>
      <vt:lpstr>Office Theme</vt:lpstr>
      <vt:lpstr>Custom Design</vt:lpstr>
      <vt:lpstr>Office Theme</vt:lpstr>
      <vt:lpstr>AHEAD &amp; NDPAC Partnership  Creating a Community of Disabled Postgraduates </vt:lpstr>
      <vt:lpstr>Under-Representation  3% postgrad  Vs  8.1% undergrads</vt:lpstr>
      <vt:lpstr>Barriers to Postgraduate</vt:lpstr>
      <vt:lpstr>Tackling Under-Representation </vt:lpstr>
      <vt:lpstr>What is NDPAC</vt:lpstr>
      <vt:lpstr>Achievements</vt:lpstr>
      <vt:lpstr>Photograph</vt:lpstr>
      <vt:lpstr>Peer Group Communities</vt:lpstr>
      <vt:lpstr>Creating a Partnership  </vt:lpstr>
      <vt:lpstr>NDPAC &amp; AHEAD – Building a Community of Disabled Postgrads</vt:lpstr>
      <vt:lpstr>3 Year Partnership Plan </vt:lpstr>
      <vt:lpstr>What should that Disabled Postgraduate Community Look Like? </vt:lpstr>
      <vt:lpstr>What should the NDPAC / AHEAD Partnership be focusing on?   What events should it consider running?   What supports do you want to see for disabled postgraduates in colleges?</vt:lpstr>
      <vt:lpstr>Resources </vt:lpstr>
      <vt:lpstr>Thank You!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Dara Ryder</dc:creator>
  <cp:lastModifiedBy>Caoimhe Cronin</cp:lastModifiedBy>
  <cp:revision>103</cp:revision>
  <dcterms:created xsi:type="dcterms:W3CDTF">2018-04-13T09:57:38Z</dcterms:created>
  <dcterms:modified xsi:type="dcterms:W3CDTF">2024-02-06T18:16:52Z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95725FFA-EDBD-44D1-8FEE-7A272E4E4258</vt:lpwstr>
  </property>
  <property fmtid="{D5CDD505-2E9C-101B-9397-08002B2CF9AE}" pid="3" name="ArticulatePath">
    <vt:lpwstr>What is UDL</vt:lpwstr>
  </property>
  <property fmtid="{D5CDD505-2E9C-101B-9397-08002B2CF9AE}" pid="4" name="Order">
    <vt:r8>21200</vt:r8>
  </property>
  <property fmtid="{D5CDD505-2E9C-101B-9397-08002B2CF9AE}" pid="5" name="MediaServiceImageTags">
    <vt:lpwstr/>
  </property>
  <property fmtid="{D5CDD505-2E9C-101B-9397-08002B2CF9AE}" pid="6" name="ContentTypeId">
    <vt:lpwstr>0x010100983EAA2805582043B6C66D0C9C6BCAF9</vt:lpwstr>
  </property>
</Properties>
</file>