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entation.xml" ContentType="application/vnd.openxmlformats-officedocument.presentationml.presentation.main+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10.xml" ContentType="application/vnd.openxmlformats-officedocument.presentationml.notesSlid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60" r:id="rId1"/>
  </p:sldMasterIdLst>
  <p:notesMasterIdLst>
    <p:notesMasterId r:id="rId34"/>
  </p:notesMasterIdLst>
  <p:sldIdLst>
    <p:sldId id="256" r:id="rId2"/>
    <p:sldId id="377" r:id="rId3"/>
    <p:sldId id="367" r:id="rId4"/>
    <p:sldId id="280" r:id="rId5"/>
    <p:sldId id="378" r:id="rId6"/>
    <p:sldId id="281" r:id="rId7"/>
    <p:sldId id="258" r:id="rId8"/>
    <p:sldId id="257" r:id="rId9"/>
    <p:sldId id="390" r:id="rId10"/>
    <p:sldId id="387" r:id="rId11"/>
    <p:sldId id="388" r:id="rId12"/>
    <p:sldId id="389" r:id="rId13"/>
    <p:sldId id="362" r:id="rId14"/>
    <p:sldId id="370" r:id="rId15"/>
    <p:sldId id="380" r:id="rId16"/>
    <p:sldId id="360" r:id="rId17"/>
    <p:sldId id="381" r:id="rId18"/>
    <p:sldId id="363" r:id="rId19"/>
    <p:sldId id="382" r:id="rId20"/>
    <p:sldId id="343" r:id="rId21"/>
    <p:sldId id="379" r:id="rId22"/>
    <p:sldId id="344" r:id="rId23"/>
    <p:sldId id="345" r:id="rId24"/>
    <p:sldId id="371" r:id="rId25"/>
    <p:sldId id="384" r:id="rId26"/>
    <p:sldId id="385" r:id="rId27"/>
    <p:sldId id="386" r:id="rId28"/>
    <p:sldId id="383" r:id="rId29"/>
    <p:sldId id="372" r:id="rId30"/>
    <p:sldId id="375" r:id="rId31"/>
    <p:sldId id="376" r:id="rId32"/>
    <p:sldId id="369"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188"/>
    <p:restoredTop sz="64082"/>
  </p:normalViewPr>
  <p:slideViewPr>
    <p:cSldViewPr snapToGrid="0" snapToObjects="1">
      <p:cViewPr varScale="1">
        <p:scale>
          <a:sx n="79" d="100"/>
          <a:sy n="79" d="100"/>
        </p:scale>
        <p:origin x="584"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1.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8F773D-75F2-CC48-81E2-D80D8FE0463F}" type="datetimeFigureOut">
              <a:rPr lang="en-US" smtClean="0"/>
              <a:t>2/5/24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EDD489-CE90-0242-B53B-340AEA593D8A}" type="slidenum">
              <a:rPr lang="en-US" smtClean="0"/>
              <a:t>‹#›</a:t>
            </a:fld>
            <a:endParaRPr lang="en-US" dirty="0"/>
          </a:p>
        </p:txBody>
      </p:sp>
    </p:spTree>
    <p:extLst>
      <p:ext uri="{BB962C8B-B14F-4D97-AF65-F5344CB8AC3E}">
        <p14:creationId xmlns:p14="http://schemas.microsoft.com/office/powerpoint/2010/main" val="566907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EDD489-CE90-0242-B53B-340AEA593D8A}" type="slidenum">
              <a:rPr lang="en-US" smtClean="0"/>
              <a:t>1</a:t>
            </a:fld>
            <a:endParaRPr lang="en-US" dirty="0"/>
          </a:p>
        </p:txBody>
      </p:sp>
    </p:spTree>
    <p:extLst>
      <p:ext uri="{BB962C8B-B14F-4D97-AF65-F5344CB8AC3E}">
        <p14:creationId xmlns:p14="http://schemas.microsoft.com/office/powerpoint/2010/main" val="34940327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EDD489-CE90-0242-B53B-340AEA593D8A}" type="slidenum">
              <a:rPr lang="en-US" smtClean="0"/>
              <a:t>32</a:t>
            </a:fld>
            <a:endParaRPr lang="en-US" dirty="0"/>
          </a:p>
        </p:txBody>
      </p:sp>
    </p:spTree>
    <p:extLst>
      <p:ext uri="{BB962C8B-B14F-4D97-AF65-F5344CB8AC3E}">
        <p14:creationId xmlns:p14="http://schemas.microsoft.com/office/powerpoint/2010/main" val="2019266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EDD489-CE90-0242-B53B-340AEA593D8A}" type="slidenum">
              <a:rPr lang="en-US" smtClean="0"/>
              <a:t>2</a:t>
            </a:fld>
            <a:endParaRPr lang="en-US" dirty="0"/>
          </a:p>
        </p:txBody>
      </p:sp>
    </p:spTree>
    <p:extLst>
      <p:ext uri="{BB962C8B-B14F-4D97-AF65-F5344CB8AC3E}">
        <p14:creationId xmlns:p14="http://schemas.microsoft.com/office/powerpoint/2010/main" val="37338972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EDD489-CE90-0242-B53B-340AEA593D8A}" type="slidenum">
              <a:rPr lang="en-US" smtClean="0"/>
              <a:t>13</a:t>
            </a:fld>
            <a:endParaRPr lang="en-US" dirty="0"/>
          </a:p>
        </p:txBody>
      </p:sp>
    </p:spTree>
    <p:extLst>
      <p:ext uri="{BB962C8B-B14F-4D97-AF65-F5344CB8AC3E}">
        <p14:creationId xmlns:p14="http://schemas.microsoft.com/office/powerpoint/2010/main" val="36782536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EDD489-CE90-0242-B53B-340AEA593D8A}" type="slidenum">
              <a:rPr lang="en-US" smtClean="0"/>
              <a:t>20</a:t>
            </a:fld>
            <a:endParaRPr lang="en-US" dirty="0"/>
          </a:p>
        </p:txBody>
      </p:sp>
    </p:spTree>
    <p:extLst>
      <p:ext uri="{BB962C8B-B14F-4D97-AF65-F5344CB8AC3E}">
        <p14:creationId xmlns:p14="http://schemas.microsoft.com/office/powerpoint/2010/main" val="15630453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8D307-C269-D6B9-0422-C49B97421C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18E96E-DED6-7D7B-0632-29C2327ED1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4F04ED-E873-F2C8-9894-C1C689A246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20108D-A2DE-112E-58F3-8F5A3C886DC7}"/>
              </a:ext>
            </a:extLst>
          </p:cNvPr>
          <p:cNvSpPr>
            <a:spLocks noGrp="1"/>
          </p:cNvSpPr>
          <p:nvPr>
            <p:ph type="sldNum" sz="quarter" idx="5"/>
          </p:nvPr>
        </p:nvSpPr>
        <p:spPr/>
        <p:txBody>
          <a:bodyPr/>
          <a:lstStyle/>
          <a:p>
            <a:fld id="{C3EDD489-CE90-0242-B53B-340AEA593D8A}" type="slidenum">
              <a:rPr lang="en-US" smtClean="0"/>
              <a:t>21</a:t>
            </a:fld>
            <a:endParaRPr lang="en-US" dirty="0"/>
          </a:p>
        </p:txBody>
      </p:sp>
    </p:spTree>
    <p:extLst>
      <p:ext uri="{BB962C8B-B14F-4D97-AF65-F5344CB8AC3E}">
        <p14:creationId xmlns:p14="http://schemas.microsoft.com/office/powerpoint/2010/main" val="28706674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EDD489-CE90-0242-B53B-340AEA593D8A}" type="slidenum">
              <a:rPr lang="en-US" smtClean="0"/>
              <a:t>22</a:t>
            </a:fld>
            <a:endParaRPr lang="en-US" dirty="0"/>
          </a:p>
        </p:txBody>
      </p:sp>
    </p:spTree>
    <p:extLst>
      <p:ext uri="{BB962C8B-B14F-4D97-AF65-F5344CB8AC3E}">
        <p14:creationId xmlns:p14="http://schemas.microsoft.com/office/powerpoint/2010/main" val="1055081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EDD489-CE90-0242-B53B-340AEA593D8A}" type="slidenum">
              <a:rPr lang="en-US" smtClean="0"/>
              <a:t>23</a:t>
            </a:fld>
            <a:endParaRPr lang="en-US" dirty="0"/>
          </a:p>
        </p:txBody>
      </p:sp>
    </p:spTree>
    <p:extLst>
      <p:ext uri="{BB962C8B-B14F-4D97-AF65-F5344CB8AC3E}">
        <p14:creationId xmlns:p14="http://schemas.microsoft.com/office/powerpoint/2010/main" val="27718214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EDD489-CE90-0242-B53B-340AEA593D8A}" type="slidenum">
              <a:rPr lang="en-US" smtClean="0"/>
              <a:t>24</a:t>
            </a:fld>
            <a:endParaRPr lang="en-US" dirty="0"/>
          </a:p>
        </p:txBody>
      </p:sp>
    </p:spTree>
    <p:extLst>
      <p:ext uri="{BB962C8B-B14F-4D97-AF65-F5344CB8AC3E}">
        <p14:creationId xmlns:p14="http://schemas.microsoft.com/office/powerpoint/2010/main" val="22281109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EDD489-CE90-0242-B53B-340AEA593D8A}" type="slidenum">
              <a:rPr lang="en-US" smtClean="0"/>
              <a:t>25</a:t>
            </a:fld>
            <a:endParaRPr lang="en-US" dirty="0"/>
          </a:p>
        </p:txBody>
      </p:sp>
    </p:spTree>
    <p:extLst>
      <p:ext uri="{BB962C8B-B14F-4D97-AF65-F5344CB8AC3E}">
        <p14:creationId xmlns:p14="http://schemas.microsoft.com/office/powerpoint/2010/main" val="2382863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01E2C43-8DCD-FD45-B283-17F471C20EA7}"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3D5A13-BA6E-5B4A-99AF-E5470BE2083A}" type="slidenum">
              <a:rPr lang="en-US" smtClean="0"/>
              <a:t>‹#›</a:t>
            </a:fld>
            <a:endParaRPr lang="en-US" dirty="0"/>
          </a:p>
        </p:txBody>
      </p:sp>
    </p:spTree>
    <p:extLst>
      <p:ext uri="{BB962C8B-B14F-4D97-AF65-F5344CB8AC3E}">
        <p14:creationId xmlns:p14="http://schemas.microsoft.com/office/powerpoint/2010/main" val="1994839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01E2C43-8DCD-FD45-B283-17F471C20EA7}"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3D5A13-BA6E-5B4A-99AF-E5470BE2083A}" type="slidenum">
              <a:rPr lang="en-US" smtClean="0"/>
              <a:t>‹#›</a:t>
            </a:fld>
            <a:endParaRPr lang="en-US" dirty="0"/>
          </a:p>
        </p:txBody>
      </p:sp>
    </p:spTree>
    <p:extLst>
      <p:ext uri="{BB962C8B-B14F-4D97-AF65-F5344CB8AC3E}">
        <p14:creationId xmlns:p14="http://schemas.microsoft.com/office/powerpoint/2010/main" val="51214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01E2C43-8DCD-FD45-B283-17F471C20EA7}"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3D5A13-BA6E-5B4A-99AF-E5470BE2083A}" type="slidenum">
              <a:rPr lang="en-US" smtClean="0"/>
              <a:t>‹#›</a:t>
            </a:fld>
            <a:endParaRPr lang="en-US" dirty="0"/>
          </a:p>
        </p:txBody>
      </p:sp>
    </p:spTree>
    <p:extLst>
      <p:ext uri="{BB962C8B-B14F-4D97-AF65-F5344CB8AC3E}">
        <p14:creationId xmlns:p14="http://schemas.microsoft.com/office/powerpoint/2010/main" val="2931172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01E2C43-8DCD-FD45-B283-17F471C20EA7}"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3D5A13-BA6E-5B4A-99AF-E5470BE2083A}" type="slidenum">
              <a:rPr lang="en-US" smtClean="0"/>
              <a:t>‹#›</a:t>
            </a:fld>
            <a:endParaRPr lang="en-US" dirty="0"/>
          </a:p>
        </p:txBody>
      </p:sp>
    </p:spTree>
    <p:extLst>
      <p:ext uri="{BB962C8B-B14F-4D97-AF65-F5344CB8AC3E}">
        <p14:creationId xmlns:p14="http://schemas.microsoft.com/office/powerpoint/2010/main" val="3882040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01E2C43-8DCD-FD45-B283-17F471C20EA7}"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3D5A13-BA6E-5B4A-99AF-E5470BE2083A}" type="slidenum">
              <a:rPr lang="en-US" smtClean="0"/>
              <a:t>‹#›</a:t>
            </a:fld>
            <a:endParaRPr lang="en-US" dirty="0"/>
          </a:p>
        </p:txBody>
      </p:sp>
    </p:spTree>
    <p:extLst>
      <p:ext uri="{BB962C8B-B14F-4D97-AF65-F5344CB8AC3E}">
        <p14:creationId xmlns:p14="http://schemas.microsoft.com/office/powerpoint/2010/main" val="1849627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01E2C43-8DCD-FD45-B283-17F471C20EA7}" type="datetimeFigureOut">
              <a:rPr lang="en-US" smtClean="0"/>
              <a:t>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3D5A13-BA6E-5B4A-99AF-E5470BE2083A}" type="slidenum">
              <a:rPr lang="en-US" smtClean="0"/>
              <a:t>‹#›</a:t>
            </a:fld>
            <a:endParaRPr lang="en-US" dirty="0"/>
          </a:p>
        </p:txBody>
      </p:sp>
    </p:spTree>
    <p:extLst>
      <p:ext uri="{BB962C8B-B14F-4D97-AF65-F5344CB8AC3E}">
        <p14:creationId xmlns:p14="http://schemas.microsoft.com/office/powerpoint/2010/main" val="22533840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01E2C43-8DCD-FD45-B283-17F471C20EA7}" type="datetimeFigureOut">
              <a:rPr lang="en-US" smtClean="0"/>
              <a:t>2/5/24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63D5A13-BA6E-5B4A-99AF-E5470BE2083A}" type="slidenum">
              <a:rPr lang="en-US" smtClean="0"/>
              <a:t>‹#›</a:t>
            </a:fld>
            <a:endParaRPr lang="en-US" dirty="0"/>
          </a:p>
        </p:txBody>
      </p:sp>
    </p:spTree>
    <p:extLst>
      <p:ext uri="{BB962C8B-B14F-4D97-AF65-F5344CB8AC3E}">
        <p14:creationId xmlns:p14="http://schemas.microsoft.com/office/powerpoint/2010/main" val="1115406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01E2C43-8DCD-FD45-B283-17F471C20EA7}" type="datetimeFigureOut">
              <a:rPr lang="en-US" smtClean="0"/>
              <a:t>2/5/24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63D5A13-BA6E-5B4A-99AF-E5470BE2083A}" type="slidenum">
              <a:rPr lang="en-US" smtClean="0"/>
              <a:t>‹#›</a:t>
            </a:fld>
            <a:endParaRPr lang="en-US" dirty="0"/>
          </a:p>
        </p:txBody>
      </p:sp>
    </p:spTree>
    <p:extLst>
      <p:ext uri="{BB962C8B-B14F-4D97-AF65-F5344CB8AC3E}">
        <p14:creationId xmlns:p14="http://schemas.microsoft.com/office/powerpoint/2010/main" val="2163978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1E2C43-8DCD-FD45-B283-17F471C20EA7}" type="datetimeFigureOut">
              <a:rPr lang="en-US" smtClean="0"/>
              <a:t>2/5/24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63D5A13-BA6E-5B4A-99AF-E5470BE2083A}" type="slidenum">
              <a:rPr lang="en-US" smtClean="0"/>
              <a:t>‹#›</a:t>
            </a:fld>
            <a:endParaRPr lang="en-US" dirty="0"/>
          </a:p>
        </p:txBody>
      </p:sp>
    </p:spTree>
    <p:extLst>
      <p:ext uri="{BB962C8B-B14F-4D97-AF65-F5344CB8AC3E}">
        <p14:creationId xmlns:p14="http://schemas.microsoft.com/office/powerpoint/2010/main" val="856440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01E2C43-8DCD-FD45-B283-17F471C20EA7}" type="datetimeFigureOut">
              <a:rPr lang="en-US" smtClean="0"/>
              <a:t>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3D5A13-BA6E-5B4A-99AF-E5470BE2083A}" type="slidenum">
              <a:rPr lang="en-US" smtClean="0"/>
              <a:t>‹#›</a:t>
            </a:fld>
            <a:endParaRPr lang="en-US" dirty="0"/>
          </a:p>
        </p:txBody>
      </p:sp>
    </p:spTree>
    <p:extLst>
      <p:ext uri="{BB962C8B-B14F-4D97-AF65-F5344CB8AC3E}">
        <p14:creationId xmlns:p14="http://schemas.microsoft.com/office/powerpoint/2010/main" val="1842906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01E2C43-8DCD-FD45-B283-17F471C20EA7}" type="datetimeFigureOut">
              <a:rPr lang="en-US" smtClean="0"/>
              <a:t>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3D5A13-BA6E-5B4A-99AF-E5470BE2083A}" type="slidenum">
              <a:rPr lang="en-US" smtClean="0"/>
              <a:t>‹#›</a:t>
            </a:fld>
            <a:endParaRPr lang="en-US" dirty="0"/>
          </a:p>
        </p:txBody>
      </p:sp>
    </p:spTree>
    <p:extLst>
      <p:ext uri="{BB962C8B-B14F-4D97-AF65-F5344CB8AC3E}">
        <p14:creationId xmlns:p14="http://schemas.microsoft.com/office/powerpoint/2010/main" val="2883651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1E2C43-8DCD-FD45-B283-17F471C20EA7}" type="datetimeFigureOut">
              <a:rPr lang="en-US" smtClean="0"/>
              <a:t>2/5/24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3D5A13-BA6E-5B4A-99AF-E5470BE2083A}" type="slidenum">
              <a:rPr lang="en-US" smtClean="0"/>
              <a:t>‹#›</a:t>
            </a:fld>
            <a:endParaRPr lang="en-US" dirty="0"/>
          </a:p>
        </p:txBody>
      </p:sp>
    </p:spTree>
    <p:extLst>
      <p:ext uri="{BB962C8B-B14F-4D97-AF65-F5344CB8AC3E}">
        <p14:creationId xmlns:p14="http://schemas.microsoft.com/office/powerpoint/2010/main" val="2072151466"/>
      </p:ext>
    </p:extLst>
  </p:cSld>
  <p:clrMap bg1="lt1" tx1="dk1" bg2="lt2" tx2="dk2" accent1="accent1" accent2="accent2" accent3="accent3" accent4="accent4" accent5="accent5" accent6="accent6" hlink="hlink" folHlink="folHlink"/>
  <p:sldLayoutIdLst>
    <p:sldLayoutId id="2147483861"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946E66A-3EC1-854A-92B2-E5E360707B5B}"/>
              </a:ext>
            </a:extLst>
          </p:cNvPr>
          <p:cNvSpPr>
            <a:spLocks noGrp="1"/>
          </p:cNvSpPr>
          <p:nvPr>
            <p:ph type="ctrTitle"/>
          </p:nvPr>
        </p:nvSpPr>
        <p:spPr>
          <a:xfrm>
            <a:off x="1524000" y="1293338"/>
            <a:ext cx="9144000" cy="3274592"/>
          </a:xfrm>
        </p:spPr>
        <p:txBody>
          <a:bodyPr anchor="ctr">
            <a:normAutofit/>
          </a:bodyPr>
          <a:lstStyle/>
          <a:p>
            <a:r>
              <a:rPr lang="en-US" sz="7200" b="1" dirty="0"/>
              <a:t>Understanding &amp; Applying Your Rights </a:t>
            </a:r>
          </a:p>
        </p:txBody>
      </p:sp>
      <p:sp>
        <p:nvSpPr>
          <p:cNvPr id="3" name="Subtitle 2">
            <a:extLst>
              <a:ext uri="{FF2B5EF4-FFF2-40B4-BE49-F238E27FC236}">
                <a16:creationId xmlns:a16="http://schemas.microsoft.com/office/drawing/2014/main" id="{2783D975-9C80-A942-B5FB-B5B6A8FF54DA}"/>
              </a:ext>
            </a:extLst>
          </p:cNvPr>
          <p:cNvSpPr>
            <a:spLocks noGrp="1"/>
          </p:cNvSpPr>
          <p:nvPr>
            <p:ph type="subTitle" idx="1"/>
          </p:nvPr>
        </p:nvSpPr>
        <p:spPr>
          <a:xfrm>
            <a:off x="1524000" y="5514052"/>
            <a:ext cx="9144000" cy="651910"/>
          </a:xfrm>
        </p:spPr>
        <p:txBody>
          <a:bodyPr anchor="ctr">
            <a:normAutofit/>
          </a:bodyPr>
          <a:lstStyle/>
          <a:p>
            <a:r>
              <a:rPr lang="en-US" sz="2800" b="1" dirty="0"/>
              <a:t>Dr Charles O’Mahony, School of Law, University of Galway </a:t>
            </a:r>
          </a:p>
        </p:txBody>
      </p:sp>
      <p:cxnSp>
        <p:nvCxnSpPr>
          <p:cNvPr id="14" name="Straight Connector 13">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3365921"/>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0AA0BAB-D7A2-7F8A-FC4D-6AA75BF7EDC5}"/>
              </a:ext>
            </a:extLst>
          </p:cNvPr>
          <p:cNvSpPr>
            <a:spLocks noGrp="1"/>
          </p:cNvSpPr>
          <p:nvPr>
            <p:ph type="title"/>
          </p:nvPr>
        </p:nvSpPr>
        <p:spPr>
          <a:xfrm>
            <a:off x="808638" y="386930"/>
            <a:ext cx="9236700" cy="1188950"/>
          </a:xfrm>
        </p:spPr>
        <p:txBody>
          <a:bodyPr anchor="b">
            <a:normAutofit/>
          </a:bodyPr>
          <a:lstStyle/>
          <a:p>
            <a:r>
              <a:rPr lang="en-US" sz="5400" b="1" dirty="0"/>
              <a:t>CRPD (1)</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39404A0-23BF-DEC4-315F-0843C7D2CE9A}"/>
              </a:ext>
            </a:extLst>
          </p:cNvPr>
          <p:cNvSpPr>
            <a:spLocks noGrp="1"/>
          </p:cNvSpPr>
          <p:nvPr>
            <p:ph idx="1"/>
          </p:nvPr>
        </p:nvSpPr>
        <p:spPr>
          <a:xfrm>
            <a:off x="793660" y="2599509"/>
            <a:ext cx="10143668" cy="3435531"/>
          </a:xfrm>
        </p:spPr>
        <p:txBody>
          <a:bodyPr anchor="ctr">
            <a:normAutofit/>
          </a:bodyPr>
          <a:lstStyle/>
          <a:p>
            <a:r>
              <a:rPr lang="en-IE" sz="1700" kern="0" dirty="0">
                <a:effectLst/>
                <a:latin typeface="Calibri" panose="020F0502020204030204" pitchFamily="34" charset="0"/>
                <a:ea typeface="Times New Roman" panose="02020603050405020304" pitchFamily="18" charset="0"/>
              </a:rPr>
              <a:t>The CRPD was the first comprehensive human rights treaty of the 21st century and the first human rights convention that regional integration organisations (e.g. the European Union) could sign.  The Convention officially came into force on the 3</a:t>
            </a:r>
            <a:r>
              <a:rPr lang="en-IE" sz="1700" kern="0" baseline="30000" dirty="0">
                <a:effectLst/>
                <a:latin typeface="Calibri" panose="020F0502020204030204" pitchFamily="34" charset="0"/>
                <a:ea typeface="Times New Roman" panose="02020603050405020304" pitchFamily="18" charset="0"/>
              </a:rPr>
              <a:t>rd</a:t>
            </a:r>
            <a:r>
              <a:rPr lang="en-IE" sz="1700" kern="0" dirty="0">
                <a:effectLst/>
                <a:latin typeface="Calibri" panose="020F0502020204030204" pitchFamily="34" charset="0"/>
                <a:ea typeface="Times New Roman" panose="02020603050405020304" pitchFamily="18" charset="0"/>
              </a:rPr>
              <a:t> of May 2008, and had been driving a worldwide law reform programme since, with State Parties seeking to bring their domestic law into compliance.  </a:t>
            </a:r>
          </a:p>
          <a:p>
            <a:r>
              <a:rPr lang="en-IE" sz="1700" kern="0" dirty="0">
                <a:effectLst/>
                <a:latin typeface="Calibri" panose="020F0502020204030204" pitchFamily="34" charset="0"/>
                <a:ea typeface="Times New Roman" panose="02020603050405020304" pitchFamily="18" charset="0"/>
              </a:rPr>
              <a:t>The CRPD represents the culmination of the disability rights movement which has challenged prejudicial and discriminatory perceptions of persons with disabilities. </a:t>
            </a:r>
          </a:p>
          <a:p>
            <a:r>
              <a:rPr lang="en-IE" sz="1700" kern="0" dirty="0">
                <a:effectLst/>
                <a:latin typeface="Calibri" panose="020F0502020204030204" pitchFamily="34" charset="0"/>
                <a:ea typeface="Times New Roman" panose="02020603050405020304" pitchFamily="18" charset="0"/>
              </a:rPr>
              <a:t>The CRPD provides clear instructions to State Parties on how different categories of rights relate to persons with disabilities.  The rights contained in the CRPD are set out in Articles 9-30.  The rights can be loosely categorised as follows: (i) rights that protect the person; (ii) rights that restore autonomy, choice and independence; (iii) rights of access and participation; (iv) liberty rights; and (v) economic, social and cultural rights.  </a:t>
            </a:r>
            <a:endParaRPr lang="en-IE" sz="1700" kern="0" dirty="0">
              <a:latin typeface="Calibri" panose="020F0502020204030204" pitchFamily="34" charset="0"/>
              <a:ea typeface="Times New Roman" panose="02020603050405020304" pitchFamily="18" charset="0"/>
            </a:endParaRPr>
          </a:p>
          <a:p>
            <a:endParaRPr lang="en-US" sz="1700" dirty="0"/>
          </a:p>
        </p:txBody>
      </p:sp>
    </p:spTree>
    <p:extLst>
      <p:ext uri="{BB962C8B-B14F-4D97-AF65-F5344CB8AC3E}">
        <p14:creationId xmlns:p14="http://schemas.microsoft.com/office/powerpoint/2010/main" val="241084115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8204B18-7706-1D89-1470-CABB526C619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613A9DC-4EC6-B7CF-64DC-36E80CF15F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72CD46B-0D1C-1E4D-2744-93435528E401}"/>
              </a:ext>
            </a:extLst>
          </p:cNvPr>
          <p:cNvSpPr>
            <a:spLocks noGrp="1"/>
          </p:cNvSpPr>
          <p:nvPr>
            <p:ph type="title"/>
          </p:nvPr>
        </p:nvSpPr>
        <p:spPr>
          <a:xfrm>
            <a:off x="808638" y="386930"/>
            <a:ext cx="9236700" cy="1188950"/>
          </a:xfrm>
        </p:spPr>
        <p:txBody>
          <a:bodyPr anchor="b">
            <a:normAutofit/>
          </a:bodyPr>
          <a:lstStyle/>
          <a:p>
            <a:r>
              <a:rPr lang="en-US" sz="5400" b="1" dirty="0"/>
              <a:t>CRPD (2)</a:t>
            </a:r>
          </a:p>
        </p:txBody>
      </p:sp>
      <p:grpSp>
        <p:nvGrpSpPr>
          <p:cNvPr id="10" name="Group 9">
            <a:extLst>
              <a:ext uri="{FF2B5EF4-FFF2-40B4-BE49-F238E27FC236}">
                <a16:creationId xmlns:a16="http://schemas.microsoft.com/office/drawing/2014/main" id="{B330D362-8397-4B53-C3CD-7986F5233C3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908D533E-89E3-EBBB-77E6-E683984D98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363D9F1F-8D06-309D-416E-901A7B6047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 name="Rectangle 13">
            <a:extLst>
              <a:ext uri="{FF2B5EF4-FFF2-40B4-BE49-F238E27FC236}">
                <a16:creationId xmlns:a16="http://schemas.microsoft.com/office/drawing/2014/main" id="{4EFC64F3-9BDB-0F25-05D4-A6340713FD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A625E9B-958B-0951-330C-8B5E870FFAD3}"/>
              </a:ext>
            </a:extLst>
          </p:cNvPr>
          <p:cNvSpPr>
            <a:spLocks noGrp="1"/>
          </p:cNvSpPr>
          <p:nvPr>
            <p:ph idx="1"/>
          </p:nvPr>
        </p:nvSpPr>
        <p:spPr>
          <a:xfrm>
            <a:off x="793660" y="2599509"/>
            <a:ext cx="10143668" cy="3435531"/>
          </a:xfrm>
        </p:spPr>
        <p:txBody>
          <a:bodyPr anchor="ctr">
            <a:normAutofit fontScale="85000" lnSpcReduction="20000"/>
          </a:bodyPr>
          <a:lstStyle/>
          <a:p>
            <a:pPr marL="0" indent="0">
              <a:buNone/>
            </a:pPr>
            <a:endParaRPr lang="en-US" sz="1700" dirty="0"/>
          </a:p>
          <a:p>
            <a:pPr marL="0" indent="0" algn="ctr">
              <a:buNone/>
            </a:pPr>
            <a:r>
              <a:rPr lang="en-IE" sz="3800" kern="0" dirty="0">
                <a:solidFill>
                  <a:srgbClr val="000000"/>
                </a:solidFill>
                <a:effectLst/>
                <a:ea typeface="Times New Roman" panose="02020603050405020304" pitchFamily="18" charset="0"/>
              </a:rPr>
              <a:t>“Ireland has robust equality legislation and a significant legal framework to protect human rights… Persons with disabilities are equal citizens in Irish law. Discrimination on the grounds of disability is prohibited under the Equality Acts. The areas covered by the Acts include employment, education and the provision of goods and services.”</a:t>
            </a:r>
          </a:p>
          <a:p>
            <a:pPr marL="0" indent="0">
              <a:buNone/>
            </a:pPr>
            <a:endParaRPr lang="en-IE" sz="1800" kern="0" dirty="0">
              <a:solidFill>
                <a:srgbClr val="000000"/>
              </a:solidFill>
              <a:effectLst/>
              <a:ea typeface="Times New Roman" panose="02020603050405020304" pitchFamily="18" charset="0"/>
            </a:endParaRPr>
          </a:p>
          <a:p>
            <a:pPr marL="0" indent="0">
              <a:buNone/>
            </a:pPr>
            <a:r>
              <a:rPr lang="en-IE" sz="1800" kern="0" dirty="0">
                <a:solidFill>
                  <a:srgbClr val="000000"/>
                </a:solidFill>
                <a:effectLst/>
                <a:ea typeface="Times New Roman" panose="02020603050405020304" pitchFamily="18" charset="0"/>
              </a:rPr>
              <a:t>“Initial Report under the Convention on the Rights of Persons with Disabilities Ireland” Committee on the Rights of Persons with Disabilities, 2021.</a:t>
            </a:r>
            <a:r>
              <a:rPr lang="en-IE" sz="1200" dirty="0">
                <a:effectLst/>
              </a:rPr>
              <a:t> </a:t>
            </a:r>
            <a:endParaRPr lang="en-US" sz="1700" dirty="0"/>
          </a:p>
        </p:txBody>
      </p:sp>
    </p:spTree>
    <p:extLst>
      <p:ext uri="{BB962C8B-B14F-4D97-AF65-F5344CB8AC3E}">
        <p14:creationId xmlns:p14="http://schemas.microsoft.com/office/powerpoint/2010/main" val="3020838830"/>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D0F775C-64A0-A62C-D812-9961CD67931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0D21A8D-093E-7FD9-B44C-447AF033A6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B0554B7-C363-5646-B6BF-12A907C654F7}"/>
              </a:ext>
            </a:extLst>
          </p:cNvPr>
          <p:cNvSpPr>
            <a:spLocks noGrp="1"/>
          </p:cNvSpPr>
          <p:nvPr>
            <p:ph type="title"/>
          </p:nvPr>
        </p:nvSpPr>
        <p:spPr>
          <a:xfrm>
            <a:off x="808638" y="386930"/>
            <a:ext cx="9236700" cy="1188950"/>
          </a:xfrm>
        </p:spPr>
        <p:txBody>
          <a:bodyPr anchor="b">
            <a:noAutofit/>
          </a:bodyPr>
          <a:lstStyle/>
          <a:p>
            <a:pPr algn="ctr"/>
            <a:r>
              <a:rPr lang="en-IE" sz="3200" b="1" u="none" strike="noStrike" dirty="0">
                <a:effectLst/>
                <a:latin typeface="Söhne"/>
              </a:rPr>
              <a:t>Towards Harmonisation of National Legislation with the United Nations Convention on the Rights of Persons with Disabilities</a:t>
            </a:r>
            <a:endParaRPr lang="en-US" sz="3200" b="1" dirty="0"/>
          </a:p>
        </p:txBody>
      </p:sp>
      <p:grpSp>
        <p:nvGrpSpPr>
          <p:cNvPr id="10" name="Group 9">
            <a:extLst>
              <a:ext uri="{FF2B5EF4-FFF2-40B4-BE49-F238E27FC236}">
                <a16:creationId xmlns:a16="http://schemas.microsoft.com/office/drawing/2014/main" id="{4719C52D-94BF-1CF3-E1EB-9B791F562CF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52F47B16-D893-E2AF-074B-08C521843F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6129BF3A-F6FF-4AB6-9CC0-39A911D5F4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 name="Rectangle 13">
            <a:extLst>
              <a:ext uri="{FF2B5EF4-FFF2-40B4-BE49-F238E27FC236}">
                <a16:creationId xmlns:a16="http://schemas.microsoft.com/office/drawing/2014/main" id="{EFE00BA4-3D2A-37BC-8D5C-E21F8AF055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288DC21-D30F-7DA5-31CD-0E26BE60BC41}"/>
              </a:ext>
            </a:extLst>
          </p:cNvPr>
          <p:cNvSpPr>
            <a:spLocks noGrp="1"/>
          </p:cNvSpPr>
          <p:nvPr>
            <p:ph idx="1"/>
          </p:nvPr>
        </p:nvSpPr>
        <p:spPr>
          <a:xfrm>
            <a:off x="793660" y="2599509"/>
            <a:ext cx="10143668" cy="3435531"/>
          </a:xfrm>
        </p:spPr>
        <p:txBody>
          <a:bodyPr anchor="ctr">
            <a:normAutofit/>
          </a:bodyPr>
          <a:lstStyle/>
          <a:p>
            <a:pPr marL="0" indent="0">
              <a:buNone/>
            </a:pPr>
            <a:r>
              <a:rPr lang="en-US" sz="2000" dirty="0"/>
              <a:t>“There is a need to review the Employment Equality Acts and the Equal Status Acts with regard intersectional discrimination and how an individualised approach can be strengthened to assessment under the reasonable accommodation process.  Consideration of funding under the Equal Status Act for those with limited resources and an amendment to provide that denial of reasonable accommodation is discriminatory is also necessary.  Exemptions to the prohibition of discrimination in the Employment Equality Acts also need to be reviewed, particularly the removal of Section 35(1) on different rates of remuneration for disabled people”. </a:t>
            </a:r>
          </a:p>
          <a:p>
            <a:pPr marL="0" indent="0">
              <a:buNone/>
            </a:pPr>
            <a:r>
              <a:rPr lang="en-US" sz="2000" dirty="0"/>
              <a:t>See</a:t>
            </a:r>
            <a:r>
              <a:rPr lang="en-IE" sz="2000" b="0" i="0" u="none" strike="noStrike" dirty="0">
                <a:effectLst/>
                <a:latin typeface="Söhne"/>
              </a:rPr>
              <a:t>Joint Committee on Disability Matters, </a:t>
            </a:r>
            <a:r>
              <a:rPr lang="en-IE" sz="2000" b="0" i="1" u="none" strike="noStrike" dirty="0">
                <a:effectLst/>
                <a:latin typeface="Söhne"/>
              </a:rPr>
              <a:t>Towards Harmonisation of National Legislation with the United Nations Convention on the Rights of Persons with Disabilities</a:t>
            </a:r>
            <a:r>
              <a:rPr lang="en-IE" sz="2000" b="0" i="0" u="none" strike="noStrike" dirty="0">
                <a:effectLst/>
                <a:latin typeface="Söhne"/>
              </a:rPr>
              <a:t> (January 2024) 33/DM/16.</a:t>
            </a:r>
            <a:r>
              <a:rPr lang="en-US" sz="2000" dirty="0"/>
              <a:t> </a:t>
            </a:r>
            <a:r>
              <a:rPr lang="en-US" sz="2000" b="1" dirty="0"/>
              <a:t>See</a:t>
            </a:r>
            <a:r>
              <a:rPr lang="en-US" sz="2000" dirty="0"/>
              <a:t> </a:t>
            </a:r>
            <a:r>
              <a:rPr lang="en-US" sz="2000" b="1" dirty="0"/>
              <a:t>pages 29-30</a:t>
            </a:r>
          </a:p>
        </p:txBody>
      </p:sp>
    </p:spTree>
    <p:extLst>
      <p:ext uri="{BB962C8B-B14F-4D97-AF65-F5344CB8AC3E}">
        <p14:creationId xmlns:p14="http://schemas.microsoft.com/office/powerpoint/2010/main" val="1591239277"/>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E2AD28E-B709-5D4E-ACEC-42F65E061A8F}"/>
              </a:ext>
            </a:extLst>
          </p:cNvPr>
          <p:cNvSpPr>
            <a:spLocks noGrp="1"/>
          </p:cNvSpPr>
          <p:nvPr>
            <p:ph type="title"/>
          </p:nvPr>
        </p:nvSpPr>
        <p:spPr>
          <a:xfrm>
            <a:off x="808638" y="386930"/>
            <a:ext cx="9236700" cy="1188950"/>
          </a:xfrm>
        </p:spPr>
        <p:txBody>
          <a:bodyPr anchor="b">
            <a:normAutofit/>
          </a:bodyPr>
          <a:lstStyle/>
          <a:p>
            <a:pPr algn="ctr"/>
            <a:r>
              <a:rPr lang="en-US" sz="5400" b="1" dirty="0"/>
              <a:t>Ireland</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286BFD04-33B6-B441-AEB8-98AFC12656F5}"/>
              </a:ext>
            </a:extLst>
          </p:cNvPr>
          <p:cNvSpPr>
            <a:spLocks noGrp="1"/>
          </p:cNvSpPr>
          <p:nvPr>
            <p:ph idx="1"/>
          </p:nvPr>
        </p:nvSpPr>
        <p:spPr>
          <a:xfrm>
            <a:off x="793660" y="2599509"/>
            <a:ext cx="10143668" cy="3435531"/>
          </a:xfrm>
        </p:spPr>
        <p:txBody>
          <a:bodyPr anchor="ctr">
            <a:normAutofit/>
          </a:bodyPr>
          <a:lstStyle/>
          <a:p>
            <a:r>
              <a:rPr lang="en-US" sz="2400" dirty="0"/>
              <a:t>Employment Equality Acts 1998 – 2015 (Employment – including vocational training)</a:t>
            </a:r>
          </a:p>
          <a:p>
            <a:r>
              <a:rPr lang="en-US" sz="2400" dirty="0"/>
              <a:t>Equal Status Acts 2000 – 2018 (Provision of Goods and Services – including Education)</a:t>
            </a:r>
          </a:p>
          <a:p>
            <a:pPr lvl="1"/>
            <a:r>
              <a:rPr lang="en-US" dirty="0"/>
              <a:t>Both Acts amended to give effect to Framework Employment and Race Directives.</a:t>
            </a:r>
          </a:p>
          <a:p>
            <a:r>
              <a:rPr lang="en-US" sz="2400" dirty="0"/>
              <a:t>Supreme Court in </a:t>
            </a:r>
            <a:r>
              <a:rPr lang="en-US" sz="2400" i="1" dirty="0"/>
              <a:t>Nano Nagle v Daly </a:t>
            </a:r>
            <a:r>
              <a:rPr lang="en-US" sz="2400" dirty="0"/>
              <a:t>[2019] IESC 63</a:t>
            </a:r>
          </a:p>
          <a:p>
            <a:pPr lvl="1"/>
            <a:r>
              <a:rPr lang="en-US" dirty="0"/>
              <a:t>Landmark decision on reasonable accommodation (employment case).</a:t>
            </a:r>
          </a:p>
          <a:p>
            <a:pPr lvl="1"/>
            <a:endParaRPr lang="en-US" i="1" dirty="0"/>
          </a:p>
          <a:p>
            <a:endParaRPr lang="en-US" sz="2400" dirty="0"/>
          </a:p>
        </p:txBody>
      </p:sp>
    </p:spTree>
    <p:extLst>
      <p:ext uri="{BB962C8B-B14F-4D97-AF65-F5344CB8AC3E}">
        <p14:creationId xmlns:p14="http://schemas.microsoft.com/office/powerpoint/2010/main" val="3667524104"/>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5CE4D49-9680-574E-9E2E-64557DCD3CE0}"/>
              </a:ext>
            </a:extLst>
          </p:cNvPr>
          <p:cNvSpPr>
            <a:spLocks noGrp="1"/>
          </p:cNvSpPr>
          <p:nvPr>
            <p:ph type="title"/>
          </p:nvPr>
        </p:nvSpPr>
        <p:spPr>
          <a:xfrm>
            <a:off x="808638" y="386930"/>
            <a:ext cx="9236700" cy="1188950"/>
          </a:xfrm>
        </p:spPr>
        <p:txBody>
          <a:bodyPr anchor="b">
            <a:normAutofit/>
          </a:bodyPr>
          <a:lstStyle/>
          <a:p>
            <a:pPr algn="ctr"/>
            <a:r>
              <a:rPr lang="en-US" b="1" dirty="0"/>
              <a:t>Why is this relevant?</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7E16CE9-6C05-E643-88D9-AD1CB0A30069}"/>
              </a:ext>
            </a:extLst>
          </p:cNvPr>
          <p:cNvSpPr>
            <a:spLocks noGrp="1"/>
          </p:cNvSpPr>
          <p:nvPr>
            <p:ph idx="1"/>
          </p:nvPr>
        </p:nvSpPr>
        <p:spPr>
          <a:xfrm>
            <a:off x="793660" y="2599509"/>
            <a:ext cx="10143668" cy="3435531"/>
          </a:xfrm>
        </p:spPr>
        <p:txBody>
          <a:bodyPr anchor="ctr">
            <a:normAutofit fontScale="92500" lnSpcReduction="10000"/>
          </a:bodyPr>
          <a:lstStyle/>
          <a:p>
            <a:r>
              <a:rPr lang="en-IE" sz="3200" b="0" i="0" u="none" strike="noStrike" dirty="0">
                <a:solidFill>
                  <a:srgbClr val="0F0F0F"/>
                </a:solidFill>
                <a:effectLst/>
              </a:rPr>
              <a:t>We cannot evade this legal obligation. </a:t>
            </a:r>
          </a:p>
          <a:p>
            <a:r>
              <a:rPr lang="en-IE" sz="3200" b="0" i="0" u="none" strike="noStrike" dirty="0">
                <a:solidFill>
                  <a:srgbClr val="0F0F0F"/>
                </a:solidFill>
                <a:effectLst/>
              </a:rPr>
              <a:t>There is a growing legal agreement at both national and regional levels, including within the European Union.</a:t>
            </a:r>
          </a:p>
          <a:p>
            <a:pPr algn="l"/>
            <a:r>
              <a:rPr lang="en-IE" sz="3200" b="0" i="0" u="none" strike="noStrike" dirty="0">
                <a:solidFill>
                  <a:srgbClr val="0F0F0F"/>
                </a:solidFill>
                <a:effectLst/>
              </a:rPr>
              <a:t>The CRPD serves as the primary overarching legal framework that is shaping our perspective on what constitutes reasonable accommodation.</a:t>
            </a:r>
          </a:p>
          <a:p>
            <a:pPr algn="l"/>
            <a:r>
              <a:rPr lang="en-IE" sz="3200" b="0" i="0" u="none" strike="noStrike" dirty="0">
                <a:solidFill>
                  <a:srgbClr val="0F0F0F"/>
                </a:solidFill>
                <a:effectLst/>
              </a:rPr>
              <a:t>Unfortunately</a:t>
            </a:r>
            <a:r>
              <a:rPr lang="en-IE" sz="3200" dirty="0">
                <a:solidFill>
                  <a:srgbClr val="0F0F0F"/>
                </a:solidFill>
              </a:rPr>
              <a:t>, t</a:t>
            </a:r>
            <a:r>
              <a:rPr lang="en-IE" sz="3200" b="0" i="0" u="none" strike="noStrike" dirty="0">
                <a:solidFill>
                  <a:srgbClr val="0F0F0F"/>
                </a:solidFill>
                <a:effectLst/>
              </a:rPr>
              <a:t>he Equal Status Acts are weak in protecting the rights of students.</a:t>
            </a:r>
          </a:p>
          <a:p>
            <a:endParaRPr lang="en-US" sz="2400" dirty="0"/>
          </a:p>
        </p:txBody>
      </p:sp>
    </p:spTree>
    <p:extLst>
      <p:ext uri="{BB962C8B-B14F-4D97-AF65-F5344CB8AC3E}">
        <p14:creationId xmlns:p14="http://schemas.microsoft.com/office/powerpoint/2010/main" val="3324976546"/>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5">
            <a:extLst>
              <a:ext uri="{FF2B5EF4-FFF2-40B4-BE49-F238E27FC236}">
                <a16:creationId xmlns:a16="http://schemas.microsoft.com/office/drawing/2014/main" id="{89440460-6D3A-504C-ED0D-17D4C3133AA1}"/>
              </a:ext>
            </a:extLst>
          </p:cNvPr>
          <p:cNvSpPr>
            <a:spLocks noGrp="1"/>
          </p:cNvSpPr>
          <p:nvPr>
            <p:ph type="title"/>
          </p:nvPr>
        </p:nvSpPr>
        <p:spPr>
          <a:xfrm>
            <a:off x="1524000" y="1293338"/>
            <a:ext cx="9144000" cy="3274592"/>
          </a:xfrm>
        </p:spPr>
        <p:txBody>
          <a:bodyPr vert="horz" lIns="91440" tIns="45720" rIns="91440" bIns="45720" rtlCol="0" anchor="ctr">
            <a:normAutofit/>
          </a:bodyPr>
          <a:lstStyle/>
          <a:p>
            <a:pPr algn="ctr"/>
            <a:r>
              <a:rPr lang="en-US" sz="7200" b="1" dirty="0"/>
              <a:t>3</a:t>
            </a:r>
            <a:r>
              <a:rPr lang="en-US" sz="7200" b="1" kern="1200" dirty="0">
                <a:solidFill>
                  <a:schemeClr val="tx1"/>
                </a:solidFill>
                <a:latin typeface="+mj-lt"/>
                <a:ea typeface="+mj-ea"/>
                <a:cs typeface="+mj-cs"/>
              </a:rPr>
              <a:t>. What is reasonable accommodation?</a:t>
            </a:r>
          </a:p>
        </p:txBody>
      </p:sp>
      <p:cxnSp>
        <p:nvCxnSpPr>
          <p:cNvPr id="34" name="Straight Connector 33">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8037194"/>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02D353B-EB74-E444-829A-EDA8AA41FEBC}"/>
              </a:ext>
            </a:extLst>
          </p:cNvPr>
          <p:cNvSpPr>
            <a:spLocks noGrp="1"/>
          </p:cNvSpPr>
          <p:nvPr>
            <p:ph type="title"/>
          </p:nvPr>
        </p:nvSpPr>
        <p:spPr>
          <a:xfrm>
            <a:off x="808638" y="386930"/>
            <a:ext cx="9236700" cy="1188950"/>
          </a:xfrm>
        </p:spPr>
        <p:txBody>
          <a:bodyPr anchor="b">
            <a:normAutofit/>
          </a:bodyPr>
          <a:lstStyle/>
          <a:p>
            <a:pPr algn="ctr"/>
            <a:r>
              <a:rPr lang="en-US" sz="4200" b="1" dirty="0"/>
              <a:t>What is reasonable accommodation?</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E4FE39B-87A4-F243-95EF-B5C3FEF6DF48}"/>
              </a:ext>
            </a:extLst>
          </p:cNvPr>
          <p:cNvSpPr>
            <a:spLocks noGrp="1"/>
          </p:cNvSpPr>
          <p:nvPr>
            <p:ph idx="1"/>
          </p:nvPr>
        </p:nvSpPr>
        <p:spPr>
          <a:xfrm>
            <a:off x="793660" y="2599509"/>
            <a:ext cx="10143668" cy="3435531"/>
          </a:xfrm>
        </p:spPr>
        <p:txBody>
          <a:bodyPr anchor="ctr">
            <a:normAutofit/>
          </a:bodyPr>
          <a:lstStyle/>
          <a:p>
            <a:r>
              <a:rPr lang="en-GB" altLang="en-US" sz="2400" dirty="0"/>
              <a:t>Failure to provide reasonable accommodation is </a:t>
            </a:r>
            <a:r>
              <a:rPr lang="en-GB" altLang="en-US" sz="2400" b="1" u="sng" dirty="0"/>
              <a:t>discrimination</a:t>
            </a:r>
            <a:r>
              <a:rPr lang="en-GB" altLang="en-US" sz="2400" dirty="0"/>
              <a:t>.</a:t>
            </a:r>
          </a:p>
          <a:p>
            <a:endParaRPr lang="en-IE" altLang="en-US" sz="2400" dirty="0"/>
          </a:p>
          <a:p>
            <a:r>
              <a:rPr lang="en-GB" altLang="en-US" sz="2400" dirty="0"/>
              <a:t>Individualised duty (both parties)</a:t>
            </a:r>
          </a:p>
          <a:p>
            <a:endParaRPr lang="en-GB" altLang="en-US" sz="2400" dirty="0"/>
          </a:p>
          <a:p>
            <a:r>
              <a:rPr lang="en-GB" altLang="en-US" sz="2400" dirty="0"/>
              <a:t>Two-part Test</a:t>
            </a:r>
            <a:endParaRPr lang="en-IE" altLang="en-US" sz="2400" dirty="0"/>
          </a:p>
        </p:txBody>
      </p:sp>
    </p:spTree>
    <p:extLst>
      <p:ext uri="{BB962C8B-B14F-4D97-AF65-F5344CB8AC3E}">
        <p14:creationId xmlns:p14="http://schemas.microsoft.com/office/powerpoint/2010/main" val="53430653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2419D311-294C-7537-38D1-2182AA06441A}"/>
              </a:ext>
            </a:extLst>
          </p:cNvPr>
          <p:cNvSpPr>
            <a:spLocks noGrp="1"/>
          </p:cNvSpPr>
          <p:nvPr>
            <p:ph type="title"/>
          </p:nvPr>
        </p:nvSpPr>
        <p:spPr>
          <a:xfrm>
            <a:off x="1524000" y="1293338"/>
            <a:ext cx="9144000" cy="3274592"/>
          </a:xfrm>
        </p:spPr>
        <p:txBody>
          <a:bodyPr vert="horz" lIns="91440" tIns="45720" rIns="91440" bIns="45720" rtlCol="0" anchor="ctr">
            <a:normAutofit/>
          </a:bodyPr>
          <a:lstStyle/>
          <a:p>
            <a:pPr algn="ctr"/>
            <a:r>
              <a:rPr lang="en-US" sz="7200" b="1" dirty="0"/>
              <a:t>4</a:t>
            </a:r>
            <a:r>
              <a:rPr lang="en-US" sz="7200" b="1" kern="1200" dirty="0">
                <a:solidFill>
                  <a:schemeClr val="tx1"/>
                </a:solidFill>
                <a:latin typeface="+mj-lt"/>
                <a:ea typeface="+mj-ea"/>
                <a:cs typeface="+mj-cs"/>
              </a:rPr>
              <a:t>. What is Discrimination </a:t>
            </a:r>
          </a:p>
        </p:txBody>
      </p:sp>
      <p:cxnSp>
        <p:nvCxnSpPr>
          <p:cNvPr id="16" name="Straight Connector 15">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8591194"/>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244D2D7-BCFC-624E-B3CB-6B937C14A612}"/>
              </a:ext>
            </a:extLst>
          </p:cNvPr>
          <p:cNvSpPr>
            <a:spLocks noGrp="1"/>
          </p:cNvSpPr>
          <p:nvPr>
            <p:ph type="title"/>
          </p:nvPr>
        </p:nvSpPr>
        <p:spPr>
          <a:xfrm>
            <a:off x="808638" y="386930"/>
            <a:ext cx="9236700" cy="1188950"/>
          </a:xfrm>
        </p:spPr>
        <p:txBody>
          <a:bodyPr anchor="b">
            <a:noAutofit/>
          </a:bodyPr>
          <a:lstStyle/>
          <a:p>
            <a:pPr algn="ctr"/>
            <a:br>
              <a:rPr lang="en-US" sz="4800" b="1" dirty="0"/>
            </a:br>
            <a:br>
              <a:rPr lang="en-US" sz="4800" b="1" dirty="0"/>
            </a:br>
            <a:br>
              <a:rPr lang="en-US" sz="4800" b="1" dirty="0"/>
            </a:br>
            <a:br>
              <a:rPr lang="en-US" sz="4800" b="1" dirty="0"/>
            </a:br>
            <a:r>
              <a:rPr lang="en-US" sz="4800" b="1" dirty="0"/>
              <a:t>Discrimination</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8F48DF8-A815-FC46-997F-D01DA03CC65C}"/>
              </a:ext>
            </a:extLst>
          </p:cNvPr>
          <p:cNvSpPr>
            <a:spLocks noGrp="1"/>
          </p:cNvSpPr>
          <p:nvPr>
            <p:ph idx="1"/>
          </p:nvPr>
        </p:nvSpPr>
        <p:spPr>
          <a:xfrm>
            <a:off x="793660" y="2599509"/>
            <a:ext cx="10143668" cy="3435531"/>
          </a:xfrm>
        </p:spPr>
        <p:txBody>
          <a:bodyPr anchor="ctr">
            <a:normAutofit fontScale="92500"/>
          </a:bodyPr>
          <a:lstStyle/>
          <a:p>
            <a:endParaRPr lang="en-US" altLang="en-US" sz="2200" dirty="0"/>
          </a:p>
          <a:p>
            <a:r>
              <a:rPr lang="en-GB" altLang="en-US" sz="2200" dirty="0"/>
              <a:t>CRPD Committee has stated that there is a duty to legislate to ensure that reasonable accommodation provisions are enshrined in law.</a:t>
            </a:r>
          </a:p>
          <a:p>
            <a:r>
              <a:rPr lang="en-GB" altLang="en-US" sz="2200" dirty="0"/>
              <a:t>These laws should ensure that reasonable accommodation is recognised and punishable form of discrimination (Concluding observations on the Initial Report on Germany 13 May 2015.)  </a:t>
            </a:r>
          </a:p>
          <a:p>
            <a:pPr marL="0" indent="0">
              <a:buNone/>
            </a:pPr>
            <a:endParaRPr lang="en-GB" altLang="en-US" sz="2200" dirty="0"/>
          </a:p>
          <a:p>
            <a:pPr marL="0" indent="0">
              <a:buNone/>
            </a:pPr>
            <a:r>
              <a:rPr lang="en-GB" altLang="en-US" sz="2200" b="1" dirty="0"/>
              <a:t>What about the EEA and the ESA?</a:t>
            </a:r>
          </a:p>
          <a:p>
            <a:r>
              <a:rPr lang="en-GB" altLang="en-US" sz="2200" dirty="0"/>
              <a:t>EEA </a:t>
            </a:r>
          </a:p>
          <a:p>
            <a:r>
              <a:rPr lang="en-GB" altLang="en-US" sz="2200" dirty="0"/>
              <a:t>ESA</a:t>
            </a:r>
            <a:endParaRPr lang="en-IE" altLang="en-US" sz="2200" dirty="0"/>
          </a:p>
          <a:p>
            <a:endParaRPr lang="en-US" sz="2200" dirty="0"/>
          </a:p>
        </p:txBody>
      </p:sp>
    </p:spTree>
    <p:extLst>
      <p:ext uri="{BB962C8B-B14F-4D97-AF65-F5344CB8AC3E}">
        <p14:creationId xmlns:p14="http://schemas.microsoft.com/office/powerpoint/2010/main" val="2097147111"/>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1FA71BB-0DDB-2D57-F596-1E79B1D9361F}"/>
              </a:ext>
            </a:extLst>
          </p:cNvPr>
          <p:cNvSpPr>
            <a:spLocks noGrp="1"/>
          </p:cNvSpPr>
          <p:nvPr>
            <p:ph type="title"/>
          </p:nvPr>
        </p:nvSpPr>
        <p:spPr>
          <a:xfrm>
            <a:off x="1524000" y="1293338"/>
            <a:ext cx="9144000" cy="3274592"/>
          </a:xfrm>
        </p:spPr>
        <p:txBody>
          <a:bodyPr vert="horz" lIns="91440" tIns="45720" rIns="91440" bIns="45720" rtlCol="0" anchor="ctr">
            <a:normAutofit/>
          </a:bodyPr>
          <a:lstStyle/>
          <a:p>
            <a:pPr algn="ctr"/>
            <a:r>
              <a:rPr lang="en-US" sz="7200" b="1" dirty="0"/>
              <a:t>5</a:t>
            </a:r>
            <a:r>
              <a:rPr lang="en-US" sz="7200" b="1" kern="1200" dirty="0">
                <a:solidFill>
                  <a:schemeClr val="tx1"/>
                </a:solidFill>
                <a:latin typeface="+mj-lt"/>
                <a:ea typeface="+mj-ea"/>
                <a:cs typeface="+mj-cs"/>
              </a:rPr>
              <a:t>. Equal Status Acts </a:t>
            </a:r>
          </a:p>
        </p:txBody>
      </p:sp>
      <p:cxnSp>
        <p:nvCxnSpPr>
          <p:cNvPr id="25" name="Straight Connector 24">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832983"/>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B9AA7C6-5E5A-498E-A6DF-A943376E09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83EAB11A-76F7-48F4-9B4F-5BFDF4BF967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4300" y="2385102"/>
            <a:ext cx="574091" cy="2087796"/>
            <a:chOff x="209668" y="2857422"/>
            <a:chExt cx="463662" cy="2087796"/>
          </a:xfrm>
        </p:grpSpPr>
        <p:sp>
          <p:nvSpPr>
            <p:cNvPr id="11" name="Rectangle 10">
              <a:extLst>
                <a:ext uri="{FF2B5EF4-FFF2-40B4-BE49-F238E27FC236}">
                  <a16:creationId xmlns:a16="http://schemas.microsoft.com/office/drawing/2014/main" id="{74D4C416-D5F4-4F6F-A6F1-87A21CD4FC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423947" y="2857422"/>
              <a:ext cx="249383" cy="208779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Connector 11">
              <a:extLst>
                <a:ext uri="{FF2B5EF4-FFF2-40B4-BE49-F238E27FC236}">
                  <a16:creationId xmlns:a16="http://schemas.microsoft.com/office/drawing/2014/main" id="{C6AC1C30-21C6-4BF6-93EE-B211D7A8501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209668" y="2857423"/>
              <a:ext cx="1" cy="208779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id="{81E140AE-0ABF-47C8-BF32-7D2F0CF2B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CBC4F608-B4B8-48C3-9572-C0F061B1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631767"/>
            <a:ext cx="11111729" cy="575240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1B811E1-06A5-7FAD-1D0C-157CE1A7FCF8}"/>
              </a:ext>
            </a:extLst>
          </p:cNvPr>
          <p:cNvSpPr>
            <a:spLocks noGrp="1"/>
          </p:cNvSpPr>
          <p:nvPr>
            <p:ph type="title"/>
          </p:nvPr>
        </p:nvSpPr>
        <p:spPr>
          <a:xfrm>
            <a:off x="1153618" y="1239927"/>
            <a:ext cx="4008586" cy="4680583"/>
          </a:xfrm>
        </p:spPr>
        <p:txBody>
          <a:bodyPr anchor="ctr">
            <a:normAutofit/>
          </a:bodyPr>
          <a:lstStyle/>
          <a:p>
            <a:r>
              <a:rPr lang="en-US" sz="5200" b="1" dirty="0"/>
              <a:t>Overview of Presentation </a:t>
            </a:r>
          </a:p>
        </p:txBody>
      </p:sp>
      <p:sp>
        <p:nvSpPr>
          <p:cNvPr id="3" name="Content Placeholder 2">
            <a:extLst>
              <a:ext uri="{FF2B5EF4-FFF2-40B4-BE49-F238E27FC236}">
                <a16:creationId xmlns:a16="http://schemas.microsoft.com/office/drawing/2014/main" id="{941E5862-7DE5-511B-F9C7-1641FB298A5F}"/>
              </a:ext>
            </a:extLst>
          </p:cNvPr>
          <p:cNvSpPr>
            <a:spLocks noGrp="1"/>
          </p:cNvSpPr>
          <p:nvPr>
            <p:ph idx="1"/>
          </p:nvPr>
        </p:nvSpPr>
        <p:spPr>
          <a:xfrm>
            <a:off x="6291923" y="1239927"/>
            <a:ext cx="4971824" cy="4680583"/>
          </a:xfrm>
        </p:spPr>
        <p:txBody>
          <a:bodyPr anchor="ctr">
            <a:normAutofit/>
          </a:bodyPr>
          <a:lstStyle/>
          <a:p>
            <a:pPr marL="514350" indent="-514350">
              <a:buFont typeface="+mj-lt"/>
              <a:buAutoNum type="arabicPeriod"/>
            </a:pPr>
            <a:r>
              <a:rPr lang="en-US" dirty="0"/>
              <a:t>Sources of Law</a:t>
            </a:r>
          </a:p>
          <a:p>
            <a:pPr marL="514350" indent="-514350">
              <a:buFont typeface="+mj-lt"/>
              <a:buAutoNum type="arabicPeriod"/>
            </a:pPr>
            <a:r>
              <a:rPr lang="en-US" dirty="0"/>
              <a:t>UN Convention on the Rights of Persons with Disabilities </a:t>
            </a:r>
          </a:p>
          <a:p>
            <a:pPr marL="514350" indent="-514350">
              <a:buFont typeface="+mj-lt"/>
              <a:buAutoNum type="arabicPeriod"/>
            </a:pPr>
            <a:r>
              <a:rPr lang="en-US" dirty="0"/>
              <a:t>What is reasonable accommodation?   </a:t>
            </a:r>
          </a:p>
          <a:p>
            <a:pPr marL="514350" indent="-514350">
              <a:buFont typeface="+mj-lt"/>
              <a:buAutoNum type="arabicPeriod"/>
            </a:pPr>
            <a:r>
              <a:rPr lang="en-US" dirty="0"/>
              <a:t>What is Discrimination?   </a:t>
            </a:r>
          </a:p>
          <a:p>
            <a:pPr marL="514350" indent="-514350">
              <a:buFont typeface="+mj-lt"/>
              <a:buAutoNum type="arabicPeriod"/>
            </a:pPr>
            <a:r>
              <a:rPr lang="en-US" dirty="0"/>
              <a:t>The Equal Status Acts  </a:t>
            </a:r>
          </a:p>
          <a:p>
            <a:pPr marL="514350" indent="-514350">
              <a:buFont typeface="+mj-lt"/>
              <a:buAutoNum type="arabicPeriod"/>
            </a:pPr>
            <a:r>
              <a:rPr lang="en-US" dirty="0"/>
              <a:t>Access to Justice </a:t>
            </a:r>
          </a:p>
          <a:p>
            <a:pPr marL="514350" indent="-514350">
              <a:buFont typeface="+mj-lt"/>
              <a:buAutoNum type="arabicPeriod"/>
            </a:pPr>
            <a:r>
              <a:rPr lang="en-US" dirty="0"/>
              <a:t>Case Studies </a:t>
            </a:r>
          </a:p>
        </p:txBody>
      </p:sp>
    </p:spTree>
    <p:extLst>
      <p:ext uri="{BB962C8B-B14F-4D97-AF65-F5344CB8AC3E}">
        <p14:creationId xmlns:p14="http://schemas.microsoft.com/office/powerpoint/2010/main" val="24313140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631" name="Rectangle 26630">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625" name="Title 1">
            <a:extLst>
              <a:ext uri="{FF2B5EF4-FFF2-40B4-BE49-F238E27FC236}">
                <a16:creationId xmlns:a16="http://schemas.microsoft.com/office/drawing/2014/main" id="{6784534C-121D-6644-ACC7-5CF672B8A8F3}"/>
              </a:ext>
            </a:extLst>
          </p:cNvPr>
          <p:cNvSpPr>
            <a:spLocks noGrp="1"/>
          </p:cNvSpPr>
          <p:nvPr>
            <p:ph type="title"/>
          </p:nvPr>
        </p:nvSpPr>
        <p:spPr>
          <a:xfrm>
            <a:off x="808638" y="386930"/>
            <a:ext cx="9236700" cy="1188950"/>
          </a:xfrm>
        </p:spPr>
        <p:txBody>
          <a:bodyPr anchor="b">
            <a:normAutofit/>
          </a:bodyPr>
          <a:lstStyle/>
          <a:p>
            <a:pPr algn="ctr"/>
            <a:r>
              <a:rPr lang="en-US" altLang="en-US" sz="5400" b="1" dirty="0"/>
              <a:t>Individualised Duty</a:t>
            </a:r>
          </a:p>
        </p:txBody>
      </p:sp>
      <p:grpSp>
        <p:nvGrpSpPr>
          <p:cNvPr id="26633" name="Group 26632">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6634" name="Rectangle 26633">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635" name="Rectangle 26634">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6637" name="Rectangle 26636">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626" name="Content Placeholder 2">
            <a:extLst>
              <a:ext uri="{FF2B5EF4-FFF2-40B4-BE49-F238E27FC236}">
                <a16:creationId xmlns:a16="http://schemas.microsoft.com/office/drawing/2014/main" id="{336BF3C1-A1A2-8940-95FF-864152495779}"/>
              </a:ext>
            </a:extLst>
          </p:cNvPr>
          <p:cNvSpPr>
            <a:spLocks noGrp="1"/>
          </p:cNvSpPr>
          <p:nvPr>
            <p:ph idx="1"/>
          </p:nvPr>
        </p:nvSpPr>
        <p:spPr>
          <a:xfrm>
            <a:off x="793660" y="2599509"/>
            <a:ext cx="10143668" cy="3435531"/>
          </a:xfrm>
        </p:spPr>
        <p:txBody>
          <a:bodyPr anchor="ctr">
            <a:normAutofit/>
          </a:bodyPr>
          <a:lstStyle/>
          <a:p>
            <a:r>
              <a:rPr lang="en-GB" altLang="en-US" dirty="0"/>
              <a:t>Under the CRPD reasonable accommodation means necessary and appropriate modification …, </a:t>
            </a:r>
            <a:r>
              <a:rPr lang="en-GB" altLang="en-US" b="1" dirty="0"/>
              <a:t>where needed in a particular case</a:t>
            </a:r>
            <a:r>
              <a:rPr lang="en-GB" altLang="en-US" dirty="0"/>
              <a:t>…</a:t>
            </a:r>
            <a:endParaRPr lang="en-IE" altLang="en-US" b="1" dirty="0"/>
          </a:p>
          <a:p>
            <a:r>
              <a:rPr lang="en-IE" altLang="en-US" dirty="0"/>
              <a:t>Under the EEA  that </a:t>
            </a:r>
            <a:r>
              <a:rPr lang="en-IE" dirty="0"/>
              <a:t>employer is required to take appropriate measures, where needed in a </a:t>
            </a:r>
            <a:r>
              <a:rPr lang="en-IE" b="1" dirty="0"/>
              <a:t>particular case, </a:t>
            </a:r>
            <a:r>
              <a:rPr lang="en-IE" dirty="0"/>
              <a:t>to enable a person… </a:t>
            </a:r>
          </a:p>
          <a:p>
            <a:r>
              <a:rPr lang="en-IE" dirty="0"/>
              <a:t>Under the ESA a service to do all that is reasonable to accommodate </a:t>
            </a:r>
            <a:r>
              <a:rPr lang="en-IE" b="1" dirty="0"/>
              <a:t>the needs of a person</a:t>
            </a:r>
            <a:r>
              <a:rPr lang="en-IE" dirty="0"/>
              <a:t>…</a:t>
            </a:r>
          </a:p>
        </p:txBody>
      </p:sp>
      <p:sp>
        <p:nvSpPr>
          <p:cNvPr id="4" name="Footer Placeholder 3">
            <a:extLst>
              <a:ext uri="{FF2B5EF4-FFF2-40B4-BE49-F238E27FC236}">
                <a16:creationId xmlns:a16="http://schemas.microsoft.com/office/drawing/2014/main" id="{85B6A434-B2C2-2B42-AB5B-3950DDF04FB2}"/>
              </a:ext>
            </a:extLst>
          </p:cNvPr>
          <p:cNvSpPr>
            <a:spLocks noGrp="1"/>
          </p:cNvSpPr>
          <p:nvPr>
            <p:ph type="ftr" sz="quarter" idx="11"/>
          </p:nvPr>
        </p:nvSpPr>
        <p:spPr>
          <a:xfrm>
            <a:off x="4038600" y="6492240"/>
            <a:ext cx="4114800" cy="365125"/>
          </a:xfrm>
        </p:spPr>
        <p:txBody>
          <a:bodyPr>
            <a:normAutofit/>
          </a:bodyPr>
          <a:lstStyle/>
          <a:p>
            <a:pPr>
              <a:spcAft>
                <a:spcPts val="600"/>
              </a:spcAft>
              <a:defRPr/>
            </a:pPr>
            <a:r>
              <a:rPr lang="en-US" dirty="0"/>
              <a:t>School Institute Name to go here</a:t>
            </a:r>
          </a:p>
        </p:txBody>
      </p:sp>
    </p:spTree>
    <p:extLst>
      <p:ext uri="{BB962C8B-B14F-4D97-AF65-F5344CB8AC3E}">
        <p14:creationId xmlns:p14="http://schemas.microsoft.com/office/powerpoint/2010/main" val="1020452129"/>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5BFA4D1-5AC8-B446-1189-4E4145F4161E}"/>
            </a:ext>
          </a:extLst>
        </p:cNvPr>
        <p:cNvGrpSpPr/>
        <p:nvPr/>
      </p:nvGrpSpPr>
      <p:grpSpPr>
        <a:xfrm>
          <a:off x="0" y="0"/>
          <a:ext cx="0" cy="0"/>
          <a:chOff x="0" y="0"/>
          <a:chExt cx="0" cy="0"/>
        </a:xfrm>
      </p:grpSpPr>
      <p:sp useBgFill="1">
        <p:nvSpPr>
          <p:cNvPr id="26630" name="Rectangle 26629">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625" name="Title 1">
            <a:extLst>
              <a:ext uri="{FF2B5EF4-FFF2-40B4-BE49-F238E27FC236}">
                <a16:creationId xmlns:a16="http://schemas.microsoft.com/office/drawing/2014/main" id="{DAB5E73B-F80C-74FA-9EAE-02226E17BE68}"/>
              </a:ext>
            </a:extLst>
          </p:cNvPr>
          <p:cNvSpPr>
            <a:spLocks noGrp="1"/>
          </p:cNvSpPr>
          <p:nvPr>
            <p:ph type="title"/>
          </p:nvPr>
        </p:nvSpPr>
        <p:spPr>
          <a:xfrm>
            <a:off x="808638" y="386930"/>
            <a:ext cx="9236700" cy="1188950"/>
          </a:xfrm>
        </p:spPr>
        <p:txBody>
          <a:bodyPr anchor="b">
            <a:normAutofit fontScale="90000"/>
          </a:bodyPr>
          <a:lstStyle/>
          <a:p>
            <a:r>
              <a:rPr lang="en-US" altLang="en-US" sz="4200" b="1" dirty="0"/>
              <a:t>Two Parts to Reasonable Accommodation</a:t>
            </a:r>
          </a:p>
        </p:txBody>
      </p:sp>
      <p:grpSp>
        <p:nvGrpSpPr>
          <p:cNvPr id="26632" name="Group 26631">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6633" name="Rectangle 26632">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634" name="Rectangle 26633">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6636" name="Rectangle 26635">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Content Placeholder 1">
            <a:extLst>
              <a:ext uri="{FF2B5EF4-FFF2-40B4-BE49-F238E27FC236}">
                <a16:creationId xmlns:a16="http://schemas.microsoft.com/office/drawing/2014/main" id="{F803BF8A-E207-F487-9AFD-E653B109D679}"/>
              </a:ext>
            </a:extLst>
          </p:cNvPr>
          <p:cNvSpPr>
            <a:spLocks noGrp="1"/>
          </p:cNvSpPr>
          <p:nvPr>
            <p:ph idx="1"/>
          </p:nvPr>
        </p:nvSpPr>
        <p:spPr>
          <a:xfrm>
            <a:off x="793660" y="2599509"/>
            <a:ext cx="10143668" cy="3435531"/>
          </a:xfrm>
        </p:spPr>
        <p:txBody>
          <a:bodyPr anchor="ctr">
            <a:normAutofit/>
          </a:bodyPr>
          <a:lstStyle/>
          <a:p>
            <a:pPr marL="514350" lvl="0" indent="-514350">
              <a:buFont typeface="+mj-lt"/>
              <a:buAutoNum type="arabicPeriod"/>
            </a:pPr>
            <a:r>
              <a:rPr lang="en-US" sz="2400" dirty="0"/>
              <a:t>The first part is a positive legal duty</a:t>
            </a:r>
          </a:p>
          <a:p>
            <a:pPr marL="514350" lvl="0" indent="-514350">
              <a:buFont typeface="+mj-lt"/>
              <a:buAutoNum type="arabicPeriod"/>
            </a:pPr>
            <a:r>
              <a:rPr lang="en-US" sz="2400" dirty="0"/>
              <a:t>The second part is consideration of a disproportionate or undue burden</a:t>
            </a:r>
          </a:p>
          <a:p>
            <a:pPr marL="0" indent="0">
              <a:buNone/>
            </a:pPr>
            <a:endParaRPr lang="en-US" sz="2400" dirty="0"/>
          </a:p>
        </p:txBody>
      </p:sp>
      <p:sp>
        <p:nvSpPr>
          <p:cNvPr id="4" name="Footer Placeholder 3">
            <a:extLst>
              <a:ext uri="{FF2B5EF4-FFF2-40B4-BE49-F238E27FC236}">
                <a16:creationId xmlns:a16="http://schemas.microsoft.com/office/drawing/2014/main" id="{74B7ED36-D6DD-B804-FC4A-A6E63EDFD194}"/>
              </a:ext>
            </a:extLst>
          </p:cNvPr>
          <p:cNvSpPr>
            <a:spLocks noGrp="1"/>
          </p:cNvSpPr>
          <p:nvPr>
            <p:ph type="ftr" sz="quarter" idx="11"/>
          </p:nvPr>
        </p:nvSpPr>
        <p:spPr>
          <a:xfrm>
            <a:off x="4038600" y="6492240"/>
            <a:ext cx="4114800" cy="365125"/>
          </a:xfrm>
        </p:spPr>
        <p:txBody>
          <a:bodyPr>
            <a:normAutofit/>
          </a:bodyPr>
          <a:lstStyle/>
          <a:p>
            <a:pPr>
              <a:spcAft>
                <a:spcPts val="600"/>
              </a:spcAft>
              <a:defRPr/>
            </a:pPr>
            <a:r>
              <a:rPr lang="en-US" dirty="0"/>
              <a:t>School Institute Name to go here</a:t>
            </a:r>
          </a:p>
        </p:txBody>
      </p:sp>
    </p:spTree>
    <p:extLst>
      <p:ext uri="{BB962C8B-B14F-4D97-AF65-F5344CB8AC3E}">
        <p14:creationId xmlns:p14="http://schemas.microsoft.com/office/powerpoint/2010/main" val="3798081375"/>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655" name="Rectangle 27654">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649" name="Title 1">
            <a:extLst>
              <a:ext uri="{FF2B5EF4-FFF2-40B4-BE49-F238E27FC236}">
                <a16:creationId xmlns:a16="http://schemas.microsoft.com/office/drawing/2014/main" id="{613FE44D-3178-2747-A33B-9660708B818D}"/>
              </a:ext>
            </a:extLst>
          </p:cNvPr>
          <p:cNvSpPr>
            <a:spLocks noGrp="1"/>
          </p:cNvSpPr>
          <p:nvPr>
            <p:ph type="title"/>
          </p:nvPr>
        </p:nvSpPr>
        <p:spPr>
          <a:xfrm>
            <a:off x="808638" y="386930"/>
            <a:ext cx="9236700" cy="1188950"/>
          </a:xfrm>
        </p:spPr>
        <p:txBody>
          <a:bodyPr anchor="b">
            <a:normAutofit/>
          </a:bodyPr>
          <a:lstStyle/>
          <a:p>
            <a:r>
              <a:rPr lang="en-US" altLang="en-US" sz="5400" b="1" dirty="0"/>
              <a:t>Duty to accommodate </a:t>
            </a:r>
            <a:r>
              <a:rPr lang="en-IE" altLang="en-US" sz="5400" b="1" dirty="0">
                <a:latin typeface="ＭＳ Ｐゴシック" panose="020B0600070205080204" pitchFamily="34" charset="-128"/>
              </a:rPr>
              <a:t>|</a:t>
            </a:r>
            <a:r>
              <a:rPr lang="en-US" altLang="en-US" sz="5400" b="1" dirty="0"/>
              <a:t> Part 1</a:t>
            </a:r>
          </a:p>
        </p:txBody>
      </p:sp>
      <p:grpSp>
        <p:nvGrpSpPr>
          <p:cNvPr id="27657" name="Group 27656">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7658" name="Rectangle 27657">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659" name="Rectangle 27658">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7661" name="Rectangle 27660">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650" name="Content Placeholder 2">
            <a:extLst>
              <a:ext uri="{FF2B5EF4-FFF2-40B4-BE49-F238E27FC236}">
                <a16:creationId xmlns:a16="http://schemas.microsoft.com/office/drawing/2014/main" id="{98EA2C29-E245-6046-B93D-7760176CC1C5}"/>
              </a:ext>
            </a:extLst>
          </p:cNvPr>
          <p:cNvSpPr>
            <a:spLocks noGrp="1"/>
          </p:cNvSpPr>
          <p:nvPr>
            <p:ph idx="1"/>
          </p:nvPr>
        </p:nvSpPr>
        <p:spPr>
          <a:xfrm>
            <a:off x="793660" y="2599509"/>
            <a:ext cx="10143668" cy="3435531"/>
          </a:xfrm>
        </p:spPr>
        <p:txBody>
          <a:bodyPr anchor="ctr">
            <a:normAutofit/>
          </a:bodyPr>
          <a:lstStyle/>
          <a:p>
            <a:r>
              <a:rPr lang="en-US" altLang="en-US" sz="2000" dirty="0"/>
              <a:t>Triggered or enforceable from the moment a person with a disability requires an accommodation.</a:t>
            </a:r>
          </a:p>
          <a:p>
            <a:pPr lvl="1"/>
            <a:r>
              <a:rPr lang="en-US" altLang="en-US" sz="2000" dirty="0"/>
              <a:t>Pre-emptive duty occasionally.  </a:t>
            </a:r>
          </a:p>
          <a:p>
            <a:endParaRPr lang="en-US" altLang="en-US" sz="2000" dirty="0"/>
          </a:p>
          <a:p>
            <a:r>
              <a:rPr lang="en-US" altLang="en-US" sz="2000" dirty="0"/>
              <a:t>Proposed accommodation must be reasonable </a:t>
            </a:r>
            <a:r>
              <a:rPr lang="mr-IN" altLang="en-US" sz="2000" dirty="0">
                <a:latin typeface="ＭＳ Ｐゴシック" panose="020B0600070205080204" pitchFamily="34" charset="-128"/>
              </a:rPr>
              <a:t>–</a:t>
            </a:r>
            <a:r>
              <a:rPr lang="en-US" altLang="en-US" sz="2000" dirty="0"/>
              <a:t> i.e. address the actual barrier to inclusion.</a:t>
            </a:r>
          </a:p>
          <a:p>
            <a:pPr marL="0" indent="0">
              <a:buNone/>
            </a:pPr>
            <a:endParaRPr lang="en-US" altLang="en-US" sz="2000" dirty="0"/>
          </a:p>
          <a:p>
            <a:r>
              <a:rPr lang="en-US" altLang="en-US" sz="2000" dirty="0"/>
              <a:t>Process requires dialogue between the duty bearer and the person with a disability </a:t>
            </a:r>
          </a:p>
          <a:p>
            <a:pPr lvl="1"/>
            <a:r>
              <a:rPr lang="en-US" altLang="en-US" sz="2000" dirty="0"/>
              <a:t>Caveat re dialogue – </a:t>
            </a:r>
            <a:r>
              <a:rPr lang="en-US" altLang="en-US" sz="2000" i="1" dirty="0"/>
              <a:t>Nano Nagle Supreme Court Judgment </a:t>
            </a:r>
            <a:endParaRPr lang="en-US" altLang="en-US" sz="2000" dirty="0"/>
          </a:p>
        </p:txBody>
      </p:sp>
      <p:sp>
        <p:nvSpPr>
          <p:cNvPr id="4" name="Footer Placeholder 3">
            <a:extLst>
              <a:ext uri="{FF2B5EF4-FFF2-40B4-BE49-F238E27FC236}">
                <a16:creationId xmlns:a16="http://schemas.microsoft.com/office/drawing/2014/main" id="{B0344E88-7E14-594D-A946-266FD31319D5}"/>
              </a:ext>
            </a:extLst>
          </p:cNvPr>
          <p:cNvSpPr>
            <a:spLocks noGrp="1"/>
          </p:cNvSpPr>
          <p:nvPr>
            <p:ph type="ftr" sz="quarter" idx="11"/>
          </p:nvPr>
        </p:nvSpPr>
        <p:spPr>
          <a:xfrm>
            <a:off x="4038600" y="6492240"/>
            <a:ext cx="4114800" cy="365125"/>
          </a:xfrm>
        </p:spPr>
        <p:txBody>
          <a:bodyPr>
            <a:normAutofit/>
          </a:bodyPr>
          <a:lstStyle/>
          <a:p>
            <a:pPr>
              <a:spcAft>
                <a:spcPts val="600"/>
              </a:spcAft>
              <a:defRPr/>
            </a:pPr>
            <a:r>
              <a:rPr lang="en-US" dirty="0"/>
              <a:t>School Institute Name to go here</a:t>
            </a:r>
          </a:p>
        </p:txBody>
      </p:sp>
    </p:spTree>
    <p:extLst>
      <p:ext uri="{BB962C8B-B14F-4D97-AF65-F5344CB8AC3E}">
        <p14:creationId xmlns:p14="http://schemas.microsoft.com/office/powerpoint/2010/main" val="267535325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679" name="Rectangle 28678">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673" name="Title 1">
            <a:extLst>
              <a:ext uri="{FF2B5EF4-FFF2-40B4-BE49-F238E27FC236}">
                <a16:creationId xmlns:a16="http://schemas.microsoft.com/office/drawing/2014/main" id="{31AC52BC-67FA-2542-8397-391944A9CB12}"/>
              </a:ext>
            </a:extLst>
          </p:cNvPr>
          <p:cNvSpPr>
            <a:spLocks noGrp="1"/>
          </p:cNvSpPr>
          <p:nvPr>
            <p:ph type="title"/>
          </p:nvPr>
        </p:nvSpPr>
        <p:spPr>
          <a:xfrm>
            <a:off x="808638" y="386930"/>
            <a:ext cx="9236700" cy="1188950"/>
          </a:xfrm>
        </p:spPr>
        <p:txBody>
          <a:bodyPr anchor="b">
            <a:normAutofit/>
          </a:bodyPr>
          <a:lstStyle/>
          <a:p>
            <a:pPr algn="ctr"/>
            <a:r>
              <a:rPr lang="en-US" altLang="en-US" sz="5400" b="1" dirty="0"/>
              <a:t>Duty to Accommodate </a:t>
            </a:r>
            <a:r>
              <a:rPr lang="en-IE" altLang="en-US" sz="5400" b="1" dirty="0">
                <a:latin typeface="ＭＳ Ｐゴシック" panose="020B0600070205080204" pitchFamily="34" charset="-128"/>
              </a:rPr>
              <a:t>| </a:t>
            </a:r>
            <a:r>
              <a:rPr lang="en-US" altLang="en-US" sz="5400" b="1" dirty="0"/>
              <a:t>Part 2</a:t>
            </a:r>
          </a:p>
        </p:txBody>
      </p:sp>
      <p:grpSp>
        <p:nvGrpSpPr>
          <p:cNvPr id="28681" name="Group 28680">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8682" name="Rectangle 28681">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683" name="Rectangle 28682">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8685" name="Rectangle 28684">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674" name="Content Placeholder 2">
            <a:extLst>
              <a:ext uri="{FF2B5EF4-FFF2-40B4-BE49-F238E27FC236}">
                <a16:creationId xmlns:a16="http://schemas.microsoft.com/office/drawing/2014/main" id="{753A92EF-2FB6-6C43-8D7E-6F5D9F6A6D87}"/>
              </a:ext>
            </a:extLst>
          </p:cNvPr>
          <p:cNvSpPr>
            <a:spLocks noGrp="1"/>
          </p:cNvSpPr>
          <p:nvPr>
            <p:ph idx="1"/>
          </p:nvPr>
        </p:nvSpPr>
        <p:spPr>
          <a:xfrm>
            <a:off x="793660" y="2599509"/>
            <a:ext cx="10143668" cy="3435531"/>
          </a:xfrm>
        </p:spPr>
        <p:txBody>
          <a:bodyPr anchor="ctr">
            <a:normAutofit/>
          </a:bodyPr>
          <a:lstStyle/>
          <a:p>
            <a:r>
              <a:rPr lang="en-US" altLang="en-US" sz="2400" dirty="0"/>
              <a:t>Limited by disproportionate or undue burden (single concept).</a:t>
            </a:r>
          </a:p>
          <a:p>
            <a:pPr lvl="1"/>
            <a:r>
              <a:rPr lang="en-US" altLang="en-US" dirty="0"/>
              <a:t>Also individualised and reactive</a:t>
            </a:r>
          </a:p>
          <a:p>
            <a:pPr lvl="1"/>
            <a:r>
              <a:rPr lang="en-US" altLang="en-US" b="1" dirty="0"/>
              <a:t>BUT Equal Status Acts </a:t>
            </a:r>
          </a:p>
          <a:p>
            <a:pPr lvl="2"/>
            <a:r>
              <a:rPr lang="en-US" altLang="en-US" sz="2400" b="1" dirty="0"/>
              <a:t>“Nominal Cost”</a:t>
            </a:r>
            <a:endParaRPr lang="en-US" altLang="en-US" sz="2400" dirty="0"/>
          </a:p>
          <a:p>
            <a:r>
              <a:rPr lang="en-US" altLang="en-US" sz="2400" dirty="0"/>
              <a:t>Factors to determine burden: cost, structural burden, disruption, and benefit.</a:t>
            </a:r>
          </a:p>
          <a:p>
            <a:r>
              <a:rPr lang="en-US" altLang="en-US" sz="2400" dirty="0"/>
              <a:t>Perception of unfairness by others (ought </a:t>
            </a:r>
            <a:r>
              <a:rPr lang="en-US" altLang="en-US" sz="2400" b="1" u="sng" dirty="0"/>
              <a:t>not</a:t>
            </a:r>
            <a:r>
              <a:rPr lang="en-US" altLang="en-US" sz="2400" dirty="0"/>
              <a:t> be a consideration).</a:t>
            </a:r>
          </a:p>
        </p:txBody>
      </p:sp>
      <p:sp>
        <p:nvSpPr>
          <p:cNvPr id="4" name="Footer Placeholder 3">
            <a:extLst>
              <a:ext uri="{FF2B5EF4-FFF2-40B4-BE49-F238E27FC236}">
                <a16:creationId xmlns:a16="http://schemas.microsoft.com/office/drawing/2014/main" id="{F7E9D667-BB81-6042-9C98-A61006C78E3A}"/>
              </a:ext>
            </a:extLst>
          </p:cNvPr>
          <p:cNvSpPr>
            <a:spLocks noGrp="1"/>
          </p:cNvSpPr>
          <p:nvPr>
            <p:ph type="ftr" sz="quarter" idx="11"/>
          </p:nvPr>
        </p:nvSpPr>
        <p:spPr>
          <a:xfrm>
            <a:off x="4038600" y="6492240"/>
            <a:ext cx="4114800" cy="365125"/>
          </a:xfrm>
        </p:spPr>
        <p:txBody>
          <a:bodyPr>
            <a:normAutofit/>
          </a:bodyPr>
          <a:lstStyle/>
          <a:p>
            <a:pPr>
              <a:spcAft>
                <a:spcPts val="600"/>
              </a:spcAft>
              <a:defRPr/>
            </a:pPr>
            <a:r>
              <a:rPr lang="en-US" dirty="0"/>
              <a:t>School Institute Name to go here</a:t>
            </a:r>
          </a:p>
        </p:txBody>
      </p:sp>
    </p:spTree>
    <p:extLst>
      <p:ext uri="{BB962C8B-B14F-4D97-AF65-F5344CB8AC3E}">
        <p14:creationId xmlns:p14="http://schemas.microsoft.com/office/powerpoint/2010/main" val="307852992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0E2641B-3544-BA4B-A411-DD31CE846D91}"/>
              </a:ext>
            </a:extLst>
          </p:cNvPr>
          <p:cNvSpPr>
            <a:spLocks noGrp="1"/>
          </p:cNvSpPr>
          <p:nvPr>
            <p:ph type="title"/>
          </p:nvPr>
        </p:nvSpPr>
        <p:spPr>
          <a:xfrm>
            <a:off x="808638" y="386930"/>
            <a:ext cx="9236700" cy="1188950"/>
          </a:xfrm>
        </p:spPr>
        <p:txBody>
          <a:bodyPr anchor="b">
            <a:normAutofit/>
          </a:bodyPr>
          <a:lstStyle/>
          <a:p>
            <a:pPr algn="ctr"/>
            <a:r>
              <a:rPr lang="en-US" sz="5400" b="1" dirty="0"/>
              <a:t>Equal Status Acts 2000-2018</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805C7F-EBD4-B646-B8B9-8AE8952A5D94}"/>
              </a:ext>
            </a:extLst>
          </p:cNvPr>
          <p:cNvSpPr>
            <a:spLocks noGrp="1"/>
          </p:cNvSpPr>
          <p:nvPr>
            <p:ph idx="1"/>
          </p:nvPr>
        </p:nvSpPr>
        <p:spPr>
          <a:xfrm>
            <a:off x="793660" y="2599509"/>
            <a:ext cx="10143668" cy="3435531"/>
          </a:xfrm>
        </p:spPr>
        <p:txBody>
          <a:bodyPr anchor="ctr">
            <a:normAutofit/>
          </a:bodyPr>
          <a:lstStyle/>
          <a:p>
            <a:pPr marL="0" indent="0">
              <a:buNone/>
            </a:pPr>
            <a:r>
              <a:rPr lang="gd-GB" altLang="en-US"/>
              <a:t>Weak provision for a number of reasons:</a:t>
            </a:r>
          </a:p>
          <a:p>
            <a:pPr marL="971550" lvl="1" indent="-514350">
              <a:buFont typeface="+mj-lt"/>
              <a:buAutoNum type="arabicPeriod"/>
            </a:pPr>
            <a:r>
              <a:rPr lang="en-IE" dirty="0"/>
              <a:t>… discrimination … if without such special treatment or facilities it would be impossible or unduly difficult for the person to avail himself or herself of the service</a:t>
            </a:r>
          </a:p>
          <a:p>
            <a:pPr marL="971550" lvl="1" indent="-514350">
              <a:buFont typeface="+mj-lt"/>
              <a:buAutoNum type="arabicPeriod"/>
            </a:pPr>
            <a:r>
              <a:rPr lang="en-IE" dirty="0"/>
              <a:t>… other than a nominal cost, to the provider of the service in question.</a:t>
            </a:r>
            <a:endParaRPr lang="gd-GB" altLang="en-US"/>
          </a:p>
          <a:p>
            <a:pPr marL="971550" lvl="1" indent="-514350">
              <a:buFont typeface="+mj-lt"/>
              <a:buAutoNum type="arabicPeriod"/>
            </a:pPr>
            <a:r>
              <a:rPr lang="gd-GB" altLang="en-US"/>
              <a:t>Disappointing decisions</a:t>
            </a:r>
          </a:p>
          <a:p>
            <a:pPr marL="971550" lvl="1" indent="-514350">
              <a:buFont typeface="+mj-lt"/>
              <a:buAutoNum type="arabicPeriod"/>
            </a:pPr>
            <a:r>
              <a:rPr lang="gd-GB" altLang="en-US"/>
              <a:t>ESA is not compliant with the requirements of the CRPD</a:t>
            </a:r>
          </a:p>
          <a:p>
            <a:endParaRPr lang="en-US" sz="2400" dirty="0"/>
          </a:p>
        </p:txBody>
      </p:sp>
    </p:spTree>
    <p:extLst>
      <p:ext uri="{BB962C8B-B14F-4D97-AF65-F5344CB8AC3E}">
        <p14:creationId xmlns:p14="http://schemas.microsoft.com/office/powerpoint/2010/main" val="3564606019"/>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3CB984BF-1755-E712-0D93-857CC0A001A0}"/>
              </a:ext>
            </a:extLst>
          </p:cNvPr>
          <p:cNvSpPr>
            <a:spLocks noGrp="1"/>
          </p:cNvSpPr>
          <p:nvPr>
            <p:ph type="title"/>
          </p:nvPr>
        </p:nvSpPr>
        <p:spPr>
          <a:xfrm>
            <a:off x="1524000" y="1293338"/>
            <a:ext cx="9144000" cy="3274592"/>
          </a:xfrm>
        </p:spPr>
        <p:txBody>
          <a:bodyPr vert="horz" lIns="91440" tIns="45720" rIns="91440" bIns="45720" rtlCol="0" anchor="ctr">
            <a:normAutofit/>
          </a:bodyPr>
          <a:lstStyle/>
          <a:p>
            <a:pPr algn="ctr"/>
            <a:r>
              <a:rPr lang="en-US" sz="7200" b="1" dirty="0"/>
              <a:t>6</a:t>
            </a:r>
            <a:r>
              <a:rPr lang="en-US" sz="7200" b="1" kern="1200" dirty="0">
                <a:solidFill>
                  <a:schemeClr val="tx1"/>
                </a:solidFill>
                <a:latin typeface="+mj-lt"/>
                <a:ea typeface="+mj-ea"/>
                <a:cs typeface="+mj-cs"/>
              </a:rPr>
              <a:t>. Access to Justice </a:t>
            </a:r>
          </a:p>
        </p:txBody>
      </p:sp>
      <p:cxnSp>
        <p:nvCxnSpPr>
          <p:cNvPr id="16" name="Straight Connector 15">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8100630"/>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1D07E92A-5C90-FFBF-D196-4B837C8D7C3F}"/>
              </a:ext>
            </a:extLst>
          </p:cNvPr>
          <p:cNvSpPr>
            <a:spLocks noGrp="1"/>
          </p:cNvSpPr>
          <p:nvPr>
            <p:ph type="title"/>
          </p:nvPr>
        </p:nvSpPr>
        <p:spPr>
          <a:xfrm>
            <a:off x="808638" y="386930"/>
            <a:ext cx="9236700" cy="1188950"/>
          </a:xfrm>
        </p:spPr>
        <p:txBody>
          <a:bodyPr anchor="b">
            <a:normAutofit/>
          </a:bodyPr>
          <a:lstStyle/>
          <a:p>
            <a:r>
              <a:rPr lang="en-US" sz="5400" b="1" dirty="0"/>
              <a:t>Access to Justice (1)</a:t>
            </a:r>
          </a:p>
        </p:txBody>
      </p:sp>
      <p:grpSp>
        <p:nvGrpSpPr>
          <p:cNvPr id="12" name="Group 11">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3" name="Rectangle 12">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6" name="Rectangle 15">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ontent Placeholder 4">
            <a:extLst>
              <a:ext uri="{FF2B5EF4-FFF2-40B4-BE49-F238E27FC236}">
                <a16:creationId xmlns:a16="http://schemas.microsoft.com/office/drawing/2014/main" id="{E3553F23-7018-E793-1B85-99592A81927C}"/>
              </a:ext>
            </a:extLst>
          </p:cNvPr>
          <p:cNvSpPr>
            <a:spLocks noGrp="1"/>
          </p:cNvSpPr>
          <p:nvPr>
            <p:ph idx="1"/>
          </p:nvPr>
        </p:nvSpPr>
        <p:spPr>
          <a:xfrm>
            <a:off x="793660" y="2599509"/>
            <a:ext cx="10143668" cy="3435531"/>
          </a:xfrm>
        </p:spPr>
        <p:txBody>
          <a:bodyPr anchor="ctr">
            <a:normAutofit lnSpcReduction="10000"/>
          </a:bodyPr>
          <a:lstStyle/>
          <a:p>
            <a:pPr algn="just"/>
            <a:r>
              <a:rPr lang="en-IE" kern="0" dirty="0">
                <a:effectLst/>
                <a:ea typeface="Times New Roman" panose="02020603050405020304" pitchFamily="18" charset="0"/>
              </a:rPr>
              <a:t>Essentially, Article 13 of the Convention complements the access rights of persons with disabilities, which include Article 9 (general right of access), Article 29 (participation in political and public life), and Article 30 (participation in cultural life, recreation, leisure and sport). </a:t>
            </a:r>
          </a:p>
          <a:p>
            <a:pPr algn="just"/>
            <a:r>
              <a:rPr lang="en-IE" kern="0" dirty="0">
                <a:effectLst/>
                <a:ea typeface="Times New Roman" panose="02020603050405020304" pitchFamily="18" charset="0"/>
              </a:rPr>
              <a:t>Article 13 animates the right of access within the context of the justice system.  This holds significant importance as it empowers persons with disabilities to assert their rights through the legal system.</a:t>
            </a:r>
            <a:endParaRPr lang="en-IE" dirty="0">
              <a:effectLst/>
              <a:ea typeface="Times New Roman" panose="02020603050405020304" pitchFamily="18" charset="0"/>
            </a:endParaRPr>
          </a:p>
          <a:p>
            <a:pPr algn="just"/>
            <a:endParaRPr lang="en-US" dirty="0"/>
          </a:p>
        </p:txBody>
      </p:sp>
    </p:spTree>
    <p:extLst>
      <p:ext uri="{BB962C8B-B14F-4D97-AF65-F5344CB8AC3E}">
        <p14:creationId xmlns:p14="http://schemas.microsoft.com/office/powerpoint/2010/main" val="1796083120"/>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3E9567F-50FB-2D14-8F68-399B9AFB4FCD}"/>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3BC17090-15F0-D522-EB5C-90BD5224EE7D}"/>
              </a:ext>
            </a:extLst>
          </p:cNvPr>
          <p:cNvSpPr>
            <a:spLocks noGrp="1"/>
          </p:cNvSpPr>
          <p:nvPr>
            <p:ph type="title"/>
          </p:nvPr>
        </p:nvSpPr>
        <p:spPr>
          <a:xfrm>
            <a:off x="808638" y="386930"/>
            <a:ext cx="9236700" cy="1188950"/>
          </a:xfrm>
        </p:spPr>
        <p:txBody>
          <a:bodyPr anchor="b">
            <a:normAutofit/>
          </a:bodyPr>
          <a:lstStyle/>
          <a:p>
            <a:r>
              <a:rPr lang="en-US" sz="5400" b="1" dirty="0"/>
              <a:t>Access to Justice (2)</a:t>
            </a:r>
          </a:p>
        </p:txBody>
      </p:sp>
      <p:grpSp>
        <p:nvGrpSpPr>
          <p:cNvPr id="12" name="Group 11">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3" name="Rectangle 12">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6" name="Rectangle 15">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ontent Placeholder 4">
            <a:extLst>
              <a:ext uri="{FF2B5EF4-FFF2-40B4-BE49-F238E27FC236}">
                <a16:creationId xmlns:a16="http://schemas.microsoft.com/office/drawing/2014/main" id="{CC6479BE-2776-8518-7423-AFBF21AD6976}"/>
              </a:ext>
            </a:extLst>
          </p:cNvPr>
          <p:cNvSpPr>
            <a:spLocks noGrp="1"/>
          </p:cNvSpPr>
          <p:nvPr>
            <p:ph idx="1"/>
          </p:nvPr>
        </p:nvSpPr>
        <p:spPr>
          <a:xfrm>
            <a:off x="793660" y="2599509"/>
            <a:ext cx="10143668" cy="3435531"/>
          </a:xfrm>
        </p:spPr>
        <p:txBody>
          <a:bodyPr anchor="ctr">
            <a:normAutofit/>
          </a:bodyPr>
          <a:lstStyle/>
          <a:p>
            <a:pPr algn="just"/>
            <a:r>
              <a:rPr lang="en-IE" sz="2400" kern="0" dirty="0">
                <a:effectLst/>
                <a:latin typeface="Calibri" panose="020F0502020204030204" pitchFamily="34" charset="0"/>
                <a:ea typeface="Times New Roman" panose="02020603050405020304" pitchFamily="18" charset="0"/>
              </a:rPr>
              <a:t>Persons with disabilities who often have the greatest legal needs encounter the most obstacles when attempting to access the Irish justice system. </a:t>
            </a:r>
          </a:p>
          <a:p>
            <a:pPr algn="just"/>
            <a:r>
              <a:rPr lang="en-US" sz="2400" dirty="0"/>
              <a:t>Unmet legal needs, delays in legal proceedings, and insufficient access to legal aid as significant barriers. </a:t>
            </a:r>
          </a:p>
          <a:p>
            <a:pPr algn="just"/>
            <a:r>
              <a:rPr lang="en-US" sz="2400" dirty="0"/>
              <a:t>Review of Civil Legal Aid is currently ongoing.</a:t>
            </a:r>
          </a:p>
          <a:p>
            <a:pPr algn="just"/>
            <a:r>
              <a:rPr lang="en-US" sz="2400" dirty="0"/>
              <a:t> To improve access to justice for persons with disabilities, Ireland should expand legal aid to include all groups protected under anti-discrimination legislation, with a particular focus on persons with disabilities. </a:t>
            </a:r>
          </a:p>
        </p:txBody>
      </p:sp>
    </p:spTree>
    <p:extLst>
      <p:ext uri="{BB962C8B-B14F-4D97-AF65-F5344CB8AC3E}">
        <p14:creationId xmlns:p14="http://schemas.microsoft.com/office/powerpoint/2010/main" val="3697488306"/>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4AA4FC4-E94C-9A09-1252-E50BF5B2AD63}"/>
              </a:ext>
            </a:extLst>
          </p:cNvPr>
          <p:cNvSpPr>
            <a:spLocks noGrp="1"/>
          </p:cNvSpPr>
          <p:nvPr>
            <p:ph type="title"/>
          </p:nvPr>
        </p:nvSpPr>
        <p:spPr>
          <a:xfrm>
            <a:off x="1524000" y="1293338"/>
            <a:ext cx="9144000" cy="3274592"/>
          </a:xfrm>
        </p:spPr>
        <p:txBody>
          <a:bodyPr vert="horz" lIns="91440" tIns="45720" rIns="91440" bIns="45720" rtlCol="0" anchor="ctr">
            <a:normAutofit/>
          </a:bodyPr>
          <a:lstStyle/>
          <a:p>
            <a:pPr algn="ctr"/>
            <a:r>
              <a:rPr lang="en-US" sz="7200" b="1" dirty="0"/>
              <a:t>7</a:t>
            </a:r>
            <a:r>
              <a:rPr lang="en-US" sz="7200" b="1" kern="1200" dirty="0">
                <a:solidFill>
                  <a:schemeClr val="tx1"/>
                </a:solidFill>
                <a:latin typeface="+mj-lt"/>
                <a:ea typeface="+mj-ea"/>
                <a:cs typeface="+mj-cs"/>
              </a:rPr>
              <a:t>. Case Studies </a:t>
            </a:r>
          </a:p>
        </p:txBody>
      </p:sp>
      <p:cxnSp>
        <p:nvCxnSpPr>
          <p:cNvPr id="25" name="Straight Connector 24">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8245040"/>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4F99E48-E908-3947-A1E8-8EE29B8AD2F7}"/>
              </a:ext>
            </a:extLst>
          </p:cNvPr>
          <p:cNvSpPr>
            <a:spLocks noGrp="1"/>
          </p:cNvSpPr>
          <p:nvPr>
            <p:ph type="title"/>
          </p:nvPr>
        </p:nvSpPr>
        <p:spPr>
          <a:xfrm>
            <a:off x="808638" y="386930"/>
            <a:ext cx="9236700" cy="1188950"/>
          </a:xfrm>
        </p:spPr>
        <p:txBody>
          <a:bodyPr anchor="b">
            <a:normAutofit/>
          </a:bodyPr>
          <a:lstStyle/>
          <a:p>
            <a:r>
              <a:rPr lang="en-US" sz="5400" b="1" dirty="0"/>
              <a:t>Example 1</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0505776-7C4C-D54C-A557-9CF3CEF9EDC8}"/>
              </a:ext>
            </a:extLst>
          </p:cNvPr>
          <p:cNvSpPr>
            <a:spLocks noGrp="1"/>
          </p:cNvSpPr>
          <p:nvPr>
            <p:ph idx="1"/>
          </p:nvPr>
        </p:nvSpPr>
        <p:spPr>
          <a:xfrm>
            <a:off x="793660" y="2599509"/>
            <a:ext cx="10143668" cy="3435531"/>
          </a:xfrm>
        </p:spPr>
        <p:txBody>
          <a:bodyPr anchor="ctr">
            <a:normAutofit/>
          </a:bodyPr>
          <a:lstStyle/>
          <a:p>
            <a:r>
              <a:rPr lang="en-US" sz="2400" dirty="0"/>
              <a:t>A student has a LENS report which suggests an accommodation would be to record the class.</a:t>
            </a:r>
          </a:p>
          <a:p>
            <a:r>
              <a:rPr lang="en-US" sz="2400" dirty="0"/>
              <a:t>Lecturer does not like students recording class so refuses permission to do so.</a:t>
            </a:r>
          </a:p>
          <a:p>
            <a:endParaRPr lang="en-US" sz="2400" dirty="0"/>
          </a:p>
          <a:p>
            <a:pPr marL="0" indent="0">
              <a:buNone/>
            </a:pPr>
            <a:r>
              <a:rPr lang="en-US" sz="2400" b="1" dirty="0"/>
              <a:t>What would you do?</a:t>
            </a:r>
          </a:p>
        </p:txBody>
      </p:sp>
    </p:spTree>
    <p:extLst>
      <p:ext uri="{BB962C8B-B14F-4D97-AF65-F5344CB8AC3E}">
        <p14:creationId xmlns:p14="http://schemas.microsoft.com/office/powerpoint/2010/main" val="2427908286"/>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716C0F0-ECF6-A940-ABC0-0B10CD38E16A}"/>
              </a:ext>
            </a:extLst>
          </p:cNvPr>
          <p:cNvSpPr>
            <a:spLocks noGrp="1"/>
          </p:cNvSpPr>
          <p:nvPr>
            <p:ph type="title"/>
          </p:nvPr>
        </p:nvSpPr>
        <p:spPr>
          <a:xfrm>
            <a:off x="808638" y="386930"/>
            <a:ext cx="9236700" cy="1188950"/>
          </a:xfrm>
        </p:spPr>
        <p:txBody>
          <a:bodyPr vert="horz" lIns="91440" tIns="45720" rIns="91440" bIns="45720" rtlCol="0" anchor="b">
            <a:normAutofit/>
          </a:bodyPr>
          <a:lstStyle/>
          <a:p>
            <a:pPr algn="ctr"/>
            <a:r>
              <a:rPr lang="en-US" sz="5400" b="1" dirty="0"/>
              <a:t>Sandra Fredman</a:t>
            </a:r>
          </a:p>
        </p:txBody>
      </p:sp>
      <p:grpSp>
        <p:nvGrpSpPr>
          <p:cNvPr id="11" name="Group 10">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7" name="Rectangle 6">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a:extLst>
              <a:ext uri="{FF2B5EF4-FFF2-40B4-BE49-F238E27FC236}">
                <a16:creationId xmlns:a16="http://schemas.microsoft.com/office/drawing/2014/main" id="{A0910102-998F-5E4D-9BDD-2285507F8117}"/>
              </a:ext>
            </a:extLst>
          </p:cNvPr>
          <p:cNvSpPr>
            <a:spLocks noGrp="1"/>
          </p:cNvSpPr>
          <p:nvPr>
            <p:ph idx="1"/>
          </p:nvPr>
        </p:nvSpPr>
        <p:spPr>
          <a:xfrm>
            <a:off x="793660" y="2599509"/>
            <a:ext cx="10143668" cy="3435531"/>
          </a:xfrm>
        </p:spPr>
        <p:txBody>
          <a:bodyPr vert="horz" lIns="91440" tIns="45720" rIns="91440" bIns="45720" rtlCol="0" anchor="ctr">
            <a:normAutofit fontScale="92500"/>
          </a:bodyPr>
          <a:lstStyle/>
          <a:p>
            <a:pPr marL="0" indent="0" algn="ctr">
              <a:buNone/>
            </a:pPr>
            <a:r>
              <a:rPr lang="en-US" altLang="en-US" sz="4000" dirty="0"/>
              <a:t>“Instead of requiring disabled people to conform to existing norms, the aim is to develop a concept of equality which requires adaptation and change”. </a:t>
            </a:r>
          </a:p>
          <a:p>
            <a:pPr marL="0" indent="0">
              <a:buNone/>
            </a:pPr>
            <a:endParaRPr lang="en-US" altLang="en-US" sz="2400" dirty="0"/>
          </a:p>
          <a:p>
            <a:pPr marL="0" indent="0" algn="ctr">
              <a:buNone/>
            </a:pPr>
            <a:r>
              <a:rPr lang="en-US" altLang="en-US" sz="2400" dirty="0"/>
              <a:t>See Fredman, Sandra, 'Disability Equality: A Challenge to the Existing Anti-Discrimination Paradigm?' in Disability and Equality Law (1st edn, Routledge 2005) 20 </a:t>
            </a:r>
          </a:p>
        </p:txBody>
      </p:sp>
    </p:spTree>
    <p:extLst>
      <p:ext uri="{BB962C8B-B14F-4D97-AF65-F5344CB8AC3E}">
        <p14:creationId xmlns:p14="http://schemas.microsoft.com/office/powerpoint/2010/main" val="121084731"/>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4F99E48-E908-3947-A1E8-8EE29B8AD2F7}"/>
              </a:ext>
            </a:extLst>
          </p:cNvPr>
          <p:cNvSpPr>
            <a:spLocks noGrp="1"/>
          </p:cNvSpPr>
          <p:nvPr>
            <p:ph type="title"/>
          </p:nvPr>
        </p:nvSpPr>
        <p:spPr>
          <a:xfrm>
            <a:off x="808638" y="386930"/>
            <a:ext cx="9236700" cy="1188950"/>
          </a:xfrm>
        </p:spPr>
        <p:txBody>
          <a:bodyPr anchor="b">
            <a:normAutofit/>
          </a:bodyPr>
          <a:lstStyle/>
          <a:p>
            <a:r>
              <a:rPr lang="en-US" sz="5400" b="1" dirty="0"/>
              <a:t>Example 2</a:t>
            </a:r>
          </a:p>
        </p:txBody>
      </p:sp>
      <p:grpSp>
        <p:nvGrpSpPr>
          <p:cNvPr id="25" name="Group 24">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6" name="Rectangle 25">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9" name="Rectangle 28">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0505776-7C4C-D54C-A557-9CF3CEF9EDC8}"/>
              </a:ext>
            </a:extLst>
          </p:cNvPr>
          <p:cNvSpPr>
            <a:spLocks noGrp="1"/>
          </p:cNvSpPr>
          <p:nvPr>
            <p:ph idx="1"/>
          </p:nvPr>
        </p:nvSpPr>
        <p:spPr>
          <a:xfrm>
            <a:off x="793660" y="2599509"/>
            <a:ext cx="10143668" cy="3435531"/>
          </a:xfrm>
        </p:spPr>
        <p:txBody>
          <a:bodyPr anchor="ctr">
            <a:normAutofit/>
          </a:bodyPr>
          <a:lstStyle/>
          <a:p>
            <a:pPr marL="457200" indent="-457200">
              <a:buFont typeface="+mj-lt"/>
              <a:buAutoNum type="arabicPeriod"/>
            </a:pPr>
            <a:r>
              <a:rPr lang="en-US" sz="2400" dirty="0"/>
              <a:t>A student uses a particular technology as a reasonable accommodation.</a:t>
            </a:r>
          </a:p>
          <a:p>
            <a:pPr marL="457200" indent="-457200">
              <a:buFont typeface="+mj-lt"/>
              <a:buAutoNum type="arabicPeriod"/>
            </a:pPr>
            <a:endParaRPr lang="en-US" sz="2400" dirty="0"/>
          </a:p>
          <a:p>
            <a:pPr marL="457200" indent="-457200">
              <a:buFont typeface="+mj-lt"/>
              <a:buAutoNum type="arabicPeriod"/>
            </a:pPr>
            <a:r>
              <a:rPr lang="en-US" sz="2400" dirty="0"/>
              <a:t>The lecturer sees the technology being used in class and asks the student in front of the class what are they doing, why are the doing it etc – asks the student to explain themselves.</a:t>
            </a:r>
          </a:p>
          <a:p>
            <a:endParaRPr lang="en-US" sz="2400" dirty="0"/>
          </a:p>
          <a:p>
            <a:pPr marL="0" indent="0" algn="ctr">
              <a:buNone/>
            </a:pPr>
            <a:r>
              <a:rPr lang="en-US" sz="4000" b="1" dirty="0"/>
              <a:t>What would you do?</a:t>
            </a:r>
          </a:p>
        </p:txBody>
      </p:sp>
    </p:spTree>
    <p:extLst>
      <p:ext uri="{BB962C8B-B14F-4D97-AF65-F5344CB8AC3E}">
        <p14:creationId xmlns:p14="http://schemas.microsoft.com/office/powerpoint/2010/main" val="1894808345"/>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4F99E48-E908-3947-A1E8-8EE29B8AD2F7}"/>
              </a:ext>
            </a:extLst>
          </p:cNvPr>
          <p:cNvSpPr>
            <a:spLocks noGrp="1"/>
          </p:cNvSpPr>
          <p:nvPr>
            <p:ph type="title"/>
          </p:nvPr>
        </p:nvSpPr>
        <p:spPr>
          <a:xfrm>
            <a:off x="808638" y="386930"/>
            <a:ext cx="9236700" cy="1188950"/>
          </a:xfrm>
        </p:spPr>
        <p:txBody>
          <a:bodyPr anchor="b">
            <a:normAutofit/>
          </a:bodyPr>
          <a:lstStyle/>
          <a:p>
            <a:r>
              <a:rPr lang="en-US" sz="5400" b="1" dirty="0"/>
              <a:t>Example 3</a:t>
            </a:r>
          </a:p>
        </p:txBody>
      </p:sp>
      <p:grpSp>
        <p:nvGrpSpPr>
          <p:cNvPr id="25" name="Group 24">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6" name="Rectangle 25">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9" name="Rectangle 28">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0505776-7C4C-D54C-A557-9CF3CEF9EDC8}"/>
              </a:ext>
            </a:extLst>
          </p:cNvPr>
          <p:cNvSpPr>
            <a:spLocks noGrp="1"/>
          </p:cNvSpPr>
          <p:nvPr>
            <p:ph idx="1"/>
          </p:nvPr>
        </p:nvSpPr>
        <p:spPr>
          <a:xfrm>
            <a:off x="793660" y="2599509"/>
            <a:ext cx="10143668" cy="3435531"/>
          </a:xfrm>
        </p:spPr>
        <p:txBody>
          <a:bodyPr anchor="ctr">
            <a:normAutofit/>
          </a:bodyPr>
          <a:lstStyle/>
          <a:p>
            <a:pPr marL="457200" indent="-457200">
              <a:buFont typeface="+mj-lt"/>
              <a:buAutoNum type="arabicPeriod"/>
            </a:pPr>
            <a:r>
              <a:rPr lang="en-US" sz="2400" dirty="0"/>
              <a:t>A Deaf student requires Irish sign language as an accommodation.</a:t>
            </a:r>
          </a:p>
          <a:p>
            <a:pPr marL="457200" indent="-457200">
              <a:buFont typeface="+mj-lt"/>
              <a:buAutoNum type="arabicPeriod"/>
            </a:pPr>
            <a:endParaRPr lang="en-US" sz="2400" dirty="0"/>
          </a:p>
          <a:p>
            <a:pPr marL="457200" indent="-457200">
              <a:buFont typeface="+mj-lt"/>
              <a:buAutoNum type="arabicPeriod"/>
            </a:pPr>
            <a:r>
              <a:rPr lang="en-US" sz="2400" dirty="0"/>
              <a:t>The Higher Education Institution states it is too expensive and awkward to provide.</a:t>
            </a:r>
          </a:p>
          <a:p>
            <a:pPr marL="0" indent="0">
              <a:buNone/>
            </a:pPr>
            <a:endParaRPr lang="en-US" sz="2400" dirty="0"/>
          </a:p>
          <a:p>
            <a:pPr marL="0" indent="0" algn="ctr">
              <a:buNone/>
            </a:pPr>
            <a:r>
              <a:rPr lang="en-US" sz="4000" b="1" dirty="0"/>
              <a:t>What would you do?</a:t>
            </a:r>
          </a:p>
          <a:p>
            <a:pPr marL="0" indent="0">
              <a:buNone/>
            </a:pPr>
            <a:endParaRPr lang="en-US" sz="2400" b="1" dirty="0"/>
          </a:p>
        </p:txBody>
      </p:sp>
    </p:spTree>
    <p:extLst>
      <p:ext uri="{BB962C8B-B14F-4D97-AF65-F5344CB8AC3E}">
        <p14:creationId xmlns:p14="http://schemas.microsoft.com/office/powerpoint/2010/main" val="1839122317"/>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095C1F4-AE7F-44E4-8693-40D3D68311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6" name="Group 15">
            <a:extLst>
              <a:ext uri="{FF2B5EF4-FFF2-40B4-BE49-F238E27FC236}">
                <a16:creationId xmlns:a16="http://schemas.microsoft.com/office/drawing/2014/main" id="{8734DDD3-F723-4DD3-8ABE-EC0B2AC87D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522324" y="-15978"/>
            <a:ext cx="7147352" cy="5876916"/>
            <a:chOff x="329184" y="-99107"/>
            <a:chExt cx="524256" cy="5876916"/>
          </a:xfrm>
        </p:grpSpPr>
        <p:cxnSp>
          <p:nvCxnSpPr>
            <p:cNvPr id="10" name="Straight Connector 9">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3824"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99107"/>
              <a:ext cx="524256" cy="563122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8" name="Rectangle 17">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1055718"/>
            <a:ext cx="10999072" cy="335834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54A614D-04A7-0F43-861A-5DAFE495A2D7}"/>
              </a:ext>
            </a:extLst>
          </p:cNvPr>
          <p:cNvSpPr>
            <a:spLocks noGrp="1"/>
          </p:cNvSpPr>
          <p:nvPr>
            <p:ph type="title"/>
          </p:nvPr>
        </p:nvSpPr>
        <p:spPr>
          <a:xfrm>
            <a:off x="1524000" y="1584683"/>
            <a:ext cx="9144000" cy="2551829"/>
          </a:xfrm>
        </p:spPr>
        <p:txBody>
          <a:bodyPr vert="horz" lIns="91440" tIns="45720" rIns="91440" bIns="45720" rtlCol="0" anchor="ctr">
            <a:normAutofit/>
          </a:bodyPr>
          <a:lstStyle/>
          <a:p>
            <a:pPr algn="ctr"/>
            <a:r>
              <a:rPr lang="en-US" sz="5600" b="1" kern="1200" dirty="0">
                <a:solidFill>
                  <a:schemeClr val="tx1"/>
                </a:solidFill>
                <a:latin typeface="+mj-lt"/>
                <a:ea typeface="+mj-ea"/>
                <a:cs typeface="+mj-cs"/>
              </a:rPr>
              <a:t>Thank you for your attention!</a:t>
            </a:r>
            <a:br>
              <a:rPr lang="en-US" sz="5600" b="1" kern="1200" dirty="0">
                <a:solidFill>
                  <a:schemeClr val="tx1"/>
                </a:solidFill>
                <a:latin typeface="+mj-lt"/>
                <a:ea typeface="+mj-ea"/>
                <a:cs typeface="+mj-cs"/>
              </a:rPr>
            </a:br>
            <a:br>
              <a:rPr lang="en-US" sz="5600" b="1" kern="1200" dirty="0">
                <a:solidFill>
                  <a:schemeClr val="tx1"/>
                </a:solidFill>
                <a:latin typeface="+mj-lt"/>
                <a:ea typeface="+mj-ea"/>
                <a:cs typeface="+mj-cs"/>
              </a:rPr>
            </a:br>
            <a:r>
              <a:rPr lang="en-US" sz="5600" b="1" kern="1200" dirty="0">
                <a:solidFill>
                  <a:schemeClr val="tx1"/>
                </a:solidFill>
                <a:latin typeface="+mj-lt"/>
                <a:ea typeface="+mj-ea"/>
                <a:cs typeface="+mj-cs"/>
              </a:rPr>
              <a:t>Questions?</a:t>
            </a:r>
            <a:endParaRPr lang="en-US" sz="5600" kern="1200" dirty="0">
              <a:solidFill>
                <a:schemeClr val="tx1"/>
              </a:solidFill>
              <a:latin typeface="+mj-lt"/>
              <a:ea typeface="+mj-ea"/>
              <a:cs typeface="+mj-cs"/>
            </a:endParaRPr>
          </a:p>
        </p:txBody>
      </p:sp>
    </p:spTree>
    <p:extLst>
      <p:ext uri="{BB962C8B-B14F-4D97-AF65-F5344CB8AC3E}">
        <p14:creationId xmlns:p14="http://schemas.microsoft.com/office/powerpoint/2010/main" val="1822745876"/>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95C1F4-AE7F-44E4-8693-40D3D68311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8734DDD3-F723-4DD3-8ABE-EC0B2AC87D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522324" y="-15978"/>
            <a:ext cx="7147352" cy="5876916"/>
            <a:chOff x="329184" y="-99107"/>
            <a:chExt cx="524256" cy="5876916"/>
          </a:xfrm>
        </p:grpSpPr>
        <p:cxnSp>
          <p:nvCxnSpPr>
            <p:cNvPr id="13" name="Straight Connector 12">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3824"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99107"/>
              <a:ext cx="524256" cy="563122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6" name="Rectangle 15">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1055718"/>
            <a:ext cx="10999072" cy="335834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1011A814-BC46-ED47-92E7-AA5A7B5CC0D9}"/>
              </a:ext>
            </a:extLst>
          </p:cNvPr>
          <p:cNvSpPr>
            <a:spLocks noGrp="1"/>
          </p:cNvSpPr>
          <p:nvPr>
            <p:ph type="ctrTitle"/>
          </p:nvPr>
        </p:nvSpPr>
        <p:spPr>
          <a:xfrm>
            <a:off x="1524000" y="1584683"/>
            <a:ext cx="9144000" cy="2551829"/>
          </a:xfrm>
        </p:spPr>
        <p:txBody>
          <a:bodyPr anchor="ctr">
            <a:normAutofit/>
          </a:bodyPr>
          <a:lstStyle/>
          <a:p>
            <a:r>
              <a:rPr lang="en-US" sz="6600" b="1" dirty="0"/>
              <a:t>1. Sources of Law </a:t>
            </a:r>
          </a:p>
        </p:txBody>
      </p:sp>
    </p:spTree>
    <p:extLst>
      <p:ext uri="{BB962C8B-B14F-4D97-AF65-F5344CB8AC3E}">
        <p14:creationId xmlns:p14="http://schemas.microsoft.com/office/powerpoint/2010/main" val="908306592"/>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067C181-06AE-0B43-B0C7-128A0118467B}"/>
              </a:ext>
            </a:extLst>
          </p:cNvPr>
          <p:cNvSpPr>
            <a:spLocks noGrp="1"/>
          </p:cNvSpPr>
          <p:nvPr>
            <p:ph type="title"/>
          </p:nvPr>
        </p:nvSpPr>
        <p:spPr>
          <a:xfrm>
            <a:off x="808638" y="386930"/>
            <a:ext cx="9236700" cy="1188950"/>
          </a:xfrm>
        </p:spPr>
        <p:txBody>
          <a:bodyPr anchor="b">
            <a:normAutofit/>
          </a:bodyPr>
          <a:lstStyle/>
          <a:p>
            <a:r>
              <a:rPr lang="en-GB" sz="3800" b="1" dirty="0"/>
              <a:t>What do we mean by the term sources of law? (1)</a:t>
            </a:r>
            <a:endParaRPr lang="en-US" sz="3800" dirty="0"/>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ADE7E45-7D4E-C542-820F-FBCFCF78931C}"/>
              </a:ext>
            </a:extLst>
          </p:cNvPr>
          <p:cNvSpPr>
            <a:spLocks noGrp="1"/>
          </p:cNvSpPr>
          <p:nvPr>
            <p:ph idx="1"/>
          </p:nvPr>
        </p:nvSpPr>
        <p:spPr>
          <a:xfrm>
            <a:off x="793660" y="2599509"/>
            <a:ext cx="10143668" cy="3435531"/>
          </a:xfrm>
        </p:spPr>
        <p:txBody>
          <a:bodyPr anchor="ctr">
            <a:normAutofit/>
          </a:bodyPr>
          <a:lstStyle/>
          <a:p>
            <a:pPr marL="0" indent="0">
              <a:buNone/>
            </a:pPr>
            <a:endParaRPr lang="en-IE" sz="2400" dirty="0"/>
          </a:p>
          <a:p>
            <a:r>
              <a:rPr lang="en-GB" sz="2400" dirty="0"/>
              <a:t>The term sources of law refer to the origins of legal of rules.  </a:t>
            </a:r>
          </a:p>
          <a:p>
            <a:r>
              <a:rPr lang="en-GB" sz="2400" dirty="0"/>
              <a:t>We need to understand the origins of different rules and map out the relationship of the different rules to each other.  </a:t>
            </a:r>
          </a:p>
          <a:p>
            <a:r>
              <a:rPr lang="en-GB" sz="2400" dirty="0"/>
              <a:t>We need to know where you can locate rules and apply those rules to legal problems.  </a:t>
            </a:r>
          </a:p>
          <a:p>
            <a:r>
              <a:rPr lang="en-GB" sz="2400" dirty="0"/>
              <a:t>One of the difficult things is understanding precisely how the different rules slot into the overarching structure.  </a:t>
            </a:r>
          </a:p>
          <a:p>
            <a:endParaRPr lang="en-US" sz="2400" dirty="0"/>
          </a:p>
        </p:txBody>
      </p:sp>
    </p:spTree>
    <p:extLst>
      <p:ext uri="{BB962C8B-B14F-4D97-AF65-F5344CB8AC3E}">
        <p14:creationId xmlns:p14="http://schemas.microsoft.com/office/powerpoint/2010/main" val="3473794069"/>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067C181-06AE-0B43-B0C7-128A0118467B}"/>
              </a:ext>
            </a:extLst>
          </p:cNvPr>
          <p:cNvSpPr>
            <a:spLocks noGrp="1"/>
          </p:cNvSpPr>
          <p:nvPr>
            <p:ph type="title"/>
          </p:nvPr>
        </p:nvSpPr>
        <p:spPr>
          <a:xfrm>
            <a:off x="808638" y="386930"/>
            <a:ext cx="9236700" cy="1188950"/>
          </a:xfrm>
        </p:spPr>
        <p:txBody>
          <a:bodyPr anchor="b">
            <a:normAutofit/>
          </a:bodyPr>
          <a:lstStyle/>
          <a:p>
            <a:r>
              <a:rPr lang="en-GB" sz="3800" b="1" dirty="0"/>
              <a:t>What do we mean by the term sources of law? (2)</a:t>
            </a:r>
            <a:endParaRPr lang="en-US" sz="3800" dirty="0"/>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ADE7E45-7D4E-C542-820F-FBCFCF78931C}"/>
              </a:ext>
            </a:extLst>
          </p:cNvPr>
          <p:cNvSpPr>
            <a:spLocks noGrp="1"/>
          </p:cNvSpPr>
          <p:nvPr>
            <p:ph idx="1"/>
          </p:nvPr>
        </p:nvSpPr>
        <p:spPr>
          <a:xfrm>
            <a:off x="793660" y="2599509"/>
            <a:ext cx="10143668" cy="3435531"/>
          </a:xfrm>
        </p:spPr>
        <p:txBody>
          <a:bodyPr anchor="ctr">
            <a:normAutofit/>
          </a:bodyPr>
          <a:lstStyle/>
          <a:p>
            <a:pPr marL="0" indent="0">
              <a:buNone/>
            </a:pPr>
            <a:endParaRPr lang="en-IE" sz="2000" dirty="0"/>
          </a:p>
          <a:p>
            <a:r>
              <a:rPr lang="en-GB" sz="2000" dirty="0"/>
              <a:t>A particular difficulty is to understand how to resolve a legal problem when there appears to be conflict between legal rules.  </a:t>
            </a:r>
          </a:p>
          <a:p>
            <a:r>
              <a:rPr lang="en-GB" sz="2000" dirty="0"/>
              <a:t>Therefore, in our legal system we categorise different sources of law within a </a:t>
            </a:r>
            <a:r>
              <a:rPr lang="en-GB" sz="2000" b="1" dirty="0"/>
              <a:t>hierarchical framework</a:t>
            </a:r>
            <a:r>
              <a:rPr lang="en-GB" sz="2000" dirty="0"/>
              <a:t>.  </a:t>
            </a:r>
          </a:p>
          <a:p>
            <a:r>
              <a:rPr lang="en-GB" sz="2000" dirty="0"/>
              <a:t>As this is a hierarchical system, some sources of law will triumph over other sources of law, where the rules conflict.  </a:t>
            </a:r>
          </a:p>
          <a:p>
            <a:r>
              <a:rPr lang="en-GB" sz="2000" dirty="0"/>
              <a:t>In Ireland there are </a:t>
            </a:r>
            <a:r>
              <a:rPr lang="en-GB" sz="2000" b="1" dirty="0"/>
              <a:t>4 main sources of law</a:t>
            </a:r>
            <a:r>
              <a:rPr lang="en-GB" sz="2000" dirty="0"/>
              <a:t> within our legal system.  We need to understand these sources of law and which sources will triumph over the other when there is a conflict.</a:t>
            </a:r>
            <a:endParaRPr lang="en-IE" sz="2000" dirty="0"/>
          </a:p>
          <a:p>
            <a:endParaRPr lang="en-US" sz="2000" dirty="0"/>
          </a:p>
        </p:txBody>
      </p:sp>
    </p:spTree>
    <p:extLst>
      <p:ext uri="{BB962C8B-B14F-4D97-AF65-F5344CB8AC3E}">
        <p14:creationId xmlns:p14="http://schemas.microsoft.com/office/powerpoint/2010/main" val="2666824115"/>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1AF3201-3A89-BA41-8AB0-4F7FE82E5AB4}"/>
              </a:ext>
            </a:extLst>
          </p:cNvPr>
          <p:cNvSpPr>
            <a:spLocks noGrp="1"/>
          </p:cNvSpPr>
          <p:nvPr>
            <p:ph type="title"/>
          </p:nvPr>
        </p:nvSpPr>
        <p:spPr>
          <a:xfrm>
            <a:off x="808638" y="386930"/>
            <a:ext cx="9236700" cy="1188950"/>
          </a:xfrm>
        </p:spPr>
        <p:txBody>
          <a:bodyPr anchor="b">
            <a:normAutofit/>
          </a:bodyPr>
          <a:lstStyle/>
          <a:p>
            <a:r>
              <a:rPr lang="en-US" sz="5400" b="1" dirty="0"/>
              <a:t>Main sources of law</a:t>
            </a:r>
            <a:endParaRPr lang="en-IE" sz="5400" b="1" dirty="0"/>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D96C458-FF6E-BE43-9C74-662E4A518334}"/>
              </a:ext>
            </a:extLst>
          </p:cNvPr>
          <p:cNvSpPr>
            <a:spLocks noGrp="1"/>
          </p:cNvSpPr>
          <p:nvPr>
            <p:ph idx="1"/>
          </p:nvPr>
        </p:nvSpPr>
        <p:spPr>
          <a:xfrm>
            <a:off x="793660" y="2599509"/>
            <a:ext cx="10143668" cy="3435531"/>
          </a:xfrm>
        </p:spPr>
        <p:txBody>
          <a:bodyPr anchor="ctr">
            <a:normAutofit fontScale="77500" lnSpcReduction="20000"/>
          </a:bodyPr>
          <a:lstStyle/>
          <a:p>
            <a:pPr marL="0" lvl="0" indent="0">
              <a:buNone/>
            </a:pPr>
            <a:r>
              <a:rPr lang="en-GB" sz="3500" b="1" dirty="0"/>
              <a:t>In Ireland </a:t>
            </a:r>
          </a:p>
          <a:p>
            <a:pPr marL="342900" lvl="0" indent="-342900">
              <a:buFont typeface="+mj-lt"/>
              <a:buAutoNum type="arabicPeriod"/>
            </a:pPr>
            <a:r>
              <a:rPr lang="en-GB" sz="3500" dirty="0"/>
              <a:t>The Constitution </a:t>
            </a:r>
            <a:endParaRPr lang="en-IE" sz="3500" dirty="0"/>
          </a:p>
          <a:p>
            <a:pPr marL="342900" lvl="0" indent="-342900">
              <a:buFont typeface="+mj-lt"/>
              <a:buAutoNum type="arabicPeriod"/>
            </a:pPr>
            <a:r>
              <a:rPr lang="en-GB" sz="3500" dirty="0"/>
              <a:t>Case Law / Common Law </a:t>
            </a:r>
            <a:endParaRPr lang="en-IE" sz="3500" dirty="0"/>
          </a:p>
          <a:p>
            <a:pPr marL="342900" lvl="0" indent="-342900">
              <a:buFont typeface="+mj-lt"/>
              <a:buAutoNum type="arabicPeriod"/>
            </a:pPr>
            <a:r>
              <a:rPr lang="en-GB" sz="3500" dirty="0"/>
              <a:t>Legislation </a:t>
            </a:r>
            <a:endParaRPr lang="en-IE" sz="3500" dirty="0"/>
          </a:p>
          <a:p>
            <a:pPr marL="342900" lvl="0" indent="-342900">
              <a:buFont typeface="+mj-lt"/>
              <a:buAutoNum type="arabicPeriod"/>
            </a:pPr>
            <a:r>
              <a:rPr lang="en-GB" sz="3500" dirty="0"/>
              <a:t>European Union Law </a:t>
            </a:r>
          </a:p>
          <a:p>
            <a:pPr marL="0" lvl="0" indent="0">
              <a:buNone/>
            </a:pPr>
            <a:endParaRPr lang="en-GB" sz="3500" b="1" dirty="0"/>
          </a:p>
          <a:p>
            <a:pPr marL="0" lvl="0" indent="0">
              <a:buNone/>
            </a:pPr>
            <a:r>
              <a:rPr lang="en-GB" sz="3500" b="1" dirty="0"/>
              <a:t>Other Sources  </a:t>
            </a:r>
          </a:p>
          <a:p>
            <a:pPr marL="342900" indent="-342900">
              <a:buFont typeface="+mj-lt"/>
              <a:buAutoNum type="arabicPeriod"/>
            </a:pPr>
            <a:r>
              <a:rPr lang="en-US" sz="3500" dirty="0"/>
              <a:t>International Law </a:t>
            </a:r>
            <a:endParaRPr lang="en-IE" sz="3500" dirty="0"/>
          </a:p>
          <a:p>
            <a:pPr marL="0" lvl="0" indent="0">
              <a:buNone/>
            </a:pPr>
            <a:endParaRPr lang="en-IE" sz="1700" b="1" dirty="0"/>
          </a:p>
          <a:p>
            <a:endParaRPr lang="en-US" sz="1700" dirty="0"/>
          </a:p>
        </p:txBody>
      </p:sp>
    </p:spTree>
    <p:extLst>
      <p:ext uri="{BB962C8B-B14F-4D97-AF65-F5344CB8AC3E}">
        <p14:creationId xmlns:p14="http://schemas.microsoft.com/office/powerpoint/2010/main" val="2283840764"/>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C3ACF3E9-5F08-D848-99B1-EAB21F159DE3}"/>
              </a:ext>
            </a:extLst>
          </p:cNvPr>
          <p:cNvSpPr>
            <a:spLocks noGrp="1"/>
          </p:cNvSpPr>
          <p:nvPr>
            <p:ph type="title"/>
          </p:nvPr>
        </p:nvSpPr>
        <p:spPr>
          <a:xfrm>
            <a:off x="808638" y="386930"/>
            <a:ext cx="9236700" cy="1188950"/>
          </a:xfrm>
        </p:spPr>
        <p:txBody>
          <a:bodyPr anchor="b">
            <a:normAutofit/>
          </a:bodyPr>
          <a:lstStyle/>
          <a:p>
            <a:pPr algn="ctr"/>
            <a:r>
              <a:rPr lang="en-US" sz="3800" b="1" dirty="0"/>
              <a:t>Important Sources of Law for Persons with Disabilities </a:t>
            </a:r>
          </a:p>
        </p:txBody>
      </p:sp>
      <p:grpSp>
        <p:nvGrpSpPr>
          <p:cNvPr id="16" name="Group 15">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7" name="Rectangle 16">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0" name="Rectangle 19">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Content Placeholder 8">
            <a:extLst>
              <a:ext uri="{FF2B5EF4-FFF2-40B4-BE49-F238E27FC236}">
                <a16:creationId xmlns:a16="http://schemas.microsoft.com/office/drawing/2014/main" id="{DB0C79DF-C743-6049-9789-C9876AAC8D59}"/>
              </a:ext>
            </a:extLst>
          </p:cNvPr>
          <p:cNvSpPr>
            <a:spLocks noGrp="1"/>
          </p:cNvSpPr>
          <p:nvPr>
            <p:ph idx="1"/>
          </p:nvPr>
        </p:nvSpPr>
        <p:spPr>
          <a:xfrm>
            <a:off x="793660" y="2599509"/>
            <a:ext cx="10143668" cy="3435531"/>
          </a:xfrm>
        </p:spPr>
        <p:txBody>
          <a:bodyPr anchor="ctr">
            <a:normAutofit/>
          </a:bodyPr>
          <a:lstStyle/>
          <a:p>
            <a:r>
              <a:rPr lang="en-US" sz="2400" dirty="0"/>
              <a:t>United Nations - Convention on the Rights of Persons with Disabilities (CRPD) </a:t>
            </a:r>
          </a:p>
          <a:p>
            <a:r>
              <a:rPr lang="en-US" sz="2400" dirty="0"/>
              <a:t>European Union </a:t>
            </a:r>
          </a:p>
          <a:p>
            <a:r>
              <a:rPr lang="en-US" sz="2400" dirty="0"/>
              <a:t>European Convention of Human Rights </a:t>
            </a:r>
          </a:p>
          <a:p>
            <a:r>
              <a:rPr lang="en-US" sz="2400" dirty="0"/>
              <a:t>European Social Charter (Revised)</a:t>
            </a:r>
          </a:p>
          <a:p>
            <a:r>
              <a:rPr lang="en-US" sz="2400" dirty="0"/>
              <a:t>Ireland </a:t>
            </a:r>
          </a:p>
          <a:p>
            <a:pPr lvl="1"/>
            <a:r>
              <a:rPr lang="en-US" dirty="0"/>
              <a:t>Legislation</a:t>
            </a:r>
          </a:p>
          <a:p>
            <a:pPr lvl="1"/>
            <a:r>
              <a:rPr lang="en-US" dirty="0"/>
              <a:t>Case law</a:t>
            </a:r>
          </a:p>
        </p:txBody>
      </p:sp>
    </p:spTree>
    <p:extLst>
      <p:ext uri="{BB962C8B-B14F-4D97-AF65-F5344CB8AC3E}">
        <p14:creationId xmlns:p14="http://schemas.microsoft.com/office/powerpoint/2010/main" val="1717979320"/>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6F51DF33-06DE-96FE-91CF-00DD92EA3A0D}"/>
              </a:ext>
            </a:extLst>
          </p:cNvPr>
          <p:cNvSpPr>
            <a:spLocks noGrp="1"/>
          </p:cNvSpPr>
          <p:nvPr>
            <p:ph type="title"/>
          </p:nvPr>
        </p:nvSpPr>
        <p:spPr>
          <a:xfrm>
            <a:off x="1524000" y="1293338"/>
            <a:ext cx="9144000" cy="3274592"/>
          </a:xfrm>
        </p:spPr>
        <p:txBody>
          <a:bodyPr vert="horz" lIns="91440" tIns="45720" rIns="91440" bIns="45720" rtlCol="0" anchor="ctr">
            <a:normAutofit/>
          </a:bodyPr>
          <a:lstStyle/>
          <a:p>
            <a:pPr algn="ctr"/>
            <a:r>
              <a:rPr lang="en-US" sz="7200" b="1" kern="1200" dirty="0">
                <a:solidFill>
                  <a:schemeClr val="tx1"/>
                </a:solidFill>
                <a:latin typeface="+mj-lt"/>
                <a:ea typeface="+mj-ea"/>
                <a:cs typeface="+mj-cs"/>
              </a:rPr>
              <a:t>2. UN Convention on the Rights of Persons with Disabilities </a:t>
            </a:r>
          </a:p>
        </p:txBody>
      </p:sp>
      <p:cxnSp>
        <p:nvCxnSpPr>
          <p:cNvPr id="16" name="Straight Connector 15">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8449772"/>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946560433F2B4BAC6115A870028350" ma:contentTypeVersion="18" ma:contentTypeDescription="Create a new document." ma:contentTypeScope="" ma:versionID="074b93ba85f1b6da4b85177d7686881e">
  <xsd:schema xmlns:xsd="http://www.w3.org/2001/XMLSchema" xmlns:xs="http://www.w3.org/2001/XMLSchema" xmlns:p="http://schemas.microsoft.com/office/2006/metadata/properties" xmlns:ns2="f04adec5-321f-46c9-8d8f-d278d5019d73" xmlns:ns3="98a9eb8c-6a01-428e-9f5d-17b5596ff277" targetNamespace="http://schemas.microsoft.com/office/2006/metadata/properties" ma:root="true" ma:fieldsID="42bcbbdd74c847102d5bad7bd7da2501" ns2:_="" ns3:_="">
    <xsd:import namespace="f04adec5-321f-46c9-8d8f-d278d5019d73"/>
    <xsd:import namespace="98a9eb8c-6a01-428e-9f5d-17b5596ff27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AutoKeyPoints" minOccurs="0"/>
                <xsd:element ref="ns2:MediaServiceKeyPoints" minOccurs="0"/>
                <xsd:element ref="ns2:lcf76f155ced4ddcb4097134ff3c332f" minOccurs="0"/>
                <xsd:element ref="ns3:TaxCatchAll" minOccurs="0"/>
                <xsd:element ref="ns2:MediaLengthInSeconds" minOccurs="0"/>
                <xsd:element ref="ns3:SharedWithUsers" minOccurs="0"/>
                <xsd:element ref="ns3:SharedWithDetails"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4adec5-321f-46c9-8d8f-d278d5019d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118109bd-626c-4cb5-b457-7c830300b9dd" ma:termSetId="09814cd3-568e-fe90-9814-8d621ff8fb84" ma:anchorId="fba54fb3-c3e1-fe81-a776-ca4b69148c4d" ma:open="true" ma:isKeyword="false">
      <xsd:complexType>
        <xsd:sequence>
          <xsd:element ref="pc:Terms" minOccurs="0" maxOccurs="1"/>
        </xsd:sequence>
      </xsd:complex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3" nillable="true" ma:displayName="Location" ma:indexed="true"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a9eb8c-6a01-428e-9f5d-17b5596ff277"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206d23ec-cc40-4063-b626-0df82dd7f71c}" ma:internalName="TaxCatchAll" ma:showField="CatchAllData" ma:web="98a9eb8c-6a01-428e-9f5d-17b5596ff277">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A436860-B6B6-4410-BDFD-60A69845FEDF}"/>
</file>

<file path=customXml/itemProps2.xml><?xml version="1.0" encoding="utf-8"?>
<ds:datastoreItem xmlns:ds="http://schemas.openxmlformats.org/officeDocument/2006/customXml" ds:itemID="{C80DEC2D-B10C-451F-A0D9-C0E199C0AC1E}"/>
</file>

<file path=docProps/app.xml><?xml version="1.0" encoding="utf-8"?>
<Properties xmlns="http://schemas.openxmlformats.org/officeDocument/2006/extended-properties" xmlns:vt="http://schemas.openxmlformats.org/officeDocument/2006/docPropsVTypes">
  <Template>Office 2013 - 2022 Theme</Template>
  <TotalTime>3475</TotalTime>
  <Words>1672</Words>
  <Application>Microsoft Macintosh PowerPoint</Application>
  <PresentationFormat>Widescreen</PresentationFormat>
  <Paragraphs>155</Paragraphs>
  <Slides>32</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ＭＳ Ｐゴシック</vt:lpstr>
      <vt:lpstr>Arial</vt:lpstr>
      <vt:lpstr>Calibri</vt:lpstr>
      <vt:lpstr>Calibri Light</vt:lpstr>
      <vt:lpstr>Söhne</vt:lpstr>
      <vt:lpstr>Times New Roman</vt:lpstr>
      <vt:lpstr>Office 2013 - 2022 Theme</vt:lpstr>
      <vt:lpstr>Understanding &amp; Applying Your Rights </vt:lpstr>
      <vt:lpstr>Overview of Presentation </vt:lpstr>
      <vt:lpstr>Sandra Fredman</vt:lpstr>
      <vt:lpstr>1. Sources of Law </vt:lpstr>
      <vt:lpstr>What do we mean by the term sources of law? (1)</vt:lpstr>
      <vt:lpstr>What do we mean by the term sources of law? (2)</vt:lpstr>
      <vt:lpstr>Main sources of law</vt:lpstr>
      <vt:lpstr>Important Sources of Law for Persons with Disabilities </vt:lpstr>
      <vt:lpstr>2. UN Convention on the Rights of Persons with Disabilities </vt:lpstr>
      <vt:lpstr>CRPD (1)</vt:lpstr>
      <vt:lpstr>CRPD (2)</vt:lpstr>
      <vt:lpstr>Towards Harmonisation of National Legislation with the United Nations Convention on the Rights of Persons with Disabilities</vt:lpstr>
      <vt:lpstr>Ireland</vt:lpstr>
      <vt:lpstr>Why is this relevant?</vt:lpstr>
      <vt:lpstr>3. What is reasonable accommodation?</vt:lpstr>
      <vt:lpstr>What is reasonable accommodation?</vt:lpstr>
      <vt:lpstr>4. What is Discrimination </vt:lpstr>
      <vt:lpstr>    Discrimination</vt:lpstr>
      <vt:lpstr>5. Equal Status Acts </vt:lpstr>
      <vt:lpstr>Individualised Duty</vt:lpstr>
      <vt:lpstr>Two Parts to Reasonable Accommodation</vt:lpstr>
      <vt:lpstr>Duty to accommodate | Part 1</vt:lpstr>
      <vt:lpstr>Duty to Accommodate | Part 2</vt:lpstr>
      <vt:lpstr>Equal Status Acts 2000-2018</vt:lpstr>
      <vt:lpstr>6. Access to Justice </vt:lpstr>
      <vt:lpstr>Access to Justice (1)</vt:lpstr>
      <vt:lpstr>Access to Justice (2)</vt:lpstr>
      <vt:lpstr>7. Case Studies </vt:lpstr>
      <vt:lpstr>Example 1</vt:lpstr>
      <vt:lpstr>Example 2</vt:lpstr>
      <vt:lpstr>Example 3</vt:lpstr>
      <vt:lpstr>Thank you for your attention!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Reasonable Accommodation</dc:title>
  <dc:creator>Quinlivan, Shivaun</dc:creator>
  <cp:lastModifiedBy>O'Mahony, Charles</cp:lastModifiedBy>
  <cp:revision>6</cp:revision>
  <dcterms:created xsi:type="dcterms:W3CDTF">2020-11-17T20:49:41Z</dcterms:created>
  <dcterms:modified xsi:type="dcterms:W3CDTF">2024-02-05T15:34:24Z</dcterms:modified>
</cp:coreProperties>
</file>