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6" r:id="rId3"/>
  </p:sldMasterIdLst>
  <p:notesMasterIdLst>
    <p:notesMasterId r:id="rId22"/>
  </p:notesMasterIdLst>
  <p:sldIdLst>
    <p:sldId id="279" r:id="rId4"/>
    <p:sldId id="282" r:id="rId5"/>
    <p:sldId id="274" r:id="rId6"/>
    <p:sldId id="290" r:id="rId7"/>
    <p:sldId id="265" r:id="rId8"/>
    <p:sldId id="278" r:id="rId9"/>
    <p:sldId id="258" r:id="rId10"/>
    <p:sldId id="263" r:id="rId11"/>
    <p:sldId id="259" r:id="rId12"/>
    <p:sldId id="260" r:id="rId13"/>
    <p:sldId id="261" r:id="rId14"/>
    <p:sldId id="291" r:id="rId15"/>
    <p:sldId id="268" r:id="rId16"/>
    <p:sldId id="262" r:id="rId17"/>
    <p:sldId id="266" r:id="rId18"/>
    <p:sldId id="281" r:id="rId19"/>
    <p:sldId id="287" r:id="rId20"/>
    <p:sldId id="289" r:id="rId2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8650FC9-7328-AB01-849F-2EBF1043C99C}" name="Caoimhe Cronin" initials="CC" userId="S::Caoimhe.Cronin@ahead.ie::42d27a19-5207-410d-bf14-5fd40dbdf90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9" d="100"/>
          <a:sy n="119" d="100"/>
        </p:scale>
        <p:origin x="156" y="108"/>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91" d="100"/>
          <a:sy n="91" d="100"/>
        </p:scale>
        <p:origin x="3708"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D9710445-D6A1-4E70-A086-CF97B36ADF43}" type="datetimeFigureOut">
              <a:rPr lang="en-IE" smtClean="0"/>
              <a:t>05/02/2024</a:t>
            </a:fld>
            <a:endParaRPr lang="en-IE"/>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F66FBF0D-642F-4CE0-B26B-9DA2B0FCCB3D}" type="slidenum">
              <a:rPr lang="en-IE" smtClean="0"/>
              <a:t>‹#›</a:t>
            </a:fld>
            <a:endParaRPr lang="en-IE"/>
          </a:p>
        </p:txBody>
      </p:sp>
    </p:spTree>
    <p:extLst>
      <p:ext uri="{BB962C8B-B14F-4D97-AF65-F5344CB8AC3E}">
        <p14:creationId xmlns:p14="http://schemas.microsoft.com/office/powerpoint/2010/main" val="890794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191BD99-B3CA-49CE-B619-85D2C6B57D21}" type="datetimeFigureOut">
              <a:rPr lang="en-IE" smtClean="0"/>
              <a:t>05/02/2024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AFB9A4F-F98F-4BD8-8B6B-8577131F59AF}" type="slidenum">
              <a:rPr lang="en-IE" smtClean="0"/>
              <a:t>‹#›</a:t>
            </a:fld>
            <a:endParaRPr lang="en-IE"/>
          </a:p>
        </p:txBody>
      </p:sp>
    </p:spTree>
    <p:extLst>
      <p:ext uri="{BB962C8B-B14F-4D97-AF65-F5344CB8AC3E}">
        <p14:creationId xmlns:p14="http://schemas.microsoft.com/office/powerpoint/2010/main" val="34661741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1" name="bomb.wav"/>
          </p:stSnd>
        </p:sndAc>
      </p:transition>
    </mc:Choice>
    <mc:Fallback xmlns="">
      <p:transition spd="slow">
        <p:fade/>
        <p:sndAc>
          <p:stSnd>
            <p:snd r:embed="rId3" name="bomb.wav"/>
          </p:stSnd>
        </p:sndAc>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91BD99-B3CA-49CE-B619-85D2C6B57D21}" type="datetimeFigureOut">
              <a:rPr lang="en-IE" smtClean="0"/>
              <a:t>05/02/2024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AFB9A4F-F98F-4BD8-8B6B-8577131F59AF}" type="slidenum">
              <a:rPr lang="en-IE" smtClean="0"/>
              <a:t>‹#›</a:t>
            </a:fld>
            <a:endParaRPr lang="en-IE"/>
          </a:p>
        </p:txBody>
      </p:sp>
    </p:spTree>
    <p:extLst>
      <p:ext uri="{BB962C8B-B14F-4D97-AF65-F5344CB8AC3E}">
        <p14:creationId xmlns:p14="http://schemas.microsoft.com/office/powerpoint/2010/main" val="16800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91BD99-B3CA-49CE-B619-85D2C6B57D21}" type="datetimeFigureOut">
              <a:rPr lang="en-IE" smtClean="0"/>
              <a:t>05/02/2024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AFB9A4F-F98F-4BD8-8B6B-8577131F59AF}" type="slidenum">
              <a:rPr lang="en-IE" smtClean="0"/>
              <a:t>‹#›</a:t>
            </a:fld>
            <a:endParaRPr lang="en-I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073860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91BD99-B3CA-49CE-B619-85D2C6B57D21}" type="datetimeFigureOut">
              <a:rPr lang="en-IE" smtClean="0"/>
              <a:t>05/02/2024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AFB9A4F-F98F-4BD8-8B6B-8577131F59AF}" type="slidenum">
              <a:rPr lang="en-IE" smtClean="0"/>
              <a:t>‹#›</a:t>
            </a:fld>
            <a:endParaRPr lang="en-IE"/>
          </a:p>
        </p:txBody>
      </p:sp>
    </p:spTree>
    <p:extLst>
      <p:ext uri="{BB962C8B-B14F-4D97-AF65-F5344CB8AC3E}">
        <p14:creationId xmlns:p14="http://schemas.microsoft.com/office/powerpoint/2010/main" val="11402534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1" name="bomb.wav"/>
          </p:stSnd>
        </p:sndAc>
      </p:transition>
    </mc:Choice>
    <mc:Fallback xmlns="">
      <p:transition spd="slow">
        <p:fade/>
        <p:sndAc>
          <p:stSnd>
            <p:snd r:embed="rId3" name="bomb.wav"/>
          </p:stSnd>
        </p:sndAc>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91BD99-B3CA-49CE-B619-85D2C6B57D21}" type="datetimeFigureOut">
              <a:rPr lang="en-IE" smtClean="0"/>
              <a:t>05/02/2024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AFB9A4F-F98F-4BD8-8B6B-8577131F59AF}" type="slidenum">
              <a:rPr lang="en-IE" smtClean="0"/>
              <a:t>‹#›</a:t>
            </a:fld>
            <a:endParaRPr lang="en-I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902257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91BD99-B3CA-49CE-B619-85D2C6B57D21}" type="datetimeFigureOut">
              <a:rPr lang="en-IE" smtClean="0"/>
              <a:t>05/02/2024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AFB9A4F-F98F-4BD8-8B6B-8577131F59AF}" type="slidenum">
              <a:rPr lang="en-IE" smtClean="0"/>
              <a:t>‹#›</a:t>
            </a:fld>
            <a:endParaRPr lang="en-IE"/>
          </a:p>
        </p:txBody>
      </p:sp>
    </p:spTree>
    <p:extLst>
      <p:ext uri="{BB962C8B-B14F-4D97-AF65-F5344CB8AC3E}">
        <p14:creationId xmlns:p14="http://schemas.microsoft.com/office/powerpoint/2010/main" val="6954215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91BD99-B3CA-49CE-B619-85D2C6B57D21}" type="datetimeFigureOut">
              <a:rPr lang="en-IE" smtClean="0"/>
              <a:t>05/02/2024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AFB9A4F-F98F-4BD8-8B6B-8577131F59AF}" type="slidenum">
              <a:rPr lang="en-IE" smtClean="0"/>
              <a:t>‹#›</a:t>
            </a:fld>
            <a:endParaRPr lang="en-IE"/>
          </a:p>
        </p:txBody>
      </p:sp>
    </p:spTree>
    <p:extLst>
      <p:ext uri="{BB962C8B-B14F-4D97-AF65-F5344CB8AC3E}">
        <p14:creationId xmlns:p14="http://schemas.microsoft.com/office/powerpoint/2010/main" val="3160462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1" name="bomb.wav"/>
          </p:stSnd>
        </p:sndAc>
      </p:transition>
    </mc:Choice>
    <mc:Fallback xmlns="">
      <p:transition spd="slow">
        <p:fade/>
        <p:sndAc>
          <p:stSnd>
            <p:snd r:embed="rId3" name="bomb.wav"/>
          </p:stSnd>
        </p:sndAc>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91BD99-B3CA-49CE-B619-85D2C6B57D21}" type="datetimeFigureOut">
              <a:rPr lang="en-IE" smtClean="0"/>
              <a:t>05/02/2024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AFB9A4F-F98F-4BD8-8B6B-8577131F59AF}" type="slidenum">
              <a:rPr lang="en-IE" smtClean="0"/>
              <a:t>‹#›</a:t>
            </a:fld>
            <a:endParaRPr lang="en-IE"/>
          </a:p>
        </p:txBody>
      </p:sp>
    </p:spTree>
    <p:extLst>
      <p:ext uri="{BB962C8B-B14F-4D97-AF65-F5344CB8AC3E}">
        <p14:creationId xmlns:p14="http://schemas.microsoft.com/office/powerpoint/2010/main" val="9301344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1" name="bomb.wav"/>
          </p:stSnd>
        </p:sndAc>
      </p:transition>
    </mc:Choice>
    <mc:Fallback xmlns="">
      <p:transition spd="slow">
        <p:fade/>
        <p:sndAc>
          <p:stSnd>
            <p:snd r:embed="rId3" name="bomb.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91BD99-B3CA-49CE-B619-85D2C6B57D21}" type="datetimeFigureOut">
              <a:rPr lang="en-IE" smtClean="0"/>
              <a:t>05/02/2024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AFB9A4F-F98F-4BD8-8B6B-8577131F59AF}" type="slidenum">
              <a:rPr lang="en-IE" smtClean="0"/>
              <a:t>‹#›</a:t>
            </a:fld>
            <a:endParaRPr lang="en-IE"/>
          </a:p>
        </p:txBody>
      </p:sp>
    </p:spTree>
    <p:extLst>
      <p:ext uri="{BB962C8B-B14F-4D97-AF65-F5344CB8AC3E}">
        <p14:creationId xmlns:p14="http://schemas.microsoft.com/office/powerpoint/2010/main" val="6954277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1" name="bomb.wav"/>
          </p:stSnd>
        </p:sndAc>
      </p:transition>
    </mc:Choice>
    <mc:Fallback xmlns="">
      <p:transition spd="slow">
        <p:fade/>
        <p:sndAc>
          <p:stSnd>
            <p:snd r:embed="rId3" name="bomb.wav"/>
          </p:stSnd>
        </p:sndAc>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91BD99-B3CA-49CE-B619-85D2C6B57D21}" type="datetimeFigureOut">
              <a:rPr lang="en-IE" smtClean="0"/>
              <a:t>05/02/2024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AFB9A4F-F98F-4BD8-8B6B-8577131F59AF}" type="slidenum">
              <a:rPr lang="en-IE" smtClean="0"/>
              <a:t>‹#›</a:t>
            </a:fld>
            <a:endParaRPr lang="en-IE"/>
          </a:p>
        </p:txBody>
      </p:sp>
    </p:spTree>
    <p:extLst>
      <p:ext uri="{BB962C8B-B14F-4D97-AF65-F5344CB8AC3E}">
        <p14:creationId xmlns:p14="http://schemas.microsoft.com/office/powerpoint/2010/main" val="41892805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1" name="bomb.wav"/>
          </p:stSnd>
        </p:sndAc>
      </p:transition>
    </mc:Choice>
    <mc:Fallback xmlns="">
      <p:transition spd="slow">
        <p:fade/>
        <p:sndAc>
          <p:stSnd>
            <p:snd r:embed="rId3" name="bomb.wav"/>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91BD99-B3CA-49CE-B619-85D2C6B57D21}" type="datetimeFigureOut">
              <a:rPr lang="en-IE" smtClean="0"/>
              <a:t>05/02/2024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0AFB9A4F-F98F-4BD8-8B6B-8577131F59AF}" type="slidenum">
              <a:rPr lang="en-IE" smtClean="0"/>
              <a:t>‹#›</a:t>
            </a:fld>
            <a:endParaRPr lang="en-IE"/>
          </a:p>
        </p:txBody>
      </p:sp>
    </p:spTree>
    <p:extLst>
      <p:ext uri="{BB962C8B-B14F-4D97-AF65-F5344CB8AC3E}">
        <p14:creationId xmlns:p14="http://schemas.microsoft.com/office/powerpoint/2010/main" val="20080652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1" name="bomb.wav"/>
          </p:stSnd>
        </p:sndAc>
      </p:transition>
    </mc:Choice>
    <mc:Fallback xmlns="">
      <p:transition spd="slow">
        <p:fade/>
        <p:sndAc>
          <p:stSnd>
            <p:snd r:embed="rId3" name="bomb.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91BD99-B3CA-49CE-B619-85D2C6B57D21}" type="datetimeFigureOut">
              <a:rPr lang="en-IE" smtClean="0"/>
              <a:t>05/02/2024</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0AFB9A4F-F98F-4BD8-8B6B-8577131F59AF}" type="slidenum">
              <a:rPr lang="en-IE" smtClean="0"/>
              <a:t>‹#›</a:t>
            </a:fld>
            <a:endParaRPr lang="en-IE"/>
          </a:p>
        </p:txBody>
      </p:sp>
    </p:spTree>
    <p:extLst>
      <p:ext uri="{BB962C8B-B14F-4D97-AF65-F5344CB8AC3E}">
        <p14:creationId xmlns:p14="http://schemas.microsoft.com/office/powerpoint/2010/main" val="23039484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1" name="bomb.wav"/>
          </p:stSnd>
        </p:sndAc>
      </p:transition>
    </mc:Choice>
    <mc:Fallback xmlns="">
      <p:transition spd="slow">
        <p:fade/>
        <p:sndAc>
          <p:stSnd>
            <p:snd r:embed="rId3" name="bomb.wav"/>
          </p:stSnd>
        </p:sndAc>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91BD99-B3CA-49CE-B619-85D2C6B57D21}" type="datetimeFigureOut">
              <a:rPr lang="en-IE" smtClean="0"/>
              <a:t>05/02/2024</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0AFB9A4F-F98F-4BD8-8B6B-8577131F59AF}" type="slidenum">
              <a:rPr lang="en-IE" smtClean="0"/>
              <a:t>‹#›</a:t>
            </a:fld>
            <a:endParaRPr lang="en-IE"/>
          </a:p>
        </p:txBody>
      </p:sp>
    </p:spTree>
    <p:extLst>
      <p:ext uri="{BB962C8B-B14F-4D97-AF65-F5344CB8AC3E}">
        <p14:creationId xmlns:p14="http://schemas.microsoft.com/office/powerpoint/2010/main" val="32704239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1" name="bomb.wav"/>
          </p:stSnd>
        </p:sndAc>
      </p:transition>
    </mc:Choice>
    <mc:Fallback xmlns="">
      <p:transition spd="slow">
        <p:fade/>
        <p:sndAc>
          <p:stSnd>
            <p:snd r:embed="rId3" name="bomb.wav"/>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91BD99-B3CA-49CE-B619-85D2C6B57D21}" type="datetimeFigureOut">
              <a:rPr lang="en-IE" smtClean="0"/>
              <a:t>05/02/2024</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0AFB9A4F-F98F-4BD8-8B6B-8577131F59AF}" type="slidenum">
              <a:rPr lang="en-IE" smtClean="0"/>
              <a:t>‹#›</a:t>
            </a:fld>
            <a:endParaRPr lang="en-IE"/>
          </a:p>
        </p:txBody>
      </p:sp>
    </p:spTree>
    <p:extLst>
      <p:ext uri="{BB962C8B-B14F-4D97-AF65-F5344CB8AC3E}">
        <p14:creationId xmlns:p14="http://schemas.microsoft.com/office/powerpoint/2010/main" val="10141889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1" name="bomb.wav"/>
          </p:stSnd>
        </p:sndAc>
      </p:transition>
    </mc:Choice>
    <mc:Fallback xmlns="">
      <p:transition spd="slow">
        <p:fade/>
        <p:sndAc>
          <p:stSnd>
            <p:snd r:embed="rId3" name="bomb.wav"/>
          </p:stSnd>
        </p:sndAc>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191BD99-B3CA-49CE-B619-85D2C6B57D21}" type="datetimeFigureOut">
              <a:rPr lang="en-IE" smtClean="0"/>
              <a:t>05/02/2024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0AFB9A4F-F98F-4BD8-8B6B-8577131F59AF}" type="slidenum">
              <a:rPr lang="en-IE" smtClean="0"/>
              <a:t>‹#›</a:t>
            </a:fld>
            <a:endParaRPr lang="en-IE"/>
          </a:p>
        </p:txBody>
      </p:sp>
    </p:spTree>
    <p:extLst>
      <p:ext uri="{BB962C8B-B14F-4D97-AF65-F5344CB8AC3E}">
        <p14:creationId xmlns:p14="http://schemas.microsoft.com/office/powerpoint/2010/main" val="36681730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1" name="bomb.wav"/>
          </p:stSnd>
        </p:sndAc>
      </p:transition>
    </mc:Choice>
    <mc:Fallback xmlns="">
      <p:transition spd="slow">
        <p:fade/>
        <p:sndAc>
          <p:stSnd>
            <p:snd r:embed="rId3" name="bomb.wav"/>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91BD99-B3CA-49CE-B619-85D2C6B57D21}" type="datetimeFigureOut">
              <a:rPr lang="en-IE" smtClean="0"/>
              <a:t>05/02/2024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0AFB9A4F-F98F-4BD8-8B6B-8577131F59AF}" type="slidenum">
              <a:rPr lang="en-IE" smtClean="0"/>
              <a:t>‹#›</a:t>
            </a:fld>
            <a:endParaRPr lang="en-IE"/>
          </a:p>
        </p:txBody>
      </p:sp>
    </p:spTree>
    <p:extLst>
      <p:ext uri="{BB962C8B-B14F-4D97-AF65-F5344CB8AC3E}">
        <p14:creationId xmlns:p14="http://schemas.microsoft.com/office/powerpoint/2010/main" val="21120891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1" name="bomb.wav"/>
          </p:stSnd>
        </p:sndAc>
      </p:transition>
    </mc:Choice>
    <mc:Fallback xmlns="">
      <p:transition spd="slow">
        <p:fade/>
        <p:sndAc>
          <p:stSnd>
            <p:snd r:embed="rId3" name="bomb.wav"/>
          </p:stSnd>
        </p:sndAc>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audio" Target="../media/audio1.wav"/><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191BD99-B3CA-49CE-B619-85D2C6B57D21}" type="datetimeFigureOut">
              <a:rPr lang="en-IE" smtClean="0"/>
              <a:t>05/02/2024</a:t>
            </a:fld>
            <a:endParaRPr lang="en-I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AFB9A4F-F98F-4BD8-8B6B-8577131F59AF}" type="slidenum">
              <a:rPr lang="en-IE" smtClean="0"/>
              <a:t>‹#›</a:t>
            </a:fld>
            <a:endParaRPr lang="en-IE"/>
          </a:p>
        </p:txBody>
      </p:sp>
    </p:spTree>
    <p:extLst>
      <p:ext uri="{BB962C8B-B14F-4D97-AF65-F5344CB8AC3E}">
        <p14:creationId xmlns:p14="http://schemas.microsoft.com/office/powerpoint/2010/main" val="3062002061"/>
      </p:ext>
    </p:extLst>
  </p:cSld>
  <p:clrMap bg1="lt1" tx1="dk1" bg2="lt2" tx2="dk2" accent1="accent1" accent2="accent2" accent3="accent3" accent4="accent4" accent5="accent5" accent6="accent6" hlink="hlink" folHlink="folHlink"/>
  <p:sldLayoutIdLst>
    <p:sldLayoutId id="2147483927" r:id="rId1"/>
    <p:sldLayoutId id="2147483928" r:id="rId2"/>
    <p:sldLayoutId id="2147483929" r:id="rId3"/>
    <p:sldLayoutId id="2147483930" r:id="rId4"/>
    <p:sldLayoutId id="2147483931" r:id="rId5"/>
    <p:sldLayoutId id="2147483932" r:id="rId6"/>
    <p:sldLayoutId id="2147483933" r:id="rId7"/>
    <p:sldLayoutId id="2147483934" r:id="rId8"/>
    <p:sldLayoutId id="2147483935" r:id="rId9"/>
    <p:sldLayoutId id="2147483936" r:id="rId10"/>
    <p:sldLayoutId id="2147483937" r:id="rId11"/>
    <p:sldLayoutId id="2147483938" r:id="rId12"/>
    <p:sldLayoutId id="2147483939" r:id="rId13"/>
    <p:sldLayoutId id="2147483940" r:id="rId14"/>
    <p:sldLayoutId id="2147483941" r:id="rId15"/>
    <p:sldLayoutId id="2147483942" r:id="rId16"/>
  </p:sldLayoutIdLst>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18" name="bomb.wav"/>
          </p:stSnd>
        </p:sndAc>
      </p:transition>
    </mc:Choice>
    <mc:Fallback xmlns="">
      <p:transition spd="slow">
        <p:fade/>
        <p:sndAc>
          <p:stSnd>
            <p:snd r:embed="rId19" name="bomb.wav"/>
          </p:stSnd>
        </p:sndAc>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 Id="rId4" Type="http://schemas.openxmlformats.org/officeDocument/2006/relationships/audio" Target="../media/audio1.wav"/></Relationships>
</file>

<file path=ppt/slides/_rels/slide10.xml.rels><?xml version="1.0" encoding="UTF-8" standalone="yes"?>
<Relationships xmlns="http://schemas.openxmlformats.org/package/2006/relationships"><Relationship Id="rId3" Type="http://schemas.openxmlformats.org/officeDocument/2006/relationships/hyperlink" Target="https://www.sgeducation.ie/dragon-speaking-naturally-pro-sn-dp09z-w01-160" TargetMode="Externa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2.xml.rels><?xml version="1.0" encoding="UTF-8" standalone="yes"?>
<Relationships xmlns="http://schemas.openxmlformats.org/package/2006/relationships"><Relationship Id="rId3" Type="http://schemas.openxmlformats.org/officeDocument/2006/relationships/hyperlink" Target="https://grammarly-for-chrome.en.softonic.com/download" TargetMode="Externa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3.xml.rels><?xml version="1.0" encoding="UTF-8" standalone="yes"?>
<Relationships xmlns="http://schemas.openxmlformats.org/package/2006/relationships"><Relationship Id="rId3" Type="http://schemas.openxmlformats.org/officeDocument/2006/relationships/hyperlink" Target="https://www.amazon.co.uk/Eschenbach-16502-smartlux%C2%AE-technology-magnification/dp/B09V58S5QB" TargetMode="Externa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7.xml.rels><?xml version="1.0" encoding="UTF-8" standalone="yes"?>
<Relationships xmlns="http://schemas.openxmlformats.org/package/2006/relationships"><Relationship Id="rId3" Type="http://schemas.openxmlformats.org/officeDocument/2006/relationships/hyperlink" Target="https://vocalinks.com/products/zoomtext-magnifier-2019" TargetMode="Externa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8.xml.rels><?xml version="1.0" encoding="UTF-8" standalone="yes"?>
<Relationships xmlns="http://schemas.openxmlformats.org/package/2006/relationships"><Relationship Id="rId3" Type="http://schemas.openxmlformats.org/officeDocument/2006/relationships/hyperlink" Target="https://store.humanware.com/hus/connect-12-smart-portable-hd-magnifier.html" TargetMode="Externa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9.xml.rels><?xml version="1.0" encoding="UTF-8" standalone="yes"?>
<Relationships xmlns="http://schemas.openxmlformats.org/package/2006/relationships"><Relationship Id="rId3" Type="http://schemas.openxmlformats.org/officeDocument/2006/relationships/hyperlink" Target="https://www.edtech.ie/product/readwriteeducation-texthelp/" TargetMode="Externa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1.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F1B51-1CC4-48E3-9EBD-D71BC92ACF6F}"/>
              </a:ext>
            </a:extLst>
          </p:cNvPr>
          <p:cNvSpPr>
            <a:spLocks noGrp="1"/>
          </p:cNvSpPr>
          <p:nvPr>
            <p:ph type="title"/>
          </p:nvPr>
        </p:nvSpPr>
        <p:spPr>
          <a:xfrm>
            <a:off x="824819" y="2700867"/>
            <a:ext cx="8596668" cy="1826581"/>
          </a:xfrm>
        </p:spPr>
        <p:txBody>
          <a:bodyPr>
            <a:normAutofit/>
          </a:bodyPr>
          <a:lstStyle/>
          <a:p>
            <a:r>
              <a:rPr lang="en-US" sz="3200" dirty="0"/>
              <a:t> Assistive Technology in Tertiary Education</a:t>
            </a:r>
            <a:endParaRPr lang="en-IE" sz="3200" dirty="0"/>
          </a:p>
        </p:txBody>
      </p:sp>
      <p:sp>
        <p:nvSpPr>
          <p:cNvPr id="3" name="Text Placeholder 2">
            <a:extLst>
              <a:ext uri="{FF2B5EF4-FFF2-40B4-BE49-F238E27FC236}">
                <a16:creationId xmlns:a16="http://schemas.microsoft.com/office/drawing/2014/main" id="{0636B798-FE6B-4D16-AC0B-FBA9E61EC19D}"/>
              </a:ext>
            </a:extLst>
          </p:cNvPr>
          <p:cNvSpPr>
            <a:spLocks noGrp="1"/>
          </p:cNvSpPr>
          <p:nvPr>
            <p:ph type="body" idx="1"/>
          </p:nvPr>
        </p:nvSpPr>
        <p:spPr/>
        <p:txBody>
          <a:bodyPr/>
          <a:lstStyle/>
          <a:p>
            <a:r>
              <a:rPr lang="en-IE" dirty="0"/>
              <a:t>By Steven Bradley</a:t>
            </a:r>
          </a:p>
        </p:txBody>
      </p:sp>
    </p:spTree>
    <p:extLst>
      <p:ext uri="{BB962C8B-B14F-4D97-AF65-F5344CB8AC3E}">
        <p14:creationId xmlns:p14="http://schemas.microsoft.com/office/powerpoint/2010/main" val="27126522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4" name="bomb.wav"/>
          </p:stSnd>
        </p:sndAc>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746CC-AD26-4780-82B1-E05F7AADBD1A}"/>
              </a:ext>
            </a:extLst>
          </p:cNvPr>
          <p:cNvSpPr>
            <a:spLocks noGrp="1"/>
          </p:cNvSpPr>
          <p:nvPr>
            <p:ph type="title"/>
          </p:nvPr>
        </p:nvSpPr>
        <p:spPr/>
        <p:txBody>
          <a:bodyPr>
            <a:normAutofit/>
          </a:bodyPr>
          <a:lstStyle/>
          <a:p>
            <a:r>
              <a:rPr lang="en-IE" sz="3200" dirty="0"/>
              <a:t>Dragon NaturallySpeaking</a:t>
            </a:r>
          </a:p>
        </p:txBody>
      </p:sp>
      <p:sp>
        <p:nvSpPr>
          <p:cNvPr id="3" name="Content Placeholder 2">
            <a:extLst>
              <a:ext uri="{FF2B5EF4-FFF2-40B4-BE49-F238E27FC236}">
                <a16:creationId xmlns:a16="http://schemas.microsoft.com/office/drawing/2014/main" id="{997A178F-609F-4C43-B835-2295FC39F5FC}"/>
              </a:ext>
            </a:extLst>
          </p:cNvPr>
          <p:cNvSpPr>
            <a:spLocks noGrp="1"/>
          </p:cNvSpPr>
          <p:nvPr>
            <p:ph idx="1"/>
          </p:nvPr>
        </p:nvSpPr>
        <p:spPr/>
        <p:txBody>
          <a:bodyPr>
            <a:normAutofit lnSpcReduction="10000"/>
          </a:bodyPr>
          <a:lstStyle/>
          <a:p>
            <a:r>
              <a:rPr lang="en-US" sz="2000" dirty="0"/>
              <a:t>Dragon NaturallySpeaking is a software Is a speech to text software</a:t>
            </a:r>
          </a:p>
          <a:p>
            <a:r>
              <a:rPr lang="en-US" sz="2000" dirty="0"/>
              <a:t>This software has its own user profile.</a:t>
            </a:r>
          </a:p>
          <a:p>
            <a:r>
              <a:rPr lang="en-US" sz="2000" dirty="0"/>
              <a:t>This software can be integrated into Microsoft Word.</a:t>
            </a:r>
          </a:p>
          <a:p>
            <a:r>
              <a:rPr lang="en-US" sz="2000" dirty="0"/>
              <a:t>There are many commands that you can do with this software for example you can get Dragon to read the web for the individual student.</a:t>
            </a:r>
          </a:p>
          <a:p>
            <a:r>
              <a:rPr lang="en-US" sz="2000" dirty="0"/>
              <a:t>When using Dragon, you can add commands to the software, and you can also create commands</a:t>
            </a:r>
          </a:p>
          <a:p>
            <a:r>
              <a:rPr lang="en-US" sz="2000" dirty="0"/>
              <a:t>How do I purchase this software?</a:t>
            </a:r>
          </a:p>
          <a:p>
            <a:r>
              <a:rPr lang="en-US" sz="2000" dirty="0">
                <a:hlinkClick r:id="rId3"/>
              </a:rPr>
              <a:t>https://www.sgeducation.ie/dragon-speaking-naturally-pro-sn-dp09z-w01-160</a:t>
            </a:r>
            <a:endParaRPr lang="en-US" sz="2000" dirty="0"/>
          </a:p>
          <a:p>
            <a:endParaRPr lang="en-US" sz="2000" dirty="0"/>
          </a:p>
          <a:p>
            <a:endParaRPr lang="en-US" sz="2000" dirty="0"/>
          </a:p>
        </p:txBody>
      </p:sp>
    </p:spTree>
    <p:extLst>
      <p:ext uri="{BB962C8B-B14F-4D97-AF65-F5344CB8AC3E}">
        <p14:creationId xmlns:p14="http://schemas.microsoft.com/office/powerpoint/2010/main" val="42407105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4" name="bomb.wav"/>
          </p:stSnd>
        </p:sndAc>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24F06-DC08-426C-BC25-D6AE6259A343}"/>
              </a:ext>
            </a:extLst>
          </p:cNvPr>
          <p:cNvSpPr>
            <a:spLocks noGrp="1"/>
          </p:cNvSpPr>
          <p:nvPr>
            <p:ph type="title"/>
          </p:nvPr>
        </p:nvSpPr>
        <p:spPr>
          <a:xfrm>
            <a:off x="677334" y="732064"/>
            <a:ext cx="8596668" cy="1320800"/>
          </a:xfrm>
        </p:spPr>
        <p:txBody>
          <a:bodyPr>
            <a:normAutofit/>
          </a:bodyPr>
          <a:lstStyle/>
          <a:p>
            <a:r>
              <a:rPr lang="en-US" sz="3200" dirty="0"/>
              <a:t>Read aloud feature in Microsoft Word </a:t>
            </a:r>
            <a:endParaRPr lang="en-IE" sz="3200" dirty="0"/>
          </a:p>
        </p:txBody>
      </p:sp>
      <p:sp>
        <p:nvSpPr>
          <p:cNvPr id="3" name="Content Placeholder 2">
            <a:extLst>
              <a:ext uri="{FF2B5EF4-FFF2-40B4-BE49-F238E27FC236}">
                <a16:creationId xmlns:a16="http://schemas.microsoft.com/office/drawing/2014/main" id="{EE25778C-3626-4BC2-BC7C-6799101B2391}"/>
              </a:ext>
            </a:extLst>
          </p:cNvPr>
          <p:cNvSpPr>
            <a:spLocks noGrp="1"/>
          </p:cNvSpPr>
          <p:nvPr>
            <p:ph idx="1"/>
          </p:nvPr>
        </p:nvSpPr>
        <p:spPr>
          <a:xfrm>
            <a:off x="375255" y="2245163"/>
            <a:ext cx="8596668" cy="3880773"/>
          </a:xfrm>
        </p:spPr>
        <p:txBody>
          <a:bodyPr/>
          <a:lstStyle/>
          <a:p>
            <a:r>
              <a:rPr lang="en-US" sz="2000" dirty="0"/>
              <a:t>The Read aloud feature on Microsoft Word.</a:t>
            </a:r>
          </a:p>
          <a:p>
            <a:r>
              <a:rPr lang="en-US" sz="2000" dirty="0"/>
              <a:t>This is a built-in future that is on the ribbon.</a:t>
            </a:r>
          </a:p>
          <a:p>
            <a:r>
              <a:rPr lang="en-US" sz="2000" dirty="0"/>
              <a:t> How do you access this feature </a:t>
            </a:r>
          </a:p>
          <a:p>
            <a:r>
              <a:rPr lang="en-US" sz="2000" dirty="0"/>
              <a:t>Step one/Go to the ribbon</a:t>
            </a:r>
          </a:p>
          <a:p>
            <a:r>
              <a:rPr lang="en-US" sz="2000" dirty="0"/>
              <a:t>Step 2/Go to review on the ribbon </a:t>
            </a:r>
          </a:p>
          <a:p>
            <a:r>
              <a:rPr lang="en-US" sz="2000" dirty="0"/>
              <a:t>Then you will see the read-aloud feature.</a:t>
            </a:r>
          </a:p>
          <a:p>
            <a:pPr marL="0" indent="0">
              <a:buNone/>
            </a:pPr>
            <a:endParaRPr lang="en-US" sz="2000" dirty="0"/>
          </a:p>
        </p:txBody>
      </p:sp>
    </p:spTree>
    <p:extLst>
      <p:ext uri="{BB962C8B-B14F-4D97-AF65-F5344CB8AC3E}">
        <p14:creationId xmlns:p14="http://schemas.microsoft.com/office/powerpoint/2010/main" val="21509552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4" name="bomb.wav"/>
          </p:stSnd>
        </p:sndAc>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6E6A9-4F0E-477A-9869-25D2E75BCC22}"/>
              </a:ext>
            </a:extLst>
          </p:cNvPr>
          <p:cNvSpPr>
            <a:spLocks noGrp="1"/>
          </p:cNvSpPr>
          <p:nvPr>
            <p:ph type="title"/>
          </p:nvPr>
        </p:nvSpPr>
        <p:spPr/>
        <p:txBody>
          <a:bodyPr>
            <a:normAutofit/>
          </a:bodyPr>
          <a:lstStyle/>
          <a:p>
            <a:r>
              <a:rPr lang="en-IE" sz="3200" dirty="0"/>
              <a:t>Grammarly</a:t>
            </a:r>
          </a:p>
        </p:txBody>
      </p:sp>
      <p:sp>
        <p:nvSpPr>
          <p:cNvPr id="3" name="Content Placeholder 2">
            <a:extLst>
              <a:ext uri="{FF2B5EF4-FFF2-40B4-BE49-F238E27FC236}">
                <a16:creationId xmlns:a16="http://schemas.microsoft.com/office/drawing/2014/main" id="{29FB1C95-33D1-4995-A45C-2515F51061FB}"/>
              </a:ext>
            </a:extLst>
          </p:cNvPr>
          <p:cNvSpPr>
            <a:spLocks noGrp="1"/>
          </p:cNvSpPr>
          <p:nvPr>
            <p:ph idx="1"/>
          </p:nvPr>
        </p:nvSpPr>
        <p:spPr/>
        <p:txBody>
          <a:bodyPr/>
          <a:lstStyle/>
          <a:p>
            <a:r>
              <a:rPr lang="en-US" sz="2000" dirty="0"/>
              <a:t>Grammarly is a cloud-based writing assistant that helps with The following tasks</a:t>
            </a:r>
          </a:p>
          <a:p>
            <a:r>
              <a:rPr lang="en-US" sz="2000" dirty="0"/>
              <a:t> Sentence Formation</a:t>
            </a:r>
          </a:p>
          <a:p>
            <a:r>
              <a:rPr lang="en-US" sz="2000" dirty="0"/>
              <a:t>paragraph structure</a:t>
            </a:r>
          </a:p>
          <a:p>
            <a:r>
              <a:rPr lang="en-US" sz="2000" dirty="0"/>
              <a:t> spelling  correction</a:t>
            </a:r>
          </a:p>
          <a:p>
            <a:pPr marL="0" indent="0">
              <a:buNone/>
            </a:pPr>
            <a:r>
              <a:rPr lang="en-IE" dirty="0"/>
              <a:t>How can I get this software? </a:t>
            </a:r>
          </a:p>
          <a:p>
            <a:pPr marL="0" indent="0">
              <a:buNone/>
            </a:pPr>
            <a:r>
              <a:rPr lang="en-IE" dirty="0">
                <a:hlinkClick r:id="rId3"/>
              </a:rPr>
              <a:t>https://grammarly-for-chrome.en.softonic.com/download</a:t>
            </a:r>
            <a:endParaRPr lang="en-IE" dirty="0"/>
          </a:p>
          <a:p>
            <a:pPr marL="0" indent="0">
              <a:buNone/>
            </a:pPr>
            <a:endParaRPr lang="en-IE" dirty="0"/>
          </a:p>
        </p:txBody>
      </p:sp>
    </p:spTree>
    <p:extLst>
      <p:ext uri="{BB962C8B-B14F-4D97-AF65-F5344CB8AC3E}">
        <p14:creationId xmlns:p14="http://schemas.microsoft.com/office/powerpoint/2010/main" val="17458413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4" name="bomb.wav"/>
          </p:stSnd>
        </p:sndAc>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8409E-31FE-462B-B1A4-EC6CC009F60B}"/>
              </a:ext>
            </a:extLst>
          </p:cNvPr>
          <p:cNvSpPr>
            <a:spLocks noGrp="1"/>
          </p:cNvSpPr>
          <p:nvPr>
            <p:ph type="title"/>
          </p:nvPr>
        </p:nvSpPr>
        <p:spPr>
          <a:xfrm>
            <a:off x="589102" y="506930"/>
            <a:ext cx="8596668" cy="1320800"/>
          </a:xfrm>
        </p:spPr>
        <p:txBody>
          <a:bodyPr>
            <a:noAutofit/>
          </a:bodyPr>
          <a:lstStyle/>
          <a:p>
            <a:r>
              <a:rPr lang="en-US" sz="3200" dirty="0"/>
              <a:t>smartlux® DIGITAL [Eschenbach 16502] for brilliant vision, up to 15x magnification</a:t>
            </a:r>
            <a:br>
              <a:rPr lang="en-US" sz="3200" dirty="0"/>
            </a:br>
            <a:endParaRPr lang="en-IE" sz="3200" dirty="0"/>
          </a:p>
        </p:txBody>
      </p:sp>
      <p:sp>
        <p:nvSpPr>
          <p:cNvPr id="3" name="Content Placeholder 2">
            <a:extLst>
              <a:ext uri="{FF2B5EF4-FFF2-40B4-BE49-F238E27FC236}">
                <a16:creationId xmlns:a16="http://schemas.microsoft.com/office/drawing/2014/main" id="{8FA8212F-C1A3-41AF-9D6B-46D0DAD1D163}"/>
              </a:ext>
            </a:extLst>
          </p:cNvPr>
          <p:cNvSpPr>
            <a:spLocks noGrp="1"/>
          </p:cNvSpPr>
          <p:nvPr>
            <p:ph idx="1"/>
          </p:nvPr>
        </p:nvSpPr>
        <p:spPr/>
        <p:txBody>
          <a:bodyPr>
            <a:normAutofit/>
          </a:bodyPr>
          <a:lstStyle/>
          <a:p>
            <a:r>
              <a:rPr lang="en-US" sz="2000" dirty="0"/>
              <a:t>The benefits of this device technology is that it is small and compact and easy to move around from class to class.</a:t>
            </a:r>
          </a:p>
          <a:p>
            <a:r>
              <a:rPr lang="en-US" sz="2000" dirty="0"/>
              <a:t>This piece of technology is so small that it can fit in the box, and you Can put the box in your bag.</a:t>
            </a:r>
          </a:p>
          <a:p>
            <a:r>
              <a:rPr lang="en-US" sz="2000" dirty="0"/>
              <a:t>Another great feature of this software is that you can take photographs with this device.</a:t>
            </a:r>
          </a:p>
          <a:p>
            <a:r>
              <a:rPr lang="en-US" sz="2000" dirty="0">
                <a:hlinkClick r:id="rId3"/>
              </a:rPr>
              <a:t>https://www.amazon.co.uk/Eschenbach-16502-smartlux%C2%AE-technology-magnification/dp/B09V58S5QB</a:t>
            </a:r>
            <a:endParaRPr lang="en-US" sz="2000" dirty="0"/>
          </a:p>
          <a:p>
            <a:endParaRPr lang="en-US" sz="2000" dirty="0"/>
          </a:p>
          <a:p>
            <a:endParaRPr lang="en-US" sz="2000" dirty="0"/>
          </a:p>
        </p:txBody>
      </p:sp>
    </p:spTree>
    <p:extLst>
      <p:ext uri="{BB962C8B-B14F-4D97-AF65-F5344CB8AC3E}">
        <p14:creationId xmlns:p14="http://schemas.microsoft.com/office/powerpoint/2010/main" val="26859758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4" name="bomb.wav"/>
          </p:stSnd>
        </p:sndAc>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9DDFE-52CC-40DF-8D36-1A3DE34BDFA3}"/>
              </a:ext>
            </a:extLst>
          </p:cNvPr>
          <p:cNvSpPr>
            <a:spLocks noGrp="1"/>
          </p:cNvSpPr>
          <p:nvPr>
            <p:ph type="title"/>
          </p:nvPr>
        </p:nvSpPr>
        <p:spPr>
          <a:xfrm>
            <a:off x="1012070" y="707600"/>
            <a:ext cx="8596668" cy="1320800"/>
          </a:xfrm>
        </p:spPr>
        <p:txBody>
          <a:bodyPr>
            <a:normAutofit/>
          </a:bodyPr>
          <a:lstStyle/>
          <a:p>
            <a:r>
              <a:rPr lang="en-US" sz="3200" dirty="0"/>
              <a:t>Exam supports within the college</a:t>
            </a:r>
            <a:endParaRPr lang="en-IE" sz="3200" dirty="0"/>
          </a:p>
        </p:txBody>
      </p:sp>
      <p:sp>
        <p:nvSpPr>
          <p:cNvPr id="3" name="Content Placeholder 2">
            <a:extLst>
              <a:ext uri="{FF2B5EF4-FFF2-40B4-BE49-F238E27FC236}">
                <a16:creationId xmlns:a16="http://schemas.microsoft.com/office/drawing/2014/main" id="{D7C5ADD0-4883-4EFF-94A7-C6632391DF0D}"/>
              </a:ext>
            </a:extLst>
          </p:cNvPr>
          <p:cNvSpPr>
            <a:spLocks noGrp="1"/>
          </p:cNvSpPr>
          <p:nvPr>
            <p:ph idx="1"/>
          </p:nvPr>
        </p:nvSpPr>
        <p:spPr>
          <a:xfrm>
            <a:off x="677334" y="1764349"/>
            <a:ext cx="8596668" cy="3880773"/>
          </a:xfrm>
        </p:spPr>
        <p:txBody>
          <a:bodyPr>
            <a:normAutofit/>
          </a:bodyPr>
          <a:lstStyle/>
          <a:p>
            <a:pPr marL="0" indent="0">
              <a:buNone/>
            </a:pPr>
            <a:r>
              <a:rPr lang="en-US" sz="2000" dirty="0">
                <a:latin typeface="Abadi" panose="020B0604020104020204" pitchFamily="34" charset="0"/>
              </a:rPr>
              <a:t>There are many exam supports which are available to students.</a:t>
            </a:r>
          </a:p>
          <a:p>
            <a:pPr marL="0" indent="0">
              <a:buNone/>
            </a:pPr>
            <a:r>
              <a:rPr lang="en-US" sz="2000" dirty="0">
                <a:latin typeface="Abadi" panose="020B0604020104020204" pitchFamily="34" charset="0"/>
              </a:rPr>
              <a:t>it is a very beneficial service to have access to.</a:t>
            </a:r>
          </a:p>
          <a:p>
            <a:r>
              <a:rPr lang="en-IE" sz="2000" dirty="0">
                <a:latin typeface="Abadi" panose="020B0604020104020204" pitchFamily="34" charset="0"/>
              </a:rPr>
              <a:t>Reader</a:t>
            </a:r>
          </a:p>
          <a:p>
            <a:r>
              <a:rPr lang="en-US" sz="2000" dirty="0">
                <a:latin typeface="Abadi" panose="020B0604020104020204" pitchFamily="34" charset="0"/>
              </a:rPr>
              <a:t> a reader in an exam situation is very beneficial support to have as this Gives me time to understand the question and prepare answers while the person is reading the question to me.</a:t>
            </a:r>
            <a:endParaRPr lang="en-IE" sz="2000" dirty="0">
              <a:latin typeface="Abadi" panose="020B0604020104020204" pitchFamily="34" charset="0"/>
            </a:endParaRPr>
          </a:p>
          <a:p>
            <a:r>
              <a:rPr lang="en-IE" sz="2000" dirty="0">
                <a:latin typeface="Abadi" panose="020B0604020104020204" pitchFamily="34" charset="0"/>
              </a:rPr>
              <a:t>separate exam center</a:t>
            </a:r>
          </a:p>
          <a:p>
            <a:r>
              <a:rPr lang="en-IE" sz="2000" dirty="0">
                <a:latin typeface="Abadi" panose="020B0604020104020204" pitchFamily="34" charset="0"/>
              </a:rPr>
              <a:t>Extra time</a:t>
            </a:r>
          </a:p>
          <a:p>
            <a:pPr marL="0" indent="0">
              <a:buNone/>
            </a:pPr>
            <a:endParaRPr lang="en-IE" dirty="0"/>
          </a:p>
        </p:txBody>
      </p:sp>
    </p:spTree>
    <p:extLst>
      <p:ext uri="{BB962C8B-B14F-4D97-AF65-F5344CB8AC3E}">
        <p14:creationId xmlns:p14="http://schemas.microsoft.com/office/powerpoint/2010/main" val="26607628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4" name="bomb.wav"/>
          </p:stSnd>
        </p:sndAc>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AA662-D4D6-4DCA-9B4D-27FC258F6AD9}"/>
              </a:ext>
            </a:extLst>
          </p:cNvPr>
          <p:cNvSpPr>
            <a:spLocks noGrp="1"/>
          </p:cNvSpPr>
          <p:nvPr>
            <p:ph type="title"/>
          </p:nvPr>
        </p:nvSpPr>
        <p:spPr/>
        <p:txBody>
          <a:bodyPr>
            <a:normAutofit/>
          </a:bodyPr>
          <a:lstStyle/>
          <a:p>
            <a:r>
              <a:rPr lang="en-US" sz="3200" dirty="0"/>
              <a:t>Exam support within the college</a:t>
            </a:r>
            <a:endParaRPr lang="en-IE" sz="3200" dirty="0"/>
          </a:p>
        </p:txBody>
      </p:sp>
      <p:sp>
        <p:nvSpPr>
          <p:cNvPr id="3" name="Content Placeholder 2">
            <a:extLst>
              <a:ext uri="{FF2B5EF4-FFF2-40B4-BE49-F238E27FC236}">
                <a16:creationId xmlns:a16="http://schemas.microsoft.com/office/drawing/2014/main" id="{CD040557-8D07-4FCC-BEB0-C499A2105327}"/>
              </a:ext>
            </a:extLst>
          </p:cNvPr>
          <p:cNvSpPr>
            <a:spLocks noGrp="1"/>
          </p:cNvSpPr>
          <p:nvPr>
            <p:ph idx="1"/>
          </p:nvPr>
        </p:nvSpPr>
        <p:spPr>
          <a:xfrm>
            <a:off x="677334" y="1779589"/>
            <a:ext cx="8596668" cy="3880773"/>
          </a:xfrm>
        </p:spPr>
        <p:txBody>
          <a:bodyPr>
            <a:noAutofit/>
          </a:bodyPr>
          <a:lstStyle/>
          <a:p>
            <a:pPr marL="0" indent="0">
              <a:buNone/>
            </a:pPr>
            <a:endParaRPr lang="en-US" sz="2400" dirty="0">
              <a:latin typeface="Abadi" panose="020B0604020104020204" pitchFamily="34" charset="0"/>
            </a:endParaRPr>
          </a:p>
          <a:p>
            <a:r>
              <a:rPr lang="en-US" sz="2400" dirty="0">
                <a:latin typeface="Abadi" panose="020B0604020104020204" pitchFamily="34" charset="0"/>
              </a:rPr>
              <a:t> </a:t>
            </a:r>
            <a:r>
              <a:rPr lang="en-US" sz="2000" dirty="0">
                <a:latin typeface="Abadi" panose="020B0604020104020204" pitchFamily="34" charset="0"/>
              </a:rPr>
              <a:t>A reader can be very helpful during an exam. They can read the questions to you, helping you to understand the Questions and prepare my answers. When requesting separate exams, it's important to ensure that the necessary supports are in place. </a:t>
            </a:r>
          </a:p>
          <a:p>
            <a:r>
              <a:rPr lang="en-US" sz="2000" dirty="0">
                <a:latin typeface="Abadi" panose="020B0604020104020204" pitchFamily="34" charset="0"/>
              </a:rPr>
              <a:t>A scribe is helpful if you're used to using assistive technology during exams, as it can be challenging to go back to writing. </a:t>
            </a:r>
          </a:p>
        </p:txBody>
      </p:sp>
    </p:spTree>
    <p:extLst>
      <p:ext uri="{BB962C8B-B14F-4D97-AF65-F5344CB8AC3E}">
        <p14:creationId xmlns:p14="http://schemas.microsoft.com/office/powerpoint/2010/main" val="2306259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4" name="bomb.wav"/>
          </p:stSnd>
        </p:sndAc>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393C4-7FE5-418D-9799-193860B9E19A}"/>
              </a:ext>
            </a:extLst>
          </p:cNvPr>
          <p:cNvSpPr>
            <a:spLocks noGrp="1"/>
          </p:cNvSpPr>
          <p:nvPr>
            <p:ph type="title"/>
          </p:nvPr>
        </p:nvSpPr>
        <p:spPr>
          <a:xfrm>
            <a:off x="677334" y="619991"/>
            <a:ext cx="8596668" cy="1320800"/>
          </a:xfrm>
        </p:spPr>
        <p:txBody>
          <a:bodyPr>
            <a:normAutofit/>
          </a:bodyPr>
          <a:lstStyle/>
          <a:p>
            <a:r>
              <a:rPr lang="en-US" sz="3200" dirty="0"/>
              <a:t>Exam support within the college</a:t>
            </a:r>
            <a:endParaRPr lang="en-IE" sz="3200" dirty="0"/>
          </a:p>
        </p:txBody>
      </p:sp>
      <p:sp>
        <p:nvSpPr>
          <p:cNvPr id="3" name="Content Placeholder 2">
            <a:extLst>
              <a:ext uri="{FF2B5EF4-FFF2-40B4-BE49-F238E27FC236}">
                <a16:creationId xmlns:a16="http://schemas.microsoft.com/office/drawing/2014/main" id="{92A6E897-23E6-46FF-928F-7B1C404FA0C2}"/>
              </a:ext>
            </a:extLst>
          </p:cNvPr>
          <p:cNvSpPr>
            <a:spLocks noGrp="1"/>
          </p:cNvSpPr>
          <p:nvPr>
            <p:ph idx="1"/>
          </p:nvPr>
        </p:nvSpPr>
        <p:spPr>
          <a:xfrm>
            <a:off x="509694" y="1701916"/>
            <a:ext cx="8596668" cy="3880773"/>
          </a:xfrm>
        </p:spPr>
        <p:txBody>
          <a:bodyPr>
            <a:normAutofit/>
          </a:bodyPr>
          <a:lstStyle/>
          <a:p>
            <a:pPr marL="0" indent="0">
              <a:buNone/>
            </a:pPr>
            <a:endParaRPr lang="en-US" dirty="0"/>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a:t>
            </a:r>
            <a:r>
              <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Having extra time during exams can be a helpful support, and the amount of extra time given depends on the length of the exam. For every one hour, 10 extra minutes are given, and for every two hours, 20 extra minutes are given. </a:t>
            </a:r>
          </a:p>
          <a:p>
            <a:r>
              <a:rPr lang="en-IE" sz="2000" dirty="0"/>
              <a:t>Enlarged exam paper </a:t>
            </a:r>
          </a:p>
        </p:txBody>
      </p:sp>
    </p:spTree>
    <p:extLst>
      <p:ext uri="{BB962C8B-B14F-4D97-AF65-F5344CB8AC3E}">
        <p14:creationId xmlns:p14="http://schemas.microsoft.com/office/powerpoint/2010/main" val="5434543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4" name="bomb.wav"/>
          </p:stSnd>
        </p:sndAc>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4056E-60E2-480D-95DD-66D29D118FC4}"/>
              </a:ext>
            </a:extLst>
          </p:cNvPr>
          <p:cNvSpPr>
            <a:spLocks noGrp="1"/>
          </p:cNvSpPr>
          <p:nvPr>
            <p:ph type="title"/>
          </p:nvPr>
        </p:nvSpPr>
        <p:spPr/>
        <p:txBody>
          <a:bodyPr>
            <a:normAutofit/>
          </a:bodyPr>
          <a:lstStyle/>
          <a:p>
            <a:r>
              <a:rPr lang="en-US" sz="3200" dirty="0"/>
              <a:t>Exam support within the college</a:t>
            </a:r>
            <a:endParaRPr lang="en-IE" sz="3200" dirty="0"/>
          </a:p>
        </p:txBody>
      </p:sp>
      <p:sp>
        <p:nvSpPr>
          <p:cNvPr id="3" name="Content Placeholder 2">
            <a:extLst>
              <a:ext uri="{FF2B5EF4-FFF2-40B4-BE49-F238E27FC236}">
                <a16:creationId xmlns:a16="http://schemas.microsoft.com/office/drawing/2014/main" id="{6D62E6FE-FBAB-484F-B824-7F88F42A9846}"/>
              </a:ext>
            </a:extLst>
          </p:cNvPr>
          <p:cNvSpPr>
            <a:spLocks noGrp="1"/>
          </p:cNvSpPr>
          <p:nvPr>
            <p:ph idx="1"/>
          </p:nvPr>
        </p:nvSpPr>
        <p:spPr/>
        <p:txBody>
          <a:bodyPr/>
          <a:lstStyle/>
          <a:p>
            <a:r>
              <a:rPr lang="en-US" sz="2000" dirty="0"/>
              <a:t>These accommodations are especially beneficial for individuals with ADHD, as it can be difficult to study and concentrate in a busy and distracting environment. Being in a separate center with fewer distractions can help improve focus and concentration on the task at hand.</a:t>
            </a:r>
          </a:p>
          <a:p>
            <a:endParaRPr lang="en-IE" dirty="0"/>
          </a:p>
        </p:txBody>
      </p:sp>
    </p:spTree>
    <p:extLst>
      <p:ext uri="{BB962C8B-B14F-4D97-AF65-F5344CB8AC3E}">
        <p14:creationId xmlns:p14="http://schemas.microsoft.com/office/powerpoint/2010/main" val="22996223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4" name="bomb.wav"/>
          </p:stSnd>
        </p:sndAc>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06EBCF1-A19E-4954-99DB-AFE849589C31}"/>
              </a:ext>
            </a:extLst>
          </p:cNvPr>
          <p:cNvSpPr txBox="1"/>
          <p:nvPr/>
        </p:nvSpPr>
        <p:spPr>
          <a:xfrm>
            <a:off x="2241096" y="2089087"/>
            <a:ext cx="6098720" cy="2123658"/>
          </a:xfrm>
          <a:prstGeom prst="rect">
            <a:avLst/>
          </a:prstGeom>
          <a:noFill/>
        </p:spPr>
        <p:txBody>
          <a:bodyPr wrap="square">
            <a:spAutoFit/>
          </a:bodyPr>
          <a:lstStyle/>
          <a:p>
            <a:r>
              <a:rPr lang="en-IE" sz="6600" dirty="0"/>
              <a:t>Thank you, any questions. ?</a:t>
            </a:r>
          </a:p>
        </p:txBody>
      </p:sp>
    </p:spTree>
    <p:extLst>
      <p:ext uri="{BB962C8B-B14F-4D97-AF65-F5344CB8AC3E}">
        <p14:creationId xmlns:p14="http://schemas.microsoft.com/office/powerpoint/2010/main" val="42619866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3" name="bomb.wav"/>
          </p:stSnd>
        </p:sndAc>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D44D7-F061-4631-8755-CECE30B7071E}"/>
              </a:ext>
            </a:extLst>
          </p:cNvPr>
          <p:cNvSpPr>
            <a:spLocks noGrp="1"/>
          </p:cNvSpPr>
          <p:nvPr>
            <p:ph type="title"/>
          </p:nvPr>
        </p:nvSpPr>
        <p:spPr/>
        <p:txBody>
          <a:bodyPr>
            <a:normAutofit/>
          </a:bodyPr>
          <a:lstStyle/>
          <a:p>
            <a:r>
              <a:rPr lang="en-IE" sz="3200" dirty="0"/>
              <a:t>Introduction </a:t>
            </a:r>
          </a:p>
        </p:txBody>
      </p:sp>
      <p:sp>
        <p:nvSpPr>
          <p:cNvPr id="3" name="Content Placeholder 2">
            <a:extLst>
              <a:ext uri="{FF2B5EF4-FFF2-40B4-BE49-F238E27FC236}">
                <a16:creationId xmlns:a16="http://schemas.microsoft.com/office/drawing/2014/main" id="{CCF3EFA3-BBC7-4B9B-8299-87D465A1178A}"/>
              </a:ext>
            </a:extLst>
          </p:cNvPr>
          <p:cNvSpPr>
            <a:spLocks noGrp="1"/>
          </p:cNvSpPr>
          <p:nvPr>
            <p:ph idx="1"/>
          </p:nvPr>
        </p:nvSpPr>
        <p:spPr>
          <a:xfrm>
            <a:off x="677334" y="1488613"/>
            <a:ext cx="8596668" cy="3880773"/>
          </a:xfrm>
        </p:spPr>
        <p:txBody>
          <a:bodyPr>
            <a:noAutofit/>
          </a:bodyPr>
          <a:lstStyle/>
          <a:p>
            <a:r>
              <a:rPr lang="en-IE" sz="2000" dirty="0"/>
              <a:t>Steven Bradley </a:t>
            </a:r>
          </a:p>
          <a:p>
            <a:r>
              <a:rPr lang="en-IE" sz="2000" dirty="0"/>
              <a:t>Munster Technological University</a:t>
            </a:r>
          </a:p>
          <a:p>
            <a:r>
              <a:rPr lang="en-US" sz="2000" dirty="0"/>
              <a:t>Various support mechanisms available to students</a:t>
            </a:r>
          </a:p>
          <a:p>
            <a:r>
              <a:rPr lang="en-US" sz="2000" dirty="0"/>
              <a:t>Experiences and challenges faced as a student with a disability Navigating the education system</a:t>
            </a:r>
          </a:p>
        </p:txBody>
      </p:sp>
    </p:spTree>
    <p:extLst>
      <p:ext uri="{BB962C8B-B14F-4D97-AF65-F5344CB8AC3E}">
        <p14:creationId xmlns:p14="http://schemas.microsoft.com/office/powerpoint/2010/main" val="11423814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4" name="bomb.wav"/>
          </p:stSnd>
        </p:sndAc>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1B4E6-F4B0-4FAB-930D-45348EEC0045}"/>
              </a:ext>
            </a:extLst>
          </p:cNvPr>
          <p:cNvSpPr>
            <a:spLocks noGrp="1"/>
          </p:cNvSpPr>
          <p:nvPr>
            <p:ph type="title"/>
          </p:nvPr>
        </p:nvSpPr>
        <p:spPr/>
        <p:txBody>
          <a:bodyPr>
            <a:normAutofit/>
          </a:bodyPr>
          <a:lstStyle/>
          <a:p>
            <a:r>
              <a:rPr lang="en-IE" sz="3200" dirty="0"/>
              <a:t>National Council for the blind /Vision Ireland</a:t>
            </a:r>
          </a:p>
        </p:txBody>
      </p:sp>
      <p:sp>
        <p:nvSpPr>
          <p:cNvPr id="3" name="Content Placeholder 2">
            <a:extLst>
              <a:ext uri="{FF2B5EF4-FFF2-40B4-BE49-F238E27FC236}">
                <a16:creationId xmlns:a16="http://schemas.microsoft.com/office/drawing/2014/main" id="{886A61D6-562F-4360-913E-5C9F5C4F3CDF}"/>
              </a:ext>
            </a:extLst>
          </p:cNvPr>
          <p:cNvSpPr>
            <a:spLocks noGrp="1"/>
          </p:cNvSpPr>
          <p:nvPr>
            <p:ph idx="1"/>
          </p:nvPr>
        </p:nvSpPr>
        <p:spPr>
          <a:xfrm>
            <a:off x="81342" y="2111603"/>
            <a:ext cx="8596668" cy="3880773"/>
          </a:xfrm>
        </p:spPr>
        <p:txBody>
          <a:bodyPr>
            <a:normAutofit/>
          </a:bodyPr>
          <a:lstStyle/>
          <a:p>
            <a:r>
              <a:rPr lang="en-US" sz="2000" dirty="0">
                <a:latin typeface="Abadi" panose="020B0604020104020204" pitchFamily="34" charset="0"/>
              </a:rPr>
              <a:t>Vision Ireland is the national sight loss Organization in Ireland.</a:t>
            </a:r>
          </a:p>
          <a:p>
            <a:r>
              <a:rPr lang="en-US" sz="2000" dirty="0">
                <a:latin typeface="Abadi" panose="020B0604020104020204" pitchFamily="34" charset="0"/>
              </a:rPr>
              <a:t>Founded 1988</a:t>
            </a:r>
          </a:p>
          <a:p>
            <a:r>
              <a:rPr lang="en-US" sz="2000" dirty="0">
                <a:latin typeface="Abadi" panose="020B0604020104020204" pitchFamily="34" charset="0"/>
              </a:rPr>
              <a:t>Assistive technology for example Accessible talking calculator</a:t>
            </a:r>
          </a:p>
          <a:p>
            <a:r>
              <a:rPr lang="en-US" sz="2000" dirty="0">
                <a:latin typeface="Abadi" panose="020B0604020104020204" pitchFamily="34" charset="0"/>
              </a:rPr>
              <a:t> Mobility training, employment advice.</a:t>
            </a:r>
          </a:p>
          <a:p>
            <a:r>
              <a:rPr lang="en-US" sz="2000" dirty="0">
                <a:latin typeface="Abadi" panose="020B0604020104020204" pitchFamily="34" charset="0"/>
              </a:rPr>
              <a:t>They also provide daily living skills</a:t>
            </a:r>
          </a:p>
          <a:p>
            <a:r>
              <a:rPr lang="en-US" sz="2000" dirty="0">
                <a:latin typeface="Abadi" panose="020B0604020104020204" pitchFamily="34" charset="0"/>
              </a:rPr>
              <a:t>practical and emotional support;</a:t>
            </a:r>
          </a:p>
          <a:p>
            <a:endParaRPr lang="en-US" sz="2400" dirty="0">
              <a:latin typeface="Abadi" panose="020B0604020104020204" pitchFamily="34" charset="0"/>
            </a:endParaRPr>
          </a:p>
          <a:p>
            <a:endParaRPr lang="en-US" sz="2600" dirty="0">
              <a:latin typeface="Abadi" panose="020B0604020104020204" pitchFamily="34" charset="0"/>
            </a:endParaRPr>
          </a:p>
          <a:p>
            <a:endParaRPr lang="en-US" sz="2000" dirty="0">
              <a:latin typeface="Abadi" panose="020B0604020104020204" pitchFamily="34" charset="0"/>
            </a:endParaRPr>
          </a:p>
          <a:p>
            <a:endParaRPr lang="en-IE" sz="2000" dirty="0"/>
          </a:p>
        </p:txBody>
      </p:sp>
    </p:spTree>
    <p:extLst>
      <p:ext uri="{BB962C8B-B14F-4D97-AF65-F5344CB8AC3E}">
        <p14:creationId xmlns:p14="http://schemas.microsoft.com/office/powerpoint/2010/main" val="5837515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4" name="bomb.wav"/>
          </p:stSnd>
        </p:sndAc>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2E868-7AD6-4CF3-AE5A-DD36AB515EE2}"/>
              </a:ext>
            </a:extLst>
          </p:cNvPr>
          <p:cNvSpPr>
            <a:spLocks noGrp="1"/>
          </p:cNvSpPr>
          <p:nvPr>
            <p:ph type="title"/>
          </p:nvPr>
        </p:nvSpPr>
        <p:spPr>
          <a:xfrm>
            <a:off x="971532" y="816638"/>
            <a:ext cx="8596668" cy="1320800"/>
          </a:xfrm>
        </p:spPr>
        <p:txBody>
          <a:bodyPr>
            <a:normAutofit/>
          </a:bodyPr>
          <a:lstStyle/>
          <a:p>
            <a:r>
              <a:rPr lang="en-IE" sz="3200" dirty="0"/>
              <a:t>Accessible talking calculator</a:t>
            </a:r>
          </a:p>
        </p:txBody>
      </p:sp>
      <p:sp>
        <p:nvSpPr>
          <p:cNvPr id="3" name="Content Placeholder 2">
            <a:extLst>
              <a:ext uri="{FF2B5EF4-FFF2-40B4-BE49-F238E27FC236}">
                <a16:creationId xmlns:a16="http://schemas.microsoft.com/office/drawing/2014/main" id="{8A12B363-B5DD-4E62-B7E9-6453DB9CDD70}"/>
              </a:ext>
            </a:extLst>
          </p:cNvPr>
          <p:cNvSpPr>
            <a:spLocks noGrp="1"/>
          </p:cNvSpPr>
          <p:nvPr>
            <p:ph idx="1"/>
          </p:nvPr>
        </p:nvSpPr>
        <p:spPr/>
        <p:txBody>
          <a:bodyPr>
            <a:normAutofit/>
          </a:bodyPr>
          <a:lstStyle/>
          <a:p>
            <a:r>
              <a:rPr lang="en-US" sz="2000" dirty="0"/>
              <a:t>This is a device that you can press down on the keys, and it will speak back to you this is very handy for visually impaired students who is doing maths or any other course.</a:t>
            </a:r>
            <a:endParaRPr lang="en-IE" sz="2000" dirty="0"/>
          </a:p>
        </p:txBody>
      </p:sp>
    </p:spTree>
    <p:extLst>
      <p:ext uri="{BB962C8B-B14F-4D97-AF65-F5344CB8AC3E}">
        <p14:creationId xmlns:p14="http://schemas.microsoft.com/office/powerpoint/2010/main" val="9668055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3" name="bomb.wav"/>
          </p:stSnd>
        </p:sndAc>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C18DB-8D1F-439B-A14D-DC6A4082869A}"/>
              </a:ext>
            </a:extLst>
          </p:cNvPr>
          <p:cNvSpPr>
            <a:spLocks noGrp="1"/>
          </p:cNvSpPr>
          <p:nvPr>
            <p:ph type="title"/>
          </p:nvPr>
        </p:nvSpPr>
        <p:spPr/>
        <p:txBody>
          <a:bodyPr>
            <a:normAutofit/>
          </a:bodyPr>
          <a:lstStyle/>
          <a:p>
            <a:r>
              <a:rPr lang="en-IE" sz="3200" dirty="0"/>
              <a:t>Needs Assessment</a:t>
            </a:r>
          </a:p>
        </p:txBody>
      </p:sp>
      <p:sp>
        <p:nvSpPr>
          <p:cNvPr id="3" name="Content Placeholder 2">
            <a:extLst>
              <a:ext uri="{FF2B5EF4-FFF2-40B4-BE49-F238E27FC236}">
                <a16:creationId xmlns:a16="http://schemas.microsoft.com/office/drawing/2014/main" id="{026B5729-DD60-4824-8440-318E79A09286}"/>
              </a:ext>
            </a:extLst>
          </p:cNvPr>
          <p:cNvSpPr>
            <a:spLocks noGrp="1"/>
          </p:cNvSpPr>
          <p:nvPr>
            <p:ph idx="1"/>
          </p:nvPr>
        </p:nvSpPr>
        <p:spPr/>
        <p:txBody>
          <a:bodyPr>
            <a:noAutofit/>
          </a:bodyPr>
          <a:lstStyle/>
          <a:p>
            <a:r>
              <a:rPr lang="en-US" sz="2000" dirty="0">
                <a:latin typeface="Abadi" panose="020B0604020104020204" pitchFamily="34" charset="0"/>
              </a:rPr>
              <a:t>When students with a disability start college, they need to get a needs assessment done.</a:t>
            </a:r>
          </a:p>
          <a:p>
            <a:r>
              <a:rPr lang="en-US" sz="2000" dirty="0">
                <a:latin typeface="Abadi" panose="020B0604020104020204" pitchFamily="34" charset="0"/>
              </a:rPr>
              <a:t>This helps the individual to have the right support in place.</a:t>
            </a:r>
          </a:p>
          <a:p>
            <a:r>
              <a:rPr lang="en-US" sz="2000" dirty="0">
                <a:latin typeface="Abadi" panose="020B0604020104020204" pitchFamily="34" charset="0"/>
              </a:rPr>
              <a:t>This also helps the students to avail of any of the necessary assistive technology that a student needs.</a:t>
            </a:r>
          </a:p>
        </p:txBody>
      </p:sp>
    </p:spTree>
    <p:extLst>
      <p:ext uri="{BB962C8B-B14F-4D97-AF65-F5344CB8AC3E}">
        <p14:creationId xmlns:p14="http://schemas.microsoft.com/office/powerpoint/2010/main" val="23993340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4" name="bomb.wav"/>
          </p:stSnd>
        </p:sndAc>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94A51-723F-412D-BC7F-39927741B473}"/>
              </a:ext>
            </a:extLst>
          </p:cNvPr>
          <p:cNvSpPr>
            <a:spLocks noGrp="1"/>
          </p:cNvSpPr>
          <p:nvPr>
            <p:ph type="title"/>
          </p:nvPr>
        </p:nvSpPr>
        <p:spPr/>
        <p:txBody>
          <a:bodyPr>
            <a:normAutofit/>
          </a:bodyPr>
          <a:lstStyle/>
          <a:p>
            <a:r>
              <a:rPr lang="en-IE" sz="3200" dirty="0"/>
              <a:t> Laptop Loan Scheme</a:t>
            </a:r>
          </a:p>
        </p:txBody>
      </p:sp>
      <p:sp>
        <p:nvSpPr>
          <p:cNvPr id="3" name="Content Placeholder 2">
            <a:extLst>
              <a:ext uri="{FF2B5EF4-FFF2-40B4-BE49-F238E27FC236}">
                <a16:creationId xmlns:a16="http://schemas.microsoft.com/office/drawing/2014/main" id="{61FCA122-83FB-4314-93DE-2484A26C2278}"/>
              </a:ext>
            </a:extLst>
          </p:cNvPr>
          <p:cNvSpPr>
            <a:spLocks noGrp="1"/>
          </p:cNvSpPr>
          <p:nvPr>
            <p:ph idx="1"/>
          </p:nvPr>
        </p:nvSpPr>
        <p:spPr/>
        <p:txBody>
          <a:bodyPr>
            <a:normAutofit/>
          </a:bodyPr>
          <a:lstStyle/>
          <a:p>
            <a:r>
              <a:rPr lang="en-US" sz="2000" dirty="0">
                <a:latin typeface="Abadi" panose="020B0604020104020204" pitchFamily="34" charset="0"/>
              </a:rPr>
              <a:t>As part of my needs assessment, the college has provided me with a loaner laptop. </a:t>
            </a:r>
          </a:p>
          <a:p>
            <a:r>
              <a:rPr lang="en-US" sz="2000" dirty="0">
                <a:latin typeface="Abadi" panose="020B0604020104020204" pitchFamily="34" charset="0"/>
              </a:rPr>
              <a:t>This was because I had so many different assistive technology requirements.</a:t>
            </a:r>
          </a:p>
          <a:p>
            <a:r>
              <a:rPr lang="en-US" sz="2000" dirty="0">
                <a:latin typeface="Abadi" panose="020B0604020104020204" pitchFamily="34" charset="0"/>
              </a:rPr>
              <a:t>This is a scheme provided by the Department of Education to M.T.U.</a:t>
            </a:r>
          </a:p>
          <a:p>
            <a:r>
              <a:rPr lang="en-US" sz="2000" dirty="0">
                <a:latin typeface="Abadi" panose="020B0604020104020204" pitchFamily="34" charset="0"/>
              </a:rPr>
              <a:t>How do I apply?</a:t>
            </a:r>
          </a:p>
          <a:p>
            <a:pPr marL="0" indent="0">
              <a:buNone/>
            </a:pPr>
            <a:endParaRPr lang="en-US" sz="2400" dirty="0">
              <a:latin typeface="Abadi" panose="020B0604020104020204" pitchFamily="34" charset="0"/>
            </a:endParaRPr>
          </a:p>
        </p:txBody>
      </p:sp>
    </p:spTree>
    <p:extLst>
      <p:ext uri="{BB962C8B-B14F-4D97-AF65-F5344CB8AC3E}">
        <p14:creationId xmlns:p14="http://schemas.microsoft.com/office/powerpoint/2010/main" val="38845845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4" name="bomb.wav"/>
          </p:stSnd>
        </p:sndAc>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7F3FE-19A0-4D33-98FD-758A312FE818}"/>
              </a:ext>
            </a:extLst>
          </p:cNvPr>
          <p:cNvSpPr>
            <a:spLocks noGrp="1"/>
          </p:cNvSpPr>
          <p:nvPr>
            <p:ph type="title"/>
          </p:nvPr>
        </p:nvSpPr>
        <p:spPr/>
        <p:txBody>
          <a:bodyPr>
            <a:normAutofit/>
          </a:bodyPr>
          <a:lstStyle/>
          <a:p>
            <a:r>
              <a:rPr lang="en-IE" sz="3200" dirty="0"/>
              <a:t>Zoom text</a:t>
            </a:r>
          </a:p>
        </p:txBody>
      </p:sp>
      <p:sp>
        <p:nvSpPr>
          <p:cNvPr id="3" name="Content Placeholder 2">
            <a:extLst>
              <a:ext uri="{FF2B5EF4-FFF2-40B4-BE49-F238E27FC236}">
                <a16:creationId xmlns:a16="http://schemas.microsoft.com/office/drawing/2014/main" id="{047D26DB-A6FB-4FFC-A07D-0AD2461245D8}"/>
              </a:ext>
            </a:extLst>
          </p:cNvPr>
          <p:cNvSpPr>
            <a:spLocks noGrp="1"/>
          </p:cNvSpPr>
          <p:nvPr>
            <p:ph idx="1"/>
          </p:nvPr>
        </p:nvSpPr>
        <p:spPr/>
        <p:txBody>
          <a:bodyPr>
            <a:noAutofit/>
          </a:bodyPr>
          <a:lstStyle/>
          <a:p>
            <a:r>
              <a:rPr lang="en-US" sz="2000" dirty="0">
                <a:latin typeface="Abadi" panose="020B0604020104020204" pitchFamily="34" charset="0"/>
              </a:rPr>
              <a:t>ZoomText Magnifier/Reader is a software designed to aid individuals with low vision. It is an integrated program that magnifies and enhances everything displayed on a computer screen, echoes the user's typing and program activity, and automatically reads out documents, web pages, and emails.</a:t>
            </a:r>
          </a:p>
          <a:p>
            <a:r>
              <a:rPr lang="en-US" sz="2000" dirty="0">
                <a:latin typeface="Abadi" panose="020B0604020104020204" pitchFamily="34" charset="0"/>
              </a:rPr>
              <a:t> One of the benefits of using ZoomText is that it allows you to increase the text size. </a:t>
            </a:r>
          </a:p>
          <a:p>
            <a:r>
              <a:rPr lang="en-US" sz="2000" dirty="0">
                <a:latin typeface="Abadi" panose="020B0604020104020204" pitchFamily="34" charset="0"/>
              </a:rPr>
              <a:t>This feature is particularly helpful for people with poor eyesight, as it makes reading text much easier. </a:t>
            </a:r>
          </a:p>
          <a:p>
            <a:r>
              <a:rPr lang="en-US" sz="2000" dirty="0">
                <a:latin typeface="Abadi" panose="020B0604020104020204" pitchFamily="34" charset="0"/>
                <a:hlinkClick r:id="rId3"/>
              </a:rPr>
              <a:t>https://vocalinks.com/products/zoomtext-magnifier-2019</a:t>
            </a:r>
            <a:endParaRPr lang="en-US" sz="2000" dirty="0">
              <a:latin typeface="Abadi" panose="020B0604020104020204" pitchFamily="34" charset="0"/>
            </a:endParaRPr>
          </a:p>
          <a:p>
            <a:pPr marL="0" indent="0">
              <a:buNone/>
            </a:pPr>
            <a:endParaRPr lang="en-US" sz="2000" dirty="0">
              <a:latin typeface="Abadi" panose="020B0604020104020204" pitchFamily="34" charset="0"/>
            </a:endParaRPr>
          </a:p>
          <a:p>
            <a:endParaRPr lang="en-IE" sz="2000" dirty="0">
              <a:latin typeface="Abadi" panose="020B0604020104020204" pitchFamily="34" charset="0"/>
            </a:endParaRPr>
          </a:p>
        </p:txBody>
      </p:sp>
    </p:spTree>
    <p:extLst>
      <p:ext uri="{BB962C8B-B14F-4D97-AF65-F5344CB8AC3E}">
        <p14:creationId xmlns:p14="http://schemas.microsoft.com/office/powerpoint/2010/main" val="27363198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4" name="bomb.wav"/>
          </p:stSnd>
        </p:sndAc>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062F3-4786-48E0-A532-B24D48FDB7AD}"/>
              </a:ext>
            </a:extLst>
          </p:cNvPr>
          <p:cNvSpPr>
            <a:spLocks noGrp="1"/>
          </p:cNvSpPr>
          <p:nvPr>
            <p:ph type="title"/>
          </p:nvPr>
        </p:nvSpPr>
        <p:spPr>
          <a:xfrm>
            <a:off x="766840" y="609600"/>
            <a:ext cx="8596668" cy="1320800"/>
          </a:xfrm>
        </p:spPr>
        <p:txBody>
          <a:bodyPr>
            <a:normAutofit/>
          </a:bodyPr>
          <a:lstStyle/>
          <a:p>
            <a:r>
              <a:rPr lang="en-IE" sz="3200" dirty="0"/>
              <a:t>Connect 12</a:t>
            </a:r>
          </a:p>
        </p:txBody>
      </p:sp>
      <p:sp>
        <p:nvSpPr>
          <p:cNvPr id="3" name="Content Placeholder 2">
            <a:extLst>
              <a:ext uri="{FF2B5EF4-FFF2-40B4-BE49-F238E27FC236}">
                <a16:creationId xmlns:a16="http://schemas.microsoft.com/office/drawing/2014/main" id="{666693BF-4F08-4C1A-8632-6D40CADDE70B}"/>
              </a:ext>
            </a:extLst>
          </p:cNvPr>
          <p:cNvSpPr>
            <a:spLocks noGrp="1"/>
          </p:cNvSpPr>
          <p:nvPr>
            <p:ph idx="1"/>
          </p:nvPr>
        </p:nvSpPr>
        <p:spPr>
          <a:xfrm>
            <a:off x="766840" y="1930400"/>
            <a:ext cx="8596668" cy="3880773"/>
          </a:xfrm>
        </p:spPr>
        <p:txBody>
          <a:bodyPr>
            <a:noAutofit/>
          </a:bodyPr>
          <a:lstStyle/>
          <a:p>
            <a:r>
              <a:rPr lang="en-US" sz="2000" dirty="0"/>
              <a:t>The Connect 12 is an Android tablet. </a:t>
            </a:r>
          </a:p>
          <a:p>
            <a:r>
              <a:rPr lang="en-US" sz="2000" dirty="0"/>
              <a:t>This also gives you access to the Internet and </a:t>
            </a:r>
            <a:r>
              <a:rPr lang="en-US" sz="2000" dirty="0" err="1"/>
              <a:t>and</a:t>
            </a:r>
            <a:r>
              <a:rPr lang="en-US" sz="2000" dirty="0"/>
              <a:t> bookstore so that you can purchase books that you need in class</a:t>
            </a:r>
          </a:p>
          <a:p>
            <a:r>
              <a:rPr lang="en-US" sz="2000" dirty="0"/>
              <a:t>The Connect 12 is a magnification device </a:t>
            </a:r>
          </a:p>
          <a:p>
            <a:r>
              <a:rPr lang="en-US" sz="2000" dirty="0"/>
              <a:t>The Connect 12 magnifies writing from the board by using a distance camera</a:t>
            </a:r>
          </a:p>
          <a:p>
            <a:r>
              <a:rPr lang="en-US" sz="2000" dirty="0"/>
              <a:t>The Connect 12 also has a built-in camera for enlarging sheets and text on books.    </a:t>
            </a:r>
          </a:p>
          <a:p>
            <a:r>
              <a:rPr lang="en-US" sz="2000" dirty="0"/>
              <a:t>"Connect 12" improves the accessibility of text and makes it easier to read. Any notes from the board? </a:t>
            </a:r>
          </a:p>
          <a:p>
            <a:r>
              <a:rPr lang="en-IE" sz="2000" dirty="0">
                <a:hlinkClick r:id="rId3"/>
              </a:rPr>
              <a:t>https://store.humanware.com/hus/connect-12-smart-portable-hd-magnifier.html</a:t>
            </a:r>
            <a:endParaRPr lang="en-IE" sz="2000" dirty="0"/>
          </a:p>
          <a:p>
            <a:endParaRPr lang="en-IE" sz="2000" dirty="0"/>
          </a:p>
        </p:txBody>
      </p:sp>
    </p:spTree>
    <p:extLst>
      <p:ext uri="{BB962C8B-B14F-4D97-AF65-F5344CB8AC3E}">
        <p14:creationId xmlns:p14="http://schemas.microsoft.com/office/powerpoint/2010/main" val="22567324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4" name="bomb.wav"/>
          </p:stSnd>
        </p:sndAc>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4E804-B64A-4E07-9513-990A44A8824A}"/>
              </a:ext>
            </a:extLst>
          </p:cNvPr>
          <p:cNvSpPr>
            <a:spLocks noGrp="1"/>
          </p:cNvSpPr>
          <p:nvPr>
            <p:ph type="title"/>
          </p:nvPr>
        </p:nvSpPr>
        <p:spPr/>
        <p:txBody>
          <a:bodyPr>
            <a:normAutofit/>
          </a:bodyPr>
          <a:lstStyle/>
          <a:p>
            <a:r>
              <a:rPr lang="en-IE" sz="3200" dirty="0"/>
              <a:t>Read and Write gold</a:t>
            </a:r>
          </a:p>
        </p:txBody>
      </p:sp>
      <p:sp>
        <p:nvSpPr>
          <p:cNvPr id="3" name="Content Placeholder 2">
            <a:extLst>
              <a:ext uri="{FF2B5EF4-FFF2-40B4-BE49-F238E27FC236}">
                <a16:creationId xmlns:a16="http://schemas.microsoft.com/office/drawing/2014/main" id="{01EBF22C-459D-459B-9D9F-DF0B066FACE2}"/>
              </a:ext>
            </a:extLst>
          </p:cNvPr>
          <p:cNvSpPr>
            <a:spLocks noGrp="1"/>
          </p:cNvSpPr>
          <p:nvPr>
            <p:ph idx="1"/>
          </p:nvPr>
        </p:nvSpPr>
        <p:spPr>
          <a:xfrm>
            <a:off x="899616" y="1631730"/>
            <a:ext cx="8596668" cy="3880773"/>
          </a:xfrm>
        </p:spPr>
        <p:txBody>
          <a:bodyPr>
            <a:normAutofit/>
          </a:bodyPr>
          <a:lstStyle/>
          <a:p>
            <a:r>
              <a:rPr lang="en-US" sz="2000" dirty="0">
                <a:latin typeface="Abadi" panose="020B0604020104020204" pitchFamily="34" charset="0"/>
              </a:rPr>
              <a:t>Read and Write Gold is a software that is highly beneficial for students with visual impairments. </a:t>
            </a:r>
          </a:p>
          <a:p>
            <a:r>
              <a:rPr lang="en-US" sz="2000" dirty="0">
                <a:latin typeface="Abadi" panose="020B0604020104020204" pitchFamily="34" charset="0"/>
              </a:rPr>
              <a:t>This software has beneficial features for students.</a:t>
            </a:r>
          </a:p>
          <a:p>
            <a:r>
              <a:rPr lang="en-US" sz="2000" dirty="0">
                <a:latin typeface="Abadi" panose="020B0604020104020204" pitchFamily="34" charset="0"/>
              </a:rPr>
              <a:t>Screen masking</a:t>
            </a:r>
          </a:p>
          <a:p>
            <a:r>
              <a:rPr lang="en-US" sz="2000" dirty="0">
                <a:latin typeface="Abadi" panose="020B0604020104020204" pitchFamily="34" charset="0"/>
              </a:rPr>
              <a:t> Speech-to-text</a:t>
            </a:r>
          </a:p>
          <a:p>
            <a:r>
              <a:rPr lang="en-US" sz="2000" dirty="0">
                <a:latin typeface="Abadi" panose="020B0604020104020204" pitchFamily="34" charset="0"/>
              </a:rPr>
              <a:t>Highlighting</a:t>
            </a:r>
          </a:p>
          <a:p>
            <a:r>
              <a:rPr lang="en-US" sz="2000" dirty="0">
                <a:latin typeface="Abadi" panose="020B0604020104020204" pitchFamily="34" charset="0"/>
              </a:rPr>
              <a:t>Read the web </a:t>
            </a:r>
          </a:p>
          <a:p>
            <a:r>
              <a:rPr lang="en-US" sz="2000" dirty="0">
                <a:latin typeface="Abadi" panose="020B0604020104020204" pitchFamily="34" charset="0"/>
              </a:rPr>
              <a:t>How do I purchase this software?</a:t>
            </a:r>
          </a:p>
          <a:p>
            <a:r>
              <a:rPr lang="en-US" sz="2000" dirty="0">
                <a:latin typeface="Abadi" panose="020B0604020104020204" pitchFamily="34" charset="0"/>
                <a:hlinkClick r:id="rId3"/>
              </a:rPr>
              <a:t>https://www.edtech.ie/product/readwriteeducation-texthelp/</a:t>
            </a:r>
            <a:endParaRPr lang="en-US" sz="2000" dirty="0">
              <a:latin typeface="Abadi" panose="020B0604020104020204" pitchFamily="34" charset="0"/>
            </a:endParaRPr>
          </a:p>
          <a:p>
            <a:endParaRPr lang="en-US" sz="2000" dirty="0">
              <a:latin typeface="Abadi" panose="020B0604020104020204" pitchFamily="34" charset="0"/>
            </a:endParaRPr>
          </a:p>
        </p:txBody>
      </p:sp>
    </p:spTree>
    <p:extLst>
      <p:ext uri="{BB962C8B-B14F-4D97-AF65-F5344CB8AC3E}">
        <p14:creationId xmlns:p14="http://schemas.microsoft.com/office/powerpoint/2010/main" val="36694791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sndAc>
          <p:stSnd>
            <p:snd r:embed="rId2" name="bomb.wav"/>
          </p:stSnd>
        </p:sndAc>
      </p:transition>
    </mc:Choice>
    <mc:Fallback xmlns="">
      <p:transition spd="slow">
        <p:fade/>
        <p:sndAc>
          <p:stSnd>
            <p:snd r:embed="rId4" name="bomb.wav"/>
          </p:stSnd>
        </p:sndAc>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9946560433F2B4BAC6115A870028350" ma:contentTypeVersion="18" ma:contentTypeDescription="Create a new document." ma:contentTypeScope="" ma:versionID="074b93ba85f1b6da4b85177d7686881e">
  <xsd:schema xmlns:xsd="http://www.w3.org/2001/XMLSchema" xmlns:xs="http://www.w3.org/2001/XMLSchema" xmlns:p="http://schemas.microsoft.com/office/2006/metadata/properties" xmlns:ns2="f04adec5-321f-46c9-8d8f-d278d5019d73" xmlns:ns3="98a9eb8c-6a01-428e-9f5d-17b5596ff277" targetNamespace="http://schemas.microsoft.com/office/2006/metadata/properties" ma:root="true" ma:fieldsID="42bcbbdd74c847102d5bad7bd7da2501" ns2:_="" ns3:_="">
    <xsd:import namespace="f04adec5-321f-46c9-8d8f-d278d5019d73"/>
    <xsd:import namespace="98a9eb8c-6a01-428e-9f5d-17b5596ff27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AutoKeyPoints" minOccurs="0"/>
                <xsd:element ref="ns2:MediaServiceKeyPoints" minOccurs="0"/>
                <xsd:element ref="ns2:lcf76f155ced4ddcb4097134ff3c332f" minOccurs="0"/>
                <xsd:element ref="ns3:TaxCatchAll" minOccurs="0"/>
                <xsd:element ref="ns2:MediaLengthInSeconds" minOccurs="0"/>
                <xsd:element ref="ns3:SharedWithUsers" minOccurs="0"/>
                <xsd:element ref="ns3:SharedWithDetail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4adec5-321f-46c9-8d8f-d278d5019d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118109bd-626c-4cb5-b457-7c830300b9dd" ma:termSetId="09814cd3-568e-fe90-9814-8d621ff8fb84" ma:anchorId="fba54fb3-c3e1-fe81-a776-ca4b69148c4d" ma:open="true" ma:isKeyword="false">
      <xsd:complexType>
        <xsd:sequence>
          <xsd:element ref="pc:Terms" minOccurs="0" maxOccurs="1"/>
        </xsd:sequence>
      </xsd:complex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3"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a9eb8c-6a01-428e-9f5d-17b5596ff27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206d23ec-cc40-4063-b626-0df82dd7f71c}" ma:internalName="TaxCatchAll" ma:showField="CatchAllData" ma:web="98a9eb8c-6a01-428e-9f5d-17b5596ff277">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C1428B-EA2E-4AA4-B155-811B898B5002}">
  <ds:schemaRefs>
    <ds:schemaRef ds:uri="http://schemas.microsoft.com/sharepoint/v3/contenttype/forms"/>
  </ds:schemaRefs>
</ds:datastoreItem>
</file>

<file path=customXml/itemProps2.xml><?xml version="1.0" encoding="utf-8"?>
<ds:datastoreItem xmlns:ds="http://schemas.openxmlformats.org/officeDocument/2006/customXml" ds:itemID="{8EE4BDD8-ECD9-4C29-865A-80DF4358F1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4adec5-321f-46c9-8d8f-d278d5019d73"/>
    <ds:schemaRef ds:uri="98a9eb8c-6a01-428e-9f5d-17b5596ff2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3334</TotalTime>
  <Words>1030</Words>
  <Application>Microsoft Office PowerPoint</Application>
  <PresentationFormat>Widescreen</PresentationFormat>
  <Paragraphs>94</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Abadi</vt:lpstr>
      <vt:lpstr>Arial</vt:lpstr>
      <vt:lpstr>Calibri</vt:lpstr>
      <vt:lpstr>Trebuchet MS</vt:lpstr>
      <vt:lpstr>Wingdings 3</vt:lpstr>
      <vt:lpstr>Facet</vt:lpstr>
      <vt:lpstr> Assistive Technology in Tertiary Education</vt:lpstr>
      <vt:lpstr>Introduction </vt:lpstr>
      <vt:lpstr>National Council for the blind /Vision Ireland</vt:lpstr>
      <vt:lpstr>Accessible talking calculator</vt:lpstr>
      <vt:lpstr>Needs Assessment</vt:lpstr>
      <vt:lpstr> Laptop Loan Scheme</vt:lpstr>
      <vt:lpstr>Zoom text</vt:lpstr>
      <vt:lpstr>Connect 12</vt:lpstr>
      <vt:lpstr>Read and Write gold</vt:lpstr>
      <vt:lpstr>Dragon NaturallySpeaking</vt:lpstr>
      <vt:lpstr>Read aloud feature in Microsoft Word </vt:lpstr>
      <vt:lpstr>Grammarly</vt:lpstr>
      <vt:lpstr>smartlux® DIGITAL [Eschenbach 16502] for brilliant vision, up to 15x magnification </vt:lpstr>
      <vt:lpstr>Exam supports within the college</vt:lpstr>
      <vt:lpstr>Exam support within the college</vt:lpstr>
      <vt:lpstr>Exam support within the college</vt:lpstr>
      <vt:lpstr>Exam support within the college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Assistive technology</dc:title>
  <dc:creator>Steven Bradley</dc:creator>
  <cp:lastModifiedBy>Steven Bradley</cp:lastModifiedBy>
  <cp:revision>198</cp:revision>
  <cp:lastPrinted>2023-11-12T15:54:27Z</cp:lastPrinted>
  <dcterms:created xsi:type="dcterms:W3CDTF">2023-11-12T12:02:58Z</dcterms:created>
  <dcterms:modified xsi:type="dcterms:W3CDTF">2024-02-05T11:36:10Z</dcterms:modified>
</cp:coreProperties>
</file>