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61" r:id="rId6"/>
    <p:sldId id="259" r:id="rId7"/>
    <p:sldId id="260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979E"/>
    <a:srgbClr val="2C595F"/>
    <a:srgbClr val="0097D7"/>
    <a:srgbClr val="6E5093"/>
    <a:srgbClr val="09A145"/>
    <a:srgbClr val="009B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BAB8DB-8AB1-2748-FF04-8A0556373EDB}" v="82" dt="2024-11-13T11:26:17.3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43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7A73D-8D0B-4E57-ABF3-518405A76D04}" type="datetimeFigureOut">
              <a:rPr lang="en-IE" smtClean="0"/>
              <a:t>13/11/2024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D2654-B49D-4875-A03B-2B93728FB09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63096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0355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0637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5373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4376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2132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047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1034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773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731928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352502"/>
            <a:ext cx="3932237" cy="351648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856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4797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E" dirty="0"/>
          </a:p>
        </p:txBody>
      </p:sp>
      <p:sp>
        <p:nvSpPr>
          <p:cNvPr id="5" name="Google Shape;8;p1">
            <a:extLst>
              <a:ext uri="{FF2B5EF4-FFF2-40B4-BE49-F238E27FC236}">
                <a16:creationId xmlns:a16="http://schemas.microsoft.com/office/drawing/2014/main" id="{FA1B5EA7-73F0-4DFD-A1FB-E39447DAEF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5283"/>
            <a:ext cx="12192000" cy="984353"/>
          </a:xfrm>
          <a:prstGeom prst="rect">
            <a:avLst/>
          </a:prstGeom>
          <a:solidFill>
            <a:srgbClr val="2C59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12;p1">
            <a:extLst>
              <a:ext uri="{FF2B5EF4-FFF2-40B4-BE49-F238E27FC236}">
                <a16:creationId xmlns:a16="http://schemas.microsoft.com/office/drawing/2014/main" id="{893615C0-78BB-4DD2-B773-9387F5E7E28C}"/>
              </a:ext>
            </a:extLst>
          </p:cNvPr>
          <p:cNvSpPr txBox="1"/>
          <p:nvPr userDrawn="1"/>
        </p:nvSpPr>
        <p:spPr>
          <a:xfrm>
            <a:off x="7376411" y="6174341"/>
            <a:ext cx="2049010" cy="547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@aheadireland	</a:t>
            </a:r>
            <a:endParaRPr>
              <a:solidFill>
                <a:srgbClr val="FFFFFF"/>
              </a:solidFill>
              <a:latin typeface="+mj-lt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604E9DE-8FB4-4716-B657-06842ADD8753}"/>
              </a:ext>
            </a:extLst>
          </p:cNvPr>
          <p:cNvGrpSpPr/>
          <p:nvPr userDrawn="1"/>
        </p:nvGrpSpPr>
        <p:grpSpPr>
          <a:xfrm>
            <a:off x="4024817" y="5877959"/>
            <a:ext cx="984353" cy="984353"/>
            <a:chOff x="4100431" y="5877959"/>
            <a:chExt cx="984353" cy="984353"/>
          </a:xfrm>
        </p:grpSpPr>
        <p:sp>
          <p:nvSpPr>
            <p:cNvPr id="6" name="Right Triangle 5">
              <a:extLst>
                <a:ext uri="{FF2B5EF4-FFF2-40B4-BE49-F238E27FC236}">
                  <a16:creationId xmlns:a16="http://schemas.microsoft.com/office/drawing/2014/main" id="{CC0561E3-5540-4E51-9BE6-DA83A1E62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100431" y="5877959"/>
              <a:ext cx="984353" cy="984353"/>
            </a:xfrm>
            <a:prstGeom prst="rtTriangle">
              <a:avLst/>
            </a:prstGeom>
            <a:solidFill>
              <a:srgbClr val="6C97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Google Shape;15;p1" descr="Facebook Logo">
              <a:extLst>
                <a:ext uri="{FF2B5EF4-FFF2-40B4-BE49-F238E27FC236}">
                  <a16:creationId xmlns:a16="http://schemas.microsoft.com/office/drawing/2014/main" id="{FFE7E155-AA03-4A09-A709-B36E7B6DB1BF}"/>
                </a:ext>
              </a:extLst>
            </p:cNvPr>
            <p:cNvPicPr preferRelativeResize="0"/>
            <p:nvPr userDrawn="1"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4278514" y="6210633"/>
              <a:ext cx="273037" cy="5233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" name="Google Shape;12;p1">
            <a:extLst>
              <a:ext uri="{FF2B5EF4-FFF2-40B4-BE49-F238E27FC236}">
                <a16:creationId xmlns:a16="http://schemas.microsoft.com/office/drawing/2014/main" id="{F152B2B3-B5FE-4955-9650-212D456EE203}"/>
              </a:ext>
            </a:extLst>
          </p:cNvPr>
          <p:cNvSpPr txBox="1"/>
          <p:nvPr userDrawn="1"/>
        </p:nvSpPr>
        <p:spPr>
          <a:xfrm>
            <a:off x="4712990" y="6174341"/>
            <a:ext cx="1562581" cy="47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/AHEADireland		</a:t>
            </a:r>
            <a:endParaRPr>
              <a:solidFill>
                <a:srgbClr val="FFFFFF"/>
              </a:solidFill>
              <a:latin typeface="+mj-lt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" name="Google Shape;12;p1">
            <a:extLst>
              <a:ext uri="{FF2B5EF4-FFF2-40B4-BE49-F238E27FC236}">
                <a16:creationId xmlns:a16="http://schemas.microsoft.com/office/drawing/2014/main" id="{856EEC15-EDE7-4DDA-A68F-A30C86314B40}"/>
              </a:ext>
            </a:extLst>
          </p:cNvPr>
          <p:cNvSpPr txBox="1"/>
          <p:nvPr userDrawn="1"/>
        </p:nvSpPr>
        <p:spPr>
          <a:xfrm>
            <a:off x="10035304" y="6174341"/>
            <a:ext cx="2343807" cy="677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www.ahead.ie</a:t>
            </a:r>
            <a:r>
              <a:rPr lang="en" dirty="0">
                <a:solidFill>
                  <a:srgbClr val="FFFFFF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	</a:t>
            </a:r>
            <a:endParaRPr dirty="0">
              <a:solidFill>
                <a:srgbClr val="FFFFFF"/>
              </a:solidFill>
              <a:latin typeface="+mj-lt"/>
              <a:ea typeface="Twentieth Century"/>
              <a:cs typeface="Twentieth Century"/>
              <a:sym typeface="Twentieth Century"/>
            </a:endParaRPr>
          </a:p>
        </p:txBody>
      </p:sp>
      <p:pic>
        <p:nvPicPr>
          <p:cNvPr id="12" name="Picture 11" descr="AHEAD logo in white">
            <a:extLst>
              <a:ext uri="{FF2B5EF4-FFF2-40B4-BE49-F238E27FC236}">
                <a16:creationId xmlns:a16="http://schemas.microsoft.com/office/drawing/2014/main" id="{977DCE68-5165-438E-88D4-6CB50402F2B8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01" y="6167491"/>
            <a:ext cx="3243397" cy="399935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A6D84C67-A603-4BD8-85C0-18A7CFD60885}"/>
              </a:ext>
            </a:extLst>
          </p:cNvPr>
          <p:cNvGrpSpPr/>
          <p:nvPr userDrawn="1"/>
        </p:nvGrpSpPr>
        <p:grpSpPr>
          <a:xfrm>
            <a:off x="6593302" y="5882131"/>
            <a:ext cx="984353" cy="984353"/>
            <a:chOff x="6276684" y="5882131"/>
            <a:chExt cx="984353" cy="984353"/>
          </a:xfrm>
        </p:grpSpPr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A8A71979-04A3-47C0-8DD5-ABB3AB487F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276684" y="5882131"/>
              <a:ext cx="984353" cy="984353"/>
            </a:xfrm>
            <a:prstGeom prst="rtTriangle">
              <a:avLst/>
            </a:prstGeom>
            <a:solidFill>
              <a:srgbClr val="6C97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4" name="Google Shape;14;p1" descr="Twitter Logo">
              <a:extLst>
                <a:ext uri="{FF2B5EF4-FFF2-40B4-BE49-F238E27FC236}">
                  <a16:creationId xmlns:a16="http://schemas.microsoft.com/office/drawing/2014/main" id="{EC201EB0-A09D-4432-9B2A-E41449CCF4AC}"/>
                </a:ext>
              </a:extLst>
            </p:cNvPr>
            <p:cNvPicPr preferRelativeResize="0"/>
            <p:nvPr userDrawn="1"/>
          </p:nvPicPr>
          <p:blipFill>
            <a:blip r:embed="rId16">
              <a:alphaModFix/>
            </a:blip>
            <a:stretch>
              <a:fillRect/>
            </a:stretch>
          </p:blipFill>
          <p:spPr>
            <a:xfrm>
              <a:off x="6463795" y="6248021"/>
              <a:ext cx="551457" cy="44855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A77F8CA-10FF-4148-A711-87B12C77278E}"/>
              </a:ext>
            </a:extLst>
          </p:cNvPr>
          <p:cNvGrpSpPr/>
          <p:nvPr userDrawn="1"/>
        </p:nvGrpSpPr>
        <p:grpSpPr>
          <a:xfrm>
            <a:off x="9458125" y="5881212"/>
            <a:ext cx="984353" cy="984353"/>
            <a:chOff x="8966296" y="5881212"/>
            <a:chExt cx="984353" cy="984353"/>
          </a:xfrm>
        </p:grpSpPr>
        <p:sp>
          <p:nvSpPr>
            <p:cNvPr id="15" name="Right Triangle 14">
              <a:extLst>
                <a:ext uri="{FF2B5EF4-FFF2-40B4-BE49-F238E27FC236}">
                  <a16:creationId xmlns:a16="http://schemas.microsoft.com/office/drawing/2014/main" id="{335110E8-8E9B-4559-A061-13D62B1A4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966296" y="5881212"/>
              <a:ext cx="984353" cy="984353"/>
            </a:xfrm>
            <a:prstGeom prst="rtTriangle">
              <a:avLst/>
            </a:prstGeom>
            <a:solidFill>
              <a:srgbClr val="6C97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6" name="Google Shape;13;p1" descr="Website logo">
              <a:extLst>
                <a:ext uri="{FF2B5EF4-FFF2-40B4-BE49-F238E27FC236}">
                  <a16:creationId xmlns:a16="http://schemas.microsoft.com/office/drawing/2014/main" id="{758BB0C0-5177-44EB-B0CE-2212C01CEB08}"/>
                </a:ext>
              </a:extLst>
            </p:cNvPr>
            <p:cNvPicPr preferRelativeResize="0"/>
            <p:nvPr userDrawn="1"/>
          </p:nvPicPr>
          <p:blipFill>
            <a:blip r:embed="rId17">
              <a:alphaModFix/>
            </a:blip>
            <a:stretch>
              <a:fillRect/>
            </a:stretch>
          </p:blipFill>
          <p:spPr>
            <a:xfrm>
              <a:off x="9152681" y="6146034"/>
              <a:ext cx="415636" cy="48280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custDataLst>
      <p:tags r:id="rId13"/>
    </p:custDataLst>
    <p:extLst>
      <p:ext uri="{BB962C8B-B14F-4D97-AF65-F5344CB8AC3E}">
        <p14:creationId xmlns:p14="http://schemas.microsoft.com/office/powerpoint/2010/main" val="2271552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w Cen MT" panose="020B06020201040206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3188" y="834252"/>
            <a:ext cx="6708043" cy="1816584"/>
          </a:xfrm>
        </p:spPr>
        <p:txBody>
          <a:bodyPr anchor="t">
            <a:normAutofit/>
          </a:bodyPr>
          <a:lstStyle/>
          <a:p>
            <a:pPr algn="l"/>
            <a:r>
              <a:rPr lang="en-IE" dirty="0"/>
              <a:t>What’s Out There?</a:t>
            </a:r>
            <a:br>
              <a:rPr lang="en-IE" dirty="0"/>
            </a:br>
            <a:r>
              <a:rPr lang="en-IE" dirty="0"/>
              <a:t>Panel of Options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3188" y="3659188"/>
            <a:ext cx="6528826" cy="1655762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algn="l"/>
            <a:r>
              <a:rPr lang="en-IE" dirty="0"/>
              <a:t>Chair: Erica Meslin - Education Manager - AHEAD</a:t>
            </a:r>
          </a:p>
          <a:p>
            <a:pPr algn="l"/>
            <a:r>
              <a:rPr lang="en-IE" dirty="0"/>
              <a:t>Speakers: </a:t>
            </a:r>
          </a:p>
          <a:p>
            <a:pPr algn="l"/>
            <a:r>
              <a:rPr lang="en-IE" dirty="0" err="1">
                <a:latin typeface="Tw Cen MT"/>
              </a:rPr>
              <a:t>Dr.</a:t>
            </a:r>
            <a:r>
              <a:rPr lang="en-IE" dirty="0">
                <a:latin typeface="Tw Cen MT"/>
              </a:rPr>
              <a:t> Patricia McCarthy – Guidance Specialist</a:t>
            </a:r>
          </a:p>
          <a:p>
            <a:pPr algn="l"/>
            <a:r>
              <a:rPr lang="en-IE" dirty="0" err="1"/>
              <a:t>Dr.</a:t>
            </a:r>
            <a:r>
              <a:rPr lang="en-IE" dirty="0"/>
              <a:t> Orla Slattery – </a:t>
            </a:r>
            <a:r>
              <a:rPr lang="en-GB" dirty="0"/>
              <a:t>Inclusive National Higher Education Forum</a:t>
            </a:r>
            <a:endParaRPr lang="en-IE" dirty="0"/>
          </a:p>
          <a:p>
            <a:pPr algn="l"/>
            <a:r>
              <a:rPr lang="en-IE" dirty="0"/>
              <a:t>Áine Salmon - National Apprenticeship Office</a:t>
            </a:r>
          </a:p>
          <a:p>
            <a:endParaRPr lang="en-I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09BBF5-3636-4DDA-B390-9B7842EAC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6472" y="937912"/>
            <a:ext cx="3493036" cy="204696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4239CC0-D4C8-4657-8E07-72612A1BA0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391596" y="746502"/>
            <a:ext cx="0" cy="44767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HEAD Logo">
            <a:extLst>
              <a:ext uri="{FF2B5EF4-FFF2-40B4-BE49-F238E27FC236}">
                <a16:creationId xmlns:a16="http://schemas.microsoft.com/office/drawing/2014/main" id="{537BFA3F-F268-3E26-9916-9121363732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6206" y="3643312"/>
            <a:ext cx="3950495" cy="84534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58079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06946-4185-43A2-A697-395021E0A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latin typeface="Tw Cen MT"/>
              </a:rPr>
              <a:t>Dr.</a:t>
            </a:r>
            <a:r>
              <a:rPr lang="en-GB" dirty="0">
                <a:latin typeface="Tw Cen MT"/>
              </a:rPr>
              <a:t> Patricia McCarthy </a:t>
            </a:r>
            <a:br>
              <a:rPr lang="en-GB" dirty="0">
                <a:latin typeface="Tw Cen MT"/>
              </a:rPr>
            </a:br>
            <a:r>
              <a:rPr lang="en-GB" dirty="0">
                <a:latin typeface="Tw Cen MT"/>
              </a:rPr>
              <a:t>Guidance Specialist</a:t>
            </a:r>
            <a:endParaRPr lang="en-I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9D7E2B7-F9C4-41BF-9842-56F232A48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2735"/>
            <a:ext cx="6122341" cy="201677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IE" dirty="0">
                <a:latin typeface="Tw Cen MT"/>
              </a:rPr>
              <a:t>Website links: </a:t>
            </a:r>
            <a:endParaRPr lang="en-IE"/>
          </a:p>
          <a:p>
            <a:r>
              <a:rPr lang="en-IE" dirty="0">
                <a:latin typeface="Tw Cen MT"/>
              </a:rPr>
              <a:t>https://www.fetchcourses.ie/</a:t>
            </a:r>
            <a:endParaRPr lang="en-IE"/>
          </a:p>
          <a:p>
            <a:r>
              <a:rPr lang="en-IE" dirty="0">
                <a:latin typeface="Tw Cen MT"/>
              </a:rPr>
              <a:t>https://www.qualifax.ie/</a:t>
            </a:r>
          </a:p>
          <a:p>
            <a:r>
              <a:rPr lang="en-IE" dirty="0">
                <a:latin typeface="Tw Cen MT"/>
              </a:rPr>
              <a:t>https://careersportal.ie/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4989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06946-4185-43A2-A697-395021E0A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latin typeface="Tw Cen MT"/>
              </a:rPr>
              <a:t>Dr.</a:t>
            </a:r>
            <a:r>
              <a:rPr lang="en-GB" dirty="0">
                <a:latin typeface="Tw Cen MT"/>
              </a:rPr>
              <a:t> Orla Slattery </a:t>
            </a:r>
            <a:br>
              <a:rPr lang="en-GB" dirty="0">
                <a:latin typeface="Tw Cen MT"/>
              </a:rPr>
            </a:br>
            <a:r>
              <a:rPr lang="en-GB" dirty="0">
                <a:latin typeface="Tw Cen MT"/>
              </a:rPr>
              <a:t>Inclusive National Higher Education Forum</a:t>
            </a:r>
            <a:endParaRPr lang="en-I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98CBE6-DEE8-C77A-1BB2-504582EBAAD2}"/>
              </a:ext>
            </a:extLst>
          </p:cNvPr>
          <p:cNvSpPr txBox="1"/>
          <p:nvPr/>
        </p:nvSpPr>
        <p:spPr>
          <a:xfrm>
            <a:off x="832449" y="1942381"/>
            <a:ext cx="727206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latin typeface="Tw Cen MT"/>
              </a:rPr>
              <a:t>Scan the QR code to check out the INHEF website.</a:t>
            </a:r>
            <a:r>
              <a:rPr lang="en-US" sz="2400" dirty="0">
                <a:latin typeface="TW Cen MT"/>
                <a:ea typeface="Calibri"/>
                <a:cs typeface="Calibri"/>
              </a:rPr>
              <a:t> </a:t>
            </a:r>
          </a:p>
        </p:txBody>
      </p:sp>
      <p:pic>
        <p:nvPicPr>
          <p:cNvPr id="4" name="Picture 3" descr="INHEF Logo&#10;">
            <a:extLst>
              <a:ext uri="{FF2B5EF4-FFF2-40B4-BE49-F238E27FC236}">
                <a16:creationId xmlns:a16="http://schemas.microsoft.com/office/drawing/2014/main" id="{2A633B48-4B14-2283-4BCC-2A349CCBD2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6553" y="4663401"/>
            <a:ext cx="4248301" cy="1326232"/>
          </a:xfrm>
          <a:prstGeom prst="rect">
            <a:avLst/>
          </a:prstGeom>
        </p:spPr>
      </p:pic>
      <p:pic>
        <p:nvPicPr>
          <p:cNvPr id="3" name="Content Placeholder 2" descr="A qr code for the INHEF website&#10;&#10;Created with NaviLens">
            <a:extLst>
              <a:ext uri="{FF2B5EF4-FFF2-40B4-BE49-F238E27FC236}">
                <a16:creationId xmlns:a16="http://schemas.microsoft.com/office/drawing/2014/main" id="{E12F54FA-C1DD-3AD6-7090-4289778570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8477250" y="1677352"/>
            <a:ext cx="2857500" cy="2981325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38422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06946-4185-43A2-A697-395021E0A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Tw Cen MT"/>
              </a:rPr>
              <a:t>Áine Salmon</a:t>
            </a:r>
            <a:br>
              <a:rPr lang="en-GB" dirty="0">
                <a:latin typeface="Tw Cen MT"/>
              </a:rPr>
            </a:br>
            <a:r>
              <a:rPr lang="en-GB" dirty="0">
                <a:latin typeface="Tw Cen MT"/>
              </a:rPr>
              <a:t>National Apprenticeship Office</a:t>
            </a:r>
            <a:endParaRPr lang="en-GB" dirty="0"/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B8F769B8-DD4F-6056-B26C-9254D217F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272184" y="1694607"/>
            <a:ext cx="3203325" cy="286375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357AA10-6AD6-1FC3-728F-BB3092CF03DF}"/>
              </a:ext>
            </a:extLst>
          </p:cNvPr>
          <p:cNvSpPr txBox="1"/>
          <p:nvPr/>
        </p:nvSpPr>
        <p:spPr>
          <a:xfrm>
            <a:off x="834788" y="1699146"/>
            <a:ext cx="7120732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200" b="1" u="sng" dirty="0"/>
              <a:t>3 Steps to securing an apprenticeship:</a:t>
            </a:r>
            <a:endParaRPr lang="en-US" sz="2200" b="1" u="sng"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/>
              <a:t>Choose the apprenticeship </a:t>
            </a:r>
            <a:r>
              <a:rPr lang="en-US" sz="2200" err="1"/>
              <a:t>programme</a:t>
            </a:r>
            <a:r>
              <a:rPr lang="en-US" sz="2200" dirty="0"/>
              <a:t> you’re interested in – there are currently 77 apprenticeship </a:t>
            </a:r>
            <a:r>
              <a:rPr lang="en-US" sz="2200" err="1"/>
              <a:t>programme</a:t>
            </a:r>
            <a:r>
              <a:rPr lang="en-US" sz="2200" dirty="0"/>
              <a:t> and growing!</a:t>
            </a:r>
            <a:endParaRPr lang="en-US" sz="2200"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/>
              <a:t>Secure an employer to complete your apprenticeship with- there over 9,000 apprenticeship employers</a:t>
            </a:r>
            <a:endParaRPr lang="en-US" sz="2200"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/>
              <a:t>Earn and learn on-the-job with an employer and off-the-job in a training facility- receive a world class education and industry experience while getting paid</a:t>
            </a:r>
            <a:endParaRPr lang="en-US" sz="2200" dirty="0"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9C9DFE-FDF5-2281-9209-FC12B655A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1761" y="4547452"/>
            <a:ext cx="3206047" cy="11800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987790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5mCxFb8A"/>
  <p:tag name="ARTICULATE_SLIDE_THUMBNAIL_REFRESH" val="1"/>
  <p:tag name="ARTICULATE_SLIDE_COUNT" val="3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946560433F2B4BAC6115A870028350" ma:contentTypeVersion="17" ma:contentTypeDescription="Create a new document." ma:contentTypeScope="" ma:versionID="504a4eee48183cc64ffa4f8ca4e8fda6">
  <xsd:schema xmlns:xsd="http://www.w3.org/2001/XMLSchema" xmlns:xs="http://www.w3.org/2001/XMLSchema" xmlns:p="http://schemas.microsoft.com/office/2006/metadata/properties" xmlns:ns2="f04adec5-321f-46c9-8d8f-d278d5019d73" xmlns:ns3="98a9eb8c-6a01-428e-9f5d-17b5596ff277" targetNamespace="http://schemas.microsoft.com/office/2006/metadata/properties" ma:root="true" ma:fieldsID="cf20f95ca4649c41c8b81b9c4d626c3f" ns2:_="" ns3:_="">
    <xsd:import namespace="f04adec5-321f-46c9-8d8f-d278d5019d73"/>
    <xsd:import namespace="98a9eb8c-6a01-428e-9f5d-17b5596ff2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adec5-321f-46c9-8d8f-d278d5019d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9eb8c-6a01-428e-9f5d-17b5596ff2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7ea14bd-29b4-46a6-9b71-aedf54cf4907}" ma:internalName="TaxCatchAll" ma:showField="CatchAllData" ma:web="98a9eb8c-6a01-428e-9f5d-17b5596ff2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04adec5-321f-46c9-8d8f-d278d5019d73">
      <Terms xmlns="http://schemas.microsoft.com/office/infopath/2007/PartnerControls"/>
    </lcf76f155ced4ddcb4097134ff3c332f>
    <TaxCatchAll xmlns="98a9eb8c-6a01-428e-9f5d-17b5596ff277" xsi:nil="true"/>
    <SharedWithUsers xmlns="98a9eb8c-6a01-428e-9f5d-17b5596ff277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B951BC-B1EF-445D-9F3C-9974324C5A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4adec5-321f-46c9-8d8f-d278d5019d73"/>
    <ds:schemaRef ds:uri="98a9eb8c-6a01-428e-9f5d-17b5596ff2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A88658-56AD-4EB8-888F-3DD5A54EBCC4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terms/"/>
    <ds:schemaRef ds:uri="98a9eb8c-6a01-428e-9f5d-17b5596ff277"/>
    <ds:schemaRef ds:uri="f04adec5-321f-46c9-8d8f-d278d5019d73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6184775-3264-478A-959A-6E349DAA07F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162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Tw Cen MT</vt:lpstr>
      <vt:lpstr>Tw Cen MT</vt:lpstr>
      <vt:lpstr>Office Theme</vt:lpstr>
      <vt:lpstr>What’s Out There? Panel of Options</vt:lpstr>
      <vt:lpstr>Dr. Patricia McCarthy  Guidance Specialist</vt:lpstr>
      <vt:lpstr>Dr. Orla Slattery  Inclusive National Higher Education Forum</vt:lpstr>
      <vt:lpstr>Áine Salmon National Apprenticeship Office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Dara Ryder</dc:creator>
  <cp:lastModifiedBy>Caoimhe Cronin</cp:lastModifiedBy>
  <cp:revision>111</cp:revision>
  <dcterms:created xsi:type="dcterms:W3CDTF">2018-04-13T09:57:38Z</dcterms:created>
  <dcterms:modified xsi:type="dcterms:W3CDTF">2024-11-13T11:28:50Z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95725FFA-EDBD-44D1-8FEE-7A272E4E4258</vt:lpwstr>
  </property>
  <property fmtid="{D5CDD505-2E9C-101B-9397-08002B2CF9AE}" pid="3" name="ArticulatePath">
    <vt:lpwstr>What is UDL</vt:lpwstr>
  </property>
  <property fmtid="{D5CDD505-2E9C-101B-9397-08002B2CF9AE}" pid="4" name="ContentTypeId">
    <vt:lpwstr>0x01010069946560433F2B4BAC6115A870028350</vt:lpwstr>
  </property>
  <property fmtid="{D5CDD505-2E9C-101B-9397-08002B2CF9AE}" pid="5" name="Order">
    <vt:r8>32300</vt:r8>
  </property>
  <property fmtid="{D5CDD505-2E9C-101B-9397-08002B2CF9AE}" pid="6" name="MediaServiceImageTags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</Properties>
</file>