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  <p:sldMasterId id="2147483668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Karla" pitchFamily="2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Poppins Medium" panose="000006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0">
          <p15:clr>
            <a:srgbClr val="747775"/>
          </p15:clr>
        </p15:guide>
        <p15:guide id="2" pos="4452">
          <p15:clr>
            <a:srgbClr val="747775"/>
          </p15:clr>
        </p15:guide>
        <p15:guide id="3" pos="7380">
          <p15:clr>
            <a:srgbClr val="747775"/>
          </p15:clr>
        </p15:guide>
        <p15:guide id="4" orient="horz" pos="3538">
          <p15:clr>
            <a:srgbClr val="747775"/>
          </p15:clr>
        </p15:guide>
        <p15:guide id="5" pos="4139">
          <p15:clr>
            <a:srgbClr val="747775"/>
          </p15:clr>
        </p15:guide>
        <p15:guide id="6" pos="397">
          <p15:clr>
            <a:srgbClr val="747775"/>
          </p15:clr>
        </p15:guide>
        <p15:guide id="7" orient="horz" pos="2389">
          <p15:clr>
            <a:srgbClr val="747775"/>
          </p15:clr>
        </p15:guide>
        <p15:guide id="8" orient="horz" pos="1304">
          <p15:clr>
            <a:srgbClr val="747775"/>
          </p15:clr>
        </p15:guide>
        <p15:guide id="9" pos="470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Epj4iLFNYgoe080IiV++eXj1j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73" autoAdjust="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>
        <p:guide orient="horz" pos="610"/>
        <p:guide pos="4452"/>
        <p:guide pos="7380"/>
        <p:guide orient="horz" pos="3538"/>
        <p:guide pos="4139"/>
        <p:guide pos="397"/>
        <p:guide orient="horz" pos="2389"/>
        <p:guide orient="horz" pos="1304"/>
        <p:guide pos="4708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Clarke" userId="49a24fcf-a83e-4685-ac20-054a94ac13fe" providerId="ADAL" clId="{C46CF4D8-4AE9-4AA3-8C06-5F9B4FB588E9}"/>
    <pc:docChg chg="custSel modSld">
      <pc:chgData name="Cara Clarke" userId="49a24fcf-a83e-4685-ac20-054a94ac13fe" providerId="ADAL" clId="{C46CF4D8-4AE9-4AA3-8C06-5F9B4FB588E9}" dt="2026-04-09T09:15:46.297" v="213"/>
      <pc:docMkLst>
        <pc:docMk/>
      </pc:docMkLst>
      <pc:sldChg chg="modSp mod">
        <pc:chgData name="Cara Clarke" userId="49a24fcf-a83e-4685-ac20-054a94ac13fe" providerId="ADAL" clId="{C46CF4D8-4AE9-4AA3-8C06-5F9B4FB588E9}" dt="2026-04-09T09:15:08.686" v="206" actId="962"/>
        <pc:sldMkLst>
          <pc:docMk/>
          <pc:sldMk cId="0" sldId="257"/>
        </pc:sldMkLst>
        <pc:picChg chg="mod">
          <ac:chgData name="Cara Clarke" userId="49a24fcf-a83e-4685-ac20-054a94ac13fe" providerId="ADAL" clId="{C46CF4D8-4AE9-4AA3-8C06-5F9B4FB588E9}" dt="2026-04-09T09:15:03.142" v="203" actId="962"/>
          <ac:picMkLst>
            <pc:docMk/>
            <pc:sldMk cId="0" sldId="257"/>
            <ac:picMk id="140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5:04.724" v="204" actId="962"/>
          <ac:picMkLst>
            <pc:docMk/>
            <pc:sldMk cId="0" sldId="257"/>
            <ac:picMk id="141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5:01.676" v="202" actId="962"/>
          <ac:picMkLst>
            <pc:docMk/>
            <pc:sldMk cId="0" sldId="257"/>
            <ac:picMk id="142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5:06.813" v="205" actId="962"/>
          <ac:picMkLst>
            <pc:docMk/>
            <pc:sldMk cId="0" sldId="257"/>
            <ac:picMk id="143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5:08.686" v="206" actId="962"/>
          <ac:picMkLst>
            <pc:docMk/>
            <pc:sldMk cId="0" sldId="257"/>
            <ac:picMk id="144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55.043" v="198" actId="962"/>
          <ac:picMkLst>
            <pc:docMk/>
            <pc:sldMk cId="0" sldId="257"/>
            <ac:picMk id="150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56.387" v="199" actId="962"/>
          <ac:picMkLst>
            <pc:docMk/>
            <pc:sldMk cId="0" sldId="257"/>
            <ac:picMk id="151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57.500" v="200" actId="962"/>
          <ac:picMkLst>
            <pc:docMk/>
            <pc:sldMk cId="0" sldId="257"/>
            <ac:picMk id="152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58.875" v="201" actId="962"/>
          <ac:picMkLst>
            <pc:docMk/>
            <pc:sldMk cId="0" sldId="257"/>
            <ac:picMk id="153" creationId="{00000000-0000-0000-0000-000000000000}"/>
          </ac:picMkLst>
        </pc:picChg>
      </pc:sldChg>
      <pc:sldChg chg="modSp mod">
        <pc:chgData name="Cara Clarke" userId="49a24fcf-a83e-4685-ac20-054a94ac13fe" providerId="ADAL" clId="{C46CF4D8-4AE9-4AA3-8C06-5F9B4FB588E9}" dt="2026-04-09T09:14:45.770" v="197" actId="962"/>
        <pc:sldMkLst>
          <pc:docMk/>
          <pc:sldMk cId="0" sldId="258"/>
        </pc:sldMkLst>
        <pc:picChg chg="mod">
          <ac:chgData name="Cara Clarke" userId="49a24fcf-a83e-4685-ac20-054a94ac13fe" providerId="ADAL" clId="{C46CF4D8-4AE9-4AA3-8C06-5F9B4FB588E9}" dt="2026-04-09T09:14:40.929" v="195" actId="962"/>
          <ac:picMkLst>
            <pc:docMk/>
            <pc:sldMk cId="0" sldId="258"/>
            <ac:picMk id="164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22.659" v="183" actId="962"/>
          <ac:picMkLst>
            <pc:docMk/>
            <pc:sldMk cId="0" sldId="258"/>
            <ac:picMk id="165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43.145" v="196" actId="962"/>
          <ac:picMkLst>
            <pc:docMk/>
            <pc:sldMk cId="0" sldId="258"/>
            <ac:picMk id="167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27.661" v="188" actId="962"/>
          <ac:picMkLst>
            <pc:docMk/>
            <pc:sldMk cId="0" sldId="258"/>
            <ac:picMk id="169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28.907" v="189" actId="962"/>
          <ac:picMkLst>
            <pc:docMk/>
            <pc:sldMk cId="0" sldId="258"/>
            <ac:picMk id="170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32.593" v="191" actId="962"/>
          <ac:picMkLst>
            <pc:docMk/>
            <pc:sldMk cId="0" sldId="258"/>
            <ac:picMk id="171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36.496" v="193" actId="962"/>
          <ac:picMkLst>
            <pc:docMk/>
            <pc:sldMk cId="0" sldId="258"/>
            <ac:picMk id="172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23.959" v="184" actId="962"/>
          <ac:picMkLst>
            <pc:docMk/>
            <pc:sldMk cId="0" sldId="258"/>
            <ac:picMk id="173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25.019" v="185" actId="962"/>
          <ac:picMkLst>
            <pc:docMk/>
            <pc:sldMk cId="0" sldId="258"/>
            <ac:picMk id="174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21.092" v="182" actId="962"/>
          <ac:picMkLst>
            <pc:docMk/>
            <pc:sldMk cId="0" sldId="258"/>
            <ac:picMk id="175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34.089" v="192" actId="962"/>
          <ac:picMkLst>
            <pc:docMk/>
            <pc:sldMk cId="0" sldId="258"/>
            <ac:picMk id="176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31.561" v="190" actId="962"/>
          <ac:picMkLst>
            <pc:docMk/>
            <pc:sldMk cId="0" sldId="258"/>
            <ac:picMk id="177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45.770" v="197" actId="962"/>
          <ac:picMkLst>
            <pc:docMk/>
            <pc:sldMk cId="0" sldId="258"/>
            <ac:picMk id="178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19.258" v="181" actId="962"/>
          <ac:picMkLst>
            <pc:docMk/>
            <pc:sldMk cId="0" sldId="258"/>
            <ac:picMk id="179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38.049" v="194" actId="962"/>
          <ac:picMkLst>
            <pc:docMk/>
            <pc:sldMk cId="0" sldId="258"/>
            <ac:picMk id="180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4:26.534" v="187" actId="962"/>
          <ac:picMkLst>
            <pc:docMk/>
            <pc:sldMk cId="0" sldId="258"/>
            <ac:picMk id="181" creationId="{00000000-0000-0000-0000-000000000000}"/>
          </ac:picMkLst>
        </pc:picChg>
      </pc:sldChg>
      <pc:sldChg chg="modSp mod">
        <pc:chgData name="Cara Clarke" userId="49a24fcf-a83e-4685-ac20-054a94ac13fe" providerId="ADAL" clId="{C46CF4D8-4AE9-4AA3-8C06-5F9B4FB588E9}" dt="2026-04-09T09:10:37.125" v="0" actId="255"/>
        <pc:sldMkLst>
          <pc:docMk/>
          <pc:sldMk cId="0" sldId="262"/>
        </pc:sldMkLst>
        <pc:spChg chg="mod">
          <ac:chgData name="Cara Clarke" userId="49a24fcf-a83e-4685-ac20-054a94ac13fe" providerId="ADAL" clId="{C46CF4D8-4AE9-4AA3-8C06-5F9B4FB588E9}" dt="2026-04-09T09:10:37.125" v="0" actId="255"/>
          <ac:spMkLst>
            <pc:docMk/>
            <pc:sldMk cId="0" sldId="262"/>
            <ac:spMk id="246" creationId="{00000000-0000-0000-0000-000000000000}"/>
          </ac:spMkLst>
        </pc:spChg>
      </pc:sldChg>
      <pc:sldChg chg="modSp mod">
        <pc:chgData name="Cara Clarke" userId="49a24fcf-a83e-4685-ac20-054a94ac13fe" providerId="ADAL" clId="{C46CF4D8-4AE9-4AA3-8C06-5F9B4FB588E9}" dt="2026-04-09T09:13:37.299" v="180" actId="962"/>
        <pc:sldMkLst>
          <pc:docMk/>
          <pc:sldMk cId="0" sldId="263"/>
        </pc:sldMkLst>
        <pc:spChg chg="mod">
          <ac:chgData name="Cara Clarke" userId="49a24fcf-a83e-4685-ac20-054a94ac13fe" providerId="ADAL" clId="{C46CF4D8-4AE9-4AA3-8C06-5F9B4FB588E9}" dt="2026-04-09T09:12:04.784" v="23" actId="14100"/>
          <ac:spMkLst>
            <pc:docMk/>
            <pc:sldMk cId="0" sldId="263"/>
            <ac:spMk id="258" creationId="{00000000-0000-0000-0000-000000000000}"/>
          </ac:spMkLst>
        </pc:spChg>
        <pc:picChg chg="mod">
          <ac:chgData name="Cara Clarke" userId="49a24fcf-a83e-4685-ac20-054a94ac13fe" providerId="ADAL" clId="{C46CF4D8-4AE9-4AA3-8C06-5F9B4FB588E9}" dt="2026-04-09T09:13:19.388" v="132" actId="962"/>
          <ac:picMkLst>
            <pc:docMk/>
            <pc:sldMk cId="0" sldId="263"/>
            <ac:picMk id="261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3:07.597" v="69" actId="962"/>
          <ac:picMkLst>
            <pc:docMk/>
            <pc:sldMk cId="0" sldId="263"/>
            <ac:picMk id="262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3:12.863" v="91" actId="962"/>
          <ac:picMkLst>
            <pc:docMk/>
            <pc:sldMk cId="0" sldId="263"/>
            <ac:picMk id="264" creationId="{00000000-0000-0000-0000-000000000000}"/>
          </ac:picMkLst>
        </pc:picChg>
        <pc:picChg chg="mod">
          <ac:chgData name="Cara Clarke" userId="49a24fcf-a83e-4685-ac20-054a94ac13fe" providerId="ADAL" clId="{C46CF4D8-4AE9-4AA3-8C06-5F9B4FB588E9}" dt="2026-04-09T09:13:37.299" v="180" actId="962"/>
          <ac:picMkLst>
            <pc:docMk/>
            <pc:sldMk cId="0" sldId="263"/>
            <ac:picMk id="269" creationId="{00000000-0000-0000-0000-000000000000}"/>
          </ac:picMkLst>
        </pc:picChg>
      </pc:sldChg>
      <pc:sldChg chg="modSp mod">
        <pc:chgData name="Cara Clarke" userId="49a24fcf-a83e-4685-ac20-054a94ac13fe" providerId="ADAL" clId="{C46CF4D8-4AE9-4AA3-8C06-5F9B4FB588E9}" dt="2026-04-09T09:15:46.297" v="213"/>
        <pc:sldMkLst>
          <pc:docMk/>
          <pc:sldMk cId="0" sldId="264"/>
        </pc:sldMkLst>
        <pc:spChg chg="ord">
          <ac:chgData name="Cara Clarke" userId="49a24fcf-a83e-4685-ac20-054a94ac13fe" providerId="ADAL" clId="{C46CF4D8-4AE9-4AA3-8C06-5F9B4FB588E9}" dt="2026-04-09T09:15:46.297" v="213"/>
          <ac:spMkLst>
            <pc:docMk/>
            <pc:sldMk cId="0" sldId="264"/>
            <ac:spMk id="281" creationId="{00000000-0000-0000-0000-000000000000}"/>
          </ac:spMkLst>
        </pc:spChg>
        <pc:spChg chg="ord">
          <ac:chgData name="Cara Clarke" userId="49a24fcf-a83e-4685-ac20-054a94ac13fe" providerId="ADAL" clId="{C46CF4D8-4AE9-4AA3-8C06-5F9B4FB588E9}" dt="2026-04-09T09:15:46.297" v="213"/>
          <ac:spMkLst>
            <pc:docMk/>
            <pc:sldMk cId="0" sldId="264"/>
            <ac:spMk id="283" creationId="{00000000-0000-0000-0000-000000000000}"/>
          </ac:spMkLst>
        </pc:spChg>
        <pc:spChg chg="ord">
          <ac:chgData name="Cara Clarke" userId="49a24fcf-a83e-4685-ac20-054a94ac13fe" providerId="ADAL" clId="{C46CF4D8-4AE9-4AA3-8C06-5F9B4FB588E9}" dt="2026-04-09T09:15:46.297" v="213"/>
          <ac:spMkLst>
            <pc:docMk/>
            <pc:sldMk cId="0" sldId="264"/>
            <ac:spMk id="284" creationId="{00000000-0000-0000-0000-000000000000}"/>
          </ac:spMkLst>
        </pc:spChg>
        <pc:spChg chg="ord">
          <ac:chgData name="Cara Clarke" userId="49a24fcf-a83e-4685-ac20-054a94ac13fe" providerId="ADAL" clId="{C46CF4D8-4AE9-4AA3-8C06-5F9B4FB588E9}" dt="2026-04-09T09:15:46.297" v="213"/>
          <ac:spMkLst>
            <pc:docMk/>
            <pc:sldMk cId="0" sldId="264"/>
            <ac:spMk id="285" creationId="{00000000-0000-0000-0000-000000000000}"/>
          </ac:spMkLst>
        </pc:spChg>
        <pc:picChg chg="mod ord">
          <ac:chgData name="Cara Clarke" userId="49a24fcf-a83e-4685-ac20-054a94ac13fe" providerId="ADAL" clId="{C46CF4D8-4AE9-4AA3-8C06-5F9B4FB588E9}" dt="2026-04-09T09:15:46.297" v="213"/>
          <ac:picMkLst>
            <pc:docMk/>
            <pc:sldMk cId="0" sldId="264"/>
            <ac:picMk id="282" creationId="{00000000-0000-0000-0000-000000000000}"/>
          </ac:picMkLst>
        </pc:picChg>
        <pc:picChg chg="ord">
          <ac:chgData name="Cara Clarke" userId="49a24fcf-a83e-4685-ac20-054a94ac13fe" providerId="ADAL" clId="{C46CF4D8-4AE9-4AA3-8C06-5F9B4FB588E9}" dt="2026-04-09T09:15:46.297" v="213"/>
          <ac:picMkLst>
            <pc:docMk/>
            <pc:sldMk cId="0" sldId="264"/>
            <ac:picMk id="28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c2de9a4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36c2de9a4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c2de9a42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g36c2de9a42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c2de9a429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g36c2de9a429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c2de9a42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36c2de9a42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71383f4a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871383f4a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f93d4142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23f93d4142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71383f4a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g3871383f4a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Right now, AT is being used by all of us, in one way or another, we have been users of AT throughout our whole lives.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AT involves everything from non-tech, like eyeglasses and pencil grips, walking sticks, post its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 low tech, like spelling supports in word and remote controls,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 high tech, like Google assistant on your phone and Google home devices, so needless to say AT is everywhere.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100"/>
              <a:buFont typeface="Arial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So, AT is already our business, but maybe we just didn’t realise it.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871383f4a3_0_14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c2de9a42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6c2de9a42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828959" y="452663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body" idx="1"/>
          </p:nvPr>
        </p:nvSpPr>
        <p:spPr>
          <a:xfrm>
            <a:off x="828959" y="1707085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4"/>
          <p:cNvSpPr txBox="1"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6c2de9a429_0_288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36c2de9a429_0_288"/>
          <p:cNvSpPr txBox="1">
            <a:spLocks noGrp="1"/>
          </p:cNvSpPr>
          <p:nvPr>
            <p:ph type="body" idx="1"/>
          </p:nvPr>
        </p:nvSpPr>
        <p:spPr>
          <a:xfrm>
            <a:off x="343930" y="2581728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c2de9a429_0_279"/>
          <p:cNvSpPr txBox="1">
            <a:spLocks noGrp="1"/>
          </p:cNvSpPr>
          <p:nvPr>
            <p:ph type="title"/>
          </p:nvPr>
        </p:nvSpPr>
        <p:spPr>
          <a:xfrm>
            <a:off x="400876" y="38950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6c2de9a429_0_279"/>
          <p:cNvSpPr txBox="1">
            <a:spLocks noGrp="1"/>
          </p:cNvSpPr>
          <p:nvPr>
            <p:ph type="body" idx="1"/>
          </p:nvPr>
        </p:nvSpPr>
        <p:spPr>
          <a:xfrm>
            <a:off x="400876" y="2011222"/>
            <a:ext cx="51579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g36c2de9a429_0_279"/>
          <p:cNvSpPr txBox="1">
            <a:spLocks noGrp="1"/>
          </p:cNvSpPr>
          <p:nvPr>
            <p:ph type="body" idx="2"/>
          </p:nvPr>
        </p:nvSpPr>
        <p:spPr>
          <a:xfrm>
            <a:off x="400876" y="2965165"/>
            <a:ext cx="5157900" cy="3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36c2de9a429_0_279"/>
          <p:cNvSpPr txBox="1">
            <a:spLocks noGrp="1"/>
          </p:cNvSpPr>
          <p:nvPr>
            <p:ph type="body" idx="3"/>
          </p:nvPr>
        </p:nvSpPr>
        <p:spPr>
          <a:xfrm>
            <a:off x="5733288" y="2011222"/>
            <a:ext cx="51831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g36c2de9a429_0_279"/>
          <p:cNvSpPr txBox="1">
            <a:spLocks noGrp="1"/>
          </p:cNvSpPr>
          <p:nvPr>
            <p:ph type="body" idx="4"/>
          </p:nvPr>
        </p:nvSpPr>
        <p:spPr>
          <a:xfrm>
            <a:off x="5733288" y="2965165"/>
            <a:ext cx="5183100" cy="3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c2de9a429_0_285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4000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6c2de9a429_0_285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40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c2de9a429_0_291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20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6c2de9a429_0_291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20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c2de9a429_0_294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6c2de9a429_0_294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36c2de9a429_0_294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c2de9a429_0_298"/>
          <p:cNvSpPr txBox="1">
            <a:spLocks noGrp="1"/>
          </p:cNvSpPr>
          <p:nvPr>
            <p:ph type="title"/>
          </p:nvPr>
        </p:nvSpPr>
        <p:spPr>
          <a:xfrm>
            <a:off x="490234" y="1241962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0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0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71383f4a3_0_89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2000" cy="2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871383f4a3_0_89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20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71383f4a3_0_92"/>
          <p:cNvSpPr txBox="1">
            <a:spLocks noGrp="1"/>
          </p:cNvSpPr>
          <p:nvPr>
            <p:ph type="title"/>
          </p:nvPr>
        </p:nvSpPr>
        <p:spPr>
          <a:xfrm>
            <a:off x="685800" y="10966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871383f4a3_0_92"/>
          <p:cNvSpPr txBox="1">
            <a:spLocks noGrp="1"/>
          </p:cNvSpPr>
          <p:nvPr>
            <p:ph type="body" idx="1"/>
          </p:nvPr>
        </p:nvSpPr>
        <p:spPr>
          <a:xfrm>
            <a:off x="685800" y="2716213"/>
            <a:ext cx="105156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71383f4a3_0_95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871383f4a3_0_95"/>
          <p:cNvSpPr txBox="1">
            <a:spLocks noGrp="1"/>
          </p:cNvSpPr>
          <p:nvPr>
            <p:ph type="body" idx="1"/>
          </p:nvPr>
        </p:nvSpPr>
        <p:spPr>
          <a:xfrm>
            <a:off x="343930" y="2581728"/>
            <a:ext cx="103119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1383f4a3_0_98"/>
          <p:cNvSpPr txBox="1">
            <a:spLocks noGrp="1"/>
          </p:cNvSpPr>
          <p:nvPr>
            <p:ph type="subTitle" idx="1"/>
          </p:nvPr>
        </p:nvSpPr>
        <p:spPr>
          <a:xfrm>
            <a:off x="838200" y="2069432"/>
            <a:ext cx="98298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g3871383f4a3_0_98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1383f4a3_0_101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g3871383f4a3_0_101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71383f4a3_0_104"/>
          <p:cNvSpPr txBox="1">
            <a:spLocks noGrp="1"/>
          </p:cNvSpPr>
          <p:nvPr>
            <p:ph type="body" idx="1"/>
          </p:nvPr>
        </p:nvSpPr>
        <p:spPr>
          <a:xfrm>
            <a:off x="995081" y="620688"/>
            <a:ext cx="10081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67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3871383f4a3_0_104"/>
          <p:cNvSpPr txBox="1">
            <a:spLocks noGrp="1"/>
          </p:cNvSpPr>
          <p:nvPr>
            <p:ph type="body" idx="2"/>
          </p:nvPr>
        </p:nvSpPr>
        <p:spPr>
          <a:xfrm>
            <a:off x="1007534" y="1844675"/>
            <a:ext cx="100818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71383f4a3_0_108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4000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3871383f4a3_0_108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40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71383f4a3_0_111" descr="Desktop"/>
          <p:cNvSpPr/>
          <p:nvPr/>
        </p:nvSpPr>
        <p:spPr>
          <a:xfrm>
            <a:off x="5570538" y="1173163"/>
            <a:ext cx="5797602" cy="451154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lnTo>
                  <a:pt x="137528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lnTo>
                  <a:pt x="3530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lnTo>
                  <a:pt x="55324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lnTo>
                  <a:pt x="47450" y="111054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3871383f4a3_0_111"/>
          <p:cNvSpPr/>
          <p:nvPr/>
        </p:nvSpPr>
        <p:spPr>
          <a:xfrm>
            <a:off x="5791200" y="1379538"/>
            <a:ext cx="53547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/>
          </a:p>
        </p:txBody>
      </p:sp>
      <p:sp>
        <p:nvSpPr>
          <p:cNvPr id="93" name="Google Shape;93;g3871383f4a3_0_111"/>
          <p:cNvSpPr txBox="1">
            <a:spLocks noGrp="1"/>
          </p:cNvSpPr>
          <p:nvPr>
            <p:ph type="body" idx="1"/>
          </p:nvPr>
        </p:nvSpPr>
        <p:spPr>
          <a:xfrm>
            <a:off x="883694" y="2041768"/>
            <a:ext cx="4627500" cy="3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871383f4a3_0_111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71383f4a3_0_116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3871383f4a3_0_116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3871383f4a3_0_116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6c2de9a429_0_79"/>
          <p:cNvSpPr txBox="1">
            <a:spLocks noGrp="1"/>
          </p:cNvSpPr>
          <p:nvPr>
            <p:ph type="body" idx="1"/>
          </p:nvPr>
        </p:nvSpPr>
        <p:spPr>
          <a:xfrm>
            <a:off x="995081" y="620688"/>
            <a:ext cx="10081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67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36c2de9a429_0_79"/>
          <p:cNvSpPr txBox="1">
            <a:spLocks noGrp="1"/>
          </p:cNvSpPr>
          <p:nvPr>
            <p:ph type="body" idx="2"/>
          </p:nvPr>
        </p:nvSpPr>
        <p:spPr>
          <a:xfrm>
            <a:off x="1007534" y="1844675"/>
            <a:ext cx="100818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top 1">
  <p:cSld name="Title and body - top 1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71383f4a3_0_120" descr="null"/>
          <p:cNvSpPr/>
          <p:nvPr/>
        </p:nvSpPr>
        <p:spPr>
          <a:xfrm>
            <a:off x="-47625" y="-49213"/>
            <a:ext cx="12315900" cy="1379400"/>
          </a:xfrm>
          <a:prstGeom prst="rect">
            <a:avLst/>
          </a:prstGeom>
          <a:solidFill>
            <a:srgbClr val="3728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g3871383f4a3_0_120"/>
          <p:cNvGrpSpPr/>
          <p:nvPr/>
        </p:nvGrpSpPr>
        <p:grpSpPr>
          <a:xfrm>
            <a:off x="203195" y="6372124"/>
            <a:ext cx="4762381" cy="365119"/>
            <a:chOff x="152400" y="4779450"/>
            <a:chExt cx="3571875" cy="273600"/>
          </a:xfrm>
        </p:grpSpPr>
        <p:pic>
          <p:nvPicPr>
            <p:cNvPr id="102" name="Google Shape;102;g3871383f4a3_0_120" descr="Social media icons for: Twitter, Facebook, LinkedIn, Instagram, Pinterest, and YouTub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" y="4882300"/>
              <a:ext cx="1229306" cy="17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g3871383f4a3_0_120"/>
            <p:cNvSpPr txBox="1"/>
            <p:nvPr/>
          </p:nvSpPr>
          <p:spPr>
            <a:xfrm>
              <a:off x="1400175" y="4779450"/>
              <a:ext cx="2324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72861"/>
                  </a:solidFill>
                  <a:latin typeface="Lato"/>
                  <a:ea typeface="Lato"/>
                  <a:cs typeface="Lato"/>
                  <a:sym typeface="Lato"/>
                </a:rPr>
                <a:t>@CAST_UDL | #CASTPL</a:t>
              </a:r>
              <a:endParaRPr/>
            </a:p>
          </p:txBody>
        </p:sp>
      </p:grpSp>
      <p:sp>
        <p:nvSpPr>
          <p:cNvPr id="104" name="Google Shape;104;g3871383f4a3_0_120"/>
          <p:cNvSpPr txBox="1"/>
          <p:nvPr/>
        </p:nvSpPr>
        <p:spPr>
          <a:xfrm>
            <a:off x="6985000" y="6473825"/>
            <a:ext cx="49323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9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© 2021 </a:t>
            </a:r>
            <a:r>
              <a:rPr lang="en-US" sz="933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CAST | Until learning has no limits</a:t>
            </a:r>
            <a:endParaRPr sz="933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g3871383f4a3_0_120" descr="null"/>
          <p:cNvSpPr txBox="1">
            <a:spLocks noGrp="1"/>
          </p:cNvSpPr>
          <p:nvPr>
            <p:ph type="title"/>
          </p:nvPr>
        </p:nvSpPr>
        <p:spPr>
          <a:xfrm>
            <a:off x="629200" y="2737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3871383f4a3_0_120"/>
          <p:cNvSpPr txBox="1">
            <a:spLocks noGrp="1"/>
          </p:cNvSpPr>
          <p:nvPr>
            <p:ph type="body" idx="1"/>
          </p:nvPr>
        </p:nvSpPr>
        <p:spPr>
          <a:xfrm>
            <a:off x="629200" y="16443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619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Lato"/>
              <a:buChar char="○"/>
              <a:defRPr sz="2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■"/>
              <a:defRPr sz="24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7" name="Google Shape;107;g3871383f4a3_0_120"/>
          <p:cNvSpPr txBox="1">
            <a:spLocks noGrp="1"/>
          </p:cNvSpPr>
          <p:nvPr>
            <p:ph type="sldNum" idx="12"/>
          </p:nvPr>
        </p:nvSpPr>
        <p:spPr>
          <a:xfrm>
            <a:off x="11364913" y="6362700"/>
            <a:ext cx="731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71383f4a3_0_129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g3871383f4a3_0_129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71383f4a3_0_132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89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3871383f4a3_0_132"/>
          <p:cNvSpPr txBox="1">
            <a:spLocks noGrp="1"/>
          </p:cNvSpPr>
          <p:nvPr>
            <p:ph type="body" idx="1"/>
          </p:nvPr>
        </p:nvSpPr>
        <p:spPr>
          <a:xfrm>
            <a:off x="4535424" y="2905125"/>
            <a:ext cx="3191400" cy="24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871383f4a3_0_132"/>
          <p:cNvSpPr txBox="1">
            <a:spLocks noGrp="1"/>
          </p:cNvSpPr>
          <p:nvPr>
            <p:ph type="body" idx="2"/>
          </p:nvPr>
        </p:nvSpPr>
        <p:spPr>
          <a:xfrm>
            <a:off x="685800" y="2905125"/>
            <a:ext cx="3191400" cy="24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871383f4a3_0_132"/>
          <p:cNvSpPr txBox="1">
            <a:spLocks noGrp="1"/>
          </p:cNvSpPr>
          <p:nvPr>
            <p:ph type="body" idx="3"/>
          </p:nvPr>
        </p:nvSpPr>
        <p:spPr>
          <a:xfrm>
            <a:off x="8385048" y="2905125"/>
            <a:ext cx="3191400" cy="24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71383f4a3_0_137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g3871383f4a3_0_137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71383f4a3_0_140"/>
          <p:cNvSpPr txBox="1">
            <a:spLocks noGrp="1"/>
          </p:cNvSpPr>
          <p:nvPr>
            <p:ph type="subTitle" idx="1"/>
          </p:nvPr>
        </p:nvSpPr>
        <p:spPr>
          <a:xfrm>
            <a:off x="1524000" y="304686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g3871383f4a3_0_140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71383f4a3_0_143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1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187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1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32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8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body" idx="2"/>
          </p:nvPr>
        </p:nvSpPr>
        <p:spPr>
          <a:xfrm>
            <a:off x="839788" y="2352502"/>
            <a:ext cx="39321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3"/>
          <p:cNvSpPr txBox="1"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3"/>
          <p:cNvSpPr txBox="1"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83"/>
          <p:cNvSpPr txBox="1">
            <a:spLocks noGrp="1"/>
          </p:cNvSpPr>
          <p:nvPr>
            <p:ph type="body" idx="2"/>
          </p:nvPr>
        </p:nvSpPr>
        <p:spPr>
          <a:xfrm>
            <a:off x="400876" y="2965165"/>
            <a:ext cx="5157787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3"/>
          <p:cNvSpPr txBox="1">
            <a:spLocks noGrp="1"/>
          </p:cNvSpPr>
          <p:nvPr>
            <p:ph type="body" idx="3"/>
          </p:nvPr>
        </p:nvSpPr>
        <p:spPr>
          <a:xfrm>
            <a:off x="5733288" y="2011222"/>
            <a:ext cx="5183188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83"/>
          <p:cNvSpPr txBox="1">
            <a:spLocks noGrp="1"/>
          </p:cNvSpPr>
          <p:nvPr>
            <p:ph type="body" idx="4"/>
          </p:nvPr>
        </p:nvSpPr>
        <p:spPr>
          <a:xfrm>
            <a:off x="5733288" y="2965165"/>
            <a:ext cx="5183188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2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2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2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4"/>
          <p:cNvSpPr txBox="1"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c2de9a429_0_276"/>
          <p:cNvSpPr txBox="1">
            <a:spLocks noGrp="1"/>
          </p:cNvSpPr>
          <p:nvPr>
            <p:ph type="title"/>
          </p:nvPr>
        </p:nvSpPr>
        <p:spPr>
          <a:xfrm>
            <a:off x="599962" y="498250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36c2de9a429_0_276"/>
          <p:cNvSpPr txBox="1">
            <a:spLocks noGrp="1"/>
          </p:cNvSpPr>
          <p:nvPr>
            <p:ph type="body" idx="1"/>
          </p:nvPr>
        </p:nvSpPr>
        <p:spPr>
          <a:xfrm>
            <a:off x="599962" y="1718239"/>
            <a:ext cx="10311900" cy="4292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▶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71383f4a3_0_85"/>
          <p:cNvSpPr txBox="1">
            <a:spLocks noGrp="1"/>
          </p:cNvSpPr>
          <p:nvPr>
            <p:ph type="title"/>
          </p:nvPr>
        </p:nvSpPr>
        <p:spPr>
          <a:xfrm>
            <a:off x="600075" y="498475"/>
            <a:ext cx="103125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g3871383f4a3_0_85"/>
          <p:cNvSpPr txBox="1">
            <a:spLocks noGrp="1"/>
          </p:cNvSpPr>
          <p:nvPr>
            <p:ph type="body" idx="1"/>
          </p:nvPr>
        </p:nvSpPr>
        <p:spPr>
          <a:xfrm>
            <a:off x="600075" y="1717675"/>
            <a:ext cx="10312500" cy="4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21" Type="http://schemas.openxmlformats.org/officeDocument/2006/relationships/image" Target="../media/image23.png"/><Relationship Id="rId34" Type="http://schemas.openxmlformats.org/officeDocument/2006/relationships/image" Target="../media/image37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24" Type="http://schemas.openxmlformats.org/officeDocument/2006/relationships/image" Target="../media/image27.png"/><Relationship Id="rId32" Type="http://schemas.openxmlformats.org/officeDocument/2006/relationships/image" Target="../media/image35.jpg"/><Relationship Id="rId37" Type="http://schemas.openxmlformats.org/officeDocument/2006/relationships/image" Target="../media/image4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jp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31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5.jpg"/><Relationship Id="rId27" Type="http://schemas.openxmlformats.org/officeDocument/2006/relationships/image" Target="../media/image30.png"/><Relationship Id="rId30" Type="http://schemas.openxmlformats.org/officeDocument/2006/relationships/image" Target="../media/image33.jpg"/><Relationship Id="rId35" Type="http://schemas.openxmlformats.org/officeDocument/2006/relationships/image" Target="../media/image38.png"/><Relationship Id="rId8" Type="http://schemas.openxmlformats.org/officeDocument/2006/relationships/image" Target="../media/image10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pn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12" Type="http://schemas.openxmlformats.org/officeDocument/2006/relationships/image" Target="../media/image5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0" Type="http://schemas.openxmlformats.org/officeDocument/2006/relationships/image" Target="../media/image53.png"/><Relationship Id="rId4" Type="http://schemas.openxmlformats.org/officeDocument/2006/relationships/image" Target="../media/image47.jp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hyperlink" Target="https://goblin.too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c2de9a429_0_0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8937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 dirty="0">
                <a:solidFill>
                  <a:srgbClr val="FEA0C8"/>
                </a:solidFill>
              </a:rPr>
              <a:t>Hello</a:t>
            </a:r>
            <a:endParaRPr sz="5900" dirty="0">
              <a:solidFill>
                <a:srgbClr val="FEA0C8"/>
              </a:solidFill>
            </a:endParaRPr>
          </a:p>
        </p:txBody>
      </p:sp>
      <p:sp>
        <p:nvSpPr>
          <p:cNvPr id="130" name="Google Shape;130;g36c2de9a429_0_0"/>
          <p:cNvSpPr txBox="1">
            <a:spLocks noGrp="1"/>
          </p:cNvSpPr>
          <p:nvPr>
            <p:ph type="body" idx="1"/>
          </p:nvPr>
        </p:nvSpPr>
        <p:spPr>
          <a:xfrm>
            <a:off x="678101" y="2571248"/>
            <a:ext cx="77301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Trevor Boland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Assistive Technology Officer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 dirty="0">
                <a:solidFill>
                  <a:srgbClr val="FEA0C8"/>
                </a:solidFill>
              </a:rPr>
              <a:t>D</a:t>
            </a:r>
            <a:r>
              <a:rPr lang="en-US" sz="2200" dirty="0"/>
              <a:t>ublin </a:t>
            </a:r>
            <a:r>
              <a:rPr lang="en-US" sz="2200" dirty="0">
                <a:solidFill>
                  <a:srgbClr val="FEA0C8"/>
                </a:solidFill>
              </a:rPr>
              <a:t>C</a:t>
            </a:r>
            <a:r>
              <a:rPr lang="en-US" sz="2200" dirty="0"/>
              <a:t>ity </a:t>
            </a:r>
            <a:r>
              <a:rPr lang="en-US" sz="2200" dirty="0">
                <a:solidFill>
                  <a:srgbClr val="FEA0C8"/>
                </a:solidFill>
              </a:rPr>
              <a:t>U</a:t>
            </a:r>
            <a:r>
              <a:rPr lang="en-US" sz="2200" dirty="0"/>
              <a:t>niversity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 dirty="0"/>
              <a:t>(Dog </a:t>
            </a:r>
            <a:r>
              <a:rPr lang="en-US" sz="2200" dirty="0" err="1"/>
              <a:t>fantanatic</a:t>
            </a:r>
            <a:r>
              <a:rPr lang="en-US" sz="2200" dirty="0"/>
              <a:t>, Song: California Soul, </a:t>
            </a:r>
            <a:r>
              <a:rPr lang="en-US" sz="2200" dirty="0" err="1"/>
              <a:t>Game:Zelda</a:t>
            </a:r>
            <a:r>
              <a:rPr lang="en-US" sz="2200" dirty="0"/>
              <a:t>)</a:t>
            </a:r>
            <a:endParaRPr sz="2200" dirty="0"/>
          </a:p>
        </p:txBody>
      </p:sp>
      <p:cxnSp>
        <p:nvCxnSpPr>
          <p:cNvPr id="132" name="Google Shape;132;g36c2de9a429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3825" y="2587300"/>
            <a:ext cx="0" cy="2569200"/>
          </a:xfrm>
          <a:prstGeom prst="straightConnector1">
            <a:avLst/>
          </a:prstGeom>
          <a:noFill/>
          <a:ln w="76200" cap="flat" cmpd="sng">
            <a:solidFill>
              <a:srgbClr val="FDA0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3" name="Google Shape;133;g36c2de9a429_0_0" descr="an astronaut with a lapt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950" y="1520900"/>
            <a:ext cx="3312374" cy="45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7893" y="1945726"/>
            <a:ext cx="8316097" cy="122945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3520" y="3682816"/>
            <a:ext cx="2813215" cy="651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0088" y="4056570"/>
            <a:ext cx="2658842" cy="280143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 txBox="1"/>
          <p:nvPr/>
        </p:nvSpPr>
        <p:spPr>
          <a:xfrm>
            <a:off x="1630387" y="2139565"/>
            <a:ext cx="795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0033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www.dcu.ie/disability/assistive-technology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524533" y="1680519"/>
            <a:ext cx="0" cy="1655805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30"/>
          <p:cNvSpPr txBox="1">
            <a:spLocks noGrp="1"/>
          </p:cNvSpPr>
          <p:nvPr>
            <p:ph type="ctrTitle"/>
          </p:nvPr>
        </p:nvSpPr>
        <p:spPr>
          <a:xfrm>
            <a:off x="1387893" y="341744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rgbClr val="00334F"/>
                </a:solidFill>
              </a:rPr>
              <a:t>Find out more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36c2de9a429_0_2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6000"/>
          </a:blip>
          <a:srcRect/>
          <a:stretch/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6c2de9a429_0_269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8937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 dirty="0">
                <a:solidFill>
                  <a:srgbClr val="FEA0C8"/>
                </a:solidFill>
              </a:rPr>
              <a:t>Curiosity …</a:t>
            </a:r>
            <a:endParaRPr sz="5900" dirty="0">
              <a:solidFill>
                <a:srgbClr val="FEA0C8"/>
              </a:solidFill>
            </a:endParaRPr>
          </a:p>
        </p:txBody>
      </p:sp>
      <p:sp>
        <p:nvSpPr>
          <p:cNvPr id="303" name="Google Shape;303;g36c2de9a429_0_269"/>
          <p:cNvSpPr txBox="1">
            <a:spLocks noGrp="1"/>
          </p:cNvSpPr>
          <p:nvPr>
            <p:ph type="body" idx="1"/>
          </p:nvPr>
        </p:nvSpPr>
        <p:spPr>
          <a:xfrm>
            <a:off x="387426" y="1822616"/>
            <a:ext cx="8382000" cy="3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0C8"/>
              </a:buClr>
              <a:buSzPts val="1800"/>
              <a:buChar char="▶"/>
            </a:pPr>
            <a:r>
              <a:rPr lang="en-US" dirty="0">
                <a:solidFill>
                  <a:srgbClr val="FEA0C8"/>
                </a:solidFill>
              </a:rPr>
              <a:t>Curiosity about yourself</a:t>
            </a:r>
            <a:endParaRPr dirty="0">
              <a:solidFill>
                <a:srgbClr val="FEA0C8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type of learner are you?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Technology skills you have/ need?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are your strengths and challenges?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0C8"/>
              </a:buClr>
              <a:buSzPts val="1800"/>
              <a:buChar char="▶"/>
            </a:pPr>
            <a:r>
              <a:rPr lang="en-US" dirty="0">
                <a:solidFill>
                  <a:srgbClr val="FEA0C8"/>
                </a:solidFill>
              </a:rPr>
              <a:t>Curiosity about your College / University</a:t>
            </a:r>
            <a:endParaRPr dirty="0">
              <a:solidFill>
                <a:srgbClr val="FEA0C8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services do they have?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do you access them?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Do you engage with them?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Attendance is key to success</a:t>
            </a:r>
            <a:endParaRPr dirty="0"/>
          </a:p>
        </p:txBody>
      </p:sp>
      <p:pic>
        <p:nvPicPr>
          <p:cNvPr id="304" name="Google Shape;304;g36c2de9a429_0_269" descr="an astronaut ready to 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6550" y="1593900"/>
            <a:ext cx="2939599" cy="40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36c2de9a429_0_3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6000"/>
          </a:blip>
          <a:srcRect/>
          <a:stretch/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6c2de9a429_0_301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114726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 dirty="0">
                <a:solidFill>
                  <a:srgbClr val="FEA0C8"/>
                </a:solidFill>
              </a:rPr>
              <a:t>Curiosity… and Assistive Tech</a:t>
            </a:r>
            <a:endParaRPr sz="5900" dirty="0">
              <a:solidFill>
                <a:srgbClr val="FEA0C8"/>
              </a:solidFill>
            </a:endParaRPr>
          </a:p>
        </p:txBody>
      </p:sp>
      <p:sp>
        <p:nvSpPr>
          <p:cNvPr id="311" name="Google Shape;311;g36c2de9a429_0_301"/>
          <p:cNvSpPr txBox="1">
            <a:spLocks noGrp="1"/>
          </p:cNvSpPr>
          <p:nvPr>
            <p:ph type="body" idx="1"/>
          </p:nvPr>
        </p:nvSpPr>
        <p:spPr>
          <a:xfrm>
            <a:off x="426450" y="2560750"/>
            <a:ext cx="87384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dirty="0"/>
              <a:t>Why even think about Assistive Tech: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Note-taking - </a:t>
            </a:r>
            <a:r>
              <a:rPr lang="en-US" sz="2500" dirty="0">
                <a:solidFill>
                  <a:srgbClr val="FEA0C8"/>
                </a:solidFill>
              </a:rPr>
              <a:t>OneNote / Google Docs</a:t>
            </a:r>
            <a:endParaRPr sz="2500" dirty="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Read Aloud </a:t>
            </a:r>
            <a:r>
              <a:rPr lang="en-US" sz="2500" dirty="0"/>
              <a:t>-</a:t>
            </a:r>
            <a:r>
              <a:rPr lang="en-US" dirty="0"/>
              <a:t> </a:t>
            </a:r>
            <a:r>
              <a:rPr lang="en-US" sz="2500" dirty="0">
                <a:solidFill>
                  <a:srgbClr val="FEA0C8"/>
                </a:solidFill>
              </a:rPr>
              <a:t>Immersive Reader / iPhone</a:t>
            </a:r>
            <a:endParaRPr sz="2500" dirty="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Writing - </a:t>
            </a:r>
            <a:r>
              <a:rPr lang="en-US" sz="2500" dirty="0">
                <a:solidFill>
                  <a:srgbClr val="FEA0C8"/>
                </a:solidFill>
              </a:rPr>
              <a:t>Write with your Voice</a:t>
            </a:r>
            <a:endParaRPr sz="2500" dirty="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 err="1"/>
              <a:t>Organisation</a:t>
            </a:r>
            <a:r>
              <a:rPr lang="en-US" dirty="0"/>
              <a:t> - </a:t>
            </a:r>
            <a:r>
              <a:rPr lang="en-US" sz="2500" dirty="0">
                <a:solidFill>
                  <a:srgbClr val="FEA0C8"/>
                </a:solidFill>
              </a:rPr>
              <a:t>Bookmark on Browser</a:t>
            </a:r>
            <a:endParaRPr sz="2500" dirty="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Procrastination - </a:t>
            </a:r>
            <a:r>
              <a:rPr lang="en-US" sz="2500" dirty="0">
                <a:solidFill>
                  <a:srgbClr val="FEA0C8"/>
                </a:solidFill>
              </a:rPr>
              <a:t>What makes you work?</a:t>
            </a:r>
            <a:endParaRPr dirty="0"/>
          </a:p>
        </p:txBody>
      </p:sp>
      <p:pic>
        <p:nvPicPr>
          <p:cNvPr id="312" name="Google Shape;312;g36c2de9a429_0_301" descr="an astronaut with a laptop and ready to use 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0485" y="1653587"/>
            <a:ext cx="2622838" cy="417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36c2de9a429_0_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6000"/>
          </a:blip>
          <a:srcRect/>
          <a:stretch/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6c2de9a429_0_115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114726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500" dirty="0">
                <a:solidFill>
                  <a:srgbClr val="FEA0C8"/>
                </a:solidFill>
              </a:rPr>
              <a:t>Curiosity… about your Disability Service</a:t>
            </a:r>
            <a:endParaRPr sz="4500" dirty="0">
              <a:solidFill>
                <a:srgbClr val="FEA0C8"/>
              </a:solidFill>
            </a:endParaRPr>
          </a:p>
        </p:txBody>
      </p:sp>
      <p:sp>
        <p:nvSpPr>
          <p:cNvPr id="319" name="Google Shape;319;g36c2de9a429_0_115"/>
          <p:cNvSpPr txBox="1">
            <a:spLocks noGrp="1"/>
          </p:cNvSpPr>
          <p:nvPr>
            <p:ph type="body" idx="1"/>
          </p:nvPr>
        </p:nvSpPr>
        <p:spPr>
          <a:xfrm>
            <a:off x="458801" y="2154748"/>
            <a:ext cx="77301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dirty="0"/>
              <a:t>Talk to your Disability Service: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Email / meet up - ask the Team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Disability Officer / Occupational Therapist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0C8"/>
              </a:buClr>
              <a:buSzPts val="1800"/>
              <a:buChar char="▶"/>
            </a:pPr>
            <a:r>
              <a:rPr lang="en-US" dirty="0">
                <a:solidFill>
                  <a:srgbClr val="FEA0C8"/>
                </a:solidFill>
              </a:rPr>
              <a:t>Assistive Technology - types?</a:t>
            </a:r>
            <a:endParaRPr dirty="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Other services - Library…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 dirty="0"/>
              <a:t>Student Union</a:t>
            </a:r>
            <a:endParaRPr dirty="0"/>
          </a:p>
        </p:txBody>
      </p:sp>
      <p:pic>
        <p:nvPicPr>
          <p:cNvPr id="320" name="Google Shape;320;g36c2de9a429_0_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9850" y="2751148"/>
            <a:ext cx="2607079" cy="306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439671" y="721375"/>
            <a:ext cx="8388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5400" b="0" dirty="0"/>
              <a:t>Tech is everywhere</a:t>
            </a:r>
            <a:endParaRPr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39" name="Google Shape;139;p3" descr="Group image of google icons for chrome, google calendar, google drive, google keep and YouTube."/>
          <p:cNvGrpSpPr/>
          <p:nvPr/>
        </p:nvGrpSpPr>
        <p:grpSpPr>
          <a:xfrm>
            <a:off x="439683" y="1940055"/>
            <a:ext cx="4886531" cy="3387120"/>
            <a:chOff x="439683" y="1940055"/>
            <a:chExt cx="4886531" cy="3387120"/>
          </a:xfrm>
        </p:grpSpPr>
        <p:pic>
          <p:nvPicPr>
            <p:cNvPr id="140" name="Google Shape;140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9524" y="3987235"/>
              <a:ext cx="1861420" cy="1311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58877" y="1940055"/>
              <a:ext cx="1861420" cy="1861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92579" y="2325385"/>
              <a:ext cx="1333635" cy="1188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4351" y="4040038"/>
              <a:ext cx="1287137" cy="128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9683" y="2227196"/>
              <a:ext cx="1287137" cy="1287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3" descr="Collection of streaming apps like Netflix and Disney and hulu"/>
          <p:cNvGrpSpPr/>
          <p:nvPr/>
        </p:nvGrpSpPr>
        <p:grpSpPr>
          <a:xfrm>
            <a:off x="6471300" y="1405776"/>
            <a:ext cx="5190573" cy="3582802"/>
            <a:chOff x="6471300" y="1405776"/>
            <a:chExt cx="5190573" cy="3582802"/>
          </a:xfrm>
        </p:grpSpPr>
        <p:pic>
          <p:nvPicPr>
            <p:cNvPr id="150" name="Google Shape;150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82366" y="1405776"/>
              <a:ext cx="1514083" cy="151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147789" y="2067470"/>
              <a:ext cx="1514084" cy="151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13006" y="3429000"/>
              <a:ext cx="1559578" cy="155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471300" y="2488168"/>
              <a:ext cx="1435861" cy="14358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439683" y="721386"/>
            <a:ext cx="5450380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5400" b="0" dirty="0"/>
              <a:t>Social</a:t>
            </a:r>
            <a:endParaRPr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63" name="Google Shape;163;p4" descr="Recreational apps like instagram, Pinterest, twitch, snap chat, WhatsApp, tumblr"/>
          <p:cNvGrpSpPr/>
          <p:nvPr/>
        </p:nvGrpSpPr>
        <p:grpSpPr>
          <a:xfrm>
            <a:off x="439683" y="1405776"/>
            <a:ext cx="11222190" cy="4136811"/>
            <a:chOff x="439683" y="1405776"/>
            <a:chExt cx="11222190" cy="4136811"/>
          </a:xfrm>
        </p:grpSpPr>
        <p:pic>
          <p:nvPicPr>
            <p:cNvPr id="164" name="Google Shape;164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9524" y="3987235"/>
              <a:ext cx="1861420" cy="1311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58877" y="1940055"/>
              <a:ext cx="1861420" cy="1861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92579" y="2325385"/>
              <a:ext cx="1333635" cy="1188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4351" y="4040038"/>
              <a:ext cx="1287137" cy="128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9683" y="2227196"/>
              <a:ext cx="1287137" cy="128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82366" y="1405776"/>
              <a:ext cx="1514083" cy="151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147789" y="2067470"/>
              <a:ext cx="1514084" cy="151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13006" y="3429000"/>
              <a:ext cx="1559578" cy="155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471300" y="2488168"/>
              <a:ext cx="1435861" cy="1435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399087" y="1745707"/>
              <a:ext cx="2291128" cy="2291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492029" y="2576327"/>
              <a:ext cx="2336870" cy="2336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51951" y="2711958"/>
              <a:ext cx="1149742" cy="1149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142455" y="4281673"/>
              <a:ext cx="1170551" cy="117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157856" y="3864597"/>
              <a:ext cx="691426" cy="691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00915" y="4040038"/>
              <a:ext cx="1407587" cy="1407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67654" y="1940055"/>
              <a:ext cx="1142074" cy="114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622039" y="4622978"/>
              <a:ext cx="919609" cy="919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501787" y="1653720"/>
              <a:ext cx="895350" cy="895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439683" y="721386"/>
            <a:ext cx="5450380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5400" b="0" dirty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Lifestyle</a:t>
            </a:r>
            <a:endParaRPr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87" name="Google Shape;187;p5" descr="Temu (marketplace)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967" y="1634721"/>
            <a:ext cx="1053450" cy="1053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5" descr="A very large collocational of apps commonly used by people - adding more apps like uber eats, headspace, podcasts, games, Etsy, wish, nike, bumble and Spotify and more"/>
          <p:cNvGrpSpPr/>
          <p:nvPr/>
        </p:nvGrpSpPr>
        <p:grpSpPr>
          <a:xfrm>
            <a:off x="323629" y="920836"/>
            <a:ext cx="11563801" cy="4913469"/>
            <a:chOff x="323629" y="920836"/>
            <a:chExt cx="11563801" cy="4913469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49524" y="3987235"/>
              <a:ext cx="1861420" cy="1311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58877" y="1940055"/>
              <a:ext cx="1861420" cy="1861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92579" y="2325385"/>
              <a:ext cx="1333635" cy="1188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4351" y="4040038"/>
              <a:ext cx="1287137" cy="128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39683" y="2227196"/>
              <a:ext cx="1287137" cy="128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5" descr="Netflix - Microsoft App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82366" y="1405776"/>
              <a:ext cx="1514083" cy="151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5" descr="Disney Plus: news, price, release dat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147789" y="2067470"/>
              <a:ext cx="1514084" cy="151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5" descr="Hulu - YouTub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313006" y="3429000"/>
              <a:ext cx="1559578" cy="155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5" descr="Paramount Plus [Articles] - IGN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471300" y="2488168"/>
              <a:ext cx="1435861" cy="1435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5" descr="Instagram - Apps on Google Play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399087" y="1745707"/>
              <a:ext cx="2291128" cy="2291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5" descr="TikTok - Apps on Google Play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92029" y="2576327"/>
              <a:ext cx="2336870" cy="2336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5" descr="Snap Inc. · GitHub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751951" y="2711958"/>
              <a:ext cx="1149742" cy="1149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5" descr="Pinterest App - Free Download | Pokki | Pinterest app download, Pinterest  app, Download app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142455" y="4281673"/>
              <a:ext cx="1170551" cy="1170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5" descr="Calm (company) - Wikipedia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0157856" y="3864597"/>
              <a:ext cx="691426" cy="691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5" descr="Reddit - Microsoft Apps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800915" y="4040038"/>
              <a:ext cx="1407587" cy="1407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5" descr="Twitch: Live Game Streaming - Apps on Google Play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67654" y="1940055"/>
              <a:ext cx="1142074" cy="114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5" descr="Tumblr Support (@Tumblrsupport) / X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622039" y="4622978"/>
              <a:ext cx="919609" cy="919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5" descr="WhatsApp - Microsoft Apps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501787" y="1644009"/>
              <a:ext cx="895350" cy="895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5" descr="Amazon Shopping MOD &amp; HACK FULL v24.3.0.100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0381678" y="4144064"/>
              <a:ext cx="1505752" cy="15057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5" descr="Android Apps by eBay Mobile on Google Play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132734" y="4730274"/>
              <a:ext cx="1091398" cy="1091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5" descr="Hands On with the Wish app - Retail Gazette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492029" y="920836"/>
              <a:ext cx="1506337" cy="1002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5" descr="SHEIN-Shopping Online - Apps on Google Play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982436" y="4429318"/>
              <a:ext cx="1341965" cy="1341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5" descr="Nike icon - Free download on Iconfinder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470454" y="1485769"/>
              <a:ext cx="1002399" cy="100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5" descr="Etsy: Home, Style &amp; Gifts - Apps on Google Play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444791" y="1218982"/>
              <a:ext cx="1053450" cy="105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5" descr="Spotify Music - Microsoft Apps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10560620" y="2632305"/>
              <a:ext cx="1226323" cy="1226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5" descr="Uber Eats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395454" y="2306813"/>
              <a:ext cx="1850176" cy="1576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5" descr="Bumble Review | PCMag"/>
            <p:cNvPicPr preferRelativeResize="0"/>
            <p:nvPr/>
          </p:nvPicPr>
          <p:blipFill rotWithShape="1">
            <a:blip r:embed="rId30">
              <a:alphaModFix/>
            </a:blip>
            <a:srcRect l="14444" r="14980"/>
            <a:stretch/>
          </p:blipFill>
          <p:spPr>
            <a:xfrm>
              <a:off x="8391268" y="2633100"/>
              <a:ext cx="1707945" cy="1359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5" descr="YouTube Music - Apps on Google Play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23629" y="2903868"/>
              <a:ext cx="1194200" cy="119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5" descr="Apple Podcasts - Apple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2722755" y="2755092"/>
              <a:ext cx="1526581" cy="1526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5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8639058" y="4540611"/>
              <a:ext cx="1168400" cy="116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5" descr="Angry Birds (video game) - Wikipedia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6727877" y="4791102"/>
              <a:ext cx="1043203" cy="1043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5" descr="Headspace App Wearable Device Integration | by Asil Alptekin | Medium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6446653" y="3262532"/>
              <a:ext cx="1349612" cy="1129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5" descr="Candy Crush Saga - Apps on Google Play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571087" y="4642808"/>
              <a:ext cx="1056275" cy="1056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5" descr="Fitbit - Apps on Google Play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3953763" y="1204931"/>
              <a:ext cx="956515" cy="9565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4950" y="1686900"/>
            <a:ext cx="0" cy="3831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7"/>
          <p:cNvSpPr txBox="1">
            <a:spLocks noGrp="1"/>
          </p:cNvSpPr>
          <p:nvPr>
            <p:ph type="title" idx="4294967295"/>
          </p:nvPr>
        </p:nvSpPr>
        <p:spPr>
          <a:xfrm>
            <a:off x="777857" y="1663872"/>
            <a:ext cx="55323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FDA0C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expectations</a:t>
            </a:r>
            <a:endParaRPr sz="6000" b="1" i="0" u="none" strike="noStrike" cap="none" dirty="0">
              <a:solidFill>
                <a:srgbClr val="FDA0C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FDA0C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College</a:t>
            </a:r>
            <a:r>
              <a:rPr lang="en-US" sz="6000" b="1" i="0" u="none" strike="noStrike" cap="none" dirty="0">
                <a:solidFill>
                  <a:srgbClr val="FDA0C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/>
          </a:p>
        </p:txBody>
      </p:sp>
      <p:pic>
        <p:nvPicPr>
          <p:cNvPr id="229" name="Google Shape;22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6000"/>
          </a:blip>
          <a:srcRect/>
          <a:stretch/>
        </p:blipFill>
        <p:spPr>
          <a:xfrm>
            <a:off x="6523050" y="2168900"/>
            <a:ext cx="4265349" cy="29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 descr="an astronaut ready to go with a map and suitca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2900" y="1643237"/>
            <a:ext cx="2939599" cy="40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71383f4a3_0_75"/>
          <p:cNvSpPr txBox="1">
            <a:spLocks noGrp="1"/>
          </p:cNvSpPr>
          <p:nvPr>
            <p:ph type="title"/>
          </p:nvPr>
        </p:nvSpPr>
        <p:spPr>
          <a:xfrm>
            <a:off x="373063" y="319088"/>
            <a:ext cx="81186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Hive – Raise AT awareness</a:t>
            </a:r>
            <a:endParaRPr dirty="0"/>
          </a:p>
        </p:txBody>
      </p:sp>
      <p:sp>
        <p:nvSpPr>
          <p:cNvPr id="236" name="Google Shape;236;g3871383f4a3_0_75"/>
          <p:cNvSpPr txBox="1">
            <a:spLocks noGrp="1"/>
          </p:cNvSpPr>
          <p:nvPr>
            <p:ph type="body" idx="1"/>
          </p:nvPr>
        </p:nvSpPr>
        <p:spPr>
          <a:xfrm>
            <a:off x="373063" y="1644650"/>
            <a:ext cx="5138700" cy="4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</a:rPr>
              <a:t>AT Hive is an Assistive Technology Resource, in the AHEAD website, that aims to raise awareness and where to find AT and how to use it.</a:t>
            </a:r>
            <a:endParaRPr dirty="0"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None/>
            </a:pPr>
            <a:endParaRPr sz="3200" dirty="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</a:rPr>
              <a:t>To date a collection of 50 technologies (websites, apps, browser plugins…) about reading, writing, </a:t>
            </a:r>
            <a:r>
              <a:rPr lang="en-US" sz="3200" dirty="0" err="1">
                <a:solidFill>
                  <a:schemeClr val="lt1"/>
                </a:solidFill>
              </a:rPr>
              <a:t>organisation</a:t>
            </a:r>
            <a:r>
              <a:rPr lang="en-US" sz="3200" dirty="0">
                <a:solidFill>
                  <a:schemeClr val="lt1"/>
                </a:solidFill>
              </a:rPr>
              <a:t>, communication and more.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None/>
            </a:pPr>
            <a:endParaRPr sz="3200" dirty="0">
              <a:solidFill>
                <a:schemeClr val="lt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400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</a:rPr>
              <a:t>Go to </a:t>
            </a:r>
            <a:r>
              <a:rPr lang="en-US" sz="3200" b="1" dirty="0">
                <a:solidFill>
                  <a:schemeClr val="lt1"/>
                </a:solidFill>
              </a:rPr>
              <a:t>www.ahead.ie/ATHive</a:t>
            </a:r>
            <a:endParaRPr dirty="0"/>
          </a:p>
        </p:txBody>
      </p:sp>
      <p:grpSp>
        <p:nvGrpSpPr>
          <p:cNvPr id="237" name="Google Shape;237;g3871383f4a3_0_75" descr="AT hive website screenshot of home page"/>
          <p:cNvGrpSpPr/>
          <p:nvPr/>
        </p:nvGrpSpPr>
        <p:grpSpPr>
          <a:xfrm>
            <a:off x="5818090" y="1419195"/>
            <a:ext cx="5321264" cy="3362254"/>
            <a:chOff x="5818909" y="1419226"/>
            <a:chExt cx="5320200" cy="3362926"/>
          </a:xfrm>
        </p:grpSpPr>
        <p:sp>
          <p:nvSpPr>
            <p:cNvPr id="238" name="Google Shape;238;g3871383f4a3_0_75"/>
            <p:cNvSpPr/>
            <p:nvPr/>
          </p:nvSpPr>
          <p:spPr>
            <a:xfrm>
              <a:off x="5818909" y="2459225"/>
              <a:ext cx="5320200" cy="232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g3871383f4a3_0_75"/>
            <p:cNvPicPr preferRelativeResize="0"/>
            <p:nvPr/>
          </p:nvPicPr>
          <p:blipFill rotWithShape="1">
            <a:blip r:embed="rId3">
              <a:alphaModFix/>
            </a:blip>
            <a:srcRect t="4095"/>
            <a:stretch/>
          </p:blipFill>
          <p:spPr>
            <a:xfrm>
              <a:off x="5818909" y="1419226"/>
              <a:ext cx="5320147" cy="1057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3871383f4a3_0_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72251" y="2343291"/>
              <a:ext cx="3760664" cy="24388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f93d41420_0_33"/>
          <p:cNvSpPr txBox="1">
            <a:spLocks noGrp="1"/>
          </p:cNvSpPr>
          <p:nvPr>
            <p:ph type="title"/>
          </p:nvPr>
        </p:nvSpPr>
        <p:spPr>
          <a:xfrm>
            <a:off x="376238" y="109538"/>
            <a:ext cx="81390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– Levels the Playing Field</a:t>
            </a:r>
            <a:endParaRPr dirty="0"/>
          </a:p>
        </p:txBody>
      </p:sp>
      <p:sp>
        <p:nvSpPr>
          <p:cNvPr id="246" name="Google Shape;246;g23f93d41420_0_33"/>
          <p:cNvSpPr txBox="1">
            <a:spLocks noGrp="1"/>
          </p:cNvSpPr>
          <p:nvPr>
            <p:ph type="body" idx="1"/>
          </p:nvPr>
        </p:nvSpPr>
        <p:spPr>
          <a:xfrm>
            <a:off x="328613" y="1468438"/>
            <a:ext cx="5368087" cy="48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Font typeface="Arial"/>
              <a:buNone/>
            </a:pPr>
            <a:endParaRPr sz="2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1836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</a:rPr>
              <a:t>Literature highlights many benefits which can include ... heightened self-worth and improved academic outcomes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3673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</a:rPr>
              <a:t>(Chambers &amp; Berlach, 2015).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3673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247" name="Google Shape;247;g23f93d41420_0_33" descr="a diagram that shows AT bridges the gap between potential ability and ability with technology to create a level playing field."/>
          <p:cNvGrpSpPr/>
          <p:nvPr/>
        </p:nvGrpSpPr>
        <p:grpSpPr>
          <a:xfrm>
            <a:off x="6082388" y="1307188"/>
            <a:ext cx="4865700" cy="4243500"/>
            <a:chOff x="7186613" y="1060450"/>
            <a:chExt cx="4865700" cy="4243500"/>
          </a:xfrm>
        </p:grpSpPr>
        <p:sp>
          <p:nvSpPr>
            <p:cNvPr id="248" name="Google Shape;248;g23f93d41420_0_33"/>
            <p:cNvSpPr/>
            <p:nvPr/>
          </p:nvSpPr>
          <p:spPr>
            <a:xfrm>
              <a:off x="7186613" y="1060450"/>
              <a:ext cx="4865700" cy="4243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g23f93d41420_0_33" descr="diagram to show how AT levels the playing field in terms of ability and participation."/>
            <p:cNvGrpSpPr/>
            <p:nvPr/>
          </p:nvGrpSpPr>
          <p:grpSpPr>
            <a:xfrm>
              <a:off x="7372350" y="1352614"/>
              <a:ext cx="4543426" cy="3724451"/>
              <a:chOff x="7372350" y="1352089"/>
              <a:chExt cx="4543426" cy="3725196"/>
            </a:xfrm>
          </p:grpSpPr>
          <p:pic>
            <p:nvPicPr>
              <p:cNvPr id="250" name="Google Shape;250;g23f93d41420_0_33" descr="Text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372350" y="1352089"/>
                <a:ext cx="4543426" cy="37251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1" name="Google Shape;251;g23f93d41420_0_33"/>
              <p:cNvSpPr/>
              <p:nvPr/>
            </p:nvSpPr>
            <p:spPr>
              <a:xfrm>
                <a:off x="7758113" y="1896737"/>
                <a:ext cx="162000" cy="10575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g23f93d41420_0_33"/>
              <p:cNvSpPr/>
              <p:nvPr/>
            </p:nvSpPr>
            <p:spPr>
              <a:xfrm>
                <a:off x="11368088" y="1868155"/>
                <a:ext cx="162000" cy="1057500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71383f4a3_0_145"/>
          <p:cNvSpPr txBox="1">
            <a:spLocks noGrp="1"/>
          </p:cNvSpPr>
          <p:nvPr>
            <p:ph type="subTitle" idx="1"/>
          </p:nvPr>
        </p:nvSpPr>
        <p:spPr>
          <a:xfrm>
            <a:off x="255100" y="649224"/>
            <a:ext cx="4188884" cy="5678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</a:rPr>
              <a:t>Non –Tech</a:t>
            </a:r>
            <a:endParaRPr sz="2000" b="1" dirty="0">
              <a:solidFill>
                <a:srgbClr val="FFC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Eyeglasses</a:t>
            </a:r>
            <a:endParaRPr sz="2000" dirty="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Pencil Grip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Walking Stick</a:t>
            </a:r>
            <a:endParaRPr sz="2000" dirty="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Post-its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</a:rPr>
              <a:t>Low-Tech</a:t>
            </a:r>
            <a:endParaRPr sz="2000" b="1" dirty="0">
              <a:solidFill>
                <a:srgbClr val="FFC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Spellcheck in Word</a:t>
            </a:r>
            <a:endParaRPr sz="2000" dirty="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Mouse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Calculator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Remote Control</a:t>
            </a:r>
            <a:endParaRPr sz="2000" b="1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4"/>
                </a:solidFill>
              </a:rPr>
              <a:t>High-Tech</a:t>
            </a:r>
            <a:endParaRPr sz="2000" b="1" dirty="0">
              <a:solidFill>
                <a:schemeClr val="accent4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Google Home / Amazon Echo</a:t>
            </a:r>
            <a:endParaRPr sz="2000" dirty="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Siri / Google Assistant / Cortana</a:t>
            </a:r>
            <a:endParaRPr sz="2000" dirty="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 dirty="0">
                <a:solidFill>
                  <a:schemeClr val="lt1"/>
                </a:solidFill>
              </a:rPr>
              <a:t>Nest Thermostat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15385"/>
              <a:buFont typeface="Arial"/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5715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15385"/>
              <a:buFont typeface="Noto Sans Symbols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259" name="Google Shape;259;g3871383f4a3_0_145"/>
          <p:cNvSpPr txBox="1">
            <a:spLocks noGrp="1"/>
          </p:cNvSpPr>
          <p:nvPr>
            <p:ph type="title"/>
          </p:nvPr>
        </p:nvSpPr>
        <p:spPr>
          <a:xfrm>
            <a:off x="409575" y="169863"/>
            <a:ext cx="101379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Types of Assistive Technology</a:t>
            </a:r>
            <a:endParaRPr dirty="0"/>
          </a:p>
        </p:txBody>
      </p:sp>
      <p:grpSp>
        <p:nvGrpSpPr>
          <p:cNvPr id="260" name="Google Shape;260;g3871383f4a3_0_145" descr="spelling and grammar in word"/>
          <p:cNvGrpSpPr/>
          <p:nvPr/>
        </p:nvGrpSpPr>
        <p:grpSpPr>
          <a:xfrm>
            <a:off x="4370554" y="2800306"/>
            <a:ext cx="7587741" cy="1254056"/>
            <a:chOff x="3934828" y="4433049"/>
            <a:chExt cx="7587741" cy="1253930"/>
          </a:xfrm>
        </p:grpSpPr>
        <p:pic>
          <p:nvPicPr>
            <p:cNvPr id="261" name="Google Shape;261;g3871383f4a3_0_145" descr="TV remote contro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88007" y="4452417"/>
              <a:ext cx="1234562" cy="1234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g3871383f4a3_0_145" descr="Computer mous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54728" y="4433049"/>
              <a:ext cx="1219778" cy="12197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g3871383f4a3_0_145" descr="Image result for spell check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34828" y="4452417"/>
              <a:ext cx="3309012" cy="12199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g3871383f4a3_0_145" descr="Calculat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26757" y="4453144"/>
              <a:ext cx="1219779" cy="121977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5" name="Google Shape;265;g3871383f4a3_0_145" descr="&quot;&quot;"/>
          <p:cNvCxnSpPr/>
          <p:nvPr/>
        </p:nvCxnSpPr>
        <p:spPr>
          <a:xfrm rot="10800000" flipH="1">
            <a:off x="669925" y="2484350"/>
            <a:ext cx="11368200" cy="36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g3871383f4a3_0_145" descr="&quot;&quot;"/>
          <p:cNvCxnSpPr/>
          <p:nvPr/>
        </p:nvCxnSpPr>
        <p:spPr>
          <a:xfrm rot="10800000" flipH="1">
            <a:off x="669925" y="4178350"/>
            <a:ext cx="11368200" cy="4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7" name="Google Shape;267;g3871383f4a3_0_145" descr="google nest"/>
          <p:cNvGrpSpPr/>
          <p:nvPr/>
        </p:nvGrpSpPr>
        <p:grpSpPr>
          <a:xfrm>
            <a:off x="4372043" y="4505229"/>
            <a:ext cx="6867622" cy="1273132"/>
            <a:chOff x="4786962" y="2832611"/>
            <a:chExt cx="6867622" cy="1273514"/>
          </a:xfrm>
        </p:grpSpPr>
        <p:pic>
          <p:nvPicPr>
            <p:cNvPr id="268" name="Google Shape;268;g3871383f4a3_0_145" descr="Google Home and google assistant"/>
            <p:cNvPicPr preferRelativeResize="0"/>
            <p:nvPr/>
          </p:nvPicPr>
          <p:blipFill rotWithShape="1">
            <a:blip r:embed="rId7">
              <a:alphaModFix/>
            </a:blip>
            <a:srcRect t="27347"/>
            <a:stretch/>
          </p:blipFill>
          <p:spPr>
            <a:xfrm>
              <a:off x="7069432" y="2833534"/>
              <a:ext cx="2578221" cy="1052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3871383f4a3_0_145" descr="Nest Thermostat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928827" y="2838230"/>
              <a:ext cx="1725757" cy="1150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g3871383f4a3_0_145" descr="Google Home and google assistant"/>
            <p:cNvPicPr preferRelativeResize="0"/>
            <p:nvPr/>
          </p:nvPicPr>
          <p:blipFill rotWithShape="1">
            <a:blip r:embed="rId9">
              <a:alphaModFix/>
            </a:blip>
            <a:srcRect l="22869" r="3265" b="616"/>
            <a:stretch/>
          </p:blipFill>
          <p:spPr>
            <a:xfrm>
              <a:off x="4786962" y="2832611"/>
              <a:ext cx="1802101" cy="12735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g3871383f4a3_0_145" descr="low tech AT tools like eye glasses and pen grips"/>
          <p:cNvGrpSpPr/>
          <p:nvPr/>
        </p:nvGrpSpPr>
        <p:grpSpPr>
          <a:xfrm>
            <a:off x="4372044" y="1255696"/>
            <a:ext cx="6351689" cy="1008048"/>
            <a:chOff x="4371891" y="1255975"/>
            <a:chExt cx="6352324" cy="1007343"/>
          </a:xfrm>
        </p:grpSpPr>
        <p:grpSp>
          <p:nvGrpSpPr>
            <p:cNvPr id="272" name="Google Shape;272;g3871383f4a3_0_145"/>
            <p:cNvGrpSpPr/>
            <p:nvPr/>
          </p:nvGrpSpPr>
          <p:grpSpPr>
            <a:xfrm>
              <a:off x="4371891" y="1255975"/>
              <a:ext cx="4771200" cy="1007343"/>
              <a:chOff x="6885502" y="1335144"/>
              <a:chExt cx="4771200" cy="1007343"/>
            </a:xfrm>
          </p:grpSpPr>
          <p:pic>
            <p:nvPicPr>
              <p:cNvPr id="273" name="Google Shape;273;g3871383f4a3_0_14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0658018" y="1335144"/>
                <a:ext cx="998684" cy="10073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g3871383f4a3_0_14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885502" y="1335144"/>
                <a:ext cx="2107046" cy="10043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g3871383f4a3_0_145" descr="Image result for pencil grip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9233013" y="1335144"/>
                <a:ext cx="1156364" cy="1000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6" name="Google Shape;276;g3871383f4a3_0_145" descr="A picture containing text, businesscard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62607" y="1260110"/>
              <a:ext cx="1361608" cy="10024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c2de9a429_0_33"/>
          <p:cNvSpPr txBox="1">
            <a:spLocks noGrp="1"/>
          </p:cNvSpPr>
          <p:nvPr>
            <p:ph type="title" idx="4294967295"/>
          </p:nvPr>
        </p:nvSpPr>
        <p:spPr>
          <a:xfrm>
            <a:off x="369888" y="315913"/>
            <a:ext cx="12192000" cy="10080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Goblin.Tools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- free website-task breakdown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36c2de9a429_0_33" descr="Goblin tool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235" y="1639950"/>
            <a:ext cx="1294675" cy="12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6c2de9a429_0_33"/>
          <p:cNvSpPr txBox="1">
            <a:spLocks noGrp="1"/>
          </p:cNvSpPr>
          <p:nvPr>
            <p:ph type="body" idx="4294967295"/>
          </p:nvPr>
        </p:nvSpPr>
        <p:spPr>
          <a:xfrm>
            <a:off x="464000" y="3136675"/>
            <a:ext cx="3373200" cy="3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 dirty="0" err="1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goblin.tools</a:t>
            </a:r>
            <a:r>
              <a:rPr lang="en-US" sz="2400" dirty="0">
                <a:solidFill>
                  <a:schemeClr val="lt1"/>
                </a:solidFill>
              </a:rPr>
              <a:t> is a collection of small, simple, single-task tools, mostly designed to help neurodivergent people with tasks they find overwhelming or difficult.</a:t>
            </a:r>
            <a:endParaRPr sz="2700" dirty="0">
              <a:solidFill>
                <a:schemeClr val="lt1"/>
              </a:solidFill>
            </a:endParaRPr>
          </a:p>
        </p:txBody>
      </p:sp>
      <p:pic>
        <p:nvPicPr>
          <p:cNvPr id="282" name="Google Shape;282;g36c2de9a429_0_33" descr="Goblin tools - break down a task like prepping for a presentatio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3740" y="1531286"/>
            <a:ext cx="6528335" cy="426608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6c2de9a429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2975" y="2432800"/>
            <a:ext cx="2282400" cy="38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8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6c2de9a429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889225" y="1862050"/>
            <a:ext cx="753600" cy="38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0567C3-7A9A-4F7C-ABDA-F2D7984E70D3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2.xml><?xml version="1.0" encoding="utf-8"?>
<ds:datastoreItem xmlns:ds="http://schemas.openxmlformats.org/officeDocument/2006/customXml" ds:itemID="{5556D7AA-8EB1-4316-B274-5D21919D8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6DF6DF-4FFD-418C-AF94-7D3F87263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446</Words>
  <Application>Microsoft Office PowerPoint</Application>
  <PresentationFormat>Widescreen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Arial</vt:lpstr>
      <vt:lpstr>Poppins Medium</vt:lpstr>
      <vt:lpstr>Noto Sans Symbols</vt:lpstr>
      <vt:lpstr>Karla</vt:lpstr>
      <vt:lpstr>Century Gothic</vt:lpstr>
      <vt:lpstr>Lato</vt:lpstr>
      <vt:lpstr>Times New Roman</vt:lpstr>
      <vt:lpstr>20_Office Theme</vt:lpstr>
      <vt:lpstr>23_Office Theme</vt:lpstr>
      <vt:lpstr>23_Office Theme</vt:lpstr>
      <vt:lpstr>Hello</vt:lpstr>
      <vt:lpstr>Tech is everywhere</vt:lpstr>
      <vt:lpstr>Social</vt:lpstr>
      <vt:lpstr>Lifestyle</vt:lpstr>
      <vt:lpstr>Technology expectations for College?</vt:lpstr>
      <vt:lpstr>AT Hive – Raise AT awareness</vt:lpstr>
      <vt:lpstr>AT – Levels the Playing Field</vt:lpstr>
      <vt:lpstr>Types of Assistive Technology</vt:lpstr>
      <vt:lpstr>Goblin.Tools - free website-task breakdown </vt:lpstr>
      <vt:lpstr>Find out more</vt:lpstr>
      <vt:lpstr>Curiosity …</vt:lpstr>
      <vt:lpstr>Curiosity… and Assistive Tech</vt:lpstr>
      <vt:lpstr>Curiosity… about your Disability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Katy Ruth Halpin</dc:creator>
  <cp:lastModifiedBy>Cara Clarke</cp:lastModifiedBy>
  <cp:revision>1</cp:revision>
  <dcterms:created xsi:type="dcterms:W3CDTF">2022-05-19T09:57:07Z</dcterms:created>
  <dcterms:modified xsi:type="dcterms:W3CDTF">2026-04-09T09:15:51Z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