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6858000" cy="9144000"/>
  <p:embeddedFontLst>
    <p:embeddedFont>
      <p:font typeface="Agrandir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2F5E5-399F-4A97-8ADD-4F1F023E6965}" v="3" dt="2026-04-09T10:19:27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5" autoAdjust="0"/>
    <p:restoredTop sz="86469" autoAdjust="0"/>
  </p:normalViewPr>
  <p:slideViewPr>
    <p:cSldViewPr>
      <p:cViewPr varScale="1">
        <p:scale>
          <a:sx n="63" d="100"/>
          <a:sy n="63" d="100"/>
        </p:scale>
        <p:origin x="1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 Clarke" userId="49a24fcf-a83e-4685-ac20-054a94ac13fe" providerId="ADAL" clId="{C46CF4D8-4AE9-4AA3-8C06-5F9B4FB588E9}"/>
    <pc:docChg chg="modSld">
      <pc:chgData name="Cara Clarke" userId="49a24fcf-a83e-4685-ac20-054a94ac13fe" providerId="ADAL" clId="{C46CF4D8-4AE9-4AA3-8C06-5F9B4FB588E9}" dt="2026-04-09T10:19:48.030" v="11" actId="255"/>
      <pc:docMkLst>
        <pc:docMk/>
      </pc:docMkLst>
      <pc:sldChg chg="modSp mod">
        <pc:chgData name="Cara Clarke" userId="49a24fcf-a83e-4685-ac20-054a94ac13fe" providerId="ADAL" clId="{C46CF4D8-4AE9-4AA3-8C06-5F9B4FB588E9}" dt="2026-04-09T10:17:21.039" v="4" actId="2711"/>
        <pc:sldMkLst>
          <pc:docMk/>
          <pc:sldMk cId="0" sldId="256"/>
        </pc:sldMkLst>
        <pc:spChg chg="mod">
          <ac:chgData name="Cara Clarke" userId="49a24fcf-a83e-4685-ac20-054a94ac13fe" providerId="ADAL" clId="{C46CF4D8-4AE9-4AA3-8C06-5F9B4FB588E9}" dt="2026-04-09T10:17:21.039" v="4" actId="2711"/>
          <ac:spMkLst>
            <pc:docMk/>
            <pc:sldMk cId="0" sldId="256"/>
            <ac:spMk id="13" creationId="{00000000-0000-0000-0000-000000000000}"/>
          </ac:spMkLst>
        </pc:spChg>
        <pc:spChg chg="mod">
          <ac:chgData name="Cara Clarke" userId="49a24fcf-a83e-4685-ac20-054a94ac13fe" providerId="ADAL" clId="{C46CF4D8-4AE9-4AA3-8C06-5F9B4FB588E9}" dt="2026-04-09T10:16:59.658" v="0" actId="2711"/>
          <ac:spMkLst>
            <pc:docMk/>
            <pc:sldMk cId="0" sldId="256"/>
            <ac:spMk id="14" creationId="{00000000-0000-0000-0000-000000000000}"/>
          </ac:spMkLst>
        </pc:spChg>
        <pc:spChg chg="mod">
          <ac:chgData name="Cara Clarke" userId="49a24fcf-a83e-4685-ac20-054a94ac13fe" providerId="ADAL" clId="{C46CF4D8-4AE9-4AA3-8C06-5F9B4FB588E9}" dt="2026-04-09T10:17:12.381" v="2" actId="2711"/>
          <ac:spMkLst>
            <pc:docMk/>
            <pc:sldMk cId="0" sldId="256"/>
            <ac:spMk id="15" creationId="{00000000-0000-0000-0000-000000000000}"/>
          </ac:spMkLst>
        </pc:spChg>
        <pc:spChg chg="mod">
          <ac:chgData name="Cara Clarke" userId="49a24fcf-a83e-4685-ac20-054a94ac13fe" providerId="ADAL" clId="{C46CF4D8-4AE9-4AA3-8C06-5F9B4FB588E9}" dt="2026-04-09T10:17:17.097" v="3" actId="2711"/>
          <ac:spMkLst>
            <pc:docMk/>
            <pc:sldMk cId="0" sldId="256"/>
            <ac:spMk id="16" creationId="{00000000-0000-0000-0000-000000000000}"/>
          </ac:spMkLst>
        </pc:spChg>
      </pc:sldChg>
      <pc:sldChg chg="modSp mod">
        <pc:chgData name="Cara Clarke" userId="49a24fcf-a83e-4685-ac20-054a94ac13fe" providerId="ADAL" clId="{C46CF4D8-4AE9-4AA3-8C06-5F9B4FB588E9}" dt="2026-04-09T10:17:37.214" v="5" actId="2711"/>
        <pc:sldMkLst>
          <pc:docMk/>
          <pc:sldMk cId="0" sldId="257"/>
        </pc:sldMkLst>
        <pc:spChg chg="mod">
          <ac:chgData name="Cara Clarke" userId="49a24fcf-a83e-4685-ac20-054a94ac13fe" providerId="ADAL" clId="{C46CF4D8-4AE9-4AA3-8C06-5F9B4FB588E9}" dt="2026-04-09T10:17:37.214" v="5" actId="2711"/>
          <ac:spMkLst>
            <pc:docMk/>
            <pc:sldMk cId="0" sldId="257"/>
            <ac:spMk id="17" creationId="{00000000-0000-0000-0000-000000000000}"/>
          </ac:spMkLst>
        </pc:spChg>
      </pc:sldChg>
      <pc:sldChg chg="modSp mod">
        <pc:chgData name="Cara Clarke" userId="49a24fcf-a83e-4685-ac20-054a94ac13fe" providerId="ADAL" clId="{C46CF4D8-4AE9-4AA3-8C06-5F9B4FB588E9}" dt="2026-04-09T10:18:01.122" v="9" actId="2711"/>
        <pc:sldMkLst>
          <pc:docMk/>
          <pc:sldMk cId="0" sldId="258"/>
        </pc:sldMkLst>
        <pc:spChg chg="mod">
          <ac:chgData name="Cara Clarke" userId="49a24fcf-a83e-4685-ac20-054a94ac13fe" providerId="ADAL" clId="{C46CF4D8-4AE9-4AA3-8C06-5F9B4FB588E9}" dt="2026-04-09T10:17:53.215" v="7" actId="2711"/>
          <ac:spMkLst>
            <pc:docMk/>
            <pc:sldMk cId="0" sldId="258"/>
            <ac:spMk id="12" creationId="{00000000-0000-0000-0000-000000000000}"/>
          </ac:spMkLst>
        </pc:spChg>
        <pc:spChg chg="mod">
          <ac:chgData name="Cara Clarke" userId="49a24fcf-a83e-4685-ac20-054a94ac13fe" providerId="ADAL" clId="{C46CF4D8-4AE9-4AA3-8C06-5F9B4FB588E9}" dt="2026-04-09T10:17:57.581" v="8" actId="2711"/>
          <ac:spMkLst>
            <pc:docMk/>
            <pc:sldMk cId="0" sldId="258"/>
            <ac:spMk id="13" creationId="{00000000-0000-0000-0000-000000000000}"/>
          </ac:spMkLst>
        </pc:spChg>
        <pc:spChg chg="mod">
          <ac:chgData name="Cara Clarke" userId="49a24fcf-a83e-4685-ac20-054a94ac13fe" providerId="ADAL" clId="{C46CF4D8-4AE9-4AA3-8C06-5F9B4FB588E9}" dt="2026-04-09T10:18:01.122" v="9" actId="2711"/>
          <ac:spMkLst>
            <pc:docMk/>
            <pc:sldMk cId="0" sldId="258"/>
            <ac:spMk id="14" creationId="{00000000-0000-0000-0000-000000000000}"/>
          </ac:spMkLst>
        </pc:spChg>
        <pc:spChg chg="mod">
          <ac:chgData name="Cara Clarke" userId="49a24fcf-a83e-4685-ac20-054a94ac13fe" providerId="ADAL" clId="{C46CF4D8-4AE9-4AA3-8C06-5F9B4FB588E9}" dt="2026-04-09T10:17:49.446" v="6" actId="2711"/>
          <ac:spMkLst>
            <pc:docMk/>
            <pc:sldMk cId="0" sldId="258"/>
            <ac:spMk id="15" creationId="{00000000-0000-0000-0000-000000000000}"/>
          </ac:spMkLst>
        </pc:spChg>
      </pc:sldChg>
      <pc:sldChg chg="modSp mod">
        <pc:chgData name="Cara Clarke" userId="49a24fcf-a83e-4685-ac20-054a94ac13fe" providerId="ADAL" clId="{C46CF4D8-4AE9-4AA3-8C06-5F9B4FB588E9}" dt="2026-04-09T10:19:36.362" v="10" actId="20577"/>
        <pc:sldMkLst>
          <pc:docMk/>
          <pc:sldMk cId="0" sldId="259"/>
        </pc:sldMkLst>
        <pc:spChg chg="mod">
          <ac:chgData name="Cara Clarke" userId="49a24fcf-a83e-4685-ac20-054a94ac13fe" providerId="ADAL" clId="{C46CF4D8-4AE9-4AA3-8C06-5F9B4FB588E9}" dt="2026-04-09T10:19:36.362" v="10" actId="20577"/>
          <ac:spMkLst>
            <pc:docMk/>
            <pc:sldMk cId="0" sldId="259"/>
            <ac:spMk id="11" creationId="{00000000-0000-0000-0000-000000000000}"/>
          </ac:spMkLst>
        </pc:spChg>
      </pc:sldChg>
      <pc:sldChg chg="modSp mod">
        <pc:chgData name="Cara Clarke" userId="49a24fcf-a83e-4685-ac20-054a94ac13fe" providerId="ADAL" clId="{C46CF4D8-4AE9-4AA3-8C06-5F9B4FB588E9}" dt="2026-04-09T10:19:48.030" v="11" actId="255"/>
        <pc:sldMkLst>
          <pc:docMk/>
          <pc:sldMk cId="0" sldId="261"/>
        </pc:sldMkLst>
        <pc:spChg chg="mod">
          <ac:chgData name="Cara Clarke" userId="49a24fcf-a83e-4685-ac20-054a94ac13fe" providerId="ADAL" clId="{C46CF4D8-4AE9-4AA3-8C06-5F9B4FB588E9}" dt="2026-04-09T10:19:48.030" v="11" actId="255"/>
          <ac:spMkLst>
            <pc:docMk/>
            <pc:sldMk cId="0" sldId="261"/>
            <ac:spMk id="1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9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9.png"/><Relationship Id="rId7" Type="http://schemas.openxmlformats.org/officeDocument/2006/relationships/image" Target="../media/image9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5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svg"/><Relationship Id="rId7" Type="http://schemas.openxmlformats.org/officeDocument/2006/relationships/image" Target="../media/image27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.svg"/><Relationship Id="rId4" Type="http://schemas.openxmlformats.org/officeDocument/2006/relationships/image" Target="../media/image9.sv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1647891" y="3925808"/>
            <a:ext cx="3963801" cy="20688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99" b="1" i="0" u="none" strike="noStrike" kern="1200" cap="none" spc="0" normalizeH="0" baseline="0" noProof="0" dirty="0">
                <a:ln>
                  <a:noFill/>
                </a:ln>
                <a:solidFill>
                  <a:srgbClr val="F9D38A"/>
                </a:solidFill>
                <a:effectLst/>
                <a:uLnTx/>
                <a:uFillTx/>
                <a:latin typeface="Agrandir Bold"/>
                <a:ea typeface="Agrandir Bold"/>
                <a:cs typeface="Agrandir Bold"/>
                <a:sym typeface="Agrandir Bold"/>
              </a:rPr>
              <a:t>Student Services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AF4A62-6935-455D-B21C-61A26EB31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186480" y="-3552686"/>
            <a:ext cx="22503181" cy="17458259"/>
            <a:chOff x="-3186480" y="-3552686"/>
            <a:chExt cx="22503181" cy="17458259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4064734">
              <a:off x="-3708990" y="5801029"/>
              <a:ext cx="8627054" cy="7582034"/>
            </a:xfrm>
            <a:custGeom>
              <a:avLst/>
              <a:gdLst/>
              <a:ahLst/>
              <a:cxnLst/>
              <a:rect l="l" t="t" r="r" b="b"/>
              <a:pathLst>
                <a:path w="8627054" h="7582034">
                  <a:moveTo>
                    <a:pt x="0" y="0"/>
                  </a:moveTo>
                  <a:lnTo>
                    <a:pt x="8627054" y="0"/>
                  </a:lnTo>
                  <a:lnTo>
                    <a:pt x="8627054" y="7582034"/>
                  </a:lnTo>
                  <a:lnTo>
                    <a:pt x="0" y="7582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2930998" y="-3552686"/>
              <a:ext cx="5861995" cy="5467643"/>
            </a:xfrm>
            <a:custGeom>
              <a:avLst/>
              <a:gdLst/>
              <a:ahLst/>
              <a:cxnLst/>
              <a:rect l="l" t="t" r="r" b="b"/>
              <a:pathLst>
                <a:path w="5861995" h="5467643">
                  <a:moveTo>
                    <a:pt x="0" y="0"/>
                  </a:moveTo>
                  <a:lnTo>
                    <a:pt x="5861996" y="0"/>
                  </a:lnTo>
                  <a:lnTo>
                    <a:pt x="5861996" y="5467643"/>
                  </a:lnTo>
                  <a:lnTo>
                    <a:pt x="0" y="546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399389" y="4164094"/>
              <a:ext cx="744604" cy="744604"/>
            </a:xfrm>
            <a:custGeom>
              <a:avLst/>
              <a:gdLst/>
              <a:ahLst/>
              <a:cxnLst/>
              <a:rect l="l" t="t" r="r" b="b"/>
              <a:pathLst>
                <a:path w="744604" h="744604">
                  <a:moveTo>
                    <a:pt x="0" y="0"/>
                  </a:moveTo>
                  <a:lnTo>
                    <a:pt x="744603" y="0"/>
                  </a:lnTo>
                  <a:lnTo>
                    <a:pt x="744603" y="744604"/>
                  </a:lnTo>
                  <a:lnTo>
                    <a:pt x="0" y="74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037715" y="4886208"/>
              <a:ext cx="514584" cy="514584"/>
            </a:xfrm>
            <a:custGeom>
              <a:avLst/>
              <a:gdLst/>
              <a:ahLst/>
              <a:cxnLst/>
              <a:rect l="l" t="t" r="r" b="b"/>
              <a:pathLst>
                <a:path w="514584" h="514584">
                  <a:moveTo>
                    <a:pt x="0" y="0"/>
                  </a:moveTo>
                  <a:lnTo>
                    <a:pt x="514584" y="0"/>
                  </a:lnTo>
                  <a:lnTo>
                    <a:pt x="514584" y="514584"/>
                  </a:lnTo>
                  <a:lnTo>
                    <a:pt x="0" y="514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552299" y="844886"/>
              <a:ext cx="5861995" cy="5467643"/>
            </a:xfrm>
            <a:custGeom>
              <a:avLst/>
              <a:gdLst/>
              <a:ahLst/>
              <a:cxnLst/>
              <a:rect l="l" t="t" r="r" b="b"/>
              <a:pathLst>
                <a:path w="5861995" h="5467643">
                  <a:moveTo>
                    <a:pt x="0" y="0"/>
                  </a:moveTo>
                  <a:lnTo>
                    <a:pt x="5861996" y="0"/>
                  </a:lnTo>
                  <a:lnTo>
                    <a:pt x="5861996" y="5467643"/>
                  </a:lnTo>
                  <a:lnTo>
                    <a:pt x="0" y="546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grpSp>
          <p:nvGrpSpPr>
            <p:cNvPr id="5" name="Group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9669329" y="1578350"/>
              <a:ext cx="7173367" cy="7173367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4999" r="-25000"/>
                </a:stretch>
              </a:blipFill>
              <a:ln w="76200" cap="sq">
                <a:solidFill>
                  <a:srgbClr val="F9D38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5699007">
              <a:off x="14918332" y="-989534"/>
              <a:ext cx="4681937" cy="4114800"/>
            </a:xfrm>
            <a:custGeom>
              <a:avLst/>
              <a:gdLst/>
              <a:ahLst/>
              <a:cxnLst/>
              <a:rect l="l" t="t" r="r" b="b"/>
              <a:pathLst>
                <a:path w="4681937" h="4114800">
                  <a:moveTo>
                    <a:pt x="0" y="0"/>
                  </a:moveTo>
                  <a:lnTo>
                    <a:pt x="4681936" y="0"/>
                  </a:lnTo>
                  <a:lnTo>
                    <a:pt x="468193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2" name="Freeform 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657733" y="6751358"/>
              <a:ext cx="2601567" cy="2426552"/>
            </a:xfrm>
            <a:custGeom>
              <a:avLst/>
              <a:gdLst/>
              <a:ahLst/>
              <a:cxnLst/>
              <a:rect l="l" t="t" r="r" b="b"/>
              <a:pathLst>
                <a:path w="2601567" h="2426552">
                  <a:moveTo>
                    <a:pt x="0" y="0"/>
                  </a:moveTo>
                  <a:lnTo>
                    <a:pt x="2601567" y="0"/>
                  </a:lnTo>
                  <a:lnTo>
                    <a:pt x="2601567" y="2426552"/>
                  </a:lnTo>
                  <a:lnTo>
                    <a:pt x="0" y="2426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1" name="Freeform 11" descr="Cork College of FET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647891" y="1379288"/>
            <a:ext cx="2935555" cy="819208"/>
          </a:xfrm>
          <a:custGeom>
            <a:avLst/>
            <a:gdLst/>
            <a:ahLst/>
            <a:cxnLst/>
            <a:rect l="l" t="t" r="r" b="b"/>
            <a:pathLst>
              <a:path w="2935555" h="819208">
                <a:moveTo>
                  <a:pt x="0" y="0"/>
                </a:moveTo>
                <a:lnTo>
                  <a:pt x="2935554" y="0"/>
                </a:lnTo>
                <a:lnTo>
                  <a:pt x="2935554" y="819208"/>
                </a:lnTo>
                <a:lnTo>
                  <a:pt x="0" y="8192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58" t="-3315" b="-3315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4" name="TextBox 14"/>
          <p:cNvSpPr txBox="1"/>
          <p:nvPr/>
        </p:nvSpPr>
        <p:spPr>
          <a:xfrm>
            <a:off x="1647891" y="3226038"/>
            <a:ext cx="5215925" cy="54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i="1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  <a:sym typeface="Poppins Italics"/>
              </a:rPr>
              <a:t>let us help you succeed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63235" y="7718889"/>
            <a:ext cx="2639380" cy="40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Presented By: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97338" y="7718889"/>
            <a:ext cx="2501876" cy="40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old"/>
              </a:rPr>
              <a:t>Carol </a:t>
            </a:r>
            <a:r>
              <a:rPr lang="en-US" sz="2400" b="1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 Bold"/>
              </a:rPr>
              <a:t>Neenan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05563" y="8118691"/>
            <a:ext cx="4183550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Active </a:t>
            </a:r>
            <a:r>
              <a:rPr lang="en-US" sz="2400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Inclusion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 Officer </a:t>
            </a: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Carol.Neenan@corketb.ie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8751149-CE68-08A3-82FE-DA5342F7C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86748" y="-2291370"/>
            <a:ext cx="15494062" cy="15733810"/>
            <a:chOff x="5386748" y="-2291370"/>
            <a:chExt cx="15494062" cy="15733810"/>
          </a:xfrm>
        </p:grpSpPr>
        <p:sp>
          <p:nvSpPr>
            <p:cNvPr id="2" name="Freeform 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10308968">
              <a:off x="5386748" y="-2291370"/>
              <a:ext cx="6360051" cy="5589640"/>
            </a:xfrm>
            <a:custGeom>
              <a:avLst/>
              <a:gdLst/>
              <a:ahLst/>
              <a:cxnLst/>
              <a:rect l="l" t="t" r="r" b="b"/>
              <a:pathLst>
                <a:path w="6360051" h="5589640">
                  <a:moveTo>
                    <a:pt x="0" y="0"/>
                  </a:moveTo>
                  <a:lnTo>
                    <a:pt x="6360051" y="0"/>
                  </a:lnTo>
                  <a:lnTo>
                    <a:pt x="6360051" y="5589639"/>
                  </a:lnTo>
                  <a:lnTo>
                    <a:pt x="0" y="5589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10308968">
              <a:off x="14520759" y="7852800"/>
              <a:ext cx="6360051" cy="5589640"/>
            </a:xfrm>
            <a:custGeom>
              <a:avLst/>
              <a:gdLst/>
              <a:ahLst/>
              <a:cxnLst/>
              <a:rect l="l" t="t" r="r" b="b"/>
              <a:pathLst>
                <a:path w="6360051" h="5589640">
                  <a:moveTo>
                    <a:pt x="0" y="0"/>
                  </a:moveTo>
                  <a:lnTo>
                    <a:pt x="6360051" y="0"/>
                  </a:lnTo>
                  <a:lnTo>
                    <a:pt x="6360051" y="5589640"/>
                  </a:lnTo>
                  <a:lnTo>
                    <a:pt x="0" y="5589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02876" y="8347204"/>
              <a:ext cx="3412390" cy="3182829"/>
            </a:xfrm>
            <a:custGeom>
              <a:avLst/>
              <a:gdLst/>
              <a:ahLst/>
              <a:cxnLst/>
              <a:rect l="l" t="t" r="r" b="b"/>
              <a:pathLst>
                <a:path w="3412390" h="3182829">
                  <a:moveTo>
                    <a:pt x="0" y="0"/>
                  </a:moveTo>
                  <a:lnTo>
                    <a:pt x="3412389" y="0"/>
                  </a:lnTo>
                  <a:lnTo>
                    <a:pt x="3412389" y="3182829"/>
                  </a:lnTo>
                  <a:lnTo>
                    <a:pt x="0" y="31828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741379" y="-1357246"/>
              <a:ext cx="3918811" cy="3655181"/>
            </a:xfrm>
            <a:custGeom>
              <a:avLst/>
              <a:gdLst/>
              <a:ahLst/>
              <a:cxnLst/>
              <a:rect l="l" t="t" r="r" b="b"/>
              <a:pathLst>
                <a:path w="3918811" h="3655181">
                  <a:moveTo>
                    <a:pt x="0" y="0"/>
                  </a:moveTo>
                  <a:lnTo>
                    <a:pt x="3918810" y="0"/>
                  </a:lnTo>
                  <a:lnTo>
                    <a:pt x="3918810" y="3655182"/>
                  </a:lnTo>
                  <a:lnTo>
                    <a:pt x="0" y="3655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55300" y="2485786"/>
              <a:ext cx="744604" cy="744604"/>
            </a:xfrm>
            <a:custGeom>
              <a:avLst/>
              <a:gdLst/>
              <a:ahLst/>
              <a:cxnLst/>
              <a:rect l="l" t="t" r="r" b="b"/>
              <a:pathLst>
                <a:path w="744604" h="744604">
                  <a:moveTo>
                    <a:pt x="0" y="0"/>
                  </a:moveTo>
                  <a:lnTo>
                    <a:pt x="744604" y="0"/>
                  </a:lnTo>
                  <a:lnTo>
                    <a:pt x="744604" y="744604"/>
                  </a:lnTo>
                  <a:lnTo>
                    <a:pt x="0" y="74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793627" y="3207901"/>
              <a:ext cx="514584" cy="514584"/>
            </a:xfrm>
            <a:custGeom>
              <a:avLst/>
              <a:gdLst/>
              <a:ahLst/>
              <a:cxnLst/>
              <a:rect l="l" t="t" r="r" b="b"/>
              <a:pathLst>
                <a:path w="514584" h="514584">
                  <a:moveTo>
                    <a:pt x="0" y="0"/>
                  </a:moveTo>
                  <a:lnTo>
                    <a:pt x="514584" y="0"/>
                  </a:lnTo>
                  <a:lnTo>
                    <a:pt x="514584" y="514584"/>
                  </a:lnTo>
                  <a:lnTo>
                    <a:pt x="0" y="514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9415265" y="2893058"/>
            <a:ext cx="6530347" cy="10871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1" i="0" u="none" strike="noStrike" kern="1200" cap="none" spc="0" normalizeH="0" baseline="0" noProof="0" dirty="0">
                <a:ln>
                  <a:noFill/>
                </a:ln>
                <a:solidFill>
                  <a:srgbClr val="F9D38A"/>
                </a:solidFill>
                <a:effectLst/>
                <a:uLnTx/>
                <a:uFillTx/>
                <a:latin typeface="Agrandir Bold"/>
                <a:ea typeface="Agrandir Bold"/>
                <a:cs typeface="Agrandir Bold"/>
                <a:sym typeface="Agrandir Bold"/>
              </a:rPr>
              <a:t>Thank You</a:t>
            </a:r>
          </a:p>
        </p:txBody>
      </p:sp>
      <p:grpSp>
        <p:nvGrpSpPr>
          <p:cNvPr id="5" name="Group 5" descr="It's okay to: make mistakes, not know it all, ask questions, have hard days, take a break, be yourself, start over."/>
          <p:cNvGrpSpPr/>
          <p:nvPr/>
        </p:nvGrpSpPr>
        <p:grpSpPr>
          <a:xfrm>
            <a:off x="-368882" y="-204561"/>
            <a:ext cx="8077952" cy="10852181"/>
            <a:chOff x="0" y="0"/>
            <a:chExt cx="1386708" cy="18629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86708" cy="1862948"/>
            </a:xfrm>
            <a:custGeom>
              <a:avLst/>
              <a:gdLst/>
              <a:ahLst/>
              <a:cxnLst/>
              <a:rect l="l" t="t" r="r" b="b"/>
              <a:pathLst>
                <a:path w="1386708" h="1862948">
                  <a:moveTo>
                    <a:pt x="33544" y="0"/>
                  </a:moveTo>
                  <a:lnTo>
                    <a:pt x="1353164" y="0"/>
                  </a:lnTo>
                  <a:cubicBezTo>
                    <a:pt x="1371690" y="0"/>
                    <a:pt x="1386708" y="15018"/>
                    <a:pt x="1386708" y="33544"/>
                  </a:cubicBezTo>
                  <a:lnTo>
                    <a:pt x="1386708" y="1829403"/>
                  </a:lnTo>
                  <a:cubicBezTo>
                    <a:pt x="1386708" y="1838300"/>
                    <a:pt x="1383174" y="1846832"/>
                    <a:pt x="1376883" y="1853123"/>
                  </a:cubicBezTo>
                  <a:cubicBezTo>
                    <a:pt x="1370592" y="1859413"/>
                    <a:pt x="1362060" y="1862948"/>
                    <a:pt x="1353164" y="1862948"/>
                  </a:cubicBezTo>
                  <a:lnTo>
                    <a:pt x="33544" y="1862948"/>
                  </a:lnTo>
                  <a:cubicBezTo>
                    <a:pt x="24648" y="1862948"/>
                    <a:pt x="16116" y="1859413"/>
                    <a:pt x="9825" y="1853123"/>
                  </a:cubicBezTo>
                  <a:cubicBezTo>
                    <a:pt x="3534" y="1846832"/>
                    <a:pt x="0" y="1838300"/>
                    <a:pt x="0" y="1829403"/>
                  </a:cubicBezTo>
                  <a:lnTo>
                    <a:pt x="0" y="33544"/>
                  </a:lnTo>
                  <a:cubicBezTo>
                    <a:pt x="0" y="24648"/>
                    <a:pt x="3534" y="16116"/>
                    <a:pt x="9825" y="9825"/>
                  </a:cubicBezTo>
                  <a:cubicBezTo>
                    <a:pt x="16116" y="3534"/>
                    <a:pt x="24648" y="0"/>
                    <a:pt x="33544" y="0"/>
                  </a:cubicBezTo>
                  <a:close/>
                </a:path>
              </a:pathLst>
            </a:custGeom>
            <a:blipFill>
              <a:blip r:embed="rId5"/>
              <a:stretch>
                <a:fillRect l="-1818" r="-1818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480005" y="5342748"/>
            <a:ext cx="8779295" cy="576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Asking for help is a sign of strength 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13656" y="9413357"/>
            <a:ext cx="4102496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Carol.Neenan@corketb.ie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40821" y="4714084"/>
            <a:ext cx="7297131" cy="6806233"/>
          </a:xfrm>
          <a:custGeom>
            <a:avLst/>
            <a:gdLst/>
            <a:ahLst/>
            <a:cxnLst/>
            <a:rect l="l" t="t" r="r" b="b"/>
            <a:pathLst>
              <a:path w="7297131" h="6806233">
                <a:moveTo>
                  <a:pt x="0" y="0"/>
                </a:moveTo>
                <a:lnTo>
                  <a:pt x="7297131" y="0"/>
                </a:lnTo>
                <a:lnTo>
                  <a:pt x="7297131" y="6806233"/>
                </a:lnTo>
                <a:lnTo>
                  <a:pt x="0" y="68062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917089" y="1232535"/>
            <a:ext cx="3632351" cy="2740425"/>
            <a:chOff x="0" y="0"/>
            <a:chExt cx="10773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77342" cy="812800"/>
            </a:xfrm>
            <a:custGeom>
              <a:avLst/>
              <a:gdLst/>
              <a:ahLst/>
              <a:cxnLst/>
              <a:rect l="l" t="t" r="r" b="b"/>
              <a:pathLst>
                <a:path w="1077342" h="812800">
                  <a:moveTo>
                    <a:pt x="538671" y="0"/>
                  </a:moveTo>
                  <a:cubicBezTo>
                    <a:pt x="241171" y="0"/>
                    <a:pt x="0" y="181951"/>
                    <a:pt x="0" y="406400"/>
                  </a:cubicBezTo>
                  <a:cubicBezTo>
                    <a:pt x="0" y="630849"/>
                    <a:pt x="241171" y="812800"/>
                    <a:pt x="538671" y="812800"/>
                  </a:cubicBezTo>
                  <a:cubicBezTo>
                    <a:pt x="836171" y="812800"/>
                    <a:pt x="1077342" y="630849"/>
                    <a:pt x="1077342" y="406400"/>
                  </a:cubicBezTo>
                  <a:cubicBezTo>
                    <a:pt x="1077342" y="181951"/>
                    <a:pt x="836171" y="0"/>
                    <a:pt x="538671" y="0"/>
                  </a:cubicBezTo>
                  <a:close/>
                </a:path>
              </a:pathLst>
            </a:custGeom>
            <a:blipFill>
              <a:blip r:embed="rId3"/>
              <a:stretch>
                <a:fillRect l="-1699" r="-33023"/>
              </a:stretch>
            </a:blipFill>
            <a:ln w="95250" cap="sq">
              <a:solidFill>
                <a:srgbClr val="F9D38A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69952" y="7954958"/>
            <a:ext cx="1768163" cy="1420735"/>
            <a:chOff x="0" y="0"/>
            <a:chExt cx="1011563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1563" cy="812800"/>
            </a:xfrm>
            <a:custGeom>
              <a:avLst/>
              <a:gdLst/>
              <a:ahLst/>
              <a:cxnLst/>
              <a:rect l="l" t="t" r="r" b="b"/>
              <a:pathLst>
                <a:path w="1011563" h="812800">
                  <a:moveTo>
                    <a:pt x="505782" y="0"/>
                  </a:moveTo>
                  <a:cubicBezTo>
                    <a:pt x="226446" y="0"/>
                    <a:pt x="0" y="181951"/>
                    <a:pt x="0" y="406400"/>
                  </a:cubicBezTo>
                  <a:cubicBezTo>
                    <a:pt x="0" y="630849"/>
                    <a:pt x="226446" y="812800"/>
                    <a:pt x="505782" y="812800"/>
                  </a:cubicBezTo>
                  <a:cubicBezTo>
                    <a:pt x="785117" y="812800"/>
                    <a:pt x="1011563" y="630849"/>
                    <a:pt x="1011563" y="406400"/>
                  </a:cubicBezTo>
                  <a:cubicBezTo>
                    <a:pt x="1011563" y="181951"/>
                    <a:pt x="785117" y="0"/>
                    <a:pt x="505782" y="0"/>
                  </a:cubicBezTo>
                  <a:close/>
                </a:path>
              </a:pathLst>
            </a:custGeom>
            <a:blipFill>
              <a:blip r:embed="rId4"/>
              <a:stretch>
                <a:fillRect l="-24575"/>
              </a:stretch>
            </a:blipFill>
            <a:ln w="95250" cap="sq">
              <a:solidFill>
                <a:srgbClr val="F9D38A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94110" y="5377230"/>
            <a:ext cx="1832306" cy="183230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6021" r="-36021"/>
              </a:stretch>
            </a:blipFill>
            <a:ln w="95250" cap="sq">
              <a:solidFill>
                <a:srgbClr val="F9D38A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1419014" y="1577063"/>
            <a:ext cx="6758938" cy="15281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9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22" b="1" i="0" u="none" strike="noStrike" kern="1200" cap="none" spc="0" normalizeH="0" baseline="0" noProof="0" dirty="0">
                <a:ln>
                  <a:noFill/>
                </a:ln>
                <a:solidFill>
                  <a:srgbClr val="F9D38A"/>
                </a:solidFill>
                <a:effectLst/>
                <a:uLnTx/>
                <a:uFillTx/>
                <a:latin typeface="Agrandir Bold"/>
                <a:ea typeface="Agrandir Bold"/>
                <a:cs typeface="Agrandir Bold"/>
                <a:sym typeface="Agrandir Bold"/>
              </a:rPr>
              <a:t>Learner Diversity is vast</a:t>
            </a: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6423" y="9395957"/>
            <a:ext cx="1587702" cy="571573"/>
          </a:xfrm>
          <a:custGeom>
            <a:avLst/>
            <a:gdLst/>
            <a:ahLst/>
            <a:cxnLst/>
            <a:rect l="l" t="t" r="r" b="b"/>
            <a:pathLst>
              <a:path w="1587702" h="571573">
                <a:moveTo>
                  <a:pt x="0" y="0"/>
                </a:moveTo>
                <a:lnTo>
                  <a:pt x="1587701" y="0"/>
                </a:lnTo>
                <a:lnTo>
                  <a:pt x="1587701" y="571573"/>
                </a:lnTo>
                <a:lnTo>
                  <a:pt x="0" y="5715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1180" y="2604934"/>
            <a:ext cx="744604" cy="744604"/>
          </a:xfrm>
          <a:custGeom>
            <a:avLst/>
            <a:gdLst/>
            <a:ahLst/>
            <a:cxnLst/>
            <a:rect l="l" t="t" r="r" b="b"/>
            <a:pathLst>
              <a:path w="744604" h="744604">
                <a:moveTo>
                  <a:pt x="0" y="0"/>
                </a:moveTo>
                <a:lnTo>
                  <a:pt x="744604" y="0"/>
                </a:lnTo>
                <a:lnTo>
                  <a:pt x="744604" y="744603"/>
                </a:lnTo>
                <a:lnTo>
                  <a:pt x="0" y="744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9507" y="3327048"/>
            <a:ext cx="514584" cy="514584"/>
          </a:xfrm>
          <a:custGeom>
            <a:avLst/>
            <a:gdLst/>
            <a:ahLst/>
            <a:cxnLst/>
            <a:rect l="l" t="t" r="r" b="b"/>
            <a:pathLst>
              <a:path w="514584" h="514584">
                <a:moveTo>
                  <a:pt x="0" y="0"/>
                </a:moveTo>
                <a:lnTo>
                  <a:pt x="514584" y="0"/>
                </a:lnTo>
                <a:lnTo>
                  <a:pt x="514584" y="514584"/>
                </a:lnTo>
                <a:lnTo>
                  <a:pt x="0" y="5145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36665" y="4208747"/>
            <a:ext cx="5559340" cy="5099151"/>
            <a:chOff x="0" y="0"/>
            <a:chExt cx="1077342" cy="9881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7342" cy="988162"/>
            </a:xfrm>
            <a:custGeom>
              <a:avLst/>
              <a:gdLst/>
              <a:ahLst/>
              <a:cxnLst/>
              <a:rect l="l" t="t" r="r" b="b"/>
              <a:pathLst>
                <a:path w="1077342" h="988162">
                  <a:moveTo>
                    <a:pt x="538671" y="0"/>
                  </a:moveTo>
                  <a:cubicBezTo>
                    <a:pt x="241171" y="0"/>
                    <a:pt x="0" y="221208"/>
                    <a:pt x="0" y="494081"/>
                  </a:cubicBezTo>
                  <a:cubicBezTo>
                    <a:pt x="0" y="766955"/>
                    <a:pt x="241171" y="988162"/>
                    <a:pt x="538671" y="988162"/>
                  </a:cubicBezTo>
                  <a:cubicBezTo>
                    <a:pt x="836171" y="988162"/>
                    <a:pt x="1077342" y="766955"/>
                    <a:pt x="1077342" y="494081"/>
                  </a:cubicBezTo>
                  <a:cubicBezTo>
                    <a:pt x="1077342" y="221208"/>
                    <a:pt x="836171" y="0"/>
                    <a:pt x="538671" y="0"/>
                  </a:cubicBezTo>
                  <a:close/>
                </a:path>
              </a:pathLst>
            </a:custGeom>
            <a:blipFill>
              <a:blip r:embed="rId8"/>
              <a:stretch>
                <a:fillRect l="-19799" r="-19799"/>
              </a:stretch>
            </a:blipFill>
            <a:ln w="95250" cap="sq">
              <a:solidFill>
                <a:srgbClr val="F9D38A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15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54034" y="2829428"/>
            <a:ext cx="2324117" cy="1884656"/>
            <a:chOff x="0" y="0"/>
            <a:chExt cx="1107069" cy="8977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07069" cy="897736"/>
            </a:xfrm>
            <a:custGeom>
              <a:avLst/>
              <a:gdLst/>
              <a:ahLst/>
              <a:cxnLst/>
              <a:rect l="l" t="t" r="r" b="b"/>
              <a:pathLst>
                <a:path w="1107069" h="897736">
                  <a:moveTo>
                    <a:pt x="553534" y="0"/>
                  </a:moveTo>
                  <a:cubicBezTo>
                    <a:pt x="247826" y="0"/>
                    <a:pt x="0" y="200965"/>
                    <a:pt x="0" y="448868"/>
                  </a:cubicBezTo>
                  <a:cubicBezTo>
                    <a:pt x="0" y="696771"/>
                    <a:pt x="247826" y="897736"/>
                    <a:pt x="553534" y="897736"/>
                  </a:cubicBezTo>
                  <a:cubicBezTo>
                    <a:pt x="859243" y="897736"/>
                    <a:pt x="1107069" y="696771"/>
                    <a:pt x="1107069" y="448868"/>
                  </a:cubicBezTo>
                  <a:cubicBezTo>
                    <a:pt x="1107069" y="200965"/>
                    <a:pt x="859243" y="0"/>
                    <a:pt x="553534" y="0"/>
                  </a:cubicBezTo>
                  <a:close/>
                </a:path>
              </a:pathLst>
            </a:custGeom>
            <a:blipFill>
              <a:blip r:embed="rId9"/>
              <a:stretch>
                <a:fillRect l="-16135" t="-695" r="-22970" b="-695"/>
              </a:stretch>
            </a:blipFill>
            <a:ln w="95250" cap="sq">
              <a:solidFill>
                <a:srgbClr val="F9D38A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37449" y="3695556"/>
            <a:ext cx="8513711" cy="4406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5"/>
              </a:lnSpc>
            </a:pPr>
            <a:endParaRPr dirty="0"/>
          </a:p>
          <a:p>
            <a:pPr marL="620735" lvl="1" indent="-310367" algn="l">
              <a:lnSpc>
                <a:spcPts val="4398"/>
              </a:lnSpc>
              <a:buFont typeface="Arial"/>
              <a:buChar char="•"/>
            </a:pPr>
            <a:r>
              <a:rPr lang="en-US" sz="2875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Obvious </a:t>
            </a:r>
            <a:r>
              <a:rPr lang="en-US" sz="2875" b="1" dirty="0">
                <a:solidFill>
                  <a:srgbClr val="FFC80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 Bold"/>
              </a:rPr>
              <a:t>Physical </a:t>
            </a:r>
            <a:r>
              <a:rPr lang="en-US" sz="2875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differences</a:t>
            </a:r>
          </a:p>
          <a:p>
            <a:pPr marL="620735" lvl="1" indent="-310367" algn="l">
              <a:lnSpc>
                <a:spcPts val="4398"/>
              </a:lnSpc>
              <a:buFont typeface="Arial"/>
              <a:buChar char="•"/>
            </a:pPr>
            <a:r>
              <a:rPr lang="en-US" sz="2875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Chronic/Acute -  </a:t>
            </a:r>
            <a:r>
              <a:rPr lang="en-US" sz="2875" b="1" dirty="0">
                <a:solidFill>
                  <a:srgbClr val="FF313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 Bold"/>
              </a:rPr>
              <a:t>Medical</a:t>
            </a:r>
            <a:r>
              <a:rPr lang="en-US" sz="2875" dirty="0">
                <a:solidFill>
                  <a:srgbClr val="E99C94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 </a:t>
            </a:r>
            <a:r>
              <a:rPr lang="en-US" sz="2875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conditions e.g. Diabetes or Arthritis,  </a:t>
            </a:r>
          </a:p>
          <a:p>
            <a:pPr marL="620735" lvl="1" indent="-310367" algn="l">
              <a:lnSpc>
                <a:spcPts val="4398"/>
              </a:lnSpc>
              <a:buFont typeface="Arial"/>
              <a:buChar char="•"/>
            </a:pPr>
            <a:r>
              <a:rPr lang="en-US" sz="2875" b="1" dirty="0">
                <a:solidFill>
                  <a:srgbClr val="FFC80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 Bold"/>
              </a:rPr>
              <a:t>learning</a:t>
            </a:r>
            <a:r>
              <a:rPr lang="en-US" sz="2875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 differences e.g., dyslexia or dyscalculia </a:t>
            </a:r>
          </a:p>
          <a:p>
            <a:pPr marL="620735" lvl="1" indent="-310367" algn="l">
              <a:lnSpc>
                <a:spcPts val="4398"/>
              </a:lnSpc>
              <a:buFont typeface="Arial"/>
              <a:buChar char="•"/>
            </a:pPr>
            <a:r>
              <a:rPr lang="en-US" sz="2875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Other </a:t>
            </a:r>
            <a:r>
              <a:rPr lang="en-US" sz="2875" b="1" dirty="0">
                <a:solidFill>
                  <a:srgbClr val="FF313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 Bold"/>
              </a:rPr>
              <a:t>neurodiverse profiles</a:t>
            </a:r>
            <a:r>
              <a:rPr lang="en-US" sz="2875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 like ADHD/ASD  </a:t>
            </a:r>
          </a:p>
          <a:p>
            <a:pPr marL="620735" lvl="1" indent="-310367" algn="l">
              <a:lnSpc>
                <a:spcPts val="4398"/>
              </a:lnSpc>
              <a:buFont typeface="Arial"/>
              <a:buChar char="•"/>
            </a:pPr>
            <a:r>
              <a:rPr lang="en-US" sz="2875" b="1" dirty="0">
                <a:solidFill>
                  <a:srgbClr val="FFC80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 Bold"/>
              </a:rPr>
              <a:t>Mental health concerns</a:t>
            </a:r>
            <a:r>
              <a:rPr lang="en-US" sz="2875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 e.g. trauma</a:t>
            </a:r>
          </a:p>
          <a:p>
            <a:pPr algn="l">
              <a:lnSpc>
                <a:spcPts val="4398"/>
              </a:lnSpc>
            </a:pPr>
            <a:r>
              <a:rPr lang="en-US" sz="2875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      anxiety, depression, and more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29716" y="-1591226"/>
            <a:ext cx="6000230" cy="5596578"/>
          </a:xfrm>
          <a:custGeom>
            <a:avLst/>
            <a:gdLst/>
            <a:ahLst/>
            <a:cxnLst/>
            <a:rect l="l" t="t" r="r" b="b"/>
            <a:pathLst>
              <a:path w="6000230" h="5596578">
                <a:moveTo>
                  <a:pt x="0" y="0"/>
                </a:moveTo>
                <a:lnTo>
                  <a:pt x="6000230" y="0"/>
                </a:lnTo>
                <a:lnTo>
                  <a:pt x="6000230" y="5596578"/>
                </a:lnTo>
                <a:lnTo>
                  <a:pt x="0" y="55965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458831" y="1355571"/>
            <a:ext cx="4594837" cy="4365903"/>
            <a:chOff x="0" y="0"/>
            <a:chExt cx="590355" cy="5609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0355" cy="560941"/>
            </a:xfrm>
            <a:custGeom>
              <a:avLst/>
              <a:gdLst/>
              <a:ahLst/>
              <a:cxnLst/>
              <a:rect l="l" t="t" r="r" b="b"/>
              <a:pathLst>
                <a:path w="590355" h="560941">
                  <a:moveTo>
                    <a:pt x="50548" y="0"/>
                  </a:moveTo>
                  <a:lnTo>
                    <a:pt x="539808" y="0"/>
                  </a:lnTo>
                  <a:cubicBezTo>
                    <a:pt x="567724" y="0"/>
                    <a:pt x="590355" y="22631"/>
                    <a:pt x="590355" y="50548"/>
                  </a:cubicBezTo>
                  <a:lnTo>
                    <a:pt x="590355" y="510394"/>
                  </a:lnTo>
                  <a:cubicBezTo>
                    <a:pt x="590355" y="523800"/>
                    <a:pt x="585030" y="536657"/>
                    <a:pt x="575550" y="546136"/>
                  </a:cubicBezTo>
                  <a:cubicBezTo>
                    <a:pt x="566071" y="555616"/>
                    <a:pt x="553214" y="560941"/>
                    <a:pt x="539808" y="560941"/>
                  </a:cubicBezTo>
                  <a:lnTo>
                    <a:pt x="50548" y="560941"/>
                  </a:lnTo>
                  <a:cubicBezTo>
                    <a:pt x="37141" y="560941"/>
                    <a:pt x="24285" y="555616"/>
                    <a:pt x="14805" y="546136"/>
                  </a:cubicBezTo>
                  <a:cubicBezTo>
                    <a:pt x="5326" y="536657"/>
                    <a:pt x="0" y="523800"/>
                    <a:pt x="0" y="510394"/>
                  </a:cubicBezTo>
                  <a:lnTo>
                    <a:pt x="0" y="50548"/>
                  </a:lnTo>
                  <a:cubicBezTo>
                    <a:pt x="0" y="37141"/>
                    <a:pt x="5326" y="24285"/>
                    <a:pt x="14805" y="14805"/>
                  </a:cubicBezTo>
                  <a:cubicBezTo>
                    <a:pt x="24285" y="5326"/>
                    <a:pt x="37141" y="0"/>
                    <a:pt x="50548" y="0"/>
                  </a:cubicBezTo>
                  <a:close/>
                </a:path>
              </a:pathLst>
            </a:custGeom>
            <a:blipFill>
              <a:blip r:embed="rId3"/>
              <a:stretch>
                <a:fillRect l="-7010" r="-7010"/>
              </a:stretch>
            </a:blipFill>
            <a:ln w="95250" cap="rnd">
              <a:solidFill>
                <a:srgbClr val="F9D38A"/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795209" y="8200709"/>
            <a:ext cx="3976193" cy="3708704"/>
          </a:xfrm>
          <a:custGeom>
            <a:avLst/>
            <a:gdLst/>
            <a:ahLst/>
            <a:cxnLst/>
            <a:rect l="l" t="t" r="r" b="b"/>
            <a:pathLst>
              <a:path w="3976193" h="3708704">
                <a:moveTo>
                  <a:pt x="0" y="0"/>
                </a:moveTo>
                <a:lnTo>
                  <a:pt x="3976193" y="0"/>
                </a:lnTo>
                <a:lnTo>
                  <a:pt x="3976193" y="3708704"/>
                </a:lnTo>
                <a:lnTo>
                  <a:pt x="0" y="3708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7214" y="1355571"/>
            <a:ext cx="4594837" cy="4365903"/>
            <a:chOff x="0" y="0"/>
            <a:chExt cx="590355" cy="5609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0355" cy="560941"/>
            </a:xfrm>
            <a:custGeom>
              <a:avLst/>
              <a:gdLst/>
              <a:ahLst/>
              <a:cxnLst/>
              <a:rect l="l" t="t" r="r" b="b"/>
              <a:pathLst>
                <a:path w="590355" h="560941">
                  <a:moveTo>
                    <a:pt x="50548" y="0"/>
                  </a:moveTo>
                  <a:lnTo>
                    <a:pt x="539808" y="0"/>
                  </a:lnTo>
                  <a:cubicBezTo>
                    <a:pt x="567724" y="0"/>
                    <a:pt x="590355" y="22631"/>
                    <a:pt x="590355" y="50548"/>
                  </a:cubicBezTo>
                  <a:lnTo>
                    <a:pt x="590355" y="510394"/>
                  </a:lnTo>
                  <a:cubicBezTo>
                    <a:pt x="590355" y="523800"/>
                    <a:pt x="585030" y="536657"/>
                    <a:pt x="575550" y="546136"/>
                  </a:cubicBezTo>
                  <a:cubicBezTo>
                    <a:pt x="566071" y="555616"/>
                    <a:pt x="553214" y="560941"/>
                    <a:pt x="539808" y="560941"/>
                  </a:cubicBezTo>
                  <a:lnTo>
                    <a:pt x="50548" y="560941"/>
                  </a:lnTo>
                  <a:cubicBezTo>
                    <a:pt x="37141" y="560941"/>
                    <a:pt x="24285" y="555616"/>
                    <a:pt x="14805" y="546136"/>
                  </a:cubicBezTo>
                  <a:cubicBezTo>
                    <a:pt x="5326" y="536657"/>
                    <a:pt x="0" y="523800"/>
                    <a:pt x="0" y="510394"/>
                  </a:cubicBezTo>
                  <a:lnTo>
                    <a:pt x="0" y="50548"/>
                  </a:lnTo>
                  <a:cubicBezTo>
                    <a:pt x="0" y="37141"/>
                    <a:pt x="5326" y="24285"/>
                    <a:pt x="14805" y="14805"/>
                  </a:cubicBezTo>
                  <a:cubicBezTo>
                    <a:pt x="24285" y="5326"/>
                    <a:pt x="37141" y="0"/>
                    <a:pt x="50548" y="0"/>
                  </a:cubicBezTo>
                  <a:close/>
                </a:path>
              </a:pathLst>
            </a:custGeom>
            <a:blipFill>
              <a:blip r:embed="rId4"/>
              <a:stretch>
                <a:fillRect b="-44894"/>
              </a:stretch>
            </a:blipFill>
            <a:ln w="95250" cap="rnd">
              <a:solidFill>
                <a:srgbClr val="F9D38A"/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1393152" y="6838766"/>
            <a:ext cx="4813181" cy="17603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1" i="0" u="none" strike="noStrike" kern="1200" cap="none" spc="0" normalizeH="0" baseline="0" noProof="0" dirty="0">
                <a:ln>
                  <a:noFill/>
                </a:ln>
                <a:solidFill>
                  <a:srgbClr val="F9D38A"/>
                </a:solidFill>
                <a:effectLst/>
                <a:uLnTx/>
                <a:uFillTx/>
                <a:latin typeface="Agrandir Bold"/>
                <a:ea typeface="Agrandir Bold"/>
                <a:cs typeface="Agrandir Bold"/>
                <a:sym typeface="Agrandir Bold"/>
              </a:rPr>
              <a:t>Why It Works</a:t>
            </a: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35980" y="9109085"/>
            <a:ext cx="1587702" cy="571573"/>
          </a:xfrm>
          <a:custGeom>
            <a:avLst/>
            <a:gdLst/>
            <a:ahLst/>
            <a:cxnLst/>
            <a:rect l="l" t="t" r="r" b="b"/>
            <a:pathLst>
              <a:path w="1587702" h="571573">
                <a:moveTo>
                  <a:pt x="0" y="0"/>
                </a:moveTo>
                <a:lnTo>
                  <a:pt x="1587701" y="0"/>
                </a:lnTo>
                <a:lnTo>
                  <a:pt x="1587701" y="571572"/>
                </a:lnTo>
                <a:lnTo>
                  <a:pt x="0" y="5715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3724" y="6619772"/>
            <a:ext cx="744604" cy="744604"/>
          </a:xfrm>
          <a:custGeom>
            <a:avLst/>
            <a:gdLst/>
            <a:ahLst/>
            <a:cxnLst/>
            <a:rect l="l" t="t" r="r" b="b"/>
            <a:pathLst>
              <a:path w="744604" h="744604">
                <a:moveTo>
                  <a:pt x="0" y="0"/>
                </a:moveTo>
                <a:lnTo>
                  <a:pt x="744604" y="0"/>
                </a:lnTo>
                <a:lnTo>
                  <a:pt x="744604" y="744604"/>
                </a:lnTo>
                <a:lnTo>
                  <a:pt x="0" y="7446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2051" y="7341886"/>
            <a:ext cx="514584" cy="514584"/>
          </a:xfrm>
          <a:custGeom>
            <a:avLst/>
            <a:gdLst/>
            <a:ahLst/>
            <a:cxnLst/>
            <a:rect l="l" t="t" r="r" b="b"/>
            <a:pathLst>
              <a:path w="514584" h="514584">
                <a:moveTo>
                  <a:pt x="0" y="0"/>
                </a:moveTo>
                <a:lnTo>
                  <a:pt x="514584" y="0"/>
                </a:lnTo>
                <a:lnTo>
                  <a:pt x="514584" y="514584"/>
                </a:lnTo>
                <a:lnTo>
                  <a:pt x="0" y="5145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2" name="TextBox 12"/>
          <p:cNvSpPr txBox="1"/>
          <p:nvPr/>
        </p:nvSpPr>
        <p:spPr>
          <a:xfrm>
            <a:off x="260543" y="6053351"/>
            <a:ext cx="4813181" cy="54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rgbClr val="F9FAF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WE ASSES</a:t>
            </a:r>
            <a:r>
              <a:rPr lang="en-US" sz="3199" dirty="0">
                <a:solidFill>
                  <a:srgbClr val="F9FAFC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S</a:t>
            </a:r>
            <a:r>
              <a:rPr lang="en-US" sz="3199" dirty="0">
                <a:solidFill>
                  <a:srgbClr val="F9FAF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 YOUR NEEDS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50605" y="7020210"/>
            <a:ext cx="8997023" cy="4323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4508"/>
              </a:lnSpc>
              <a:buFont typeface="Arial"/>
              <a:buChar char="•"/>
            </a:pPr>
            <a:r>
              <a:rPr lang="en-US" sz="2699" dirty="0">
                <a:solidFill>
                  <a:srgbClr val="F9FAF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Specific needs are identified </a:t>
            </a:r>
          </a:p>
          <a:p>
            <a:pPr marL="582927" lvl="1" indent="-291463" algn="l">
              <a:lnSpc>
                <a:spcPts val="4508"/>
              </a:lnSpc>
              <a:buFont typeface="Arial"/>
              <a:buChar char="•"/>
            </a:pPr>
            <a:r>
              <a:rPr lang="en-US" sz="2699" dirty="0">
                <a:solidFill>
                  <a:srgbClr val="F9FAF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Additional </a:t>
            </a:r>
            <a:r>
              <a:rPr lang="en-US" sz="2699" dirty="0">
                <a:solidFill>
                  <a:srgbClr val="F9FAFC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needs</a:t>
            </a:r>
            <a:r>
              <a:rPr lang="en-US" sz="2699" dirty="0">
                <a:solidFill>
                  <a:srgbClr val="F9FAF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 may also be </a:t>
            </a:r>
            <a:r>
              <a:rPr lang="en-US" sz="2699" dirty="0" err="1">
                <a:solidFill>
                  <a:srgbClr val="F9FAF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recognised</a:t>
            </a:r>
            <a:endParaRPr lang="en-US" sz="2699" dirty="0">
              <a:solidFill>
                <a:srgbClr val="F9FAF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oppins"/>
            </a:endParaRPr>
          </a:p>
          <a:p>
            <a:pPr marL="582927" lvl="1" indent="-291463" algn="l">
              <a:lnSpc>
                <a:spcPts val="4508"/>
              </a:lnSpc>
              <a:buFont typeface="Arial"/>
              <a:buChar char="•"/>
            </a:pPr>
            <a:r>
              <a:rPr lang="en-US" sz="2699" dirty="0">
                <a:solidFill>
                  <a:srgbClr val="F9FAF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Learner needs are mapped to services available</a:t>
            </a:r>
          </a:p>
          <a:p>
            <a:pPr marL="582927" lvl="1" indent="-291463" algn="l">
              <a:lnSpc>
                <a:spcPts val="4508"/>
              </a:lnSpc>
              <a:buFont typeface="Arial"/>
              <a:buChar char="•"/>
            </a:pPr>
            <a:r>
              <a:rPr lang="en-US" sz="2699" dirty="0">
                <a:solidFill>
                  <a:srgbClr val="F9FAF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Learners often discover supports they need that they were not aware of before disclosing</a:t>
            </a: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F9FAF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oppins"/>
            </a:endParaRP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F9FAF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oppins"/>
            </a:endParaRP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F9FAF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24486" y="6329495"/>
            <a:ext cx="5080798" cy="530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3159" dirty="0">
                <a:solidFill>
                  <a:srgbClr val="F9FAFC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BENEFITS</a:t>
            </a:r>
            <a:r>
              <a:rPr lang="en-US" sz="3159" dirty="0">
                <a:solidFill>
                  <a:srgbClr val="F9FAF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 FOR INDIVIDUALS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26635" y="816920"/>
            <a:ext cx="5967386" cy="4154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71"/>
              </a:lnSpc>
            </a:pPr>
            <a:r>
              <a:rPr lang="en-US" sz="3218" dirty="0">
                <a:solidFill>
                  <a:srgbClr val="F9FAFC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PREVIOUS SUPPORT:</a:t>
            </a:r>
          </a:p>
          <a:p>
            <a:pPr marL="694874" lvl="1" indent="-347437" algn="l">
              <a:lnSpc>
                <a:spcPts val="5471"/>
              </a:lnSpc>
              <a:buFont typeface="Arial"/>
              <a:buChar char="•"/>
            </a:pPr>
            <a:r>
              <a:rPr lang="en-US" sz="3218" dirty="0">
                <a:solidFill>
                  <a:srgbClr val="FFC80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RESOURCE /SET</a:t>
            </a:r>
          </a:p>
          <a:p>
            <a:pPr marL="694874" lvl="1" indent="-347437" algn="l">
              <a:lnSpc>
                <a:spcPts val="5471"/>
              </a:lnSpc>
              <a:buFont typeface="Arial"/>
              <a:buChar char="•"/>
            </a:pPr>
            <a:r>
              <a:rPr lang="en-US" sz="3218" dirty="0">
                <a:solidFill>
                  <a:srgbClr val="FFC80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ASSISTIVE TECHNOLOGY</a:t>
            </a:r>
          </a:p>
          <a:p>
            <a:pPr marL="694874" lvl="1" indent="-347437" algn="l">
              <a:lnSpc>
                <a:spcPts val="5471"/>
              </a:lnSpc>
              <a:buFont typeface="Arial"/>
              <a:buChar char="•"/>
            </a:pPr>
            <a:r>
              <a:rPr lang="en-US" sz="3218" dirty="0">
                <a:solidFill>
                  <a:srgbClr val="FFC80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READER/SCRIBE </a:t>
            </a:r>
          </a:p>
          <a:p>
            <a:pPr marL="694874" lvl="1" indent="-347437" algn="l">
              <a:lnSpc>
                <a:spcPts val="5471"/>
              </a:lnSpc>
              <a:buFont typeface="Arial"/>
              <a:buChar char="•"/>
            </a:pPr>
            <a:r>
              <a:rPr lang="en-US" sz="3218" dirty="0">
                <a:solidFill>
                  <a:srgbClr val="FFC80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SIGN LANGUAGE  INTERPRETER</a:t>
            </a:r>
          </a:p>
          <a:p>
            <a:pPr marL="691085" lvl="1" indent="-345542" algn="l">
              <a:lnSpc>
                <a:spcPts val="5441"/>
              </a:lnSpc>
              <a:buFont typeface="Arial"/>
              <a:buChar char="•"/>
            </a:pPr>
            <a:r>
              <a:rPr lang="en-US" sz="3200" dirty="0">
                <a:solidFill>
                  <a:srgbClr val="FFC80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TRANSPORT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79318" y="200721"/>
            <a:ext cx="2096790" cy="1955733"/>
          </a:xfrm>
          <a:custGeom>
            <a:avLst/>
            <a:gdLst/>
            <a:ahLst/>
            <a:cxnLst/>
            <a:rect l="l" t="t" r="r" b="b"/>
            <a:pathLst>
              <a:path w="2096790" h="1955733">
                <a:moveTo>
                  <a:pt x="0" y="0"/>
                </a:moveTo>
                <a:lnTo>
                  <a:pt x="2096790" y="0"/>
                </a:lnTo>
                <a:lnTo>
                  <a:pt x="2096790" y="1955733"/>
                </a:lnTo>
                <a:lnTo>
                  <a:pt x="0" y="19557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20152" y="2478420"/>
            <a:ext cx="7593493" cy="6010266"/>
            <a:chOff x="0" y="0"/>
            <a:chExt cx="1637768" cy="12962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37770" cy="1296297"/>
            </a:xfrm>
            <a:custGeom>
              <a:avLst/>
              <a:gdLst/>
              <a:ahLst/>
              <a:cxnLst/>
              <a:rect l="l" t="t" r="r" b="b"/>
              <a:pathLst>
                <a:path w="1637770" h="1296297">
                  <a:moveTo>
                    <a:pt x="1290811" y="0"/>
                  </a:moveTo>
                  <a:lnTo>
                    <a:pt x="148415" y="0"/>
                  </a:lnTo>
                  <a:cubicBezTo>
                    <a:pt x="66448" y="0"/>
                    <a:pt x="0" y="66448"/>
                    <a:pt x="0" y="148415"/>
                  </a:cubicBezTo>
                  <a:lnTo>
                    <a:pt x="0" y="1016904"/>
                  </a:lnTo>
                  <a:cubicBezTo>
                    <a:pt x="0" y="1053415"/>
                    <a:pt x="13458" y="1088645"/>
                    <a:pt x="37800" y="1115856"/>
                  </a:cubicBezTo>
                  <a:lnTo>
                    <a:pt x="154967" y="1246833"/>
                  </a:lnTo>
                  <a:cubicBezTo>
                    <a:pt x="183122" y="1278308"/>
                    <a:pt x="223353" y="1296298"/>
                    <a:pt x="265584" y="1296297"/>
                  </a:cubicBezTo>
                  <a:lnTo>
                    <a:pt x="1489354" y="1296297"/>
                  </a:lnTo>
                  <a:cubicBezTo>
                    <a:pt x="1528716" y="1296297"/>
                    <a:pt x="1566467" y="1280661"/>
                    <a:pt x="1594300" y="1252828"/>
                  </a:cubicBezTo>
                  <a:cubicBezTo>
                    <a:pt x="1622134" y="1224994"/>
                    <a:pt x="1637770" y="1187244"/>
                    <a:pt x="1637770" y="1147882"/>
                  </a:cubicBezTo>
                  <a:lnTo>
                    <a:pt x="1637770" y="366141"/>
                  </a:lnTo>
                  <a:cubicBezTo>
                    <a:pt x="1637771" y="329143"/>
                    <a:pt x="1623951" y="293478"/>
                    <a:pt x="1599021" y="266140"/>
                  </a:cubicBezTo>
                  <a:lnTo>
                    <a:pt x="1400478" y="48414"/>
                  </a:lnTo>
                  <a:cubicBezTo>
                    <a:pt x="1372356" y="17574"/>
                    <a:pt x="1332548" y="0"/>
                    <a:pt x="1290811" y="0"/>
                  </a:cubicBezTo>
                  <a:close/>
                </a:path>
              </a:pathLst>
            </a:custGeom>
            <a:blipFill>
              <a:blip r:embed="rId3"/>
              <a:stretch>
                <a:fillRect l="-9470" r="-9470"/>
              </a:stretch>
            </a:blipFill>
            <a:ln w="95250" cap="sq">
              <a:solidFill>
                <a:srgbClr val="F9D38A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13330" y="1912139"/>
            <a:ext cx="7526869" cy="14496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F9D38A"/>
                </a:solidFill>
                <a:effectLst/>
                <a:uLnTx/>
                <a:uFillTx/>
                <a:latin typeface="Agrandir Bold"/>
                <a:ea typeface="Agrandir Bold"/>
                <a:cs typeface="Agrandir Bold"/>
                <a:sym typeface="Agrandir Bold"/>
              </a:rPr>
              <a:t>Exam Accommodations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77868" y="7593701"/>
            <a:ext cx="6155736" cy="5741623"/>
          </a:xfrm>
          <a:custGeom>
            <a:avLst/>
            <a:gdLst/>
            <a:ahLst/>
            <a:cxnLst/>
            <a:rect l="l" t="t" r="r" b="b"/>
            <a:pathLst>
              <a:path w="6155736" h="5741623">
                <a:moveTo>
                  <a:pt x="0" y="0"/>
                </a:moveTo>
                <a:lnTo>
                  <a:pt x="6155736" y="0"/>
                </a:lnTo>
                <a:lnTo>
                  <a:pt x="6155736" y="5741623"/>
                </a:lnTo>
                <a:lnTo>
                  <a:pt x="0" y="57416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9794" y="8972514"/>
            <a:ext cx="1587702" cy="571573"/>
          </a:xfrm>
          <a:custGeom>
            <a:avLst/>
            <a:gdLst/>
            <a:ahLst/>
            <a:cxnLst/>
            <a:rect l="l" t="t" r="r" b="b"/>
            <a:pathLst>
              <a:path w="1587702" h="571573">
                <a:moveTo>
                  <a:pt x="0" y="0"/>
                </a:moveTo>
                <a:lnTo>
                  <a:pt x="1587701" y="0"/>
                </a:lnTo>
                <a:lnTo>
                  <a:pt x="1587701" y="571572"/>
                </a:lnTo>
                <a:lnTo>
                  <a:pt x="0" y="5715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92136" y="1733816"/>
            <a:ext cx="744604" cy="744604"/>
          </a:xfrm>
          <a:custGeom>
            <a:avLst/>
            <a:gdLst/>
            <a:ahLst/>
            <a:cxnLst/>
            <a:rect l="l" t="t" r="r" b="b"/>
            <a:pathLst>
              <a:path w="744604" h="744604">
                <a:moveTo>
                  <a:pt x="0" y="0"/>
                </a:moveTo>
                <a:lnTo>
                  <a:pt x="744604" y="0"/>
                </a:lnTo>
                <a:lnTo>
                  <a:pt x="744604" y="744604"/>
                </a:lnTo>
                <a:lnTo>
                  <a:pt x="0" y="7446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6740" y="2646563"/>
            <a:ext cx="514584" cy="514584"/>
          </a:xfrm>
          <a:custGeom>
            <a:avLst/>
            <a:gdLst/>
            <a:ahLst/>
            <a:cxnLst/>
            <a:rect l="l" t="t" r="r" b="b"/>
            <a:pathLst>
              <a:path w="514584" h="514584">
                <a:moveTo>
                  <a:pt x="0" y="0"/>
                </a:moveTo>
                <a:lnTo>
                  <a:pt x="514584" y="0"/>
                </a:lnTo>
                <a:lnTo>
                  <a:pt x="514584" y="514584"/>
                </a:lnTo>
                <a:lnTo>
                  <a:pt x="0" y="5145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TextBox 10"/>
          <p:cNvSpPr txBox="1"/>
          <p:nvPr/>
        </p:nvSpPr>
        <p:spPr>
          <a:xfrm>
            <a:off x="2617257" y="4778672"/>
            <a:ext cx="5322941" cy="3114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4130"/>
              </a:lnSpc>
              <a:buFont typeface="Arial"/>
              <a:buChar char="•"/>
            </a:pPr>
            <a:r>
              <a:rPr lang="en-US" sz="2699" dirty="0">
                <a:solidFill>
                  <a:srgbClr val="FFC80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Use of a Laptop</a:t>
            </a:r>
          </a:p>
          <a:p>
            <a:pPr marL="582927" lvl="1" indent="-291463" algn="l">
              <a:lnSpc>
                <a:spcPts val="4130"/>
              </a:lnSpc>
              <a:buFont typeface="Arial"/>
              <a:buChar char="•"/>
            </a:pPr>
            <a:r>
              <a:rPr lang="en-US" sz="2699" dirty="0">
                <a:solidFill>
                  <a:srgbClr val="FFC80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Extra time</a:t>
            </a:r>
          </a:p>
          <a:p>
            <a:pPr marL="582927" lvl="1" indent="-291463" algn="l">
              <a:lnSpc>
                <a:spcPts val="4130"/>
              </a:lnSpc>
              <a:buFont typeface="Arial"/>
              <a:buChar char="•"/>
            </a:pPr>
            <a:r>
              <a:rPr lang="en-US" sz="2699" dirty="0">
                <a:solidFill>
                  <a:srgbClr val="FFC80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Smaller room/ separate room </a:t>
            </a:r>
          </a:p>
          <a:p>
            <a:pPr marL="582927" lvl="1" indent="-291463" algn="l">
              <a:lnSpc>
                <a:spcPts val="4130"/>
              </a:lnSpc>
              <a:buFont typeface="Arial"/>
              <a:buChar char="•"/>
            </a:pPr>
            <a:r>
              <a:rPr lang="en-US" sz="2699" dirty="0">
                <a:solidFill>
                  <a:srgbClr val="FFC80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Rest breaks</a:t>
            </a:r>
          </a:p>
          <a:p>
            <a:pPr marL="582927" lvl="1" indent="-291463" algn="l">
              <a:lnSpc>
                <a:spcPts val="4130"/>
              </a:lnSpc>
              <a:buFont typeface="Arial"/>
              <a:buChar char="•"/>
            </a:pPr>
            <a:r>
              <a:rPr lang="en-US" sz="2699" dirty="0">
                <a:solidFill>
                  <a:srgbClr val="FFC80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A larger Desk to work from</a:t>
            </a:r>
          </a:p>
          <a:p>
            <a:pPr marL="582927" lvl="1" indent="-291463" algn="l">
              <a:lnSpc>
                <a:spcPts val="4130"/>
              </a:lnSpc>
              <a:buFont typeface="Arial"/>
              <a:buChar char="•"/>
            </a:pPr>
            <a:r>
              <a:rPr lang="en-US" sz="2699" dirty="0">
                <a:solidFill>
                  <a:srgbClr val="FFC80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A scribe 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3330" y="3877607"/>
            <a:ext cx="6533789" cy="40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old"/>
              </a:rPr>
              <a:t>Positioned for all exams or in emergency situations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C071F4E-B2FC-E486-C470-C16BDEF3E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697504" y="-2794820"/>
            <a:ext cx="23376730" cy="16445714"/>
            <a:chOff x="-1697504" y="-2794820"/>
            <a:chExt cx="23376730" cy="16445714"/>
          </a:xfrm>
        </p:grpSpPr>
        <p:sp>
          <p:nvSpPr>
            <p:cNvPr id="2" name="Freeform 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3432" y="4657191"/>
              <a:ext cx="2565710" cy="2393108"/>
            </a:xfrm>
            <a:custGeom>
              <a:avLst/>
              <a:gdLst/>
              <a:ahLst/>
              <a:cxnLst/>
              <a:rect l="l" t="t" r="r" b="b"/>
              <a:pathLst>
                <a:path w="2565710" h="2393108">
                  <a:moveTo>
                    <a:pt x="0" y="0"/>
                  </a:moveTo>
                  <a:lnTo>
                    <a:pt x="2565710" y="0"/>
                  </a:lnTo>
                  <a:lnTo>
                    <a:pt x="2565710" y="2393108"/>
                  </a:lnTo>
                  <a:lnTo>
                    <a:pt x="0" y="2393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261786" y="2367793"/>
              <a:ext cx="4109627" cy="3833161"/>
            </a:xfrm>
            <a:custGeom>
              <a:avLst/>
              <a:gdLst/>
              <a:ahLst/>
              <a:cxnLst/>
              <a:rect l="l" t="t" r="r" b="b"/>
              <a:pathLst>
                <a:path w="4109627" h="3833161">
                  <a:moveTo>
                    <a:pt x="0" y="0"/>
                  </a:moveTo>
                  <a:lnTo>
                    <a:pt x="4109627" y="0"/>
                  </a:lnTo>
                  <a:lnTo>
                    <a:pt x="4109627" y="3833161"/>
                  </a:lnTo>
                  <a:lnTo>
                    <a:pt x="0" y="3833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grpSp>
          <p:nvGrpSpPr>
            <p:cNvPr id="4" name="Group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422196" y="3082580"/>
              <a:ext cx="3396872" cy="339687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9571" r="-19571"/>
                </a:stretch>
              </a:blipFill>
              <a:ln w="95250" cap="sq">
                <a:solidFill>
                  <a:srgbClr val="F9D38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E"/>
              </a:p>
            </p:txBody>
          </p:sp>
        </p:grpSp>
        <p:grpSp>
          <p:nvGrpSpPr>
            <p:cNvPr id="6" name="Group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449353" y="3219035"/>
              <a:ext cx="3396872" cy="3396872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5136" r="-25136"/>
                </a:stretch>
              </a:blipFill>
              <a:ln w="95250" cap="sq">
                <a:solidFill>
                  <a:srgbClr val="F9D38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E"/>
              </a:p>
            </p:txBody>
          </p:sp>
        </p:grpSp>
        <p:grpSp>
          <p:nvGrpSpPr>
            <p:cNvPr id="8" name="Group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2395039" y="3219035"/>
              <a:ext cx="3563160" cy="356316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50273"/>
                </a:stretch>
              </a:blipFill>
              <a:ln w="95250" cap="sq">
                <a:solidFill>
                  <a:srgbClr val="F9D38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12" name="Freeform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10308968">
              <a:off x="-1697504" y="-2794820"/>
              <a:ext cx="6360051" cy="5589640"/>
            </a:xfrm>
            <a:custGeom>
              <a:avLst/>
              <a:gdLst/>
              <a:ahLst/>
              <a:cxnLst/>
              <a:rect l="l" t="t" r="r" b="b"/>
              <a:pathLst>
                <a:path w="6360051" h="5589640">
                  <a:moveTo>
                    <a:pt x="0" y="0"/>
                  </a:moveTo>
                  <a:lnTo>
                    <a:pt x="6360051" y="0"/>
                  </a:lnTo>
                  <a:lnTo>
                    <a:pt x="6360051" y="5589640"/>
                  </a:lnTo>
                  <a:lnTo>
                    <a:pt x="0" y="5589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10308968">
              <a:off x="15319175" y="8061254"/>
              <a:ext cx="6360051" cy="5589640"/>
            </a:xfrm>
            <a:custGeom>
              <a:avLst/>
              <a:gdLst/>
              <a:ahLst/>
              <a:cxnLst/>
              <a:rect l="l" t="t" r="r" b="b"/>
              <a:pathLst>
                <a:path w="6360051" h="5589640">
                  <a:moveTo>
                    <a:pt x="0" y="0"/>
                  </a:moveTo>
                  <a:lnTo>
                    <a:pt x="6360051" y="0"/>
                  </a:lnTo>
                  <a:lnTo>
                    <a:pt x="6360051" y="5589640"/>
                  </a:lnTo>
                  <a:lnTo>
                    <a:pt x="0" y="5589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4" name="Freeform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261786" y="410351"/>
              <a:ext cx="744604" cy="744604"/>
            </a:xfrm>
            <a:custGeom>
              <a:avLst/>
              <a:gdLst/>
              <a:ahLst/>
              <a:cxnLst/>
              <a:rect l="l" t="t" r="r" b="b"/>
              <a:pathLst>
                <a:path w="744604" h="744604">
                  <a:moveTo>
                    <a:pt x="0" y="0"/>
                  </a:moveTo>
                  <a:lnTo>
                    <a:pt x="744604" y="0"/>
                  </a:lnTo>
                  <a:lnTo>
                    <a:pt x="744604" y="744604"/>
                  </a:lnTo>
                  <a:lnTo>
                    <a:pt x="0" y="74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5" name="Freeform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70713" y="2110501"/>
              <a:ext cx="514584" cy="514584"/>
            </a:xfrm>
            <a:custGeom>
              <a:avLst/>
              <a:gdLst/>
              <a:ahLst/>
              <a:cxnLst/>
              <a:rect l="l" t="t" r="r" b="b"/>
              <a:pathLst>
                <a:path w="514584" h="514584">
                  <a:moveTo>
                    <a:pt x="0" y="0"/>
                  </a:moveTo>
                  <a:lnTo>
                    <a:pt x="514584" y="0"/>
                  </a:lnTo>
                  <a:lnTo>
                    <a:pt x="514584" y="514584"/>
                  </a:lnTo>
                  <a:lnTo>
                    <a:pt x="0" y="514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6" name="Freeform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718890" y="1261382"/>
              <a:ext cx="2206152" cy="582536"/>
            </a:xfrm>
            <a:custGeom>
              <a:avLst/>
              <a:gdLst/>
              <a:ahLst/>
              <a:cxnLst/>
              <a:rect l="l" t="t" r="r" b="b"/>
              <a:pathLst>
                <a:path w="2206152" h="582536">
                  <a:moveTo>
                    <a:pt x="0" y="0"/>
                  </a:moveTo>
                  <a:lnTo>
                    <a:pt x="2206152" y="0"/>
                  </a:lnTo>
                  <a:lnTo>
                    <a:pt x="2206152" y="582536"/>
                  </a:lnTo>
                  <a:lnTo>
                    <a:pt x="0" y="582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655" t="-14132" r="-465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2949142" y="734331"/>
            <a:ext cx="12386075" cy="10871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1" i="0" u="none" strike="noStrike" kern="1200" cap="none" spc="0" normalizeH="0" baseline="0" noProof="0" dirty="0">
                <a:ln>
                  <a:noFill/>
                </a:ln>
                <a:solidFill>
                  <a:srgbClr val="F9D38A"/>
                </a:solidFill>
                <a:effectLst/>
                <a:uLnTx/>
                <a:uFillTx/>
                <a:latin typeface="Agrandir Bold"/>
                <a:ea typeface="Agrandir Bold"/>
                <a:cs typeface="Agrandir Bold"/>
                <a:sym typeface="Agrandir Bold"/>
              </a:rPr>
              <a:t>Supports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58978" y="7191228"/>
            <a:ext cx="4062450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b="1" dirty="0">
                <a:solidFill>
                  <a:srgbClr val="F9D3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old"/>
              </a:rPr>
              <a:t>Academic Learning Support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01392" y="8123316"/>
            <a:ext cx="3977622" cy="120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This may be 1-2-1 or small group support advising on study skills and assignment skills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155189" y="7225517"/>
            <a:ext cx="4062450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b="1" dirty="0">
                <a:solidFill>
                  <a:srgbClr val="F9D3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old"/>
              </a:rPr>
              <a:t>Software &amp; Hardware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55189" y="8123316"/>
            <a:ext cx="3977622" cy="161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All that Office 365 &amp; Moodle have to offer , One note, CANVA, Notebook LM, R&amp;W Gold, Dragon, </a:t>
            </a:r>
            <a:r>
              <a:rPr lang="en-US" sz="2299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etc</a:t>
            </a:r>
            <a:endParaRPr lang="en-US" sz="2299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645277" y="7225517"/>
            <a:ext cx="4062450" cy="461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b="1" dirty="0">
                <a:solidFill>
                  <a:srgbClr val="F9D3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old"/>
              </a:rPr>
              <a:t>Tutorials</a:t>
            </a:r>
            <a:r>
              <a:rPr lang="en-US" sz="2699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45277" y="7923291"/>
            <a:ext cx="3977622" cy="161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In person and pre-recorded sessions explaining about briefs, academic writing, how to use one note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43708" y="4597387"/>
            <a:ext cx="8514861" cy="7942043"/>
          </a:xfrm>
          <a:custGeom>
            <a:avLst/>
            <a:gdLst/>
            <a:ahLst/>
            <a:cxnLst/>
            <a:rect l="l" t="t" r="r" b="b"/>
            <a:pathLst>
              <a:path w="8514861" h="7942043">
                <a:moveTo>
                  <a:pt x="0" y="0"/>
                </a:moveTo>
                <a:lnTo>
                  <a:pt x="8514861" y="0"/>
                </a:lnTo>
                <a:lnTo>
                  <a:pt x="8514861" y="7942043"/>
                </a:lnTo>
                <a:lnTo>
                  <a:pt x="0" y="79420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893319" y="-4935253"/>
            <a:ext cx="8514861" cy="7942043"/>
          </a:xfrm>
          <a:custGeom>
            <a:avLst/>
            <a:gdLst/>
            <a:ahLst/>
            <a:cxnLst/>
            <a:rect l="l" t="t" r="r" b="b"/>
            <a:pathLst>
              <a:path w="8514861" h="7942043">
                <a:moveTo>
                  <a:pt x="0" y="0"/>
                </a:moveTo>
                <a:lnTo>
                  <a:pt x="8514861" y="0"/>
                </a:lnTo>
                <a:lnTo>
                  <a:pt x="8514861" y="7942044"/>
                </a:lnTo>
                <a:lnTo>
                  <a:pt x="0" y="79420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1188" y="1316881"/>
            <a:ext cx="3379819" cy="337981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  <a:ln w="95250" cap="sq">
              <a:solidFill>
                <a:srgbClr val="F9D38A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772652" y="3841632"/>
            <a:ext cx="5128487" cy="512848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6666" r="-16666"/>
              </a:stretch>
            </a:blipFill>
            <a:ln w="95250" cap="sq">
              <a:solidFill>
                <a:srgbClr val="F9D38A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42703" y="4892893"/>
            <a:ext cx="2811462" cy="281146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16752" b="-16752"/>
              </a:stretch>
            </a:blipFill>
            <a:ln w="95250" cap="sq">
              <a:solidFill>
                <a:srgbClr val="F9D38A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470916" y="1427188"/>
            <a:ext cx="1890837" cy="189083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7010" r="-17010"/>
              </a:stretch>
            </a:blipFill>
            <a:ln w="95250" cap="sq">
              <a:solidFill>
                <a:srgbClr val="F9D38A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1796423" y="2096160"/>
            <a:ext cx="6550405" cy="17603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1" i="0" u="none" strike="noStrike" kern="1200" cap="none" spc="0" normalizeH="0" baseline="0" noProof="0" dirty="0">
                <a:ln>
                  <a:noFill/>
                </a:ln>
                <a:solidFill>
                  <a:srgbClr val="F9D38A"/>
                </a:solidFill>
                <a:effectLst/>
                <a:uLnTx/>
                <a:uFillTx/>
                <a:latin typeface="Agrandir Bold"/>
                <a:ea typeface="Agrandir Bold"/>
                <a:cs typeface="Agrandir Bold"/>
                <a:sym typeface="Agrandir Bold"/>
              </a:rPr>
              <a:t>Supports contd. </a:t>
            </a:r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6107288" y="1292969"/>
            <a:ext cx="1587702" cy="571573"/>
          </a:xfrm>
          <a:custGeom>
            <a:avLst/>
            <a:gdLst/>
            <a:ahLst/>
            <a:cxnLst/>
            <a:rect l="l" t="t" r="r" b="b"/>
            <a:pathLst>
              <a:path w="1587702" h="571573">
                <a:moveTo>
                  <a:pt x="0" y="0"/>
                </a:moveTo>
                <a:lnTo>
                  <a:pt x="1587701" y="0"/>
                </a:lnTo>
                <a:lnTo>
                  <a:pt x="1587701" y="571573"/>
                </a:lnTo>
                <a:lnTo>
                  <a:pt x="0" y="5715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6662" y="1427188"/>
            <a:ext cx="744604" cy="744604"/>
          </a:xfrm>
          <a:custGeom>
            <a:avLst/>
            <a:gdLst/>
            <a:ahLst/>
            <a:cxnLst/>
            <a:rect l="l" t="t" r="r" b="b"/>
            <a:pathLst>
              <a:path w="744604" h="744604">
                <a:moveTo>
                  <a:pt x="0" y="0"/>
                </a:moveTo>
                <a:lnTo>
                  <a:pt x="744603" y="0"/>
                </a:lnTo>
                <a:lnTo>
                  <a:pt x="744603" y="744604"/>
                </a:lnTo>
                <a:lnTo>
                  <a:pt x="0" y="7446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84989" y="2149302"/>
            <a:ext cx="514584" cy="514584"/>
          </a:xfrm>
          <a:custGeom>
            <a:avLst/>
            <a:gdLst/>
            <a:ahLst/>
            <a:cxnLst/>
            <a:rect l="l" t="t" r="r" b="b"/>
            <a:pathLst>
              <a:path w="514584" h="514584">
                <a:moveTo>
                  <a:pt x="0" y="0"/>
                </a:moveTo>
                <a:lnTo>
                  <a:pt x="514584" y="0"/>
                </a:lnTo>
                <a:lnTo>
                  <a:pt x="514584" y="514584"/>
                </a:lnTo>
                <a:lnTo>
                  <a:pt x="0" y="5145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7895" y="8571075"/>
            <a:ext cx="2894757" cy="798087"/>
          </a:xfrm>
          <a:custGeom>
            <a:avLst/>
            <a:gdLst/>
            <a:ahLst/>
            <a:cxnLst/>
            <a:rect l="l" t="t" r="r" b="b"/>
            <a:pathLst>
              <a:path w="2894757" h="798087">
                <a:moveTo>
                  <a:pt x="0" y="0"/>
                </a:moveTo>
                <a:lnTo>
                  <a:pt x="2894757" y="0"/>
                </a:lnTo>
                <a:lnTo>
                  <a:pt x="2894757" y="798088"/>
                </a:lnTo>
                <a:lnTo>
                  <a:pt x="0" y="7980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7" name="TextBox 17"/>
          <p:cNvSpPr txBox="1"/>
          <p:nvPr/>
        </p:nvSpPr>
        <p:spPr>
          <a:xfrm>
            <a:off x="1028700" y="5279377"/>
            <a:ext cx="6423378" cy="543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9410" lvl="1" indent="-209705" algn="l">
              <a:lnSpc>
                <a:spcPts val="4506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Note can be made available ahead of classes </a:t>
            </a:r>
          </a:p>
          <a:p>
            <a:pPr marL="419410" lvl="1" indent="-209705" algn="l">
              <a:lnSpc>
                <a:spcPts val="4506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There are quiet spaces away from the main hustle and bustle </a:t>
            </a:r>
          </a:p>
          <a:p>
            <a:pPr marL="419410" lvl="1" indent="-209705" algn="l">
              <a:lnSpc>
                <a:spcPts val="4506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Personal assistants can support and take notes</a:t>
            </a:r>
          </a:p>
          <a:p>
            <a:pPr marL="419410" lvl="1" indent="-209705" algn="l">
              <a:lnSpc>
                <a:spcPts val="4506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Some </a:t>
            </a:r>
            <a:r>
              <a:rPr lang="en-US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centres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 have pods for having tutorial sessions or taking online tutorials</a:t>
            </a:r>
          </a:p>
          <a:p>
            <a:pPr marL="419410" lvl="1" indent="-209705" algn="l">
              <a:lnSpc>
                <a:spcPts val="4506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In one of our </a:t>
            </a:r>
            <a:r>
              <a:rPr lang="en-US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centres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 we are getting a </a:t>
            </a:r>
            <a:r>
              <a:rPr lang="en-US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cubbie</a:t>
            </a:r>
            <a:endParaRPr lang="en-US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oppins"/>
            </a:endParaRPr>
          </a:p>
          <a:p>
            <a:pPr algn="l">
              <a:lnSpc>
                <a:spcPts val="2719"/>
              </a:lnSpc>
            </a:pPr>
            <a:endParaRPr lang="en-US" sz="1942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oppins"/>
            </a:endParaRPr>
          </a:p>
          <a:p>
            <a:pPr algn="l">
              <a:lnSpc>
                <a:spcPts val="2719"/>
              </a:lnSpc>
            </a:pPr>
            <a:endParaRPr lang="en-US" sz="1942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oppins"/>
            </a:endParaRPr>
          </a:p>
          <a:p>
            <a:pPr algn="l">
              <a:lnSpc>
                <a:spcPts val="2719"/>
              </a:lnSpc>
            </a:pPr>
            <a:endParaRPr lang="en-US" sz="1942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oppins"/>
            </a:endParaRPr>
          </a:p>
          <a:p>
            <a:pPr algn="l">
              <a:lnSpc>
                <a:spcPts val="2719"/>
              </a:lnSpc>
            </a:pPr>
            <a:endParaRPr lang="en-US" sz="1942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oppi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21386" y="4530712"/>
            <a:ext cx="3650239" cy="40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old"/>
              </a:rPr>
              <a:t>Why It Really Matters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1836589" y="1798557"/>
            <a:ext cx="4361213" cy="4082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old"/>
              </a:rPr>
              <a:t>Additional supports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3E9E81-67B9-85E3-21EC-80B3EA304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905122" y="-2771933"/>
            <a:ext cx="24242290" cy="14643416"/>
            <a:chOff x="-3905122" y="-2771933"/>
            <a:chExt cx="24242290" cy="14643416"/>
          </a:xfrm>
        </p:grpSpPr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81432" y="6129860"/>
              <a:ext cx="6155736" cy="5741623"/>
            </a:xfrm>
            <a:custGeom>
              <a:avLst/>
              <a:gdLst/>
              <a:ahLst/>
              <a:cxnLst/>
              <a:rect l="l" t="t" r="r" b="b"/>
              <a:pathLst>
                <a:path w="6155736" h="5741623">
                  <a:moveTo>
                    <a:pt x="0" y="0"/>
                  </a:moveTo>
                  <a:lnTo>
                    <a:pt x="6155736" y="0"/>
                  </a:lnTo>
                  <a:lnTo>
                    <a:pt x="6155736" y="5741623"/>
                  </a:lnTo>
                  <a:lnTo>
                    <a:pt x="0" y="5741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671598" y="1028700"/>
              <a:ext cx="1587702" cy="571573"/>
            </a:xfrm>
            <a:custGeom>
              <a:avLst/>
              <a:gdLst/>
              <a:ahLst/>
              <a:cxnLst/>
              <a:rect l="l" t="t" r="r" b="b"/>
              <a:pathLst>
                <a:path w="1587702" h="571573">
                  <a:moveTo>
                    <a:pt x="0" y="0"/>
                  </a:moveTo>
                  <a:lnTo>
                    <a:pt x="1587702" y="0"/>
                  </a:lnTo>
                  <a:lnTo>
                    <a:pt x="1587702" y="571573"/>
                  </a:lnTo>
                  <a:lnTo>
                    <a:pt x="0" y="571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3905122" y="-2771933"/>
              <a:ext cx="6155736" cy="5741623"/>
            </a:xfrm>
            <a:custGeom>
              <a:avLst/>
              <a:gdLst/>
              <a:ahLst/>
              <a:cxnLst/>
              <a:rect l="l" t="t" r="r" b="b"/>
              <a:pathLst>
                <a:path w="6155736" h="5741623">
                  <a:moveTo>
                    <a:pt x="0" y="0"/>
                  </a:moveTo>
                  <a:lnTo>
                    <a:pt x="6155736" y="0"/>
                  </a:lnTo>
                  <a:lnTo>
                    <a:pt x="6155736" y="5741623"/>
                  </a:lnTo>
                  <a:lnTo>
                    <a:pt x="0" y="5741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1" name="Freeform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97802" y="2683656"/>
              <a:ext cx="744604" cy="744604"/>
            </a:xfrm>
            <a:custGeom>
              <a:avLst/>
              <a:gdLst/>
              <a:ahLst/>
              <a:cxnLst/>
              <a:rect l="l" t="t" r="r" b="b"/>
              <a:pathLst>
                <a:path w="744604" h="744604">
                  <a:moveTo>
                    <a:pt x="0" y="0"/>
                  </a:moveTo>
                  <a:lnTo>
                    <a:pt x="744604" y="0"/>
                  </a:lnTo>
                  <a:lnTo>
                    <a:pt x="744604" y="744604"/>
                  </a:lnTo>
                  <a:lnTo>
                    <a:pt x="0" y="74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Freeform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36129" y="3428260"/>
              <a:ext cx="514584" cy="514584"/>
            </a:xfrm>
            <a:custGeom>
              <a:avLst/>
              <a:gdLst/>
              <a:ahLst/>
              <a:cxnLst/>
              <a:rect l="l" t="t" r="r" b="b"/>
              <a:pathLst>
                <a:path w="514584" h="514584">
                  <a:moveTo>
                    <a:pt x="0" y="0"/>
                  </a:moveTo>
                  <a:lnTo>
                    <a:pt x="514584" y="0"/>
                  </a:lnTo>
                  <a:lnTo>
                    <a:pt x="514584" y="514584"/>
                  </a:lnTo>
                  <a:lnTo>
                    <a:pt x="0" y="514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5" name="Freeform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19157" y="9103726"/>
              <a:ext cx="2894757" cy="798087"/>
            </a:xfrm>
            <a:custGeom>
              <a:avLst/>
              <a:gdLst/>
              <a:ahLst/>
              <a:cxnLst/>
              <a:rect l="l" t="t" r="r" b="b"/>
              <a:pathLst>
                <a:path w="2894757" h="798087">
                  <a:moveTo>
                    <a:pt x="0" y="0"/>
                  </a:moveTo>
                  <a:lnTo>
                    <a:pt x="2894757" y="0"/>
                  </a:lnTo>
                  <a:lnTo>
                    <a:pt x="2894757" y="798087"/>
                  </a:lnTo>
                  <a:lnTo>
                    <a:pt x="0" y="79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19157" y="2645556"/>
            <a:ext cx="5621067" cy="292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4408" b="1">
                <a:solidFill>
                  <a:srgbClr val="F9D38A"/>
                </a:solidFill>
                <a:latin typeface="Agrandir Bold"/>
                <a:ea typeface="Agrandir Bold"/>
                <a:cs typeface="Agrandir Bold"/>
                <a:sym typeface="Agrandir Bold"/>
              </a:rPr>
              <a:t>Staff who specialise in advising students on Assistive Technology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19157" y="6178440"/>
            <a:ext cx="1447379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AT &amp; AI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19157" y="6820024"/>
            <a:ext cx="4796077" cy="143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The choices available in </a:t>
            </a:r>
          </a:p>
          <a:p>
            <a:pPr algn="l">
              <a:lnSpc>
                <a:spcPts val="3779"/>
              </a:lnSpc>
            </a:pPr>
            <a:r>
              <a:rPr lang="en-US" sz="269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Assistive Technology  are </a:t>
            </a:r>
          </a:p>
          <a:p>
            <a:pPr algn="l">
              <a:lnSpc>
                <a:spcPts val="3779"/>
              </a:lnSpc>
            </a:pPr>
            <a:r>
              <a:rPr lang="en-US" sz="269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mind blowing </a:t>
            </a:r>
          </a:p>
        </p:txBody>
      </p:sp>
      <p:grpSp>
        <p:nvGrpSpPr>
          <p:cNvPr id="2" name="Group 2" descr="Genio - software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327029" y="1028700"/>
            <a:ext cx="3421422" cy="4849600"/>
            <a:chOff x="0" y="0"/>
            <a:chExt cx="718650" cy="10186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8650" cy="1018631"/>
            </a:xfrm>
            <a:custGeom>
              <a:avLst/>
              <a:gdLst/>
              <a:ahLst/>
              <a:cxnLst/>
              <a:rect l="l" t="t" r="r" b="b"/>
              <a:pathLst>
                <a:path w="718650" h="1018631">
                  <a:moveTo>
                    <a:pt x="79197" y="0"/>
                  </a:moveTo>
                  <a:lnTo>
                    <a:pt x="639453" y="0"/>
                  </a:lnTo>
                  <a:cubicBezTo>
                    <a:pt x="660458" y="0"/>
                    <a:pt x="680602" y="8344"/>
                    <a:pt x="695454" y="23196"/>
                  </a:cubicBezTo>
                  <a:cubicBezTo>
                    <a:pt x="710306" y="38049"/>
                    <a:pt x="718650" y="58193"/>
                    <a:pt x="718650" y="79197"/>
                  </a:cubicBezTo>
                  <a:lnTo>
                    <a:pt x="718650" y="939434"/>
                  </a:lnTo>
                  <a:cubicBezTo>
                    <a:pt x="718650" y="960438"/>
                    <a:pt x="710306" y="980582"/>
                    <a:pt x="695454" y="995435"/>
                  </a:cubicBezTo>
                  <a:cubicBezTo>
                    <a:pt x="680602" y="1010287"/>
                    <a:pt x="660458" y="1018631"/>
                    <a:pt x="639453" y="1018631"/>
                  </a:cubicBezTo>
                  <a:lnTo>
                    <a:pt x="79197" y="1018631"/>
                  </a:lnTo>
                  <a:cubicBezTo>
                    <a:pt x="58193" y="1018631"/>
                    <a:pt x="38049" y="1010287"/>
                    <a:pt x="23196" y="995435"/>
                  </a:cubicBezTo>
                  <a:cubicBezTo>
                    <a:pt x="8344" y="980582"/>
                    <a:pt x="0" y="960438"/>
                    <a:pt x="0" y="939434"/>
                  </a:cubicBezTo>
                  <a:lnTo>
                    <a:pt x="0" y="79197"/>
                  </a:lnTo>
                  <a:cubicBezTo>
                    <a:pt x="0" y="58193"/>
                    <a:pt x="8344" y="38049"/>
                    <a:pt x="23196" y="23196"/>
                  </a:cubicBezTo>
                  <a:cubicBezTo>
                    <a:pt x="38049" y="8344"/>
                    <a:pt x="58193" y="0"/>
                    <a:pt x="79197" y="0"/>
                  </a:cubicBezTo>
                  <a:close/>
                </a:path>
              </a:pathLst>
            </a:custGeom>
            <a:blipFill>
              <a:blip r:embed="rId6"/>
              <a:stretch>
                <a:fillRect l="-105843" r="-52739"/>
              </a:stretch>
            </a:blipFill>
            <a:ln w="95250" cap="rnd">
              <a:solidFill>
                <a:srgbClr val="F9D38A"/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5" name="Group 5" descr="Immersive Reader logo"/>
          <p:cNvGrpSpPr/>
          <p:nvPr/>
        </p:nvGrpSpPr>
        <p:grpSpPr>
          <a:xfrm>
            <a:off x="13733054" y="3324495"/>
            <a:ext cx="3526246" cy="4998181"/>
            <a:chOff x="0" y="0"/>
            <a:chExt cx="718650" cy="10186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8650" cy="1018631"/>
            </a:xfrm>
            <a:custGeom>
              <a:avLst/>
              <a:gdLst/>
              <a:ahLst/>
              <a:cxnLst/>
              <a:rect l="l" t="t" r="r" b="b"/>
              <a:pathLst>
                <a:path w="718650" h="1018631">
                  <a:moveTo>
                    <a:pt x="76843" y="0"/>
                  </a:moveTo>
                  <a:lnTo>
                    <a:pt x="641807" y="0"/>
                  </a:lnTo>
                  <a:cubicBezTo>
                    <a:pt x="684247" y="0"/>
                    <a:pt x="718650" y="34404"/>
                    <a:pt x="718650" y="76843"/>
                  </a:cubicBezTo>
                  <a:lnTo>
                    <a:pt x="718650" y="941788"/>
                  </a:lnTo>
                  <a:cubicBezTo>
                    <a:pt x="718650" y="962168"/>
                    <a:pt x="710554" y="981713"/>
                    <a:pt x="696144" y="996124"/>
                  </a:cubicBezTo>
                  <a:cubicBezTo>
                    <a:pt x="681733" y="1010535"/>
                    <a:pt x="662187" y="1018631"/>
                    <a:pt x="641807" y="1018631"/>
                  </a:cubicBezTo>
                  <a:lnTo>
                    <a:pt x="76843" y="1018631"/>
                  </a:lnTo>
                  <a:cubicBezTo>
                    <a:pt x="56463" y="1018631"/>
                    <a:pt x="36918" y="1010535"/>
                    <a:pt x="22507" y="996124"/>
                  </a:cubicBezTo>
                  <a:cubicBezTo>
                    <a:pt x="8096" y="981713"/>
                    <a:pt x="0" y="962168"/>
                    <a:pt x="0" y="941788"/>
                  </a:cubicBezTo>
                  <a:lnTo>
                    <a:pt x="0" y="76843"/>
                  </a:lnTo>
                  <a:cubicBezTo>
                    <a:pt x="0" y="56463"/>
                    <a:pt x="8096" y="36918"/>
                    <a:pt x="22507" y="22507"/>
                  </a:cubicBezTo>
                  <a:cubicBezTo>
                    <a:pt x="36918" y="8096"/>
                    <a:pt x="56463" y="0"/>
                    <a:pt x="76843" y="0"/>
                  </a:cubicBezTo>
                  <a:close/>
                </a:path>
              </a:pathLst>
            </a:custGeom>
            <a:blipFill>
              <a:blip r:embed="rId7"/>
              <a:stretch>
                <a:fillRect l="-20871" r="-20871"/>
              </a:stretch>
            </a:blipFill>
            <a:ln w="95250" cap="rnd">
              <a:solidFill>
                <a:srgbClr val="F9D38A"/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2490800" y="6295893"/>
            <a:ext cx="5888183" cy="28016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1" i="0" u="none" strike="noStrike" kern="1200" cap="none" spc="0" normalizeH="0" baseline="0" noProof="0" dirty="0">
                <a:ln>
                  <a:noFill/>
                </a:ln>
                <a:solidFill>
                  <a:srgbClr val="F9D38A"/>
                </a:solidFill>
                <a:effectLst/>
                <a:uLnTx/>
                <a:uFillTx/>
                <a:latin typeface="Agrandir Bold"/>
                <a:ea typeface="Agrandir Bold"/>
                <a:cs typeface="Agrandir Bold"/>
                <a:sym typeface="Agrandir Bold"/>
              </a:rPr>
              <a:t>In-house Assessment of need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0F6870-F99F-2732-B2C6-5FD1CF28F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350472" y="-2100473"/>
            <a:ext cx="24083869" cy="15595264"/>
            <a:chOff x="-4350472" y="-2100473"/>
            <a:chExt cx="24083869" cy="15595264"/>
          </a:xfrm>
        </p:grpSpPr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36266" y="-2100473"/>
              <a:ext cx="7297131" cy="6806233"/>
            </a:xfrm>
            <a:custGeom>
              <a:avLst/>
              <a:gdLst/>
              <a:ahLst/>
              <a:cxnLst/>
              <a:rect l="l" t="t" r="r" b="b"/>
              <a:pathLst>
                <a:path w="7297131" h="6806233">
                  <a:moveTo>
                    <a:pt x="0" y="0"/>
                  </a:moveTo>
                  <a:lnTo>
                    <a:pt x="7297130" y="0"/>
                  </a:lnTo>
                  <a:lnTo>
                    <a:pt x="7297130" y="6806233"/>
                  </a:lnTo>
                  <a:lnTo>
                    <a:pt x="0" y="680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719794" y="8972514"/>
              <a:ext cx="1587702" cy="571573"/>
            </a:xfrm>
            <a:custGeom>
              <a:avLst/>
              <a:gdLst/>
              <a:ahLst/>
              <a:cxnLst/>
              <a:rect l="l" t="t" r="r" b="b"/>
              <a:pathLst>
                <a:path w="1587702" h="571573">
                  <a:moveTo>
                    <a:pt x="0" y="0"/>
                  </a:moveTo>
                  <a:lnTo>
                    <a:pt x="1587701" y="0"/>
                  </a:lnTo>
                  <a:lnTo>
                    <a:pt x="1587701" y="571572"/>
                  </a:lnTo>
                  <a:lnTo>
                    <a:pt x="0" y="571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4350472" y="6688558"/>
              <a:ext cx="7297131" cy="6806233"/>
            </a:xfrm>
            <a:custGeom>
              <a:avLst/>
              <a:gdLst/>
              <a:ahLst/>
              <a:cxnLst/>
              <a:rect l="l" t="t" r="r" b="b"/>
              <a:pathLst>
                <a:path w="7297131" h="6806233">
                  <a:moveTo>
                    <a:pt x="0" y="0"/>
                  </a:moveTo>
                  <a:lnTo>
                    <a:pt x="7297131" y="0"/>
                  </a:lnTo>
                  <a:lnTo>
                    <a:pt x="7297131" y="6806232"/>
                  </a:lnTo>
                  <a:lnTo>
                    <a:pt x="0" y="6806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76449" y="5630929"/>
              <a:ext cx="744604" cy="744604"/>
            </a:xfrm>
            <a:custGeom>
              <a:avLst/>
              <a:gdLst/>
              <a:ahLst/>
              <a:cxnLst/>
              <a:rect l="l" t="t" r="r" b="b"/>
              <a:pathLst>
                <a:path w="744604" h="744604">
                  <a:moveTo>
                    <a:pt x="0" y="0"/>
                  </a:moveTo>
                  <a:lnTo>
                    <a:pt x="744604" y="0"/>
                  </a:lnTo>
                  <a:lnTo>
                    <a:pt x="744604" y="744604"/>
                  </a:lnTo>
                  <a:lnTo>
                    <a:pt x="0" y="74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1" name="Freeform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14776" y="6353043"/>
              <a:ext cx="514584" cy="514584"/>
            </a:xfrm>
            <a:custGeom>
              <a:avLst/>
              <a:gdLst/>
              <a:ahLst/>
              <a:cxnLst/>
              <a:rect l="l" t="t" r="r" b="b"/>
              <a:pathLst>
                <a:path w="514584" h="514584">
                  <a:moveTo>
                    <a:pt x="0" y="0"/>
                  </a:moveTo>
                  <a:lnTo>
                    <a:pt x="514584" y="0"/>
                  </a:lnTo>
                  <a:lnTo>
                    <a:pt x="514584" y="514585"/>
                  </a:lnTo>
                  <a:lnTo>
                    <a:pt x="0" y="514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Freeform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06354" y="0"/>
              <a:ext cx="852639" cy="852639"/>
            </a:xfrm>
            <a:custGeom>
              <a:avLst/>
              <a:gdLst/>
              <a:ahLst/>
              <a:cxnLst/>
              <a:rect l="l" t="t" r="r" b="b"/>
              <a:pathLst>
                <a:path w="852639" h="852639">
                  <a:moveTo>
                    <a:pt x="0" y="0"/>
                  </a:moveTo>
                  <a:lnTo>
                    <a:pt x="852639" y="0"/>
                  </a:lnTo>
                  <a:lnTo>
                    <a:pt x="852639" y="852639"/>
                  </a:lnTo>
                  <a:lnTo>
                    <a:pt x="0" y="852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6" name="Freeform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806354" cy="852639"/>
            </a:xfrm>
            <a:custGeom>
              <a:avLst/>
              <a:gdLst/>
              <a:ahLst/>
              <a:cxnLst/>
              <a:rect l="l" t="t" r="r" b="b"/>
              <a:pathLst>
                <a:path w="2806354" h="852639">
                  <a:moveTo>
                    <a:pt x="0" y="0"/>
                  </a:moveTo>
                  <a:lnTo>
                    <a:pt x="2806354" y="0"/>
                  </a:lnTo>
                  <a:lnTo>
                    <a:pt x="2806354" y="852639"/>
                  </a:lnTo>
                  <a:lnTo>
                    <a:pt x="0" y="852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102" r="-2102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2" name="Group 2" descr="Swift: making steps towards a more inclusive future"/>
          <p:cNvGrpSpPr/>
          <p:nvPr/>
        </p:nvGrpSpPr>
        <p:grpSpPr>
          <a:xfrm>
            <a:off x="1661263" y="1302644"/>
            <a:ext cx="7215628" cy="3655261"/>
            <a:chOff x="0" y="0"/>
            <a:chExt cx="1700157" cy="861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0160" cy="861258"/>
            </a:xfrm>
            <a:custGeom>
              <a:avLst/>
              <a:gdLst/>
              <a:ahLst/>
              <a:cxnLst/>
              <a:rect l="l" t="t" r="r" b="b"/>
              <a:pathLst>
                <a:path w="1700160" h="861258">
                  <a:moveTo>
                    <a:pt x="1353201" y="0"/>
                  </a:moveTo>
                  <a:lnTo>
                    <a:pt x="148415" y="0"/>
                  </a:lnTo>
                  <a:cubicBezTo>
                    <a:pt x="66448" y="0"/>
                    <a:pt x="0" y="66448"/>
                    <a:pt x="0" y="148415"/>
                  </a:cubicBezTo>
                  <a:lnTo>
                    <a:pt x="0" y="581866"/>
                  </a:lnTo>
                  <a:cubicBezTo>
                    <a:pt x="0" y="618376"/>
                    <a:pt x="13458" y="653606"/>
                    <a:pt x="37800" y="680818"/>
                  </a:cubicBezTo>
                  <a:lnTo>
                    <a:pt x="154967" y="811794"/>
                  </a:lnTo>
                  <a:cubicBezTo>
                    <a:pt x="183122" y="843269"/>
                    <a:pt x="223353" y="861259"/>
                    <a:pt x="265584" y="861258"/>
                  </a:cubicBezTo>
                  <a:lnTo>
                    <a:pt x="1551744" y="861258"/>
                  </a:lnTo>
                  <a:cubicBezTo>
                    <a:pt x="1591106" y="861258"/>
                    <a:pt x="1628856" y="845622"/>
                    <a:pt x="1656690" y="817789"/>
                  </a:cubicBezTo>
                  <a:cubicBezTo>
                    <a:pt x="1684523" y="789956"/>
                    <a:pt x="1700160" y="752206"/>
                    <a:pt x="1700160" y="712843"/>
                  </a:cubicBezTo>
                  <a:lnTo>
                    <a:pt x="1700160" y="366141"/>
                  </a:lnTo>
                  <a:cubicBezTo>
                    <a:pt x="1700160" y="329143"/>
                    <a:pt x="1686341" y="293478"/>
                    <a:pt x="1661411" y="266140"/>
                  </a:cubicBezTo>
                  <a:lnTo>
                    <a:pt x="1462868" y="48414"/>
                  </a:lnTo>
                  <a:cubicBezTo>
                    <a:pt x="1434745" y="17574"/>
                    <a:pt x="1394938" y="0"/>
                    <a:pt x="1353201" y="0"/>
                  </a:cubicBezTo>
                  <a:close/>
                </a:path>
              </a:pathLst>
            </a:custGeom>
            <a:blipFill>
              <a:blip r:embed="rId7"/>
              <a:stretch>
                <a:fillRect t="-5519" b="-5519"/>
              </a:stretch>
            </a:blipFill>
            <a:ln w="95250" cap="sq">
              <a:solidFill>
                <a:srgbClr val="F9D38A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5" name="Group 5" descr="Screenshot example of needs assessment document"/>
          <p:cNvGrpSpPr/>
          <p:nvPr/>
        </p:nvGrpSpPr>
        <p:grpSpPr>
          <a:xfrm>
            <a:off x="9411110" y="1302644"/>
            <a:ext cx="7215628" cy="3655261"/>
            <a:chOff x="0" y="0"/>
            <a:chExt cx="1700157" cy="8612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0160" cy="861258"/>
            </a:xfrm>
            <a:custGeom>
              <a:avLst/>
              <a:gdLst/>
              <a:ahLst/>
              <a:cxnLst/>
              <a:rect l="l" t="t" r="r" b="b"/>
              <a:pathLst>
                <a:path w="1700160" h="861258">
                  <a:moveTo>
                    <a:pt x="1353201" y="0"/>
                  </a:moveTo>
                  <a:lnTo>
                    <a:pt x="148415" y="0"/>
                  </a:lnTo>
                  <a:cubicBezTo>
                    <a:pt x="66448" y="0"/>
                    <a:pt x="0" y="66448"/>
                    <a:pt x="0" y="148415"/>
                  </a:cubicBezTo>
                  <a:lnTo>
                    <a:pt x="0" y="581866"/>
                  </a:lnTo>
                  <a:cubicBezTo>
                    <a:pt x="0" y="618376"/>
                    <a:pt x="13458" y="653606"/>
                    <a:pt x="37800" y="680818"/>
                  </a:cubicBezTo>
                  <a:lnTo>
                    <a:pt x="154967" y="811794"/>
                  </a:lnTo>
                  <a:cubicBezTo>
                    <a:pt x="183122" y="843269"/>
                    <a:pt x="223353" y="861259"/>
                    <a:pt x="265584" y="861258"/>
                  </a:cubicBezTo>
                  <a:lnTo>
                    <a:pt x="1551744" y="861258"/>
                  </a:lnTo>
                  <a:cubicBezTo>
                    <a:pt x="1591106" y="861258"/>
                    <a:pt x="1628856" y="845622"/>
                    <a:pt x="1656690" y="817789"/>
                  </a:cubicBezTo>
                  <a:cubicBezTo>
                    <a:pt x="1684523" y="789956"/>
                    <a:pt x="1700160" y="752206"/>
                    <a:pt x="1700160" y="712843"/>
                  </a:cubicBezTo>
                  <a:lnTo>
                    <a:pt x="1700160" y="366141"/>
                  </a:lnTo>
                  <a:cubicBezTo>
                    <a:pt x="1700160" y="329143"/>
                    <a:pt x="1686341" y="293478"/>
                    <a:pt x="1661411" y="266140"/>
                  </a:cubicBezTo>
                  <a:lnTo>
                    <a:pt x="1462868" y="48414"/>
                  </a:lnTo>
                  <a:cubicBezTo>
                    <a:pt x="1434745" y="17574"/>
                    <a:pt x="1394938" y="0"/>
                    <a:pt x="1353201" y="0"/>
                  </a:cubicBezTo>
                  <a:close/>
                </a:path>
              </a:pathLst>
            </a:custGeom>
            <a:blipFill>
              <a:blip r:embed="rId8"/>
              <a:stretch>
                <a:fillRect t="-4756" b="-4756"/>
              </a:stretch>
            </a:blipFill>
            <a:ln w="95250" cap="sq">
              <a:solidFill>
                <a:srgbClr val="F9D38A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311280" y="5147059"/>
            <a:ext cx="4353871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79"/>
              </a:lnSpc>
            </a:pPr>
            <a:r>
              <a:rPr lang="en-US" sz="2699" dirty="0">
                <a:solidFill>
                  <a:srgbClr val="00B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educationelephant.ie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76890" y="5718153"/>
            <a:ext cx="4645905" cy="46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old"/>
              </a:rPr>
              <a:t>Five Measures taken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30090" y="6467460"/>
            <a:ext cx="7612351" cy="2832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4481"/>
              </a:lnSpc>
              <a:buAutoNum type="arabicPeriod"/>
            </a:pPr>
            <a:r>
              <a:rPr lang="en-US" sz="269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Reading Speed</a:t>
            </a:r>
          </a:p>
          <a:p>
            <a:pPr marL="582927" lvl="1" indent="-291463" algn="l">
              <a:lnSpc>
                <a:spcPts val="4481"/>
              </a:lnSpc>
              <a:buAutoNum type="arabicPeriod"/>
            </a:pPr>
            <a:r>
              <a:rPr lang="en-US" sz="269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Math/number processing speed</a:t>
            </a:r>
          </a:p>
          <a:p>
            <a:pPr marL="582927" lvl="1" indent="-291463" algn="l">
              <a:lnSpc>
                <a:spcPts val="4481"/>
              </a:lnSpc>
              <a:buAutoNum type="arabicPeriod"/>
            </a:pPr>
            <a:r>
              <a:rPr lang="en-US" sz="269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Spelling</a:t>
            </a:r>
          </a:p>
          <a:p>
            <a:pPr marL="582927" lvl="1" indent="-291463" algn="l">
              <a:lnSpc>
                <a:spcPts val="4481"/>
              </a:lnSpc>
              <a:buAutoNum type="arabicPeriod"/>
            </a:pPr>
            <a:r>
              <a:rPr lang="en-US" sz="269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Working memory</a:t>
            </a:r>
          </a:p>
          <a:p>
            <a:pPr marL="582927" lvl="1" indent="-291463" algn="l">
              <a:lnSpc>
                <a:spcPts val="4481"/>
              </a:lnSpc>
              <a:buAutoNum type="arabicPeriod"/>
            </a:pPr>
            <a:r>
              <a:rPr lang="en-US" sz="269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Processing Speed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360C3C0-E30D-5E1D-5010-9C6E0F0AE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795209" y="-1591226"/>
            <a:ext cx="21525155" cy="13500639"/>
            <a:chOff x="-1795209" y="-1591226"/>
            <a:chExt cx="21525155" cy="13500639"/>
          </a:xfrm>
        </p:grpSpPr>
        <p:sp>
          <p:nvSpPr>
            <p:cNvPr id="2" name="Freeform 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729716" y="-1591226"/>
              <a:ext cx="6000230" cy="5596578"/>
            </a:xfrm>
            <a:custGeom>
              <a:avLst/>
              <a:gdLst/>
              <a:ahLst/>
              <a:cxnLst/>
              <a:rect l="l" t="t" r="r" b="b"/>
              <a:pathLst>
                <a:path w="6000230" h="5596578">
                  <a:moveTo>
                    <a:pt x="0" y="0"/>
                  </a:moveTo>
                  <a:lnTo>
                    <a:pt x="6000230" y="0"/>
                  </a:lnTo>
                  <a:lnTo>
                    <a:pt x="6000230" y="5596578"/>
                  </a:lnTo>
                  <a:lnTo>
                    <a:pt x="0" y="5596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grpSp>
          <p:nvGrpSpPr>
            <p:cNvPr id="3" name="Group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1712260" y="1416619"/>
              <a:ext cx="5341951" cy="4278222"/>
              <a:chOff x="0" y="0"/>
              <a:chExt cx="700412" cy="56094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00412" cy="560941"/>
              </a:xfrm>
              <a:custGeom>
                <a:avLst/>
                <a:gdLst/>
                <a:ahLst/>
                <a:cxnLst/>
                <a:rect l="l" t="t" r="r" b="b"/>
                <a:pathLst>
                  <a:path w="700412" h="560941">
                    <a:moveTo>
                      <a:pt x="43478" y="0"/>
                    </a:moveTo>
                    <a:lnTo>
                      <a:pt x="656934" y="0"/>
                    </a:lnTo>
                    <a:cubicBezTo>
                      <a:pt x="668466" y="0"/>
                      <a:pt x="679524" y="4581"/>
                      <a:pt x="687678" y="12734"/>
                    </a:cubicBezTo>
                    <a:cubicBezTo>
                      <a:pt x="695832" y="20888"/>
                      <a:pt x="700412" y="31947"/>
                      <a:pt x="700412" y="43478"/>
                    </a:cubicBezTo>
                    <a:lnTo>
                      <a:pt x="700412" y="517463"/>
                    </a:lnTo>
                    <a:cubicBezTo>
                      <a:pt x="700412" y="528994"/>
                      <a:pt x="695832" y="540053"/>
                      <a:pt x="687678" y="548207"/>
                    </a:cubicBezTo>
                    <a:cubicBezTo>
                      <a:pt x="679524" y="556360"/>
                      <a:pt x="668466" y="560941"/>
                      <a:pt x="656934" y="560941"/>
                    </a:cubicBezTo>
                    <a:lnTo>
                      <a:pt x="43478" y="560941"/>
                    </a:lnTo>
                    <a:cubicBezTo>
                      <a:pt x="31947" y="560941"/>
                      <a:pt x="20888" y="556360"/>
                      <a:pt x="12734" y="548207"/>
                    </a:cubicBezTo>
                    <a:cubicBezTo>
                      <a:pt x="4581" y="540053"/>
                      <a:pt x="0" y="528994"/>
                      <a:pt x="0" y="517463"/>
                    </a:cubicBezTo>
                    <a:lnTo>
                      <a:pt x="0" y="43478"/>
                    </a:lnTo>
                    <a:cubicBezTo>
                      <a:pt x="0" y="31947"/>
                      <a:pt x="4581" y="20888"/>
                      <a:pt x="12734" y="12734"/>
                    </a:cubicBezTo>
                    <a:cubicBezTo>
                      <a:pt x="20888" y="4581"/>
                      <a:pt x="31947" y="0"/>
                      <a:pt x="43478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12431" b="-12431"/>
                </a:stretch>
              </a:blipFill>
              <a:ln w="95250" cap="rnd">
                <a:solidFill>
                  <a:srgbClr val="F9D38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5" name="Freeform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795209" y="8200709"/>
              <a:ext cx="3976193" cy="3708704"/>
            </a:xfrm>
            <a:custGeom>
              <a:avLst/>
              <a:gdLst/>
              <a:ahLst/>
              <a:cxnLst/>
              <a:rect l="l" t="t" r="r" b="b"/>
              <a:pathLst>
                <a:path w="3976193" h="3708704">
                  <a:moveTo>
                    <a:pt x="0" y="0"/>
                  </a:moveTo>
                  <a:lnTo>
                    <a:pt x="3976193" y="0"/>
                  </a:lnTo>
                  <a:lnTo>
                    <a:pt x="3976193" y="3708704"/>
                  </a:lnTo>
                  <a:lnTo>
                    <a:pt x="0" y="3708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935980" y="9109085"/>
              <a:ext cx="1587702" cy="571573"/>
            </a:xfrm>
            <a:custGeom>
              <a:avLst/>
              <a:gdLst/>
              <a:ahLst/>
              <a:cxnLst/>
              <a:rect l="l" t="t" r="r" b="b"/>
              <a:pathLst>
                <a:path w="1587702" h="571573">
                  <a:moveTo>
                    <a:pt x="0" y="0"/>
                  </a:moveTo>
                  <a:lnTo>
                    <a:pt x="1587701" y="0"/>
                  </a:lnTo>
                  <a:lnTo>
                    <a:pt x="1587701" y="571572"/>
                  </a:lnTo>
                  <a:lnTo>
                    <a:pt x="0" y="571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3724" y="6619772"/>
              <a:ext cx="744604" cy="744604"/>
            </a:xfrm>
            <a:custGeom>
              <a:avLst/>
              <a:gdLst/>
              <a:ahLst/>
              <a:cxnLst/>
              <a:rect l="l" t="t" r="r" b="b"/>
              <a:pathLst>
                <a:path w="744604" h="744604">
                  <a:moveTo>
                    <a:pt x="0" y="0"/>
                  </a:moveTo>
                  <a:lnTo>
                    <a:pt x="744604" y="0"/>
                  </a:lnTo>
                  <a:lnTo>
                    <a:pt x="744604" y="744604"/>
                  </a:lnTo>
                  <a:lnTo>
                    <a:pt x="0" y="74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1" name="Freeform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12051" y="7341886"/>
              <a:ext cx="514584" cy="514584"/>
            </a:xfrm>
            <a:custGeom>
              <a:avLst/>
              <a:gdLst/>
              <a:ahLst/>
              <a:cxnLst/>
              <a:rect l="l" t="t" r="r" b="b"/>
              <a:pathLst>
                <a:path w="514584" h="514584">
                  <a:moveTo>
                    <a:pt x="0" y="0"/>
                  </a:moveTo>
                  <a:lnTo>
                    <a:pt x="514584" y="0"/>
                  </a:lnTo>
                  <a:lnTo>
                    <a:pt x="514584" y="514584"/>
                  </a:lnTo>
                  <a:lnTo>
                    <a:pt x="0" y="514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grpSp>
          <p:nvGrpSpPr>
            <p:cNvPr id="12" name="Group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238334" y="1416619"/>
              <a:ext cx="5338737" cy="4200535"/>
              <a:chOff x="0" y="0"/>
              <a:chExt cx="712937" cy="56094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12937" cy="560941"/>
              </a:xfrm>
              <a:custGeom>
                <a:avLst/>
                <a:gdLst/>
                <a:ahLst/>
                <a:cxnLst/>
                <a:rect l="l" t="t" r="r" b="b"/>
                <a:pathLst>
                  <a:path w="712937" h="560941">
                    <a:moveTo>
                      <a:pt x="43504" y="0"/>
                    </a:moveTo>
                    <a:lnTo>
                      <a:pt x="669433" y="0"/>
                    </a:lnTo>
                    <a:cubicBezTo>
                      <a:pt x="680971" y="0"/>
                      <a:pt x="692036" y="4583"/>
                      <a:pt x="700195" y="12742"/>
                    </a:cubicBezTo>
                    <a:cubicBezTo>
                      <a:pt x="708354" y="20901"/>
                      <a:pt x="712937" y="31966"/>
                      <a:pt x="712937" y="43504"/>
                    </a:cubicBezTo>
                    <a:lnTo>
                      <a:pt x="712937" y="517437"/>
                    </a:lnTo>
                    <a:cubicBezTo>
                      <a:pt x="712937" y="528975"/>
                      <a:pt x="708354" y="540040"/>
                      <a:pt x="700195" y="548199"/>
                    </a:cubicBezTo>
                    <a:cubicBezTo>
                      <a:pt x="692036" y="556358"/>
                      <a:pt x="680971" y="560941"/>
                      <a:pt x="669433" y="560941"/>
                    </a:cubicBezTo>
                    <a:lnTo>
                      <a:pt x="43504" y="560941"/>
                    </a:lnTo>
                    <a:cubicBezTo>
                      <a:pt x="31966" y="560941"/>
                      <a:pt x="20901" y="556358"/>
                      <a:pt x="12742" y="548199"/>
                    </a:cubicBezTo>
                    <a:cubicBezTo>
                      <a:pt x="4583" y="540040"/>
                      <a:pt x="0" y="528975"/>
                      <a:pt x="0" y="517437"/>
                    </a:cubicBezTo>
                    <a:lnTo>
                      <a:pt x="0" y="43504"/>
                    </a:lnTo>
                    <a:cubicBezTo>
                      <a:pt x="0" y="31966"/>
                      <a:pt x="4583" y="20901"/>
                      <a:pt x="12742" y="12742"/>
                    </a:cubicBezTo>
                    <a:cubicBezTo>
                      <a:pt x="20901" y="4583"/>
                      <a:pt x="31966" y="0"/>
                      <a:pt x="43504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33922" r="-7904"/>
                </a:stretch>
              </a:blipFill>
              <a:ln w="95250" cap="rnd">
                <a:solidFill>
                  <a:srgbClr val="F9D38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17" name="Freeform 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806354" cy="852639"/>
            </a:xfrm>
            <a:custGeom>
              <a:avLst/>
              <a:gdLst/>
              <a:ahLst/>
              <a:cxnLst/>
              <a:rect l="l" t="t" r="r" b="b"/>
              <a:pathLst>
                <a:path w="2806354" h="852639">
                  <a:moveTo>
                    <a:pt x="0" y="0"/>
                  </a:moveTo>
                  <a:lnTo>
                    <a:pt x="2806354" y="0"/>
                  </a:lnTo>
                  <a:lnTo>
                    <a:pt x="2806354" y="852639"/>
                  </a:lnTo>
                  <a:lnTo>
                    <a:pt x="0" y="852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102" r="-2102"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8" name="Freeform 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06354" y="0"/>
              <a:ext cx="852639" cy="852639"/>
            </a:xfrm>
            <a:custGeom>
              <a:avLst/>
              <a:gdLst/>
              <a:ahLst/>
              <a:cxnLst/>
              <a:rect l="l" t="t" r="r" b="b"/>
              <a:pathLst>
                <a:path w="852639" h="852639">
                  <a:moveTo>
                    <a:pt x="0" y="0"/>
                  </a:moveTo>
                  <a:lnTo>
                    <a:pt x="852639" y="0"/>
                  </a:lnTo>
                  <a:lnTo>
                    <a:pt x="852639" y="852639"/>
                  </a:lnTo>
                  <a:lnTo>
                    <a:pt x="0" y="852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904378" y="5977540"/>
            <a:ext cx="5311892" cy="21678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F9D38A"/>
                </a:solidFill>
                <a:effectLst/>
                <a:uLnTx/>
                <a:uFillTx/>
                <a:latin typeface="Agrandir Bold"/>
                <a:ea typeface="Agrandir Bold"/>
                <a:cs typeface="Agrandir Bold"/>
                <a:sym typeface="Agrandir Bold"/>
              </a:rPr>
              <a:t>Woodcock Johnson V (WJV)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02527" y="702627"/>
            <a:ext cx="4813181" cy="54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rgbClr val="F9FAF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WE ASSESS YOUR SKILLS</a:t>
            </a:r>
          </a:p>
        </p:txBody>
      </p:sp>
      <p:grpSp>
        <p:nvGrpSpPr>
          <p:cNvPr id="6" name="Group 6" descr="Woodcock Johnson tes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262871" y="2132821"/>
            <a:ext cx="3763589" cy="2768131"/>
            <a:chOff x="0" y="0"/>
            <a:chExt cx="762663" cy="5609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62663" cy="560941"/>
            </a:xfrm>
            <a:custGeom>
              <a:avLst/>
              <a:gdLst/>
              <a:ahLst/>
              <a:cxnLst/>
              <a:rect l="l" t="t" r="r" b="b"/>
              <a:pathLst>
                <a:path w="762663" h="560941">
                  <a:moveTo>
                    <a:pt x="61712" y="0"/>
                  </a:moveTo>
                  <a:lnTo>
                    <a:pt x="700951" y="0"/>
                  </a:lnTo>
                  <a:cubicBezTo>
                    <a:pt x="717318" y="0"/>
                    <a:pt x="733015" y="6502"/>
                    <a:pt x="744588" y="18075"/>
                  </a:cubicBezTo>
                  <a:cubicBezTo>
                    <a:pt x="756161" y="29648"/>
                    <a:pt x="762663" y="45345"/>
                    <a:pt x="762663" y="61712"/>
                  </a:cubicBezTo>
                  <a:lnTo>
                    <a:pt x="762663" y="499229"/>
                  </a:lnTo>
                  <a:cubicBezTo>
                    <a:pt x="762663" y="515596"/>
                    <a:pt x="756161" y="531293"/>
                    <a:pt x="744588" y="542866"/>
                  </a:cubicBezTo>
                  <a:cubicBezTo>
                    <a:pt x="733015" y="554439"/>
                    <a:pt x="717318" y="560941"/>
                    <a:pt x="700951" y="560941"/>
                  </a:cubicBezTo>
                  <a:lnTo>
                    <a:pt x="61712" y="560941"/>
                  </a:lnTo>
                  <a:cubicBezTo>
                    <a:pt x="45345" y="560941"/>
                    <a:pt x="29648" y="554439"/>
                    <a:pt x="18075" y="542866"/>
                  </a:cubicBezTo>
                  <a:cubicBezTo>
                    <a:pt x="6502" y="531293"/>
                    <a:pt x="0" y="515596"/>
                    <a:pt x="0" y="499229"/>
                  </a:cubicBezTo>
                  <a:lnTo>
                    <a:pt x="0" y="61712"/>
                  </a:lnTo>
                  <a:cubicBezTo>
                    <a:pt x="0" y="45345"/>
                    <a:pt x="6502" y="29648"/>
                    <a:pt x="18075" y="18075"/>
                  </a:cubicBezTo>
                  <a:cubicBezTo>
                    <a:pt x="29648" y="6502"/>
                    <a:pt x="45345" y="0"/>
                    <a:pt x="61712" y="0"/>
                  </a:cubicBezTo>
                  <a:close/>
                </a:path>
              </a:pathLst>
            </a:custGeom>
            <a:blipFill>
              <a:blip r:embed="rId9"/>
              <a:stretch>
                <a:fillRect l="-8840" r="-8840"/>
              </a:stretch>
            </a:blipFill>
            <a:ln w="95250" cap="rnd">
              <a:solidFill>
                <a:srgbClr val="F9D38A"/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902527" y="5894865"/>
            <a:ext cx="5666102" cy="530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3159" b="1" dirty="0">
                <a:solidFill>
                  <a:srgbClr val="E99C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old"/>
              </a:rPr>
              <a:t>BENEFITS FOR INDIVIDUALS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77613" y="6585245"/>
            <a:ext cx="8997023" cy="4316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4508"/>
              </a:lnSpc>
              <a:buFont typeface="Arial"/>
              <a:buChar char="•"/>
            </a:pPr>
            <a:r>
              <a:rPr lang="en-US" sz="2699" dirty="0">
                <a:solidFill>
                  <a:srgbClr val="F9FAF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Up to date scores in five skill areas </a:t>
            </a:r>
          </a:p>
          <a:p>
            <a:pPr marL="582927" lvl="1" indent="-291463" algn="l">
              <a:lnSpc>
                <a:spcPts val="4508"/>
              </a:lnSpc>
              <a:buFont typeface="Arial"/>
              <a:buChar char="•"/>
            </a:pPr>
            <a:r>
              <a:rPr lang="en-US" sz="2699" dirty="0">
                <a:solidFill>
                  <a:srgbClr val="F9FAF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If low scores are flagged a more in-depth assessment may be completed</a:t>
            </a:r>
          </a:p>
          <a:p>
            <a:pPr marL="582927" lvl="1" indent="-291463" algn="l">
              <a:lnSpc>
                <a:spcPts val="4508"/>
              </a:lnSpc>
              <a:buFont typeface="Arial"/>
              <a:buChar char="•"/>
            </a:pPr>
            <a:r>
              <a:rPr lang="en-US" sz="2699" dirty="0">
                <a:solidFill>
                  <a:srgbClr val="F9FAF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This may provide access to academic supports </a:t>
            </a:r>
          </a:p>
          <a:p>
            <a:pPr marL="582927" lvl="1" indent="-291463" algn="l">
              <a:lnSpc>
                <a:spcPts val="4508"/>
              </a:lnSpc>
              <a:buFont typeface="Arial"/>
              <a:buChar char="•"/>
            </a:pPr>
            <a:r>
              <a:rPr lang="en-US" sz="2699" dirty="0">
                <a:solidFill>
                  <a:srgbClr val="F9FAF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It may recommend a referral for a diagnostic assessment </a:t>
            </a: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F9FAF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oppins"/>
            </a:endParaRP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F9FAF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oppins"/>
            </a:endParaRP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F9FAF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9" ma:contentTypeDescription="Create a new document." ma:contentTypeScope="" ma:versionID="c0a8b1796a8dd6b38852de74ff080729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88a703fd55f415ae93a6b4d1954400f5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3E3C4C-CC10-49D2-9696-639037645054}">
  <ds:schemaRefs>
    <ds:schemaRef ds:uri="http://schemas.microsoft.com/office/2006/metadata/properties"/>
    <ds:schemaRef ds:uri="http://schemas.microsoft.com/office/infopath/2007/PartnerControls"/>
    <ds:schemaRef ds:uri="f04adec5-321f-46c9-8d8f-d278d5019d73"/>
    <ds:schemaRef ds:uri="98a9eb8c-6a01-428e-9f5d-17b5596ff277"/>
  </ds:schemaRefs>
</ds:datastoreItem>
</file>

<file path=customXml/itemProps2.xml><?xml version="1.0" encoding="utf-8"?>
<ds:datastoreItem xmlns:ds="http://schemas.openxmlformats.org/officeDocument/2006/customXml" ds:itemID="{102B8419-7DCF-4BFD-AF9C-1C08FDC392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71DD5F-0C6E-4A9A-A52E-81948AA75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395</Words>
  <Application>Microsoft Office PowerPoint</Application>
  <PresentationFormat>Custom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Agrandir Bold</vt:lpstr>
      <vt:lpstr>Arial</vt:lpstr>
      <vt:lpstr>Office Theme</vt:lpstr>
      <vt:lpstr>Student Services </vt:lpstr>
      <vt:lpstr>Learner Diversity is vast</vt:lpstr>
      <vt:lpstr>Why It Works</vt:lpstr>
      <vt:lpstr>Exam Accommodations</vt:lpstr>
      <vt:lpstr>Supports </vt:lpstr>
      <vt:lpstr>Supports contd. </vt:lpstr>
      <vt:lpstr>Additional supports </vt:lpstr>
      <vt:lpstr>In-house Assessment of need</vt:lpstr>
      <vt:lpstr>Woodcock Johnson V (WJV)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Copy of Copy of Power of Disability 2026</dc:title>
  <dc:creator>User</dc:creator>
  <cp:lastModifiedBy>Cara Clarke</cp:lastModifiedBy>
  <cp:revision>3</cp:revision>
  <dcterms:created xsi:type="dcterms:W3CDTF">2006-08-16T00:00:00Z</dcterms:created>
  <dcterms:modified xsi:type="dcterms:W3CDTF">2026-04-09T10:19:56Z</dcterms:modified>
  <dc:identifier>DAHGK2r3sf8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MediaServiceImageTags">
    <vt:lpwstr/>
  </property>
</Properties>
</file>