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heme/theme8.xml" ContentType="application/vnd.openxmlformats-officedocument.theme+xml"/>
  <Override PartName="/ppt/tags/tag4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5.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 id="2147483696" r:id="rId8"/>
    <p:sldMasterId id="2147483708" r:id="rId9"/>
    <p:sldMasterId id="2147483720" r:id="rId10"/>
  </p:sldMasterIdLst>
  <p:notesMasterIdLst>
    <p:notesMasterId r:id="rId37"/>
  </p:notesMasterIdLst>
  <p:sldIdLst>
    <p:sldId id="256" r:id="rId11"/>
    <p:sldId id="258" r:id="rId12"/>
    <p:sldId id="259" r:id="rId13"/>
    <p:sldId id="260" r:id="rId14"/>
    <p:sldId id="283" r:id="rId15"/>
    <p:sldId id="315" r:id="rId16"/>
    <p:sldId id="290" r:id="rId17"/>
    <p:sldId id="317" r:id="rId18"/>
    <p:sldId id="401" r:id="rId19"/>
    <p:sldId id="391" r:id="rId20"/>
    <p:sldId id="433" r:id="rId21"/>
    <p:sldId id="414" r:id="rId22"/>
    <p:sldId id="416" r:id="rId23"/>
    <p:sldId id="327" r:id="rId24"/>
    <p:sldId id="417" r:id="rId25"/>
    <p:sldId id="419" r:id="rId26"/>
    <p:sldId id="420" r:id="rId27"/>
    <p:sldId id="430" r:id="rId28"/>
    <p:sldId id="316" r:id="rId29"/>
    <p:sldId id="1369" r:id="rId30"/>
    <p:sldId id="432" r:id="rId31"/>
    <p:sldId id="1366" r:id="rId32"/>
    <p:sldId id="311" r:id="rId33"/>
    <p:sldId id="1367" r:id="rId34"/>
    <p:sldId id="434" r:id="rId35"/>
    <p:sldId id="309"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95F"/>
    <a:srgbClr val="6C979E"/>
    <a:srgbClr val="0097D7"/>
    <a:srgbClr val="6E5093"/>
    <a:srgbClr val="09A145"/>
    <a:srgbClr val="009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79" d="100"/>
          <a:sy n="79" d="100"/>
        </p:scale>
        <p:origin x="86" y="43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https://aheadwam.sharepoint.com/sites/ResearchandPolicyTeam510/Shared%20Documents/General/5%20-%20Conferences,%20Presentations%20and%20Ext%20Publications/2024/Board%20-%2010%20year%20view/10%20year%20view.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headwam.sharepoint.com/sites/ResearchandPolicyTeam510/Shared%20Documents/General/5%20-%20Conferences,%20Presentations%20and%20Ext%20Publications/2024/Board%20-%2010%20year%20view/10%20year%20view.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85000"/>
                  <a:lumOff val="15000"/>
                </a:schemeClr>
              </a:solidFill>
              <a:latin typeface="+mn-lt"/>
              <a:ea typeface="+mn-ea"/>
              <a:cs typeface="+mn-cs"/>
            </a:defRPr>
          </a:pPr>
          <a:endParaRPr lang="en-US"/>
        </a:p>
      </c:txPr>
    </c:title>
    <c:autoTitleDeleted val="0"/>
    <c:plotArea>
      <c:layout/>
      <c:lineChart>
        <c:grouping val="standard"/>
        <c:varyColors val="0"/>
        <c:ser>
          <c:idx val="0"/>
          <c:order val="0"/>
          <c:tx>
            <c:strRef>
              <c:f>'[10 year view.xlsx]Students per Staff Member'!$A$13</c:f>
              <c:strCache>
                <c:ptCount val="1"/>
                <c:pt idx="0">
                  <c:v>Students per  support staff member</c:v>
                </c:pt>
              </c:strCache>
            </c:strRef>
          </c:tx>
          <c:spPr>
            <a:ln w="28575" cap="rnd">
              <a:solidFill>
                <a:schemeClr val="accent6">
                  <a:lumMod val="75000"/>
                </a:schemeClr>
              </a:solidFill>
              <a:round/>
            </a:ln>
            <a:effectLst/>
          </c:spPr>
          <c:marker>
            <c:symbol val="none"/>
          </c:marker>
          <c:dLbls>
            <c:spPr>
              <a:noFill/>
              <a:ln>
                <a:noFill/>
              </a:ln>
              <a:effectLst/>
            </c:spPr>
            <c:txPr>
              <a:bodyPr rot="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 year view.xlsx]Students per Staff Member'!$B$12:$C$12</c:f>
              <c:strCache>
                <c:ptCount val="2"/>
                <c:pt idx="0">
                  <c:v>2017/18</c:v>
                </c:pt>
                <c:pt idx="1">
                  <c:v>2023/24</c:v>
                </c:pt>
              </c:strCache>
            </c:strRef>
          </c:cat>
          <c:val>
            <c:numRef>
              <c:f>'[10 year view.xlsx]Students per Staff Member'!$B$13:$C$13</c:f>
              <c:numCache>
                <c:formatCode>0</c:formatCode>
                <c:ptCount val="2"/>
                <c:pt idx="0">
                  <c:v>115.90551181102362</c:v>
                </c:pt>
                <c:pt idx="1">
                  <c:v>137</c:v>
                </c:pt>
              </c:numCache>
            </c:numRef>
          </c:val>
          <c:smooth val="0"/>
          <c:extLst>
            <c:ext xmlns:c16="http://schemas.microsoft.com/office/drawing/2014/chart" uri="{C3380CC4-5D6E-409C-BE32-E72D297353CC}">
              <c16:uniqueId val="{00000000-7CBE-4532-B18F-EF8FBDB759F5}"/>
            </c:ext>
          </c:extLst>
        </c:ser>
        <c:dLbls>
          <c:dLblPos val="b"/>
          <c:showLegendKey val="0"/>
          <c:showVal val="1"/>
          <c:showCatName val="0"/>
          <c:showSerName val="0"/>
          <c:showPercent val="0"/>
          <c:showBubbleSize val="0"/>
        </c:dLbls>
        <c:smooth val="0"/>
        <c:axId val="553219663"/>
        <c:axId val="553220143"/>
      </c:lineChart>
      <c:catAx>
        <c:axId val="553219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553220143"/>
        <c:crosses val="autoZero"/>
        <c:auto val="1"/>
        <c:lblAlgn val="ctr"/>
        <c:lblOffset val="100"/>
        <c:noMultiLvlLbl val="0"/>
      </c:catAx>
      <c:valAx>
        <c:axId val="5532201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553219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lumMod val="85000"/>
              <a:lumOff val="15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en-US" sz="28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'[10 year view.xlsx]Students per Staff Member'!$A$15</c:f>
              <c:strCache>
                <c:ptCount val="1"/>
                <c:pt idx="0">
                  <c:v>FSD Average Budget (€) Per Student</c:v>
                </c:pt>
              </c:strCache>
            </c:strRef>
          </c:tx>
          <c:spPr>
            <a:ln w="28575" cap="rnd">
              <a:solidFill>
                <a:srgbClr val="A50021"/>
              </a:solidFill>
              <a:round/>
            </a:ln>
            <a:effectLst/>
          </c:spPr>
          <c:marker>
            <c:symbol val="none"/>
          </c:marker>
          <c:dLbls>
            <c:numFmt formatCode="[$€-1809]#,##0.00" sourceLinked="0"/>
            <c:spPr>
              <a:noFill/>
              <a:ln>
                <a:noFill/>
              </a:ln>
              <a:effectLst/>
            </c:spPr>
            <c:txPr>
              <a:bodyPr rot="0" spcFirstLastPara="1" vertOverflow="ellipsis" vert="horz" wrap="square" anchor="ctr" anchorCtr="1"/>
              <a:lstStyle/>
              <a:p>
                <a:pPr>
                  <a:defRPr lang="en-US" sz="20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 year view.xlsx]Students per Staff Member'!$B$14:$C$14</c:f>
              <c:strCache>
                <c:ptCount val="2"/>
                <c:pt idx="0">
                  <c:v>2017/18</c:v>
                </c:pt>
                <c:pt idx="1">
                  <c:v>2023/24</c:v>
                </c:pt>
              </c:strCache>
            </c:strRef>
          </c:cat>
          <c:val>
            <c:numRef>
              <c:f>'[10 year view.xlsx]Students per Staff Member'!$B$15:$C$15</c:f>
              <c:numCache>
                <c:formatCode>_(* #,##0.00_);_(* \(#,##0.00\);_(* "-"??_);_(@_)</c:formatCode>
                <c:ptCount val="2"/>
                <c:pt idx="0">
                  <c:v>650.4714176505563</c:v>
                </c:pt>
                <c:pt idx="1">
                  <c:v>423.56771806035692</c:v>
                </c:pt>
              </c:numCache>
            </c:numRef>
          </c:val>
          <c:smooth val="0"/>
          <c:extLst>
            <c:ext xmlns:c16="http://schemas.microsoft.com/office/drawing/2014/chart" uri="{C3380CC4-5D6E-409C-BE32-E72D297353CC}">
              <c16:uniqueId val="{00000000-2E1D-4C63-B913-22542FA1F995}"/>
            </c:ext>
          </c:extLst>
        </c:ser>
        <c:dLbls>
          <c:dLblPos val="t"/>
          <c:showLegendKey val="0"/>
          <c:showVal val="1"/>
          <c:showCatName val="0"/>
          <c:showSerName val="0"/>
          <c:showPercent val="0"/>
          <c:showBubbleSize val="0"/>
        </c:dLbls>
        <c:smooth val="0"/>
        <c:axId val="597479551"/>
        <c:axId val="597481471"/>
      </c:lineChart>
      <c:catAx>
        <c:axId val="597479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2000" b="0" i="0" u="none" strike="noStrike" kern="1200" baseline="0">
                <a:solidFill>
                  <a:schemeClr val="tx1"/>
                </a:solidFill>
                <a:latin typeface="+mn-lt"/>
                <a:ea typeface="+mn-ea"/>
                <a:cs typeface="+mn-cs"/>
              </a:defRPr>
            </a:pPr>
            <a:endParaRPr lang="en-US"/>
          </a:p>
        </c:txPr>
        <c:crossAx val="597481471"/>
        <c:crosses val="autoZero"/>
        <c:auto val="1"/>
        <c:lblAlgn val="ctr"/>
        <c:lblOffset val="100"/>
        <c:noMultiLvlLbl val="0"/>
      </c:catAx>
      <c:valAx>
        <c:axId val="597481471"/>
        <c:scaling>
          <c:orientation val="minMax"/>
          <c:min val="350"/>
        </c:scaling>
        <c:delete val="0"/>
        <c:axPos val="l"/>
        <c:majorGridlines>
          <c:spPr>
            <a:ln w="9525" cap="flat" cmpd="sng" algn="ctr">
              <a:solidFill>
                <a:schemeClr val="tx1">
                  <a:lumMod val="15000"/>
                  <a:lumOff val="85000"/>
                </a:schemeClr>
              </a:solidFill>
              <a:round/>
            </a:ln>
            <a:effectLst/>
          </c:spPr>
        </c:majorGridlines>
        <c:numFmt formatCode="_-[$€-83C]* #,##0.00_-;\-[$€-83C]* #,##0.00_-;_-[$€-83C]* &quot;-&quot;??_-;_-@_-" sourceLinked="0"/>
        <c:majorTickMark val="none"/>
        <c:minorTickMark val="none"/>
        <c:tickLblPos val="nextTo"/>
        <c:spPr>
          <a:noFill/>
          <a:ln>
            <a:noFill/>
          </a:ln>
          <a:effectLst/>
        </c:spPr>
        <c:txPr>
          <a:bodyPr rot="-60000000" spcFirstLastPara="1" vertOverflow="ellipsis" vert="horz" wrap="square" anchor="ctr" anchorCtr="1"/>
          <a:lstStyle/>
          <a:p>
            <a:pPr>
              <a:defRPr lang="en-US" sz="2000" b="0" i="0" u="none" strike="noStrike" kern="1200" baseline="0">
                <a:solidFill>
                  <a:schemeClr val="tx1"/>
                </a:solidFill>
                <a:latin typeface="+mn-lt"/>
                <a:ea typeface="+mn-ea"/>
                <a:cs typeface="+mn-cs"/>
              </a:defRPr>
            </a:pPr>
            <a:endParaRPr lang="en-US"/>
          </a:p>
        </c:txPr>
        <c:crossAx val="5974795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2000" b="0" i="0" u="none" strike="noStrike" kern="1200" baseline="0">
          <a:solidFill>
            <a:schemeClr val="tx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81E825-8A61-4A67-8A36-C011EEDFCEA9}"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GB"/>
        </a:p>
      </dgm:t>
    </dgm:pt>
    <dgm:pt modelId="{BF3747CB-4609-4218-8578-F81675730370}">
      <dgm:prSet phldrT="[Text]"/>
      <dgm:spPr/>
      <dgm:t>
        <a:bodyPr/>
        <a:lstStyle/>
        <a:p>
          <a:r>
            <a:rPr lang="en-GB" dirty="0"/>
            <a:t>National</a:t>
          </a:r>
        </a:p>
      </dgm:t>
    </dgm:pt>
    <dgm:pt modelId="{A1335B3F-E068-4171-B78F-BDA55CAA5EDC}" type="parTrans" cxnId="{EC044B18-2997-49B7-B14B-D61521139912}">
      <dgm:prSet/>
      <dgm:spPr/>
      <dgm:t>
        <a:bodyPr/>
        <a:lstStyle/>
        <a:p>
          <a:endParaRPr lang="en-GB"/>
        </a:p>
      </dgm:t>
    </dgm:pt>
    <dgm:pt modelId="{F6D8DD55-6774-4F8C-AC91-BCDC03955A1F}" type="sibTrans" cxnId="{EC044B18-2997-49B7-B14B-D61521139912}">
      <dgm:prSet/>
      <dgm:spPr/>
      <dgm:t>
        <a:bodyPr/>
        <a:lstStyle/>
        <a:p>
          <a:endParaRPr lang="en-GB"/>
        </a:p>
      </dgm:t>
    </dgm:pt>
    <dgm:pt modelId="{639CD3F2-3226-4A80-B64C-77BF8901A89F}">
      <dgm:prSet phldrT="[Text]"/>
      <dgm:spPr>
        <a:solidFill>
          <a:schemeClr val="bg2">
            <a:alpha val="90000"/>
          </a:schemeClr>
        </a:solidFill>
      </dgm:spPr>
      <dgm:t>
        <a:bodyPr/>
        <a:lstStyle/>
        <a:p>
          <a:pPr>
            <a:spcAft>
              <a:spcPts val="1200"/>
            </a:spcAft>
          </a:pPr>
          <a:r>
            <a:rPr lang="en-GB" dirty="0"/>
            <a:t>Review disability support staffing (Funding/Staffing Frameworks)</a:t>
          </a:r>
        </a:p>
      </dgm:t>
    </dgm:pt>
    <dgm:pt modelId="{5AA7DC84-5825-411C-9617-449BD07B74F5}" type="parTrans" cxnId="{A45A723B-ABF7-42D2-8E43-1CAF4CEF99FD}">
      <dgm:prSet/>
      <dgm:spPr/>
      <dgm:t>
        <a:bodyPr/>
        <a:lstStyle/>
        <a:p>
          <a:endParaRPr lang="en-GB"/>
        </a:p>
      </dgm:t>
    </dgm:pt>
    <dgm:pt modelId="{3B8FEBBF-8444-485A-AC62-C71F003E75A6}" type="sibTrans" cxnId="{A45A723B-ABF7-42D2-8E43-1CAF4CEF99FD}">
      <dgm:prSet/>
      <dgm:spPr/>
      <dgm:t>
        <a:bodyPr/>
        <a:lstStyle/>
        <a:p>
          <a:endParaRPr lang="en-GB"/>
        </a:p>
      </dgm:t>
    </dgm:pt>
    <dgm:pt modelId="{F0C121A5-657E-4B04-97D4-7A10139DA575}">
      <dgm:prSet phldrT="[Text]"/>
      <dgm:spPr>
        <a:solidFill>
          <a:schemeClr val="bg2">
            <a:alpha val="90000"/>
          </a:schemeClr>
        </a:solidFill>
      </dgm:spPr>
      <dgm:t>
        <a:bodyPr/>
        <a:lstStyle/>
        <a:p>
          <a:pPr>
            <a:spcAft>
              <a:spcPts val="1200"/>
            </a:spcAft>
          </a:pPr>
          <a:r>
            <a:rPr lang="en-GB" dirty="0"/>
            <a:t>FSD expansion</a:t>
          </a:r>
        </a:p>
      </dgm:t>
    </dgm:pt>
    <dgm:pt modelId="{F1D5E4A1-C2F2-4381-9638-B7CA4AB8DF6D}" type="parTrans" cxnId="{55B5E805-2CB6-4D80-ABF0-A46F142DD606}">
      <dgm:prSet/>
      <dgm:spPr/>
      <dgm:t>
        <a:bodyPr/>
        <a:lstStyle/>
        <a:p>
          <a:endParaRPr lang="en-GB"/>
        </a:p>
      </dgm:t>
    </dgm:pt>
    <dgm:pt modelId="{0C027B8A-A197-4BF0-A76B-07018B72B696}" type="sibTrans" cxnId="{55B5E805-2CB6-4D80-ABF0-A46F142DD606}">
      <dgm:prSet/>
      <dgm:spPr/>
      <dgm:t>
        <a:bodyPr/>
        <a:lstStyle/>
        <a:p>
          <a:endParaRPr lang="en-GB"/>
        </a:p>
      </dgm:t>
    </dgm:pt>
    <dgm:pt modelId="{B40A8871-76BB-40D3-B0BA-CF39C01FC662}">
      <dgm:prSet phldrT="[Text]"/>
      <dgm:spPr/>
      <dgm:t>
        <a:bodyPr/>
        <a:lstStyle/>
        <a:p>
          <a:r>
            <a:rPr lang="en-GB" dirty="0"/>
            <a:t>ETB</a:t>
          </a:r>
        </a:p>
      </dgm:t>
      <dgm:extLst>
        <a:ext uri="{E40237B7-FDA0-4F09-8148-C483321AD2D9}">
          <dgm14:cNvPr xmlns:dgm14="http://schemas.microsoft.com/office/drawing/2010/diagram" id="0" name="" descr="Key Recommendations"/>
        </a:ext>
      </dgm:extLst>
    </dgm:pt>
    <dgm:pt modelId="{B55539BD-8E0C-4909-875A-C6157EAAF73E}" type="parTrans" cxnId="{048C202E-D7F4-4589-B668-4788ABE0F24F}">
      <dgm:prSet/>
      <dgm:spPr/>
      <dgm:t>
        <a:bodyPr/>
        <a:lstStyle/>
        <a:p>
          <a:endParaRPr lang="en-GB"/>
        </a:p>
      </dgm:t>
    </dgm:pt>
    <dgm:pt modelId="{692A7272-E00E-484A-BF22-8BB84ABB270B}" type="sibTrans" cxnId="{048C202E-D7F4-4589-B668-4788ABE0F24F}">
      <dgm:prSet/>
      <dgm:spPr/>
      <dgm:t>
        <a:bodyPr/>
        <a:lstStyle/>
        <a:p>
          <a:endParaRPr lang="en-GB"/>
        </a:p>
      </dgm:t>
    </dgm:pt>
    <dgm:pt modelId="{3A914DA4-C129-46BE-AA3F-3FE11E5928E2}">
      <dgm:prSet phldrT="[Text]"/>
      <dgm:spPr>
        <a:solidFill>
          <a:schemeClr val="bg2">
            <a:alpha val="90000"/>
          </a:schemeClr>
        </a:solidFill>
      </dgm:spPr>
      <dgm:t>
        <a:bodyPr/>
        <a:lstStyle/>
        <a:p>
          <a:r>
            <a:rPr lang="en-GB" dirty="0"/>
            <a:t>Review and update RA policy</a:t>
          </a:r>
        </a:p>
      </dgm:t>
    </dgm:pt>
    <dgm:pt modelId="{22AC1559-0E91-40E1-A938-8F947DA31B58}" type="parTrans" cxnId="{A70AAF9B-3445-447D-B025-B1CCF65C6AE4}">
      <dgm:prSet/>
      <dgm:spPr/>
      <dgm:t>
        <a:bodyPr/>
        <a:lstStyle/>
        <a:p>
          <a:endParaRPr lang="en-GB"/>
        </a:p>
      </dgm:t>
    </dgm:pt>
    <dgm:pt modelId="{47BE50FB-1542-4B98-8053-0B60DA709651}" type="sibTrans" cxnId="{A70AAF9B-3445-447D-B025-B1CCF65C6AE4}">
      <dgm:prSet/>
      <dgm:spPr/>
      <dgm:t>
        <a:bodyPr/>
        <a:lstStyle/>
        <a:p>
          <a:endParaRPr lang="en-GB"/>
        </a:p>
      </dgm:t>
    </dgm:pt>
    <dgm:pt modelId="{FFA1763B-5963-4420-9E98-A2EEF6A265CF}">
      <dgm:prSet phldrT="[Text]"/>
      <dgm:spPr>
        <a:solidFill>
          <a:schemeClr val="bg2">
            <a:alpha val="90000"/>
          </a:schemeClr>
        </a:solidFill>
      </dgm:spPr>
      <dgm:t>
        <a:bodyPr/>
        <a:lstStyle/>
        <a:p>
          <a:r>
            <a:rPr lang="en-GB" dirty="0"/>
            <a:t>Review web communications – clear, consistent, messaging</a:t>
          </a:r>
        </a:p>
      </dgm:t>
    </dgm:pt>
    <dgm:pt modelId="{887E2566-346E-4E06-9E91-1B6ADFBCA31E}" type="parTrans" cxnId="{A961F905-4787-467B-8EFC-6F66F9EA3C3D}">
      <dgm:prSet/>
      <dgm:spPr/>
      <dgm:t>
        <a:bodyPr/>
        <a:lstStyle/>
        <a:p>
          <a:endParaRPr lang="en-GB"/>
        </a:p>
      </dgm:t>
    </dgm:pt>
    <dgm:pt modelId="{29DE8039-585B-4DD2-A4F7-727AC452E0B1}" type="sibTrans" cxnId="{A961F905-4787-467B-8EFC-6F66F9EA3C3D}">
      <dgm:prSet/>
      <dgm:spPr/>
      <dgm:t>
        <a:bodyPr/>
        <a:lstStyle/>
        <a:p>
          <a:endParaRPr lang="en-GB"/>
        </a:p>
      </dgm:t>
    </dgm:pt>
    <dgm:pt modelId="{E6CCC82B-86D4-4049-9B24-12A714751243}">
      <dgm:prSet phldrT="[Text]"/>
      <dgm:spPr/>
      <dgm:t>
        <a:bodyPr/>
        <a:lstStyle/>
        <a:p>
          <a:r>
            <a:rPr lang="en-GB" dirty="0"/>
            <a:t>AHEAD</a:t>
          </a:r>
        </a:p>
      </dgm:t>
    </dgm:pt>
    <dgm:pt modelId="{FDD9BF11-8B9D-4FCE-983B-186DA5230187}" type="parTrans" cxnId="{A8A48FAE-A0D0-46E3-A682-03B7E5188188}">
      <dgm:prSet/>
      <dgm:spPr/>
      <dgm:t>
        <a:bodyPr/>
        <a:lstStyle/>
        <a:p>
          <a:endParaRPr lang="en-GB"/>
        </a:p>
      </dgm:t>
    </dgm:pt>
    <dgm:pt modelId="{DD1A0320-517F-4915-9C09-FB9DCA7131BE}" type="sibTrans" cxnId="{A8A48FAE-A0D0-46E3-A682-03B7E5188188}">
      <dgm:prSet/>
      <dgm:spPr/>
      <dgm:t>
        <a:bodyPr/>
        <a:lstStyle/>
        <a:p>
          <a:endParaRPr lang="en-GB"/>
        </a:p>
      </dgm:t>
    </dgm:pt>
    <dgm:pt modelId="{09543B33-CD2A-46C3-91C1-51CB7ACD8F73}">
      <dgm:prSet phldrT="[Text]"/>
      <dgm:spPr>
        <a:solidFill>
          <a:schemeClr val="bg2">
            <a:alpha val="90000"/>
          </a:schemeClr>
        </a:solidFill>
      </dgm:spPr>
      <dgm:t>
        <a:bodyPr/>
        <a:lstStyle/>
        <a:p>
          <a:r>
            <a:rPr lang="en-GB" dirty="0"/>
            <a:t>Develop guidance and on-demand training</a:t>
          </a:r>
        </a:p>
      </dgm:t>
      <dgm:extLst>
        <a:ext uri="{E40237B7-FDA0-4F09-8148-C483321AD2D9}">
          <dgm14:cNvPr xmlns:dgm14="http://schemas.microsoft.com/office/drawing/2010/diagram" id="0" name="" descr="Key Recommendations divided into 3 Columns. First column, &quot;National&quot; : Review disability support staffing (funding and staffing frameworks), FSD expansion, and reduce barriers related to medical evidence requirements.&#10;Second column, &quot;ETB&quot;: Review and update RA policy, review web communications for clear and consistent messaging, develop communities of practice and foster collaboration.&#10;Third column, &quot;AHEAD&quot;: Develop guidance and on-demand training, gather and share good practice case studies, and create self-review tools for policies and communications."/>
        </a:ext>
      </dgm:extLst>
    </dgm:pt>
    <dgm:pt modelId="{9D7969A1-946E-4214-8A8E-B097F758C259}" type="parTrans" cxnId="{990D603D-4EB1-4BDD-AE6B-62E6B088B930}">
      <dgm:prSet/>
      <dgm:spPr/>
      <dgm:t>
        <a:bodyPr/>
        <a:lstStyle/>
        <a:p>
          <a:endParaRPr lang="en-GB"/>
        </a:p>
      </dgm:t>
    </dgm:pt>
    <dgm:pt modelId="{C03537D4-4529-4C13-A03A-D598889A892E}" type="sibTrans" cxnId="{990D603D-4EB1-4BDD-AE6B-62E6B088B930}">
      <dgm:prSet/>
      <dgm:spPr/>
      <dgm:t>
        <a:bodyPr/>
        <a:lstStyle/>
        <a:p>
          <a:endParaRPr lang="en-GB"/>
        </a:p>
      </dgm:t>
    </dgm:pt>
    <dgm:pt modelId="{22CBEE6F-01FC-46B2-B209-680C652CEBDE}">
      <dgm:prSet phldrT="[Text]"/>
      <dgm:spPr>
        <a:solidFill>
          <a:schemeClr val="bg2">
            <a:alpha val="90000"/>
          </a:schemeClr>
        </a:solidFill>
      </dgm:spPr>
      <dgm:t>
        <a:bodyPr/>
        <a:lstStyle/>
        <a:p>
          <a:r>
            <a:rPr lang="en-GB" dirty="0"/>
            <a:t>Create self-review tools for policies and comms</a:t>
          </a:r>
        </a:p>
      </dgm:t>
    </dgm:pt>
    <dgm:pt modelId="{E27A6D4C-3CAC-4601-B293-201F6A873FAA}" type="parTrans" cxnId="{306C4B3A-DF68-47CA-8D14-BAAD3A0D3FEA}">
      <dgm:prSet/>
      <dgm:spPr/>
      <dgm:t>
        <a:bodyPr/>
        <a:lstStyle/>
        <a:p>
          <a:endParaRPr lang="en-GB"/>
        </a:p>
      </dgm:t>
    </dgm:pt>
    <dgm:pt modelId="{C079F304-F206-4FD9-B380-A6BA72F1213C}" type="sibTrans" cxnId="{306C4B3A-DF68-47CA-8D14-BAAD3A0D3FEA}">
      <dgm:prSet/>
      <dgm:spPr/>
      <dgm:t>
        <a:bodyPr/>
        <a:lstStyle/>
        <a:p>
          <a:endParaRPr lang="en-GB"/>
        </a:p>
      </dgm:t>
    </dgm:pt>
    <dgm:pt modelId="{1D7FC2F1-A79B-486A-B968-D9458BD7FFF7}">
      <dgm:prSet phldrT="[Text]"/>
      <dgm:spPr>
        <a:solidFill>
          <a:schemeClr val="bg2">
            <a:alpha val="90000"/>
          </a:schemeClr>
        </a:solidFill>
      </dgm:spPr>
      <dgm:t>
        <a:bodyPr/>
        <a:lstStyle/>
        <a:p>
          <a:pPr>
            <a:spcAft>
              <a:spcPts val="1200"/>
            </a:spcAft>
          </a:pPr>
          <a:r>
            <a:rPr lang="en-GB" dirty="0"/>
            <a:t>Reduce barriers -Medical evidence requirement</a:t>
          </a:r>
        </a:p>
      </dgm:t>
    </dgm:pt>
    <dgm:pt modelId="{409BEE46-EAEC-4675-AC2F-8AEE01B39C49}" type="parTrans" cxnId="{4C2D0D59-49A9-46FF-A664-6EB15083B380}">
      <dgm:prSet/>
      <dgm:spPr/>
      <dgm:t>
        <a:bodyPr/>
        <a:lstStyle/>
        <a:p>
          <a:endParaRPr lang="en-GB"/>
        </a:p>
      </dgm:t>
    </dgm:pt>
    <dgm:pt modelId="{9A3E9D30-5B69-4FC7-A490-A4A10A820174}" type="sibTrans" cxnId="{4C2D0D59-49A9-46FF-A664-6EB15083B380}">
      <dgm:prSet/>
      <dgm:spPr/>
      <dgm:t>
        <a:bodyPr/>
        <a:lstStyle/>
        <a:p>
          <a:endParaRPr lang="en-GB"/>
        </a:p>
      </dgm:t>
    </dgm:pt>
    <dgm:pt modelId="{E3B963F8-A2EF-490B-B3FE-6FFE1E67909B}">
      <dgm:prSet phldrT="[Text]"/>
      <dgm:spPr>
        <a:solidFill>
          <a:schemeClr val="bg2">
            <a:alpha val="90000"/>
          </a:schemeClr>
        </a:solidFill>
      </dgm:spPr>
      <dgm:t>
        <a:bodyPr/>
        <a:lstStyle/>
        <a:p>
          <a:r>
            <a:rPr lang="en-GB" dirty="0"/>
            <a:t>Develop COPs and foster collaboration</a:t>
          </a:r>
        </a:p>
      </dgm:t>
    </dgm:pt>
    <dgm:pt modelId="{8133CAAB-A8B3-4B84-B53B-42CC8B2B4D09}" type="parTrans" cxnId="{311AA932-AF15-43FE-908B-62A9F3061DC6}">
      <dgm:prSet/>
      <dgm:spPr/>
      <dgm:t>
        <a:bodyPr/>
        <a:lstStyle/>
        <a:p>
          <a:endParaRPr lang="en-GB"/>
        </a:p>
      </dgm:t>
    </dgm:pt>
    <dgm:pt modelId="{AC1257A0-57F2-4A5C-A2C1-2138C05A5331}" type="sibTrans" cxnId="{311AA932-AF15-43FE-908B-62A9F3061DC6}">
      <dgm:prSet/>
      <dgm:spPr/>
      <dgm:t>
        <a:bodyPr/>
        <a:lstStyle/>
        <a:p>
          <a:endParaRPr lang="en-GB"/>
        </a:p>
      </dgm:t>
    </dgm:pt>
    <dgm:pt modelId="{BF0F9494-F544-4708-8FED-8C15A89B4808}">
      <dgm:prSet phldrT="[Text]"/>
      <dgm:spPr>
        <a:solidFill>
          <a:schemeClr val="bg2">
            <a:alpha val="90000"/>
          </a:schemeClr>
        </a:solidFill>
      </dgm:spPr>
      <dgm:t>
        <a:bodyPr/>
        <a:lstStyle/>
        <a:p>
          <a:r>
            <a:rPr lang="en-GB" dirty="0"/>
            <a:t>Gather and share good practice case studies</a:t>
          </a:r>
        </a:p>
      </dgm:t>
    </dgm:pt>
    <dgm:pt modelId="{E83FE5B0-DDEA-451D-B81B-38A984E7DF4D}" type="parTrans" cxnId="{AC5E2A49-01C2-4646-A0DB-D078279D52B9}">
      <dgm:prSet/>
      <dgm:spPr/>
      <dgm:t>
        <a:bodyPr/>
        <a:lstStyle/>
        <a:p>
          <a:endParaRPr lang="en-GB"/>
        </a:p>
      </dgm:t>
    </dgm:pt>
    <dgm:pt modelId="{3AF89FA7-FF41-4E0C-B1E2-29F957401349}" type="sibTrans" cxnId="{AC5E2A49-01C2-4646-A0DB-D078279D52B9}">
      <dgm:prSet/>
      <dgm:spPr/>
      <dgm:t>
        <a:bodyPr/>
        <a:lstStyle/>
        <a:p>
          <a:endParaRPr lang="en-GB"/>
        </a:p>
      </dgm:t>
    </dgm:pt>
    <dgm:pt modelId="{9D92B297-46A6-487A-874E-406C5F856950}" type="pres">
      <dgm:prSet presAssocID="{BB81E825-8A61-4A67-8A36-C011EEDFCEA9}" presName="Name0" presStyleCnt="0">
        <dgm:presLayoutVars>
          <dgm:dir/>
          <dgm:animLvl val="lvl"/>
          <dgm:resizeHandles val="exact"/>
        </dgm:presLayoutVars>
      </dgm:prSet>
      <dgm:spPr/>
    </dgm:pt>
    <dgm:pt modelId="{8D222CEF-05BC-4CE3-9E57-4FCCC4A5B219}" type="pres">
      <dgm:prSet presAssocID="{BF3747CB-4609-4218-8578-F81675730370}" presName="composite" presStyleCnt="0"/>
      <dgm:spPr/>
    </dgm:pt>
    <dgm:pt modelId="{5270EC8F-E769-4405-93EB-2576AFB56D87}" type="pres">
      <dgm:prSet presAssocID="{BF3747CB-4609-4218-8578-F81675730370}" presName="parTx" presStyleLbl="alignNode1" presStyleIdx="0" presStyleCnt="3">
        <dgm:presLayoutVars>
          <dgm:chMax val="0"/>
          <dgm:chPref val="0"/>
          <dgm:bulletEnabled val="1"/>
        </dgm:presLayoutVars>
      </dgm:prSet>
      <dgm:spPr/>
    </dgm:pt>
    <dgm:pt modelId="{4611250B-C5A7-46E9-BCD3-BE7776345A6A}" type="pres">
      <dgm:prSet presAssocID="{BF3747CB-4609-4218-8578-F81675730370}" presName="desTx" presStyleLbl="alignAccFollowNode1" presStyleIdx="0" presStyleCnt="3">
        <dgm:presLayoutVars>
          <dgm:bulletEnabled val="1"/>
        </dgm:presLayoutVars>
      </dgm:prSet>
      <dgm:spPr/>
    </dgm:pt>
    <dgm:pt modelId="{35FE6D06-4214-44F4-965E-AC89328F3C7A}" type="pres">
      <dgm:prSet presAssocID="{F6D8DD55-6774-4F8C-AC91-BCDC03955A1F}" presName="space" presStyleCnt="0"/>
      <dgm:spPr/>
    </dgm:pt>
    <dgm:pt modelId="{5C9EBE0E-129F-4255-8E94-6F9C5B17549B}" type="pres">
      <dgm:prSet presAssocID="{B40A8871-76BB-40D3-B0BA-CF39C01FC662}" presName="composite" presStyleCnt="0"/>
      <dgm:spPr/>
    </dgm:pt>
    <dgm:pt modelId="{07667B30-C2DE-4936-A13B-99CD1788722F}" type="pres">
      <dgm:prSet presAssocID="{B40A8871-76BB-40D3-B0BA-CF39C01FC662}" presName="parTx" presStyleLbl="alignNode1" presStyleIdx="1" presStyleCnt="3">
        <dgm:presLayoutVars>
          <dgm:chMax val="0"/>
          <dgm:chPref val="0"/>
          <dgm:bulletEnabled val="1"/>
        </dgm:presLayoutVars>
      </dgm:prSet>
      <dgm:spPr/>
    </dgm:pt>
    <dgm:pt modelId="{DB638C37-0FD1-4C21-A771-A3ACE9AC14C2}" type="pres">
      <dgm:prSet presAssocID="{B40A8871-76BB-40D3-B0BA-CF39C01FC662}" presName="desTx" presStyleLbl="alignAccFollowNode1" presStyleIdx="1" presStyleCnt="3">
        <dgm:presLayoutVars>
          <dgm:bulletEnabled val="1"/>
        </dgm:presLayoutVars>
      </dgm:prSet>
      <dgm:spPr/>
    </dgm:pt>
    <dgm:pt modelId="{26418A45-298C-4F69-93CA-3CF0DDDF6DDA}" type="pres">
      <dgm:prSet presAssocID="{692A7272-E00E-484A-BF22-8BB84ABB270B}" presName="space" presStyleCnt="0"/>
      <dgm:spPr/>
    </dgm:pt>
    <dgm:pt modelId="{3302E1D9-4E6C-44D0-862A-BEDEB2C94F30}" type="pres">
      <dgm:prSet presAssocID="{E6CCC82B-86D4-4049-9B24-12A714751243}" presName="composite" presStyleCnt="0"/>
      <dgm:spPr/>
    </dgm:pt>
    <dgm:pt modelId="{C872BCE4-47FB-4FCC-94BA-099B47E5B538}" type="pres">
      <dgm:prSet presAssocID="{E6CCC82B-86D4-4049-9B24-12A714751243}" presName="parTx" presStyleLbl="alignNode1" presStyleIdx="2" presStyleCnt="3">
        <dgm:presLayoutVars>
          <dgm:chMax val="0"/>
          <dgm:chPref val="0"/>
          <dgm:bulletEnabled val="1"/>
        </dgm:presLayoutVars>
      </dgm:prSet>
      <dgm:spPr/>
    </dgm:pt>
    <dgm:pt modelId="{90CB998F-0CB9-4605-9ED2-1905B3CC756A}" type="pres">
      <dgm:prSet presAssocID="{E6CCC82B-86D4-4049-9B24-12A714751243}" presName="desTx" presStyleLbl="alignAccFollowNode1" presStyleIdx="2" presStyleCnt="3">
        <dgm:presLayoutVars>
          <dgm:bulletEnabled val="1"/>
        </dgm:presLayoutVars>
      </dgm:prSet>
      <dgm:spPr/>
    </dgm:pt>
  </dgm:ptLst>
  <dgm:cxnLst>
    <dgm:cxn modelId="{55B5E805-2CB6-4D80-ABF0-A46F142DD606}" srcId="{BF3747CB-4609-4218-8578-F81675730370}" destId="{F0C121A5-657E-4B04-97D4-7A10139DA575}" srcOrd="1" destOrd="0" parTransId="{F1D5E4A1-C2F2-4381-9638-B7CA4AB8DF6D}" sibTransId="{0C027B8A-A197-4BF0-A76B-07018B72B696}"/>
    <dgm:cxn modelId="{A961F905-4787-467B-8EFC-6F66F9EA3C3D}" srcId="{B40A8871-76BB-40D3-B0BA-CF39C01FC662}" destId="{FFA1763B-5963-4420-9E98-A2EEF6A265CF}" srcOrd="1" destOrd="0" parTransId="{887E2566-346E-4E06-9E91-1B6ADFBCA31E}" sibTransId="{29DE8039-585B-4DD2-A4F7-727AC452E0B1}"/>
    <dgm:cxn modelId="{14A45C0F-0EA6-4B81-AD9F-CCF10DB201C5}" type="presOf" srcId="{3A914DA4-C129-46BE-AA3F-3FE11E5928E2}" destId="{DB638C37-0FD1-4C21-A771-A3ACE9AC14C2}" srcOrd="0" destOrd="0" presId="urn:microsoft.com/office/officeart/2005/8/layout/hList1"/>
    <dgm:cxn modelId="{EC044B18-2997-49B7-B14B-D61521139912}" srcId="{BB81E825-8A61-4A67-8A36-C011EEDFCEA9}" destId="{BF3747CB-4609-4218-8578-F81675730370}" srcOrd="0" destOrd="0" parTransId="{A1335B3F-E068-4171-B78F-BDA55CAA5EDC}" sibTransId="{F6D8DD55-6774-4F8C-AC91-BCDC03955A1F}"/>
    <dgm:cxn modelId="{5AF1A22D-130C-4441-9140-FECA3733C8E6}" type="presOf" srcId="{09543B33-CD2A-46C3-91C1-51CB7ACD8F73}" destId="{90CB998F-0CB9-4605-9ED2-1905B3CC756A}" srcOrd="0" destOrd="0" presId="urn:microsoft.com/office/officeart/2005/8/layout/hList1"/>
    <dgm:cxn modelId="{048C202E-D7F4-4589-B668-4788ABE0F24F}" srcId="{BB81E825-8A61-4A67-8A36-C011EEDFCEA9}" destId="{B40A8871-76BB-40D3-B0BA-CF39C01FC662}" srcOrd="1" destOrd="0" parTransId="{B55539BD-8E0C-4909-875A-C6157EAAF73E}" sibTransId="{692A7272-E00E-484A-BF22-8BB84ABB270B}"/>
    <dgm:cxn modelId="{311AA932-AF15-43FE-908B-62A9F3061DC6}" srcId="{B40A8871-76BB-40D3-B0BA-CF39C01FC662}" destId="{E3B963F8-A2EF-490B-B3FE-6FFE1E67909B}" srcOrd="2" destOrd="0" parTransId="{8133CAAB-A8B3-4B84-B53B-42CC8B2B4D09}" sibTransId="{AC1257A0-57F2-4A5C-A2C1-2138C05A5331}"/>
    <dgm:cxn modelId="{306C4B3A-DF68-47CA-8D14-BAAD3A0D3FEA}" srcId="{E6CCC82B-86D4-4049-9B24-12A714751243}" destId="{22CBEE6F-01FC-46B2-B209-680C652CEBDE}" srcOrd="2" destOrd="0" parTransId="{E27A6D4C-3CAC-4601-B293-201F6A873FAA}" sibTransId="{C079F304-F206-4FD9-B380-A6BA72F1213C}"/>
    <dgm:cxn modelId="{A45A723B-ABF7-42D2-8E43-1CAF4CEF99FD}" srcId="{BF3747CB-4609-4218-8578-F81675730370}" destId="{639CD3F2-3226-4A80-B64C-77BF8901A89F}" srcOrd="0" destOrd="0" parTransId="{5AA7DC84-5825-411C-9617-449BD07B74F5}" sibTransId="{3B8FEBBF-8444-485A-AC62-C71F003E75A6}"/>
    <dgm:cxn modelId="{990D603D-4EB1-4BDD-AE6B-62E6B088B930}" srcId="{E6CCC82B-86D4-4049-9B24-12A714751243}" destId="{09543B33-CD2A-46C3-91C1-51CB7ACD8F73}" srcOrd="0" destOrd="0" parTransId="{9D7969A1-946E-4214-8A8E-B097F758C259}" sibTransId="{C03537D4-4529-4C13-A03A-D598889A892E}"/>
    <dgm:cxn modelId="{E3B1475D-6984-41BC-B558-7D3737CDC75A}" type="presOf" srcId="{22CBEE6F-01FC-46B2-B209-680C652CEBDE}" destId="{90CB998F-0CB9-4605-9ED2-1905B3CC756A}" srcOrd="0" destOrd="2" presId="urn:microsoft.com/office/officeart/2005/8/layout/hList1"/>
    <dgm:cxn modelId="{AC5E2A49-01C2-4646-A0DB-D078279D52B9}" srcId="{E6CCC82B-86D4-4049-9B24-12A714751243}" destId="{BF0F9494-F544-4708-8FED-8C15A89B4808}" srcOrd="1" destOrd="0" parTransId="{E83FE5B0-DDEA-451D-B81B-38A984E7DF4D}" sibTransId="{3AF89FA7-FF41-4E0C-B1E2-29F957401349}"/>
    <dgm:cxn modelId="{30A91553-A24B-4FD3-90A2-872E9CE502A9}" type="presOf" srcId="{E6CCC82B-86D4-4049-9B24-12A714751243}" destId="{C872BCE4-47FB-4FCC-94BA-099B47E5B538}" srcOrd="0" destOrd="0" presId="urn:microsoft.com/office/officeart/2005/8/layout/hList1"/>
    <dgm:cxn modelId="{4C2D0D59-49A9-46FF-A664-6EB15083B380}" srcId="{BF3747CB-4609-4218-8578-F81675730370}" destId="{1D7FC2F1-A79B-486A-B968-D9458BD7FFF7}" srcOrd="2" destOrd="0" parTransId="{409BEE46-EAEC-4675-AC2F-8AEE01B39C49}" sibTransId="{9A3E9D30-5B69-4FC7-A490-A4A10A820174}"/>
    <dgm:cxn modelId="{7EAA9884-1033-462B-A428-344659EE7C72}" type="presOf" srcId="{FFA1763B-5963-4420-9E98-A2EEF6A265CF}" destId="{DB638C37-0FD1-4C21-A771-A3ACE9AC14C2}" srcOrd="0" destOrd="1" presId="urn:microsoft.com/office/officeart/2005/8/layout/hList1"/>
    <dgm:cxn modelId="{9C5A8197-A810-4178-84CB-7D7DB4DFEDEC}" type="presOf" srcId="{E3B963F8-A2EF-490B-B3FE-6FFE1E67909B}" destId="{DB638C37-0FD1-4C21-A771-A3ACE9AC14C2}" srcOrd="0" destOrd="2" presId="urn:microsoft.com/office/officeart/2005/8/layout/hList1"/>
    <dgm:cxn modelId="{A70AAF9B-3445-447D-B025-B1CCF65C6AE4}" srcId="{B40A8871-76BB-40D3-B0BA-CF39C01FC662}" destId="{3A914DA4-C129-46BE-AA3F-3FE11E5928E2}" srcOrd="0" destOrd="0" parTransId="{22AC1559-0E91-40E1-A938-8F947DA31B58}" sibTransId="{47BE50FB-1542-4B98-8053-0B60DA709651}"/>
    <dgm:cxn modelId="{D2ACCAA8-2C91-489D-BCA1-43810E1CDC8F}" type="presOf" srcId="{B40A8871-76BB-40D3-B0BA-CF39C01FC662}" destId="{07667B30-C2DE-4936-A13B-99CD1788722F}" srcOrd="0" destOrd="0" presId="urn:microsoft.com/office/officeart/2005/8/layout/hList1"/>
    <dgm:cxn modelId="{A8A48FAE-A0D0-46E3-A682-03B7E5188188}" srcId="{BB81E825-8A61-4A67-8A36-C011EEDFCEA9}" destId="{E6CCC82B-86D4-4049-9B24-12A714751243}" srcOrd="2" destOrd="0" parTransId="{FDD9BF11-8B9D-4FCE-983B-186DA5230187}" sibTransId="{DD1A0320-517F-4915-9C09-FB9DCA7131BE}"/>
    <dgm:cxn modelId="{BA6F51CB-209F-4BE7-B8AF-581F5F258594}" type="presOf" srcId="{F0C121A5-657E-4B04-97D4-7A10139DA575}" destId="{4611250B-C5A7-46E9-BCD3-BE7776345A6A}" srcOrd="0" destOrd="1" presId="urn:microsoft.com/office/officeart/2005/8/layout/hList1"/>
    <dgm:cxn modelId="{DD8DEECE-7A70-45FB-8806-C0B02D8C1BEC}" type="presOf" srcId="{639CD3F2-3226-4A80-B64C-77BF8901A89F}" destId="{4611250B-C5A7-46E9-BCD3-BE7776345A6A}" srcOrd="0" destOrd="0" presId="urn:microsoft.com/office/officeart/2005/8/layout/hList1"/>
    <dgm:cxn modelId="{7B5722DB-5109-4A3E-8B2A-C6003EE4991A}" type="presOf" srcId="{BF3747CB-4609-4218-8578-F81675730370}" destId="{5270EC8F-E769-4405-93EB-2576AFB56D87}" srcOrd="0" destOrd="0" presId="urn:microsoft.com/office/officeart/2005/8/layout/hList1"/>
    <dgm:cxn modelId="{92B6E7DC-5565-4131-A2DA-69AF93DACBF7}" type="presOf" srcId="{BF0F9494-F544-4708-8FED-8C15A89B4808}" destId="{90CB998F-0CB9-4605-9ED2-1905B3CC756A}" srcOrd="0" destOrd="1" presId="urn:microsoft.com/office/officeart/2005/8/layout/hList1"/>
    <dgm:cxn modelId="{FC0AFDE3-99DD-4350-A417-D241610094F3}" type="presOf" srcId="{BB81E825-8A61-4A67-8A36-C011EEDFCEA9}" destId="{9D92B297-46A6-487A-874E-406C5F856950}" srcOrd="0" destOrd="0" presId="urn:microsoft.com/office/officeart/2005/8/layout/hList1"/>
    <dgm:cxn modelId="{673FD6F7-C97C-49BA-A441-65866CC2810E}" type="presOf" srcId="{1D7FC2F1-A79B-486A-B968-D9458BD7FFF7}" destId="{4611250B-C5A7-46E9-BCD3-BE7776345A6A}" srcOrd="0" destOrd="2" presId="urn:microsoft.com/office/officeart/2005/8/layout/hList1"/>
    <dgm:cxn modelId="{61AA4D38-35A8-4A46-ABFD-DA54BBC3623B}" type="presParOf" srcId="{9D92B297-46A6-487A-874E-406C5F856950}" destId="{8D222CEF-05BC-4CE3-9E57-4FCCC4A5B219}" srcOrd="0" destOrd="0" presId="urn:microsoft.com/office/officeart/2005/8/layout/hList1"/>
    <dgm:cxn modelId="{091F7E7E-8202-41D3-9A1A-03B1A7D4826F}" type="presParOf" srcId="{8D222CEF-05BC-4CE3-9E57-4FCCC4A5B219}" destId="{5270EC8F-E769-4405-93EB-2576AFB56D87}" srcOrd="0" destOrd="0" presId="urn:microsoft.com/office/officeart/2005/8/layout/hList1"/>
    <dgm:cxn modelId="{E7295ED5-FFEB-494B-B4B7-C33EA1551120}" type="presParOf" srcId="{8D222CEF-05BC-4CE3-9E57-4FCCC4A5B219}" destId="{4611250B-C5A7-46E9-BCD3-BE7776345A6A}" srcOrd="1" destOrd="0" presId="urn:microsoft.com/office/officeart/2005/8/layout/hList1"/>
    <dgm:cxn modelId="{1C5DA60C-B7E0-4E86-9F10-2AB9289B6B73}" type="presParOf" srcId="{9D92B297-46A6-487A-874E-406C5F856950}" destId="{35FE6D06-4214-44F4-965E-AC89328F3C7A}" srcOrd="1" destOrd="0" presId="urn:microsoft.com/office/officeart/2005/8/layout/hList1"/>
    <dgm:cxn modelId="{90FBE763-FBA9-4DF5-B03E-34257689EDB4}" type="presParOf" srcId="{9D92B297-46A6-487A-874E-406C5F856950}" destId="{5C9EBE0E-129F-4255-8E94-6F9C5B17549B}" srcOrd="2" destOrd="0" presId="urn:microsoft.com/office/officeart/2005/8/layout/hList1"/>
    <dgm:cxn modelId="{1EF42F63-5305-4578-8A53-C4B8DD8C3621}" type="presParOf" srcId="{5C9EBE0E-129F-4255-8E94-6F9C5B17549B}" destId="{07667B30-C2DE-4936-A13B-99CD1788722F}" srcOrd="0" destOrd="0" presId="urn:microsoft.com/office/officeart/2005/8/layout/hList1"/>
    <dgm:cxn modelId="{6FDCA5A0-FEE4-4B45-B4CD-E95E14AF3252}" type="presParOf" srcId="{5C9EBE0E-129F-4255-8E94-6F9C5B17549B}" destId="{DB638C37-0FD1-4C21-A771-A3ACE9AC14C2}" srcOrd="1" destOrd="0" presId="urn:microsoft.com/office/officeart/2005/8/layout/hList1"/>
    <dgm:cxn modelId="{03BC5158-BD9C-4603-A6C0-1330497C1124}" type="presParOf" srcId="{9D92B297-46A6-487A-874E-406C5F856950}" destId="{26418A45-298C-4F69-93CA-3CF0DDDF6DDA}" srcOrd="3" destOrd="0" presId="urn:microsoft.com/office/officeart/2005/8/layout/hList1"/>
    <dgm:cxn modelId="{BAD4FFD1-4667-4612-884E-EECE6A8E3F5A}" type="presParOf" srcId="{9D92B297-46A6-487A-874E-406C5F856950}" destId="{3302E1D9-4E6C-44D0-862A-BEDEB2C94F30}" srcOrd="4" destOrd="0" presId="urn:microsoft.com/office/officeart/2005/8/layout/hList1"/>
    <dgm:cxn modelId="{B4B366FC-E8C9-4BE9-BC45-37ACFA0FB3E9}" type="presParOf" srcId="{3302E1D9-4E6C-44D0-862A-BEDEB2C94F30}" destId="{C872BCE4-47FB-4FCC-94BA-099B47E5B538}" srcOrd="0" destOrd="0" presId="urn:microsoft.com/office/officeart/2005/8/layout/hList1"/>
    <dgm:cxn modelId="{2A95B8AD-3D7C-436A-8A4C-4AFAE3527410}" type="presParOf" srcId="{3302E1D9-4E6C-44D0-862A-BEDEB2C94F30}" destId="{90CB998F-0CB9-4605-9ED2-1905B3CC756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8C6673-1B2B-48A3-BC5D-EEAAA78AFF9B}"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pt>
    <dgm:pt modelId="{6466DBE1-46D6-4DC7-91CB-8B69CBD84CE7}">
      <dgm:prSet phldrT="[Text]" custT="1"/>
      <dgm:spPr/>
      <dgm:t>
        <a:bodyPr/>
        <a:lstStyle/>
        <a:p>
          <a:pPr algn="ctr">
            <a:lnSpc>
              <a:spcPct val="100000"/>
            </a:lnSpc>
            <a:defRPr b="1"/>
          </a:pPr>
          <a:r>
            <a:rPr lang="en-GB" sz="2000" b="1">
              <a:solidFill>
                <a:schemeClr val="tx1">
                  <a:lumMod val="85000"/>
                  <a:lumOff val="15000"/>
                </a:schemeClr>
              </a:solidFill>
            </a:rPr>
            <a:t>Vehicle to declare your Intent</a:t>
          </a:r>
        </a:p>
      </dgm:t>
    </dgm:pt>
    <dgm:pt modelId="{E3023725-CEAB-43CB-A705-6339ADA2E52D}" type="sibTrans" cxnId="{F7DF10C3-91B0-49E6-B501-7589BDB4C75C}">
      <dgm:prSet/>
      <dgm:spPr/>
      <dgm:t>
        <a:bodyPr/>
        <a:lstStyle/>
        <a:p>
          <a:endParaRPr lang="en-GB" sz="2400" b="1">
            <a:solidFill>
              <a:schemeClr val="tx1">
                <a:lumMod val="85000"/>
                <a:lumOff val="15000"/>
              </a:schemeClr>
            </a:solidFill>
          </a:endParaRPr>
        </a:p>
      </dgm:t>
    </dgm:pt>
    <dgm:pt modelId="{B6F0DDF8-88BB-4DBF-962A-48756190C891}" type="parTrans" cxnId="{F7DF10C3-91B0-49E6-B501-7589BDB4C75C}">
      <dgm:prSet/>
      <dgm:spPr/>
      <dgm:t>
        <a:bodyPr/>
        <a:lstStyle/>
        <a:p>
          <a:endParaRPr lang="en-GB" sz="4400" b="1">
            <a:solidFill>
              <a:schemeClr val="tx1">
                <a:lumMod val="85000"/>
                <a:lumOff val="15000"/>
              </a:schemeClr>
            </a:solidFill>
          </a:endParaRPr>
        </a:p>
      </dgm:t>
    </dgm:pt>
    <dgm:pt modelId="{A0AB1AA3-AB7A-4755-9439-78F4FC3BA99E}">
      <dgm:prSet custT="1"/>
      <dgm:spPr/>
      <dgm:t>
        <a:bodyPr/>
        <a:lstStyle/>
        <a:p>
          <a:pPr algn="ctr">
            <a:lnSpc>
              <a:spcPct val="100000"/>
            </a:lnSpc>
            <a:defRPr b="1"/>
          </a:pPr>
          <a:r>
            <a:rPr lang="en-GB" sz="2000" b="1">
              <a:solidFill>
                <a:schemeClr val="tx1">
                  <a:lumMod val="85000"/>
                  <a:lumOff val="15000"/>
                </a:schemeClr>
              </a:solidFill>
            </a:rPr>
            <a:t>Anchor a culture of shared responsibility</a:t>
          </a:r>
        </a:p>
      </dgm:t>
    </dgm:pt>
    <dgm:pt modelId="{91982F1B-34DE-44B8-B6C1-C5F8F787AE97}" type="sibTrans" cxnId="{595755C4-984A-411E-B5B2-A950902BE9D4}">
      <dgm:prSet/>
      <dgm:spPr/>
      <dgm:t>
        <a:bodyPr/>
        <a:lstStyle/>
        <a:p>
          <a:endParaRPr lang="en-GB" sz="2400" b="1">
            <a:solidFill>
              <a:schemeClr val="tx1">
                <a:lumMod val="85000"/>
                <a:lumOff val="15000"/>
              </a:schemeClr>
            </a:solidFill>
          </a:endParaRPr>
        </a:p>
      </dgm:t>
    </dgm:pt>
    <dgm:pt modelId="{F8ACE44C-ECD9-4805-AA33-1E07D2274C78}" type="parTrans" cxnId="{595755C4-984A-411E-B5B2-A950902BE9D4}">
      <dgm:prSet/>
      <dgm:spPr/>
      <dgm:t>
        <a:bodyPr/>
        <a:lstStyle/>
        <a:p>
          <a:endParaRPr lang="en-GB" sz="4400" b="1">
            <a:solidFill>
              <a:schemeClr val="tx1">
                <a:lumMod val="85000"/>
                <a:lumOff val="15000"/>
              </a:schemeClr>
            </a:solidFill>
          </a:endParaRPr>
        </a:p>
      </dgm:t>
    </dgm:pt>
    <dgm:pt modelId="{BFBEBC35-34D1-48BF-A2DD-B5401E352271}">
      <dgm:prSet custT="1"/>
      <dgm:spPr/>
      <dgm:t>
        <a:bodyPr/>
        <a:lstStyle/>
        <a:p>
          <a:pPr algn="ctr">
            <a:lnSpc>
              <a:spcPct val="100000"/>
            </a:lnSpc>
            <a:defRPr b="1"/>
          </a:pPr>
          <a:r>
            <a:rPr lang="en-GB" sz="2000" b="1">
              <a:solidFill>
                <a:schemeClr val="tx1">
                  <a:lumMod val="85000"/>
                  <a:lumOff val="15000"/>
                </a:schemeClr>
              </a:solidFill>
            </a:rPr>
            <a:t>Strategies, policies and procedures</a:t>
          </a:r>
        </a:p>
      </dgm:t>
    </dgm:pt>
    <dgm:pt modelId="{2E2E0767-FDBB-42BD-BAAF-37812BCB10C8}" type="sibTrans" cxnId="{8CE31F8E-AC10-4CD5-9431-CECF0949D509}">
      <dgm:prSet/>
      <dgm:spPr/>
      <dgm:t>
        <a:bodyPr/>
        <a:lstStyle/>
        <a:p>
          <a:endParaRPr lang="en-GB" sz="2400" b="1">
            <a:solidFill>
              <a:schemeClr val="tx1">
                <a:lumMod val="85000"/>
                <a:lumOff val="15000"/>
              </a:schemeClr>
            </a:solidFill>
          </a:endParaRPr>
        </a:p>
      </dgm:t>
    </dgm:pt>
    <dgm:pt modelId="{9B5B99F2-4FF1-4CA0-8A8F-AB6D8CAB011B}" type="parTrans" cxnId="{8CE31F8E-AC10-4CD5-9431-CECF0949D509}">
      <dgm:prSet/>
      <dgm:spPr/>
      <dgm:t>
        <a:bodyPr/>
        <a:lstStyle/>
        <a:p>
          <a:endParaRPr lang="en-GB" sz="4400" b="1">
            <a:solidFill>
              <a:schemeClr val="tx1">
                <a:lumMod val="85000"/>
                <a:lumOff val="15000"/>
              </a:schemeClr>
            </a:solidFill>
          </a:endParaRPr>
        </a:p>
      </dgm:t>
    </dgm:pt>
    <dgm:pt modelId="{5233DCDE-5405-4B4F-A980-7F8B0F393C91}">
      <dgm:prSet custT="1"/>
      <dgm:spPr/>
      <dgm:t>
        <a:bodyPr/>
        <a:lstStyle/>
        <a:p>
          <a:pPr algn="ctr">
            <a:lnSpc>
              <a:spcPct val="100000"/>
            </a:lnSpc>
            <a:defRPr b="1"/>
          </a:pPr>
          <a:r>
            <a:rPr lang="en-GB" sz="2000" b="1">
              <a:solidFill>
                <a:schemeClr val="tx1">
                  <a:lumMod val="85000"/>
                  <a:lumOff val="15000"/>
                </a:schemeClr>
              </a:solidFill>
            </a:rPr>
            <a:t>More Unified Language of and commitment to UD</a:t>
          </a:r>
        </a:p>
      </dgm:t>
    </dgm:pt>
    <dgm:pt modelId="{D5DC2930-2ABF-47E3-9D96-E8ACE13C9A41}" type="sibTrans" cxnId="{1A270840-AADA-413A-BC3E-8BC26BBB3388}">
      <dgm:prSet/>
      <dgm:spPr/>
      <dgm:t>
        <a:bodyPr/>
        <a:lstStyle/>
        <a:p>
          <a:endParaRPr lang="en-GB" sz="2400" b="1">
            <a:solidFill>
              <a:schemeClr val="tx1">
                <a:lumMod val="85000"/>
                <a:lumOff val="15000"/>
              </a:schemeClr>
            </a:solidFill>
          </a:endParaRPr>
        </a:p>
      </dgm:t>
    </dgm:pt>
    <dgm:pt modelId="{1895CFDA-2215-49B3-A82B-F7C93A4638B9}" type="parTrans" cxnId="{1A270840-AADA-413A-BC3E-8BC26BBB3388}">
      <dgm:prSet/>
      <dgm:spPr/>
      <dgm:t>
        <a:bodyPr/>
        <a:lstStyle/>
        <a:p>
          <a:endParaRPr lang="en-GB" sz="4400" b="1">
            <a:solidFill>
              <a:schemeClr val="tx1">
                <a:lumMod val="85000"/>
                <a:lumOff val="15000"/>
              </a:schemeClr>
            </a:solidFill>
          </a:endParaRPr>
        </a:p>
      </dgm:t>
    </dgm:pt>
    <dgm:pt modelId="{88368D90-7DBC-46D3-8ABC-54348E4E9948}">
      <dgm:prSet custT="1"/>
      <dgm:spPr/>
      <dgm:t>
        <a:bodyPr/>
        <a:lstStyle/>
        <a:p>
          <a:pPr algn="ctr">
            <a:lnSpc>
              <a:spcPct val="100000"/>
            </a:lnSpc>
            <a:defRPr b="1"/>
          </a:pPr>
          <a:r>
            <a:rPr lang="en-GB" sz="2000" b="1">
              <a:solidFill>
                <a:schemeClr val="tx1">
                  <a:lumMod val="85000"/>
                  <a:lumOff val="15000"/>
                </a:schemeClr>
              </a:solidFill>
            </a:rPr>
            <a:t>More effective compliance</a:t>
          </a:r>
        </a:p>
      </dgm:t>
    </dgm:pt>
    <dgm:pt modelId="{CB86D2AF-CE41-4581-9AF1-0DCAD1BA069E}" type="sibTrans" cxnId="{7B3158E8-44B4-472B-A571-EC2D3F132E7B}">
      <dgm:prSet/>
      <dgm:spPr/>
      <dgm:t>
        <a:bodyPr/>
        <a:lstStyle/>
        <a:p>
          <a:endParaRPr lang="en-GB" sz="2400" b="1">
            <a:solidFill>
              <a:schemeClr val="tx1">
                <a:lumMod val="85000"/>
                <a:lumOff val="15000"/>
              </a:schemeClr>
            </a:solidFill>
          </a:endParaRPr>
        </a:p>
      </dgm:t>
    </dgm:pt>
    <dgm:pt modelId="{247197DA-B7C2-4719-9B7A-6D724B213A4B}" type="parTrans" cxnId="{7B3158E8-44B4-472B-A571-EC2D3F132E7B}">
      <dgm:prSet/>
      <dgm:spPr/>
      <dgm:t>
        <a:bodyPr/>
        <a:lstStyle/>
        <a:p>
          <a:endParaRPr lang="en-GB" sz="4400" b="1">
            <a:solidFill>
              <a:schemeClr val="tx1">
                <a:lumMod val="85000"/>
                <a:lumOff val="15000"/>
              </a:schemeClr>
            </a:solidFill>
          </a:endParaRPr>
        </a:p>
      </dgm:t>
    </dgm:pt>
    <dgm:pt modelId="{22F34816-36B1-4783-93EE-67AD79F674C1}" type="pres">
      <dgm:prSet presAssocID="{828C6673-1B2B-48A3-BC5D-EEAAA78AFF9B}" presName="root" presStyleCnt="0">
        <dgm:presLayoutVars>
          <dgm:dir/>
          <dgm:resizeHandles val="exact"/>
        </dgm:presLayoutVars>
      </dgm:prSet>
      <dgm:spPr/>
    </dgm:pt>
    <dgm:pt modelId="{89C313E2-61CB-4291-A4BC-FDFD18D9CCB4}" type="pres">
      <dgm:prSet presAssocID="{6466DBE1-46D6-4DC7-91CB-8B69CBD84CE7}" presName="compNode" presStyleCnt="0"/>
      <dgm:spPr/>
    </dgm:pt>
    <dgm:pt modelId="{ADD86A08-B685-4D1C-A257-BDEFA891C67C}" type="pres">
      <dgm:prSet presAssocID="{6466DBE1-46D6-4DC7-91CB-8B69CBD84CE7}" presName="iconRect" presStyleLbl="node1" presStyleIdx="0" presStyleCnt="5" custScaleX="171166" custScaleY="171166" custLinFactNeighborX="89683" custLinFactNeighborY="-6132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ar with solid fill">
            <a:extLst>
              <a:ext uri="{C183D7F6-B498-43B3-948B-1728B52AA6E4}">
                <adec:decorative xmlns:adec="http://schemas.microsoft.com/office/drawing/2017/decorative" val="1"/>
              </a:ext>
            </a:extLst>
          </dgm14:cNvPr>
        </a:ext>
      </dgm:extLst>
    </dgm:pt>
    <dgm:pt modelId="{7D8F6240-BD46-4B9A-A0AE-E821FF352490}" type="pres">
      <dgm:prSet presAssocID="{6466DBE1-46D6-4DC7-91CB-8B69CBD84CE7}" presName="iconSpace" presStyleCnt="0"/>
      <dgm:spPr/>
    </dgm:pt>
    <dgm:pt modelId="{BB02C2C9-F1F4-4395-8CE4-B51966B31C22}" type="pres">
      <dgm:prSet presAssocID="{6466DBE1-46D6-4DC7-91CB-8B69CBD84CE7}" presName="parTx" presStyleLbl="revTx" presStyleIdx="0" presStyleCnt="10">
        <dgm:presLayoutVars>
          <dgm:chMax val="0"/>
          <dgm:chPref val="0"/>
        </dgm:presLayoutVars>
      </dgm:prSet>
      <dgm:spPr/>
    </dgm:pt>
    <dgm:pt modelId="{209208AB-7B47-4424-A102-25A62F970FF6}" type="pres">
      <dgm:prSet presAssocID="{6466DBE1-46D6-4DC7-91CB-8B69CBD84CE7}" presName="txSpace" presStyleCnt="0"/>
      <dgm:spPr/>
    </dgm:pt>
    <dgm:pt modelId="{97BDCD2C-D746-479C-9DF9-633BC190D7DE}" type="pres">
      <dgm:prSet presAssocID="{6466DBE1-46D6-4DC7-91CB-8B69CBD84CE7}" presName="desTx" presStyleLbl="revTx" presStyleIdx="1" presStyleCnt="10">
        <dgm:presLayoutVars/>
      </dgm:prSet>
      <dgm:spPr/>
    </dgm:pt>
    <dgm:pt modelId="{3627F419-55A6-44FB-917C-69E484FE4E93}" type="pres">
      <dgm:prSet presAssocID="{E3023725-CEAB-43CB-A705-6339ADA2E52D}" presName="sibTrans" presStyleCnt="0"/>
      <dgm:spPr/>
    </dgm:pt>
    <dgm:pt modelId="{AD9441B5-90C8-4494-BC16-D9DB9F94069E}" type="pres">
      <dgm:prSet presAssocID="{A0AB1AA3-AB7A-4755-9439-78F4FC3BA99E}" presName="compNode" presStyleCnt="0"/>
      <dgm:spPr/>
    </dgm:pt>
    <dgm:pt modelId="{0B69FC1A-DA9C-47A0-A134-68D994EBC239}" type="pres">
      <dgm:prSet presAssocID="{A0AB1AA3-AB7A-4755-9439-78F4FC3BA99E}" presName="iconRect" presStyleLbl="node1" presStyleIdx="1" presStyleCnt="5" custScaleX="171166" custScaleY="171166" custLinFactNeighborX="89683" custLinFactNeighborY="-6132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nchor with solid fill">
            <a:extLst>
              <a:ext uri="{C183D7F6-B498-43B3-948B-1728B52AA6E4}">
                <adec:decorative xmlns:adec="http://schemas.microsoft.com/office/drawing/2017/decorative" val="1"/>
              </a:ext>
            </a:extLst>
          </dgm14:cNvPr>
        </a:ext>
      </dgm:extLst>
    </dgm:pt>
    <dgm:pt modelId="{B0842391-B69E-4C43-AC4E-B9297C497544}" type="pres">
      <dgm:prSet presAssocID="{A0AB1AA3-AB7A-4755-9439-78F4FC3BA99E}" presName="iconSpace" presStyleCnt="0"/>
      <dgm:spPr/>
    </dgm:pt>
    <dgm:pt modelId="{DD68BA80-8784-4DBC-B87C-631213B1D69B}" type="pres">
      <dgm:prSet presAssocID="{A0AB1AA3-AB7A-4755-9439-78F4FC3BA99E}" presName="parTx" presStyleLbl="revTx" presStyleIdx="2" presStyleCnt="10">
        <dgm:presLayoutVars>
          <dgm:chMax val="0"/>
          <dgm:chPref val="0"/>
        </dgm:presLayoutVars>
      </dgm:prSet>
      <dgm:spPr/>
    </dgm:pt>
    <dgm:pt modelId="{842F2570-5F2B-43AD-942A-DF185544ACA3}" type="pres">
      <dgm:prSet presAssocID="{A0AB1AA3-AB7A-4755-9439-78F4FC3BA99E}" presName="txSpace" presStyleCnt="0"/>
      <dgm:spPr/>
    </dgm:pt>
    <dgm:pt modelId="{EFD390A0-6F97-4CA0-A7AD-8BFAC976F1B7}" type="pres">
      <dgm:prSet presAssocID="{A0AB1AA3-AB7A-4755-9439-78F4FC3BA99E}" presName="desTx" presStyleLbl="revTx" presStyleIdx="3" presStyleCnt="10">
        <dgm:presLayoutVars/>
      </dgm:prSet>
      <dgm:spPr/>
    </dgm:pt>
    <dgm:pt modelId="{0E9E50DB-77F3-4901-AC76-17F054E2C31C}" type="pres">
      <dgm:prSet presAssocID="{91982F1B-34DE-44B8-B6C1-C5F8F787AE97}" presName="sibTrans" presStyleCnt="0"/>
      <dgm:spPr/>
    </dgm:pt>
    <dgm:pt modelId="{C3EAA224-F764-4C09-BC9F-6858836B6930}" type="pres">
      <dgm:prSet presAssocID="{BFBEBC35-34D1-48BF-A2DD-B5401E352271}" presName="compNode" presStyleCnt="0"/>
      <dgm:spPr/>
    </dgm:pt>
    <dgm:pt modelId="{EBCE7013-985D-4EAB-95E3-33D85F81294E}" type="pres">
      <dgm:prSet presAssocID="{BFBEBC35-34D1-48BF-A2DD-B5401E352271}" presName="iconRect" presStyleLbl="node1" presStyleIdx="2" presStyleCnt="5" custScaleX="171166" custScaleY="171166" custLinFactNeighborX="89683" custLinFactNeighborY="-6132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Folder Search with solid fill">
            <a:extLst>
              <a:ext uri="{C183D7F6-B498-43B3-948B-1728B52AA6E4}">
                <adec:decorative xmlns:adec="http://schemas.microsoft.com/office/drawing/2017/decorative" val="1"/>
              </a:ext>
            </a:extLst>
          </dgm14:cNvPr>
        </a:ext>
      </dgm:extLst>
    </dgm:pt>
    <dgm:pt modelId="{73697FFF-8F2E-4A5B-9C40-102DE0EBA09D}" type="pres">
      <dgm:prSet presAssocID="{BFBEBC35-34D1-48BF-A2DD-B5401E352271}" presName="iconSpace" presStyleCnt="0"/>
      <dgm:spPr/>
    </dgm:pt>
    <dgm:pt modelId="{FDFEB522-9165-47AB-85CB-42DF50AD9675}" type="pres">
      <dgm:prSet presAssocID="{BFBEBC35-34D1-48BF-A2DD-B5401E352271}" presName="parTx" presStyleLbl="revTx" presStyleIdx="4" presStyleCnt="10">
        <dgm:presLayoutVars>
          <dgm:chMax val="0"/>
          <dgm:chPref val="0"/>
        </dgm:presLayoutVars>
      </dgm:prSet>
      <dgm:spPr/>
    </dgm:pt>
    <dgm:pt modelId="{A0E1A78B-088C-4C50-B4DB-1FAAE48302B1}" type="pres">
      <dgm:prSet presAssocID="{BFBEBC35-34D1-48BF-A2DD-B5401E352271}" presName="txSpace" presStyleCnt="0"/>
      <dgm:spPr/>
    </dgm:pt>
    <dgm:pt modelId="{5217D1D4-C82E-4193-921E-809274237D15}" type="pres">
      <dgm:prSet presAssocID="{BFBEBC35-34D1-48BF-A2DD-B5401E352271}" presName="desTx" presStyleLbl="revTx" presStyleIdx="5" presStyleCnt="10">
        <dgm:presLayoutVars/>
      </dgm:prSet>
      <dgm:spPr/>
    </dgm:pt>
    <dgm:pt modelId="{E284023D-3E95-4B68-932F-98BE1122457A}" type="pres">
      <dgm:prSet presAssocID="{2E2E0767-FDBB-42BD-BAAF-37812BCB10C8}" presName="sibTrans" presStyleCnt="0"/>
      <dgm:spPr/>
    </dgm:pt>
    <dgm:pt modelId="{12C910CA-4C34-4B8A-80A9-96A4F76FAF74}" type="pres">
      <dgm:prSet presAssocID="{5233DCDE-5405-4B4F-A980-7F8B0F393C91}" presName="compNode" presStyleCnt="0"/>
      <dgm:spPr/>
    </dgm:pt>
    <dgm:pt modelId="{D4E997F5-85DE-4C8E-8C9B-51D264E3457E}" type="pres">
      <dgm:prSet presAssocID="{5233DCDE-5405-4B4F-A980-7F8B0F393C91}" presName="iconRect" presStyleLbl="node1" presStyleIdx="3" presStyleCnt="5" custScaleX="171166" custScaleY="171166" custLinFactNeighborX="89683" custLinFactNeighborY="-6132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hat with solid fill">
            <a:extLst>
              <a:ext uri="{C183D7F6-B498-43B3-948B-1728B52AA6E4}">
                <adec:decorative xmlns:adec="http://schemas.microsoft.com/office/drawing/2017/decorative" val="1"/>
              </a:ext>
            </a:extLst>
          </dgm14:cNvPr>
        </a:ext>
      </dgm:extLst>
    </dgm:pt>
    <dgm:pt modelId="{A49A8263-C673-4BA5-90C1-F79A51D14C00}" type="pres">
      <dgm:prSet presAssocID="{5233DCDE-5405-4B4F-A980-7F8B0F393C91}" presName="iconSpace" presStyleCnt="0"/>
      <dgm:spPr/>
    </dgm:pt>
    <dgm:pt modelId="{69EBD2BE-4BE0-4931-8CB0-CE10D28EAD77}" type="pres">
      <dgm:prSet presAssocID="{5233DCDE-5405-4B4F-A980-7F8B0F393C91}" presName="parTx" presStyleLbl="revTx" presStyleIdx="6" presStyleCnt="10">
        <dgm:presLayoutVars>
          <dgm:chMax val="0"/>
          <dgm:chPref val="0"/>
        </dgm:presLayoutVars>
      </dgm:prSet>
      <dgm:spPr/>
    </dgm:pt>
    <dgm:pt modelId="{89121D4E-DD20-4096-A20B-7750BAE784DB}" type="pres">
      <dgm:prSet presAssocID="{5233DCDE-5405-4B4F-A980-7F8B0F393C91}" presName="txSpace" presStyleCnt="0"/>
      <dgm:spPr/>
    </dgm:pt>
    <dgm:pt modelId="{AFF3589E-E2B4-452D-BE6E-60A7398E1476}" type="pres">
      <dgm:prSet presAssocID="{5233DCDE-5405-4B4F-A980-7F8B0F393C91}" presName="desTx" presStyleLbl="revTx" presStyleIdx="7" presStyleCnt="10">
        <dgm:presLayoutVars/>
      </dgm:prSet>
      <dgm:spPr/>
    </dgm:pt>
    <dgm:pt modelId="{307042DD-67D7-4EC6-91C5-53D67B48C041}" type="pres">
      <dgm:prSet presAssocID="{D5DC2930-2ABF-47E3-9D96-E8ACE13C9A41}" presName="sibTrans" presStyleCnt="0"/>
      <dgm:spPr/>
    </dgm:pt>
    <dgm:pt modelId="{8E7F5972-F166-42E9-933A-34FFEF8F8C0D}" type="pres">
      <dgm:prSet presAssocID="{88368D90-7DBC-46D3-8ABC-54348E4E9948}" presName="compNode" presStyleCnt="0"/>
      <dgm:spPr/>
    </dgm:pt>
    <dgm:pt modelId="{EE69BE00-0053-4546-A8FC-0A9543F9E964}" type="pres">
      <dgm:prSet presAssocID="{88368D90-7DBC-46D3-8ABC-54348E4E9948}" presName="iconRect" presStyleLbl="node1" presStyleIdx="4" presStyleCnt="5" custScaleX="171166" custScaleY="171166" custLinFactNeighborX="89683" custLinFactNeighborY="-6132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3000" b="-3000"/>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A5B2699-B57C-4CFB-81F9-62654DB8E432}" type="pres">
      <dgm:prSet presAssocID="{88368D90-7DBC-46D3-8ABC-54348E4E9948}" presName="iconSpace" presStyleCnt="0"/>
      <dgm:spPr/>
    </dgm:pt>
    <dgm:pt modelId="{0B7B6CC2-8A2F-4924-AFB4-4E80BCF95EE2}" type="pres">
      <dgm:prSet presAssocID="{88368D90-7DBC-46D3-8ABC-54348E4E9948}" presName="parTx" presStyleLbl="revTx" presStyleIdx="8" presStyleCnt="10">
        <dgm:presLayoutVars>
          <dgm:chMax val="0"/>
          <dgm:chPref val="0"/>
        </dgm:presLayoutVars>
      </dgm:prSet>
      <dgm:spPr/>
    </dgm:pt>
    <dgm:pt modelId="{CA20A6C5-4132-4165-A090-EF0B5BA1B949}" type="pres">
      <dgm:prSet presAssocID="{88368D90-7DBC-46D3-8ABC-54348E4E9948}" presName="txSpace" presStyleCnt="0"/>
      <dgm:spPr/>
    </dgm:pt>
    <dgm:pt modelId="{A96441C5-670F-420D-AEEA-439598B7202B}" type="pres">
      <dgm:prSet presAssocID="{88368D90-7DBC-46D3-8ABC-54348E4E9948}" presName="desTx" presStyleLbl="revTx" presStyleIdx="9" presStyleCnt="10">
        <dgm:presLayoutVars/>
      </dgm:prSet>
      <dgm:spPr/>
    </dgm:pt>
  </dgm:ptLst>
  <dgm:cxnLst>
    <dgm:cxn modelId="{99BA510E-8622-41E0-AF72-73C9236E8495}" type="presOf" srcId="{5233DCDE-5405-4B4F-A980-7F8B0F393C91}" destId="{69EBD2BE-4BE0-4931-8CB0-CE10D28EAD77}" srcOrd="0" destOrd="0" presId="urn:microsoft.com/office/officeart/2018/2/layout/IconLabelDescriptionList"/>
    <dgm:cxn modelId="{1A270840-AADA-413A-BC3E-8BC26BBB3388}" srcId="{828C6673-1B2B-48A3-BC5D-EEAAA78AFF9B}" destId="{5233DCDE-5405-4B4F-A980-7F8B0F393C91}" srcOrd="3" destOrd="0" parTransId="{1895CFDA-2215-49B3-A82B-F7C93A4638B9}" sibTransId="{D5DC2930-2ABF-47E3-9D96-E8ACE13C9A41}"/>
    <dgm:cxn modelId="{95BDAC6F-3831-4299-9051-51F120E4171C}" type="presOf" srcId="{BFBEBC35-34D1-48BF-A2DD-B5401E352271}" destId="{FDFEB522-9165-47AB-85CB-42DF50AD9675}" srcOrd="0" destOrd="0" presId="urn:microsoft.com/office/officeart/2018/2/layout/IconLabelDescriptionList"/>
    <dgm:cxn modelId="{1F8DCA75-73E7-4080-BFD4-9A86905197D2}" type="presOf" srcId="{88368D90-7DBC-46D3-8ABC-54348E4E9948}" destId="{0B7B6CC2-8A2F-4924-AFB4-4E80BCF95EE2}" srcOrd="0" destOrd="0" presId="urn:microsoft.com/office/officeart/2018/2/layout/IconLabelDescriptionList"/>
    <dgm:cxn modelId="{8CE31F8E-AC10-4CD5-9431-CECF0949D509}" srcId="{828C6673-1B2B-48A3-BC5D-EEAAA78AFF9B}" destId="{BFBEBC35-34D1-48BF-A2DD-B5401E352271}" srcOrd="2" destOrd="0" parTransId="{9B5B99F2-4FF1-4CA0-8A8F-AB6D8CAB011B}" sibTransId="{2E2E0767-FDBB-42BD-BAAF-37812BCB10C8}"/>
    <dgm:cxn modelId="{9F09FB90-2781-4588-9B36-F5F3E1C7F703}" type="presOf" srcId="{6466DBE1-46D6-4DC7-91CB-8B69CBD84CE7}" destId="{BB02C2C9-F1F4-4395-8CE4-B51966B31C22}" srcOrd="0" destOrd="0" presId="urn:microsoft.com/office/officeart/2018/2/layout/IconLabelDescriptionList"/>
    <dgm:cxn modelId="{B96AC898-1762-45CD-AFE5-AF178F16E97D}" type="presOf" srcId="{828C6673-1B2B-48A3-BC5D-EEAAA78AFF9B}" destId="{22F34816-36B1-4783-93EE-67AD79F674C1}" srcOrd="0" destOrd="0" presId="urn:microsoft.com/office/officeart/2018/2/layout/IconLabelDescriptionList"/>
    <dgm:cxn modelId="{940061A6-8A34-4DDC-B744-8EA6D2739B31}" type="presOf" srcId="{A0AB1AA3-AB7A-4755-9439-78F4FC3BA99E}" destId="{DD68BA80-8784-4DBC-B87C-631213B1D69B}" srcOrd="0" destOrd="0" presId="urn:microsoft.com/office/officeart/2018/2/layout/IconLabelDescriptionList"/>
    <dgm:cxn modelId="{F7DF10C3-91B0-49E6-B501-7589BDB4C75C}" srcId="{828C6673-1B2B-48A3-BC5D-EEAAA78AFF9B}" destId="{6466DBE1-46D6-4DC7-91CB-8B69CBD84CE7}" srcOrd="0" destOrd="0" parTransId="{B6F0DDF8-88BB-4DBF-962A-48756190C891}" sibTransId="{E3023725-CEAB-43CB-A705-6339ADA2E52D}"/>
    <dgm:cxn modelId="{595755C4-984A-411E-B5B2-A950902BE9D4}" srcId="{828C6673-1B2B-48A3-BC5D-EEAAA78AFF9B}" destId="{A0AB1AA3-AB7A-4755-9439-78F4FC3BA99E}" srcOrd="1" destOrd="0" parTransId="{F8ACE44C-ECD9-4805-AA33-1E07D2274C78}" sibTransId="{91982F1B-34DE-44B8-B6C1-C5F8F787AE97}"/>
    <dgm:cxn modelId="{7B3158E8-44B4-472B-A571-EC2D3F132E7B}" srcId="{828C6673-1B2B-48A3-BC5D-EEAAA78AFF9B}" destId="{88368D90-7DBC-46D3-8ABC-54348E4E9948}" srcOrd="4" destOrd="0" parTransId="{247197DA-B7C2-4719-9B7A-6D724B213A4B}" sibTransId="{CB86D2AF-CE41-4581-9AF1-0DCAD1BA069E}"/>
    <dgm:cxn modelId="{D5BCB77C-8CB3-401B-8AB7-97E4925296C1}" type="presParOf" srcId="{22F34816-36B1-4783-93EE-67AD79F674C1}" destId="{89C313E2-61CB-4291-A4BC-FDFD18D9CCB4}" srcOrd="0" destOrd="0" presId="urn:microsoft.com/office/officeart/2018/2/layout/IconLabelDescriptionList"/>
    <dgm:cxn modelId="{52ED38EF-8FE8-4AC5-9B4F-A5853258401A}" type="presParOf" srcId="{89C313E2-61CB-4291-A4BC-FDFD18D9CCB4}" destId="{ADD86A08-B685-4D1C-A257-BDEFA891C67C}" srcOrd="0" destOrd="0" presId="urn:microsoft.com/office/officeart/2018/2/layout/IconLabelDescriptionList"/>
    <dgm:cxn modelId="{2C4430CE-9630-48F1-BF6D-857C35EF4F5B}" type="presParOf" srcId="{89C313E2-61CB-4291-A4BC-FDFD18D9CCB4}" destId="{7D8F6240-BD46-4B9A-A0AE-E821FF352490}" srcOrd="1" destOrd="0" presId="urn:microsoft.com/office/officeart/2018/2/layout/IconLabelDescriptionList"/>
    <dgm:cxn modelId="{4C7DE02E-A85F-4CB5-94EB-36EC4969AACB}" type="presParOf" srcId="{89C313E2-61CB-4291-A4BC-FDFD18D9CCB4}" destId="{BB02C2C9-F1F4-4395-8CE4-B51966B31C22}" srcOrd="2" destOrd="0" presId="urn:microsoft.com/office/officeart/2018/2/layout/IconLabelDescriptionList"/>
    <dgm:cxn modelId="{ECE61A43-19C9-494A-A427-29D0FBC9EAD1}" type="presParOf" srcId="{89C313E2-61CB-4291-A4BC-FDFD18D9CCB4}" destId="{209208AB-7B47-4424-A102-25A62F970FF6}" srcOrd="3" destOrd="0" presId="urn:microsoft.com/office/officeart/2018/2/layout/IconLabelDescriptionList"/>
    <dgm:cxn modelId="{C264A183-8EA1-48A3-A21A-2A9ADAE906D9}" type="presParOf" srcId="{89C313E2-61CB-4291-A4BC-FDFD18D9CCB4}" destId="{97BDCD2C-D746-479C-9DF9-633BC190D7DE}" srcOrd="4" destOrd="0" presId="urn:microsoft.com/office/officeart/2018/2/layout/IconLabelDescriptionList"/>
    <dgm:cxn modelId="{667057C4-50C8-43D1-9389-D6280FB1A65E}" type="presParOf" srcId="{22F34816-36B1-4783-93EE-67AD79F674C1}" destId="{3627F419-55A6-44FB-917C-69E484FE4E93}" srcOrd="1" destOrd="0" presId="urn:microsoft.com/office/officeart/2018/2/layout/IconLabelDescriptionList"/>
    <dgm:cxn modelId="{B7ECF683-94B5-4A15-B58E-E9CE9B8D9E78}" type="presParOf" srcId="{22F34816-36B1-4783-93EE-67AD79F674C1}" destId="{AD9441B5-90C8-4494-BC16-D9DB9F94069E}" srcOrd="2" destOrd="0" presId="urn:microsoft.com/office/officeart/2018/2/layout/IconLabelDescriptionList"/>
    <dgm:cxn modelId="{238BA821-4BA7-4C48-8B55-594F6CCB098D}" type="presParOf" srcId="{AD9441B5-90C8-4494-BC16-D9DB9F94069E}" destId="{0B69FC1A-DA9C-47A0-A134-68D994EBC239}" srcOrd="0" destOrd="0" presId="urn:microsoft.com/office/officeart/2018/2/layout/IconLabelDescriptionList"/>
    <dgm:cxn modelId="{57F270E2-54BC-419A-A8F1-B7EFCA0C64C8}" type="presParOf" srcId="{AD9441B5-90C8-4494-BC16-D9DB9F94069E}" destId="{B0842391-B69E-4C43-AC4E-B9297C497544}" srcOrd="1" destOrd="0" presId="urn:microsoft.com/office/officeart/2018/2/layout/IconLabelDescriptionList"/>
    <dgm:cxn modelId="{AD66F7C1-09AD-4BAD-82F7-5FF340829A18}" type="presParOf" srcId="{AD9441B5-90C8-4494-BC16-D9DB9F94069E}" destId="{DD68BA80-8784-4DBC-B87C-631213B1D69B}" srcOrd="2" destOrd="0" presId="urn:microsoft.com/office/officeart/2018/2/layout/IconLabelDescriptionList"/>
    <dgm:cxn modelId="{5D9B2FBE-533F-406C-96B4-52F2C463363E}" type="presParOf" srcId="{AD9441B5-90C8-4494-BC16-D9DB9F94069E}" destId="{842F2570-5F2B-43AD-942A-DF185544ACA3}" srcOrd="3" destOrd="0" presId="urn:microsoft.com/office/officeart/2018/2/layout/IconLabelDescriptionList"/>
    <dgm:cxn modelId="{DC6E57BE-D1AF-464C-AAE9-4942A2B4624C}" type="presParOf" srcId="{AD9441B5-90C8-4494-BC16-D9DB9F94069E}" destId="{EFD390A0-6F97-4CA0-A7AD-8BFAC976F1B7}" srcOrd="4" destOrd="0" presId="urn:microsoft.com/office/officeart/2018/2/layout/IconLabelDescriptionList"/>
    <dgm:cxn modelId="{20F71A5B-9C31-476A-AC54-61F9BAB24AA8}" type="presParOf" srcId="{22F34816-36B1-4783-93EE-67AD79F674C1}" destId="{0E9E50DB-77F3-4901-AC76-17F054E2C31C}" srcOrd="3" destOrd="0" presId="urn:microsoft.com/office/officeart/2018/2/layout/IconLabelDescriptionList"/>
    <dgm:cxn modelId="{35F78A83-07B9-4DB2-9670-424971986A2A}" type="presParOf" srcId="{22F34816-36B1-4783-93EE-67AD79F674C1}" destId="{C3EAA224-F764-4C09-BC9F-6858836B6930}" srcOrd="4" destOrd="0" presId="urn:microsoft.com/office/officeart/2018/2/layout/IconLabelDescriptionList"/>
    <dgm:cxn modelId="{D3363BD0-CAE2-4CC2-8828-6C53C1136677}" type="presParOf" srcId="{C3EAA224-F764-4C09-BC9F-6858836B6930}" destId="{EBCE7013-985D-4EAB-95E3-33D85F81294E}" srcOrd="0" destOrd="0" presId="urn:microsoft.com/office/officeart/2018/2/layout/IconLabelDescriptionList"/>
    <dgm:cxn modelId="{F25C0D34-F79E-4656-81B6-F83D7E004104}" type="presParOf" srcId="{C3EAA224-F764-4C09-BC9F-6858836B6930}" destId="{73697FFF-8F2E-4A5B-9C40-102DE0EBA09D}" srcOrd="1" destOrd="0" presId="urn:microsoft.com/office/officeart/2018/2/layout/IconLabelDescriptionList"/>
    <dgm:cxn modelId="{4516088D-0246-4239-98FF-AD5DF798C9AB}" type="presParOf" srcId="{C3EAA224-F764-4C09-BC9F-6858836B6930}" destId="{FDFEB522-9165-47AB-85CB-42DF50AD9675}" srcOrd="2" destOrd="0" presId="urn:microsoft.com/office/officeart/2018/2/layout/IconLabelDescriptionList"/>
    <dgm:cxn modelId="{A0FE9313-FAA3-41AF-8B65-9D688A6177BF}" type="presParOf" srcId="{C3EAA224-F764-4C09-BC9F-6858836B6930}" destId="{A0E1A78B-088C-4C50-B4DB-1FAAE48302B1}" srcOrd="3" destOrd="0" presId="urn:microsoft.com/office/officeart/2018/2/layout/IconLabelDescriptionList"/>
    <dgm:cxn modelId="{2F6E0649-9A46-4FAC-B804-3F3C830D8848}" type="presParOf" srcId="{C3EAA224-F764-4C09-BC9F-6858836B6930}" destId="{5217D1D4-C82E-4193-921E-809274237D15}" srcOrd="4" destOrd="0" presId="urn:microsoft.com/office/officeart/2018/2/layout/IconLabelDescriptionList"/>
    <dgm:cxn modelId="{64684830-07CC-4991-8A20-9B001ACACAA7}" type="presParOf" srcId="{22F34816-36B1-4783-93EE-67AD79F674C1}" destId="{E284023D-3E95-4B68-932F-98BE1122457A}" srcOrd="5" destOrd="0" presId="urn:microsoft.com/office/officeart/2018/2/layout/IconLabelDescriptionList"/>
    <dgm:cxn modelId="{BC15F5AA-8ECD-4AD2-A2A0-B4188C9490B8}" type="presParOf" srcId="{22F34816-36B1-4783-93EE-67AD79F674C1}" destId="{12C910CA-4C34-4B8A-80A9-96A4F76FAF74}" srcOrd="6" destOrd="0" presId="urn:microsoft.com/office/officeart/2018/2/layout/IconLabelDescriptionList"/>
    <dgm:cxn modelId="{B5001DC9-1E68-413D-9036-D8730FE22496}" type="presParOf" srcId="{12C910CA-4C34-4B8A-80A9-96A4F76FAF74}" destId="{D4E997F5-85DE-4C8E-8C9B-51D264E3457E}" srcOrd="0" destOrd="0" presId="urn:microsoft.com/office/officeart/2018/2/layout/IconLabelDescriptionList"/>
    <dgm:cxn modelId="{36DA9306-C337-413E-90D2-84C9C39C9552}" type="presParOf" srcId="{12C910CA-4C34-4B8A-80A9-96A4F76FAF74}" destId="{A49A8263-C673-4BA5-90C1-F79A51D14C00}" srcOrd="1" destOrd="0" presId="urn:microsoft.com/office/officeart/2018/2/layout/IconLabelDescriptionList"/>
    <dgm:cxn modelId="{638CD1C3-EECD-4FB4-9024-335DFFB5A650}" type="presParOf" srcId="{12C910CA-4C34-4B8A-80A9-96A4F76FAF74}" destId="{69EBD2BE-4BE0-4931-8CB0-CE10D28EAD77}" srcOrd="2" destOrd="0" presId="urn:microsoft.com/office/officeart/2018/2/layout/IconLabelDescriptionList"/>
    <dgm:cxn modelId="{CEF15922-1E8D-4579-8E96-868A6CC255C7}" type="presParOf" srcId="{12C910CA-4C34-4B8A-80A9-96A4F76FAF74}" destId="{89121D4E-DD20-4096-A20B-7750BAE784DB}" srcOrd="3" destOrd="0" presId="urn:microsoft.com/office/officeart/2018/2/layout/IconLabelDescriptionList"/>
    <dgm:cxn modelId="{05CAEF9A-9050-4990-9CB1-E13DF8222B23}" type="presParOf" srcId="{12C910CA-4C34-4B8A-80A9-96A4F76FAF74}" destId="{AFF3589E-E2B4-452D-BE6E-60A7398E1476}" srcOrd="4" destOrd="0" presId="urn:microsoft.com/office/officeart/2018/2/layout/IconLabelDescriptionList"/>
    <dgm:cxn modelId="{6DCD380F-BD47-4B2A-9F5E-54C9CF943FEE}" type="presParOf" srcId="{22F34816-36B1-4783-93EE-67AD79F674C1}" destId="{307042DD-67D7-4EC6-91C5-53D67B48C041}" srcOrd="7" destOrd="0" presId="urn:microsoft.com/office/officeart/2018/2/layout/IconLabelDescriptionList"/>
    <dgm:cxn modelId="{94400507-AD36-4951-A351-774836898870}" type="presParOf" srcId="{22F34816-36B1-4783-93EE-67AD79F674C1}" destId="{8E7F5972-F166-42E9-933A-34FFEF8F8C0D}" srcOrd="8" destOrd="0" presId="urn:microsoft.com/office/officeart/2018/2/layout/IconLabelDescriptionList"/>
    <dgm:cxn modelId="{95D05322-5C58-4E59-82B9-50CF629B2E21}" type="presParOf" srcId="{8E7F5972-F166-42E9-933A-34FFEF8F8C0D}" destId="{EE69BE00-0053-4546-A8FC-0A9543F9E964}" srcOrd="0" destOrd="0" presId="urn:microsoft.com/office/officeart/2018/2/layout/IconLabelDescriptionList"/>
    <dgm:cxn modelId="{82BA8D7D-0319-41D4-B1BB-BD2939272ABA}" type="presParOf" srcId="{8E7F5972-F166-42E9-933A-34FFEF8F8C0D}" destId="{CA5B2699-B57C-4CFB-81F9-62654DB8E432}" srcOrd="1" destOrd="0" presId="urn:microsoft.com/office/officeart/2018/2/layout/IconLabelDescriptionList"/>
    <dgm:cxn modelId="{05286B9E-6C29-45AB-B06F-F4FBC8BE48FB}" type="presParOf" srcId="{8E7F5972-F166-42E9-933A-34FFEF8F8C0D}" destId="{0B7B6CC2-8A2F-4924-AFB4-4E80BCF95EE2}" srcOrd="2" destOrd="0" presId="urn:microsoft.com/office/officeart/2018/2/layout/IconLabelDescriptionList"/>
    <dgm:cxn modelId="{C70C67A5-1128-4EF8-9640-A596058B4C44}" type="presParOf" srcId="{8E7F5972-F166-42E9-933A-34FFEF8F8C0D}" destId="{CA20A6C5-4132-4165-A090-EF0B5BA1B949}" srcOrd="3" destOrd="0" presId="urn:microsoft.com/office/officeart/2018/2/layout/IconLabelDescriptionList"/>
    <dgm:cxn modelId="{D72F6CB6-3C3D-4078-9C82-53CD2A678412}" type="presParOf" srcId="{8E7F5972-F166-42E9-933A-34FFEF8F8C0D}" destId="{A96441C5-670F-420D-AEEA-439598B7202B}"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0EC8F-E769-4405-93EB-2576AFB56D87}">
      <dsp:nvSpPr>
        <dsp:cNvPr id="0" name=""/>
        <dsp:cNvSpPr/>
      </dsp:nvSpPr>
      <dsp:spPr>
        <a:xfrm>
          <a:off x="3286" y="118265"/>
          <a:ext cx="3203971" cy="8064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kern="1200" dirty="0"/>
            <a:t>National</a:t>
          </a:r>
        </a:p>
      </dsp:txBody>
      <dsp:txXfrm>
        <a:off x="3286" y="118265"/>
        <a:ext cx="3203971" cy="806400"/>
      </dsp:txXfrm>
    </dsp:sp>
    <dsp:sp modelId="{4611250B-C5A7-46E9-BCD3-BE7776345A6A}">
      <dsp:nvSpPr>
        <dsp:cNvPr id="0" name=""/>
        <dsp:cNvSpPr/>
      </dsp:nvSpPr>
      <dsp:spPr>
        <a:xfrm>
          <a:off x="3286" y="924665"/>
          <a:ext cx="3203971" cy="4443468"/>
        </a:xfrm>
        <a:prstGeom prst="rect">
          <a:avLst/>
        </a:prstGeom>
        <a:solidFill>
          <a:schemeClr val="bg2">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ts val="1200"/>
            </a:spcAft>
            <a:buChar char="•"/>
          </a:pPr>
          <a:r>
            <a:rPr lang="en-GB" sz="2800" kern="1200" dirty="0"/>
            <a:t>Review disability support staffing (Funding/Staffing Frameworks)</a:t>
          </a:r>
        </a:p>
        <a:p>
          <a:pPr marL="285750" lvl="1" indent="-285750" algn="l" defTabSz="1244600">
            <a:lnSpc>
              <a:spcPct val="90000"/>
            </a:lnSpc>
            <a:spcBef>
              <a:spcPct val="0"/>
            </a:spcBef>
            <a:spcAft>
              <a:spcPts val="1200"/>
            </a:spcAft>
            <a:buChar char="•"/>
          </a:pPr>
          <a:r>
            <a:rPr lang="en-GB" sz="2800" kern="1200" dirty="0"/>
            <a:t>FSD expansion</a:t>
          </a:r>
        </a:p>
        <a:p>
          <a:pPr marL="285750" lvl="1" indent="-285750" algn="l" defTabSz="1244600">
            <a:lnSpc>
              <a:spcPct val="90000"/>
            </a:lnSpc>
            <a:spcBef>
              <a:spcPct val="0"/>
            </a:spcBef>
            <a:spcAft>
              <a:spcPts val="1200"/>
            </a:spcAft>
            <a:buChar char="•"/>
          </a:pPr>
          <a:r>
            <a:rPr lang="en-GB" sz="2800" kern="1200" dirty="0"/>
            <a:t>Reduce barriers -Medical evidence requirement</a:t>
          </a:r>
        </a:p>
      </dsp:txBody>
      <dsp:txXfrm>
        <a:off x="3286" y="924665"/>
        <a:ext cx="3203971" cy="4443468"/>
      </dsp:txXfrm>
    </dsp:sp>
    <dsp:sp modelId="{07667B30-C2DE-4936-A13B-99CD1788722F}">
      <dsp:nvSpPr>
        <dsp:cNvPr id="0" name=""/>
        <dsp:cNvSpPr/>
      </dsp:nvSpPr>
      <dsp:spPr>
        <a:xfrm>
          <a:off x="3655814" y="118265"/>
          <a:ext cx="3203971" cy="8064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kern="1200" dirty="0"/>
            <a:t>ETB</a:t>
          </a:r>
        </a:p>
      </dsp:txBody>
      <dsp:txXfrm>
        <a:off x="3655814" y="118265"/>
        <a:ext cx="3203971" cy="806400"/>
      </dsp:txXfrm>
    </dsp:sp>
    <dsp:sp modelId="{DB638C37-0FD1-4C21-A771-A3ACE9AC14C2}">
      <dsp:nvSpPr>
        <dsp:cNvPr id="0" name=""/>
        <dsp:cNvSpPr/>
      </dsp:nvSpPr>
      <dsp:spPr>
        <a:xfrm>
          <a:off x="3655814" y="924665"/>
          <a:ext cx="3203971" cy="4443468"/>
        </a:xfrm>
        <a:prstGeom prst="rect">
          <a:avLst/>
        </a:prstGeom>
        <a:solidFill>
          <a:schemeClr val="bg2">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GB" sz="2800" kern="1200" dirty="0"/>
            <a:t>Review and update RA policy</a:t>
          </a:r>
        </a:p>
        <a:p>
          <a:pPr marL="285750" lvl="1" indent="-285750" algn="l" defTabSz="1244600">
            <a:lnSpc>
              <a:spcPct val="90000"/>
            </a:lnSpc>
            <a:spcBef>
              <a:spcPct val="0"/>
            </a:spcBef>
            <a:spcAft>
              <a:spcPct val="15000"/>
            </a:spcAft>
            <a:buChar char="•"/>
          </a:pPr>
          <a:r>
            <a:rPr lang="en-GB" sz="2800" kern="1200" dirty="0"/>
            <a:t>Review web communications – clear, consistent, messaging</a:t>
          </a:r>
        </a:p>
        <a:p>
          <a:pPr marL="285750" lvl="1" indent="-285750" algn="l" defTabSz="1244600">
            <a:lnSpc>
              <a:spcPct val="90000"/>
            </a:lnSpc>
            <a:spcBef>
              <a:spcPct val="0"/>
            </a:spcBef>
            <a:spcAft>
              <a:spcPct val="15000"/>
            </a:spcAft>
            <a:buChar char="•"/>
          </a:pPr>
          <a:r>
            <a:rPr lang="en-GB" sz="2800" kern="1200" dirty="0"/>
            <a:t>Develop COPs and foster collaboration</a:t>
          </a:r>
        </a:p>
      </dsp:txBody>
      <dsp:txXfrm>
        <a:off x="3655814" y="924665"/>
        <a:ext cx="3203971" cy="4443468"/>
      </dsp:txXfrm>
    </dsp:sp>
    <dsp:sp modelId="{C872BCE4-47FB-4FCC-94BA-099B47E5B538}">
      <dsp:nvSpPr>
        <dsp:cNvPr id="0" name=""/>
        <dsp:cNvSpPr/>
      </dsp:nvSpPr>
      <dsp:spPr>
        <a:xfrm>
          <a:off x="7308342" y="118265"/>
          <a:ext cx="3203971" cy="8064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kern="1200" dirty="0"/>
            <a:t>AHEAD</a:t>
          </a:r>
        </a:p>
      </dsp:txBody>
      <dsp:txXfrm>
        <a:off x="7308342" y="118265"/>
        <a:ext cx="3203971" cy="806400"/>
      </dsp:txXfrm>
    </dsp:sp>
    <dsp:sp modelId="{90CB998F-0CB9-4605-9ED2-1905B3CC756A}">
      <dsp:nvSpPr>
        <dsp:cNvPr id="0" name=""/>
        <dsp:cNvSpPr/>
      </dsp:nvSpPr>
      <dsp:spPr>
        <a:xfrm>
          <a:off x="7308342" y="924665"/>
          <a:ext cx="3203971" cy="4443468"/>
        </a:xfrm>
        <a:prstGeom prst="rect">
          <a:avLst/>
        </a:prstGeom>
        <a:solidFill>
          <a:schemeClr val="bg2">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GB" sz="2800" kern="1200" dirty="0"/>
            <a:t>Develop guidance and on-demand training</a:t>
          </a:r>
        </a:p>
        <a:p>
          <a:pPr marL="285750" lvl="1" indent="-285750" algn="l" defTabSz="1244600">
            <a:lnSpc>
              <a:spcPct val="90000"/>
            </a:lnSpc>
            <a:spcBef>
              <a:spcPct val="0"/>
            </a:spcBef>
            <a:spcAft>
              <a:spcPct val="15000"/>
            </a:spcAft>
            <a:buChar char="•"/>
          </a:pPr>
          <a:r>
            <a:rPr lang="en-GB" sz="2800" kern="1200" dirty="0"/>
            <a:t>Gather and share good practice case studies</a:t>
          </a:r>
        </a:p>
        <a:p>
          <a:pPr marL="285750" lvl="1" indent="-285750" algn="l" defTabSz="1244600">
            <a:lnSpc>
              <a:spcPct val="90000"/>
            </a:lnSpc>
            <a:spcBef>
              <a:spcPct val="0"/>
            </a:spcBef>
            <a:spcAft>
              <a:spcPct val="15000"/>
            </a:spcAft>
            <a:buChar char="•"/>
          </a:pPr>
          <a:r>
            <a:rPr lang="en-GB" sz="2800" kern="1200" dirty="0"/>
            <a:t>Create self-review tools for policies and comms</a:t>
          </a:r>
        </a:p>
      </dsp:txBody>
      <dsp:txXfrm>
        <a:off x="7308342" y="924665"/>
        <a:ext cx="3203971" cy="4443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86A08-B685-4D1C-A257-BDEFA891C67C}">
      <dsp:nvSpPr>
        <dsp:cNvPr id="0" name=""/>
        <dsp:cNvSpPr/>
      </dsp:nvSpPr>
      <dsp:spPr>
        <a:xfrm>
          <a:off x="524786" y="449687"/>
          <a:ext cx="995784" cy="99578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02C2C9-F1F4-4395-8CE4-B51966B31C22}">
      <dsp:nvSpPr>
        <dsp:cNvPr id="0" name=""/>
        <dsp:cNvSpPr/>
      </dsp:nvSpPr>
      <dsp:spPr>
        <a:xfrm>
          <a:off x="210051" y="1693101"/>
          <a:ext cx="1662187" cy="1550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GB" sz="2000" b="1" kern="1200">
              <a:solidFill>
                <a:schemeClr val="tx1">
                  <a:lumMod val="85000"/>
                  <a:lumOff val="15000"/>
                </a:schemeClr>
              </a:solidFill>
            </a:rPr>
            <a:t>Vehicle to declare your Intent</a:t>
          </a:r>
        </a:p>
      </dsp:txBody>
      <dsp:txXfrm>
        <a:off x="210051" y="1693101"/>
        <a:ext cx="1662187" cy="1550615"/>
      </dsp:txXfrm>
    </dsp:sp>
    <dsp:sp modelId="{97BDCD2C-D746-479C-9DF9-633BC190D7DE}">
      <dsp:nvSpPr>
        <dsp:cNvPr id="0" name=""/>
        <dsp:cNvSpPr/>
      </dsp:nvSpPr>
      <dsp:spPr>
        <a:xfrm>
          <a:off x="210051" y="3289233"/>
          <a:ext cx="1662187" cy="49"/>
        </a:xfrm>
        <a:prstGeom prst="rect">
          <a:avLst/>
        </a:prstGeom>
        <a:noFill/>
        <a:ln>
          <a:noFill/>
        </a:ln>
        <a:effectLst/>
      </dsp:spPr>
      <dsp:style>
        <a:lnRef idx="0">
          <a:scrgbClr r="0" g="0" b="0"/>
        </a:lnRef>
        <a:fillRef idx="0">
          <a:scrgbClr r="0" g="0" b="0"/>
        </a:fillRef>
        <a:effectRef idx="0">
          <a:scrgbClr r="0" g="0" b="0"/>
        </a:effectRef>
        <a:fontRef idx="minor"/>
      </dsp:style>
    </dsp:sp>
    <dsp:sp modelId="{0B69FC1A-DA9C-47A0-A134-68D994EBC239}">
      <dsp:nvSpPr>
        <dsp:cNvPr id="0" name=""/>
        <dsp:cNvSpPr/>
      </dsp:nvSpPr>
      <dsp:spPr>
        <a:xfrm>
          <a:off x="2684866" y="449687"/>
          <a:ext cx="995784" cy="99578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68BA80-8784-4DBC-B87C-631213B1D69B}">
      <dsp:nvSpPr>
        <dsp:cNvPr id="0" name=""/>
        <dsp:cNvSpPr/>
      </dsp:nvSpPr>
      <dsp:spPr>
        <a:xfrm>
          <a:off x="2370131" y="1693101"/>
          <a:ext cx="1662187" cy="1550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GB" sz="2000" b="1" kern="1200">
              <a:solidFill>
                <a:schemeClr val="tx1">
                  <a:lumMod val="85000"/>
                  <a:lumOff val="15000"/>
                </a:schemeClr>
              </a:solidFill>
            </a:rPr>
            <a:t>Anchor a culture of shared responsibility</a:t>
          </a:r>
        </a:p>
      </dsp:txBody>
      <dsp:txXfrm>
        <a:off x="2370131" y="1693101"/>
        <a:ext cx="1662187" cy="1550615"/>
      </dsp:txXfrm>
    </dsp:sp>
    <dsp:sp modelId="{EFD390A0-6F97-4CA0-A7AD-8BFAC976F1B7}">
      <dsp:nvSpPr>
        <dsp:cNvPr id="0" name=""/>
        <dsp:cNvSpPr/>
      </dsp:nvSpPr>
      <dsp:spPr>
        <a:xfrm>
          <a:off x="2370131" y="3289233"/>
          <a:ext cx="1662187" cy="49"/>
        </a:xfrm>
        <a:prstGeom prst="rect">
          <a:avLst/>
        </a:prstGeom>
        <a:noFill/>
        <a:ln>
          <a:noFill/>
        </a:ln>
        <a:effectLst/>
      </dsp:spPr>
      <dsp:style>
        <a:lnRef idx="0">
          <a:scrgbClr r="0" g="0" b="0"/>
        </a:lnRef>
        <a:fillRef idx="0">
          <a:scrgbClr r="0" g="0" b="0"/>
        </a:fillRef>
        <a:effectRef idx="0">
          <a:scrgbClr r="0" g="0" b="0"/>
        </a:effectRef>
        <a:fontRef idx="minor"/>
      </dsp:style>
    </dsp:sp>
    <dsp:sp modelId="{EBCE7013-985D-4EAB-95E3-33D85F81294E}">
      <dsp:nvSpPr>
        <dsp:cNvPr id="0" name=""/>
        <dsp:cNvSpPr/>
      </dsp:nvSpPr>
      <dsp:spPr>
        <a:xfrm>
          <a:off x="4844946" y="449687"/>
          <a:ext cx="995784" cy="99578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FEB522-9165-47AB-85CB-42DF50AD9675}">
      <dsp:nvSpPr>
        <dsp:cNvPr id="0" name=""/>
        <dsp:cNvSpPr/>
      </dsp:nvSpPr>
      <dsp:spPr>
        <a:xfrm>
          <a:off x="4530211" y="1693101"/>
          <a:ext cx="1662187" cy="1550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GB" sz="2000" b="1" kern="1200">
              <a:solidFill>
                <a:schemeClr val="tx1">
                  <a:lumMod val="85000"/>
                  <a:lumOff val="15000"/>
                </a:schemeClr>
              </a:solidFill>
            </a:rPr>
            <a:t>Strategies, policies and procedures</a:t>
          </a:r>
        </a:p>
      </dsp:txBody>
      <dsp:txXfrm>
        <a:off x="4530211" y="1693101"/>
        <a:ext cx="1662187" cy="1550615"/>
      </dsp:txXfrm>
    </dsp:sp>
    <dsp:sp modelId="{5217D1D4-C82E-4193-921E-809274237D15}">
      <dsp:nvSpPr>
        <dsp:cNvPr id="0" name=""/>
        <dsp:cNvSpPr/>
      </dsp:nvSpPr>
      <dsp:spPr>
        <a:xfrm>
          <a:off x="4530211" y="3289233"/>
          <a:ext cx="1662187" cy="49"/>
        </a:xfrm>
        <a:prstGeom prst="rect">
          <a:avLst/>
        </a:prstGeom>
        <a:noFill/>
        <a:ln>
          <a:noFill/>
        </a:ln>
        <a:effectLst/>
      </dsp:spPr>
      <dsp:style>
        <a:lnRef idx="0">
          <a:scrgbClr r="0" g="0" b="0"/>
        </a:lnRef>
        <a:fillRef idx="0">
          <a:scrgbClr r="0" g="0" b="0"/>
        </a:fillRef>
        <a:effectRef idx="0">
          <a:scrgbClr r="0" g="0" b="0"/>
        </a:effectRef>
        <a:fontRef idx="minor"/>
      </dsp:style>
    </dsp:sp>
    <dsp:sp modelId="{D4E997F5-85DE-4C8E-8C9B-51D264E3457E}">
      <dsp:nvSpPr>
        <dsp:cNvPr id="0" name=""/>
        <dsp:cNvSpPr/>
      </dsp:nvSpPr>
      <dsp:spPr>
        <a:xfrm>
          <a:off x="7005026" y="449687"/>
          <a:ext cx="995784" cy="99578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EBD2BE-4BE0-4931-8CB0-CE10D28EAD77}">
      <dsp:nvSpPr>
        <dsp:cNvPr id="0" name=""/>
        <dsp:cNvSpPr/>
      </dsp:nvSpPr>
      <dsp:spPr>
        <a:xfrm>
          <a:off x="6690291" y="1693101"/>
          <a:ext cx="1662187" cy="1550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GB" sz="2000" b="1" kern="1200">
              <a:solidFill>
                <a:schemeClr val="tx1">
                  <a:lumMod val="85000"/>
                  <a:lumOff val="15000"/>
                </a:schemeClr>
              </a:solidFill>
            </a:rPr>
            <a:t>More Unified Language of and commitment to UD</a:t>
          </a:r>
        </a:p>
      </dsp:txBody>
      <dsp:txXfrm>
        <a:off x="6690291" y="1693101"/>
        <a:ext cx="1662187" cy="1550615"/>
      </dsp:txXfrm>
    </dsp:sp>
    <dsp:sp modelId="{AFF3589E-E2B4-452D-BE6E-60A7398E1476}">
      <dsp:nvSpPr>
        <dsp:cNvPr id="0" name=""/>
        <dsp:cNvSpPr/>
      </dsp:nvSpPr>
      <dsp:spPr>
        <a:xfrm>
          <a:off x="6690291" y="3289233"/>
          <a:ext cx="1662187" cy="49"/>
        </a:xfrm>
        <a:prstGeom prst="rect">
          <a:avLst/>
        </a:prstGeom>
        <a:noFill/>
        <a:ln>
          <a:noFill/>
        </a:ln>
        <a:effectLst/>
      </dsp:spPr>
      <dsp:style>
        <a:lnRef idx="0">
          <a:scrgbClr r="0" g="0" b="0"/>
        </a:lnRef>
        <a:fillRef idx="0">
          <a:scrgbClr r="0" g="0" b="0"/>
        </a:fillRef>
        <a:effectRef idx="0">
          <a:scrgbClr r="0" g="0" b="0"/>
        </a:effectRef>
        <a:fontRef idx="minor"/>
      </dsp:style>
    </dsp:sp>
    <dsp:sp modelId="{EE69BE00-0053-4546-A8FC-0A9543F9E964}">
      <dsp:nvSpPr>
        <dsp:cNvPr id="0" name=""/>
        <dsp:cNvSpPr/>
      </dsp:nvSpPr>
      <dsp:spPr>
        <a:xfrm>
          <a:off x="9165106" y="449687"/>
          <a:ext cx="995784" cy="9957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3000" b="-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7B6CC2-8A2F-4924-AFB4-4E80BCF95EE2}">
      <dsp:nvSpPr>
        <dsp:cNvPr id="0" name=""/>
        <dsp:cNvSpPr/>
      </dsp:nvSpPr>
      <dsp:spPr>
        <a:xfrm>
          <a:off x="8850371" y="1693101"/>
          <a:ext cx="1662187" cy="1550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GB" sz="2000" b="1" kern="1200">
              <a:solidFill>
                <a:schemeClr val="tx1">
                  <a:lumMod val="85000"/>
                  <a:lumOff val="15000"/>
                </a:schemeClr>
              </a:solidFill>
            </a:rPr>
            <a:t>More effective compliance</a:t>
          </a:r>
        </a:p>
      </dsp:txBody>
      <dsp:txXfrm>
        <a:off x="8850371" y="1693101"/>
        <a:ext cx="1662187" cy="1550615"/>
      </dsp:txXfrm>
    </dsp:sp>
    <dsp:sp modelId="{A96441C5-670F-420D-AEEA-439598B7202B}">
      <dsp:nvSpPr>
        <dsp:cNvPr id="0" name=""/>
        <dsp:cNvSpPr/>
      </dsp:nvSpPr>
      <dsp:spPr>
        <a:xfrm>
          <a:off x="8850371" y="3289233"/>
          <a:ext cx="1662187" cy="4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C7A73D-8D0B-4E57-ABF3-518405A76D04}" type="datetimeFigureOut">
              <a:rPr lang="en-IE" smtClean="0"/>
              <a:t>28/04/2025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7D2654-B49D-4875-A03B-2B93728FB097}" type="slidenum">
              <a:rPr lang="en-IE" smtClean="0"/>
              <a:t>‹#›</a:t>
            </a:fld>
            <a:endParaRPr lang="en-IE"/>
          </a:p>
        </p:txBody>
      </p:sp>
    </p:spTree>
    <p:extLst>
      <p:ext uri="{BB962C8B-B14F-4D97-AF65-F5344CB8AC3E}">
        <p14:creationId xmlns:p14="http://schemas.microsoft.com/office/powerpoint/2010/main" val="56309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IE"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accessible, inclusive, and future-focused education.</a:t>
            </a:r>
          </a:p>
          <a:p>
            <a:endParaRPr lang="en-GB" dirty="0"/>
          </a:p>
        </p:txBody>
      </p:sp>
      <p:sp>
        <p:nvSpPr>
          <p:cNvPr id="4" name="Slide Number Placeholder 3"/>
          <p:cNvSpPr>
            <a:spLocks noGrp="1"/>
          </p:cNvSpPr>
          <p:nvPr>
            <p:ph type="sldNum" sz="quarter" idx="5"/>
          </p:nvPr>
        </p:nvSpPr>
        <p:spPr/>
        <p:txBody>
          <a:bodyPr/>
          <a:lstStyle/>
          <a:p>
            <a:fld id="{9E7D2654-B49D-4875-A03B-2B93728FB097}" type="slidenum">
              <a:rPr lang="en-IE" smtClean="0"/>
              <a:t>4</a:t>
            </a:fld>
            <a:endParaRPr lang="en-IE"/>
          </a:p>
        </p:txBody>
      </p:sp>
    </p:spTree>
    <p:extLst>
      <p:ext uri="{BB962C8B-B14F-4D97-AF65-F5344CB8AC3E}">
        <p14:creationId xmlns:p14="http://schemas.microsoft.com/office/powerpoint/2010/main" val="3974358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Strategic, staged, collaborative. Future proofing. </a:t>
            </a:r>
          </a:p>
          <a:p>
            <a:r>
              <a:rPr lang="en-GB" dirty="0"/>
              <a:t>AHEAD responses include </a:t>
            </a:r>
            <a:r>
              <a:rPr lang="en-GB" dirty="0" err="1"/>
              <a:t>LaunchPAD</a:t>
            </a:r>
            <a:r>
              <a:rPr lang="en-GB" dirty="0"/>
              <a:t> and WIDE; evidence based, </a:t>
            </a:r>
            <a:r>
              <a:rPr lang="en-GB"/>
              <a:t>amplifying an </a:t>
            </a:r>
            <a:r>
              <a:rPr lang="en-GB" dirty="0"/>
              <a:t>“inclusion is </a:t>
            </a:r>
            <a:r>
              <a:rPr lang="en-GB"/>
              <a:t>everyone’s business” </a:t>
            </a:r>
            <a:r>
              <a:rPr lang="en-GB" dirty="0"/>
              <a:t>rhetoric</a:t>
            </a:r>
          </a:p>
        </p:txBody>
      </p:sp>
      <p:sp>
        <p:nvSpPr>
          <p:cNvPr id="4" name="Slide Number Placeholder 3"/>
          <p:cNvSpPr>
            <a:spLocks noGrp="1"/>
          </p:cNvSpPr>
          <p:nvPr>
            <p:ph type="sldNum" sz="quarter" idx="5"/>
          </p:nvPr>
        </p:nvSpPr>
        <p:spPr/>
        <p:txBody>
          <a:bodyPr/>
          <a:lstStyle/>
          <a:p>
            <a:fld id="{9E7D2654-B49D-4875-A03B-2B93728FB097}" type="slidenum">
              <a:rPr lang="en-IE" smtClean="0"/>
              <a:t>19</a:t>
            </a:fld>
            <a:endParaRPr lang="en-IE"/>
          </a:p>
        </p:txBody>
      </p:sp>
    </p:spTree>
    <p:extLst>
      <p:ext uri="{BB962C8B-B14F-4D97-AF65-F5344CB8AC3E}">
        <p14:creationId xmlns:p14="http://schemas.microsoft.com/office/powerpoint/2010/main" val="4203036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F2B58-61AA-4B1D-296D-71F5A16472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4517B4-D96B-324F-8D49-A449EFC6B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21AB49-2AAC-DEFF-037F-8E724F932E0E}"/>
              </a:ext>
            </a:extLst>
          </p:cNvPr>
          <p:cNvSpPr>
            <a:spLocks noGrp="1"/>
          </p:cNvSpPr>
          <p:nvPr>
            <p:ph type="body" idx="1"/>
          </p:nvPr>
        </p:nvSpPr>
        <p:spPr/>
        <p:txBody>
          <a:bodyPr/>
          <a:lstStyle/>
          <a:p>
            <a:r>
              <a:rPr lang="en-GB" dirty="0"/>
              <a:t>RA in FET Feedback Group—using findings from research to generate</a:t>
            </a:r>
          </a:p>
        </p:txBody>
      </p:sp>
      <p:sp>
        <p:nvSpPr>
          <p:cNvPr id="4" name="Slide Number Placeholder 3">
            <a:extLst>
              <a:ext uri="{FF2B5EF4-FFF2-40B4-BE49-F238E27FC236}">
                <a16:creationId xmlns:a16="http://schemas.microsoft.com/office/drawing/2014/main" id="{1A40C68A-599E-8F9C-C307-3D6151D9DA7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D2654-B49D-4875-A03B-2B93728FB09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853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7D2654-B49D-4875-A03B-2B93728FB097}" type="slidenum">
              <a:rPr lang="en-IE" smtClean="0"/>
              <a:t>22</a:t>
            </a:fld>
            <a:endParaRPr lang="en-IE"/>
          </a:p>
        </p:txBody>
      </p:sp>
    </p:spTree>
    <p:extLst>
      <p:ext uri="{BB962C8B-B14F-4D97-AF65-F5344CB8AC3E}">
        <p14:creationId xmlns:p14="http://schemas.microsoft.com/office/powerpoint/2010/main" val="1245250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r>
              <a:rPr lang="en-IE" sz="1800" kern="0" dirty="0">
                <a:effectLst/>
                <a:latin typeface="Calibri" panose="020F0502020204030204" pitchFamily="34" charset="0"/>
                <a:ea typeface="Calibri" panose="020F0502020204030204" pitchFamily="34" charset="0"/>
                <a:cs typeface="Times New Roman" panose="02020603050405020304" pitchFamily="18" charset="0"/>
              </a:rPr>
              <a:t>A recent report by the HEA states that the number of mature students (37%), students with children (11%) and disabled students (273% increase) have all increased substantially since 2007. </a:t>
            </a:r>
          </a:p>
          <a:p>
            <a:pPr marL="285750" indent="-285750">
              <a:lnSpc>
                <a:spcPct val="107000"/>
              </a:lnSpc>
              <a:spcAft>
                <a:spcPts val="800"/>
              </a:spcAft>
              <a:buFont typeface="Arial" panose="020B0604020202020204" pitchFamily="34" charset="0"/>
              <a:buChar char="•"/>
            </a:pPr>
            <a:r>
              <a:rPr lang="en-IE" sz="1800" kern="0" dirty="0">
                <a:effectLst/>
                <a:latin typeface="Calibri" panose="020F0502020204030204" pitchFamily="34" charset="0"/>
                <a:ea typeface="Calibri" panose="020F0502020204030204" pitchFamily="34" charset="0"/>
                <a:cs typeface="Times New Roman" panose="02020603050405020304" pitchFamily="18" charset="0"/>
              </a:rPr>
              <a:t>More students are now employed and there has also been a significant increase in the hours students work, arguably due to the continued rise in the cost of living, (HEA, 2023). </a:t>
            </a:r>
          </a:p>
          <a:p>
            <a:pPr marL="285750" indent="-285750">
              <a:lnSpc>
                <a:spcPct val="107000"/>
              </a:lnSpc>
              <a:spcAft>
                <a:spcPts val="800"/>
              </a:spcAft>
              <a:buFont typeface="Arial" panose="020B0604020202020204" pitchFamily="34" charset="0"/>
              <a:buChar char="•"/>
            </a:pPr>
            <a:r>
              <a:rPr lang="en-IE" sz="1800" kern="0" dirty="0">
                <a:effectLst/>
                <a:latin typeface="Calibri" panose="020F0502020204030204" pitchFamily="34" charset="0"/>
                <a:ea typeface="Calibri" panose="020F0502020204030204" pitchFamily="34" charset="0"/>
                <a:cs typeface="Times New Roman" panose="02020603050405020304" pitchFamily="18" charset="0"/>
              </a:rPr>
              <a:t>If tertiary education is to respond to this adequately, through the establishing of accessible pathways both into and through education for these students, blended learning should be developed, and its practice retained. </a:t>
            </a:r>
          </a:p>
          <a:p>
            <a:pPr marL="285750" indent="-285750">
              <a:lnSpc>
                <a:spcPct val="107000"/>
              </a:lnSpc>
              <a:spcAft>
                <a:spcPts val="800"/>
              </a:spcAft>
              <a:buFont typeface="Arial" panose="020B0604020202020204" pitchFamily="34" charset="0"/>
              <a:buChar char="•"/>
            </a:pPr>
            <a:r>
              <a:rPr lang="en-IE" sz="1800" kern="0" dirty="0">
                <a:effectLst/>
                <a:latin typeface="Calibri" panose="020F0502020204030204" pitchFamily="34" charset="0"/>
                <a:ea typeface="Calibri" panose="020F0502020204030204" pitchFamily="34" charset="0"/>
                <a:cs typeface="Times New Roman" panose="02020603050405020304" pitchFamily="18" charset="0"/>
              </a:rPr>
              <a:t>This should be accompanied by UDL. It is imperative that the structure of courses and programmes reflect societal change, thus making the attainment of high demand qualifications accessible for all.</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IE" sz="1800" dirty="0">
                <a:effectLst/>
                <a:latin typeface="Calibri" panose="020F0502020204030204" pitchFamily="34" charset="0"/>
                <a:ea typeface="Calibri" panose="020F0502020204030204" pitchFamily="34" charset="0"/>
                <a:cs typeface="Times New Roman" panose="02020603050405020304" pitchFamily="18" charset="0"/>
              </a:rPr>
              <a:t> </a:t>
            </a:r>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D2654-B49D-4875-A03B-2B93728FB09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1684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E927A-03B8-3277-6A6A-8834E7DA9F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2C7758-2F4C-1E9B-9A8B-9FB5E82DC1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6DA87-4949-69C6-5AAC-BA8B617857F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4CAEFE0-F39E-600E-5991-51CAC472DD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D2654-B49D-4875-A03B-2B93728FB09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402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D2654-B49D-4875-A03B-2B93728FB097}" type="slidenum">
              <a:rPr kumimoji="0" lang="en-I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I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2479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D2654-B49D-4875-A03B-2B93728FB09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679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42424"/>
                </a:solidFill>
                <a:effectLst/>
                <a:uLnTx/>
                <a:uFillTx/>
                <a:latin typeface="Calibri" panose="020F0502020204030204" pitchFamily="34" charset="0"/>
                <a:ea typeface="Calibri" panose="020F0502020204030204" pitchFamily="34" charset="0"/>
                <a:cs typeface="Calibri" panose="020F0502020204030204" pitchFamily="34" charset="0"/>
              </a:rPr>
              <a:t>DARE </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2424"/>
                </a:solidFill>
                <a:effectLst/>
                <a:uLnTx/>
                <a:uFillTx/>
                <a:latin typeface="Calibri" panose="020F0502020204030204" pitchFamily="34" charset="0"/>
                <a:ea typeface="Calibri" panose="020F0502020204030204" pitchFamily="34" charset="0"/>
                <a:cs typeface="Calibri" panose="020F0502020204030204" pitchFamily="34" charset="0"/>
              </a:rPr>
              <a:t>The DARE model is failing HE applicants and is not fit for purpose. </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2424"/>
                </a:solidFill>
                <a:effectLst/>
                <a:uLnTx/>
                <a:uFillTx/>
                <a:latin typeface="Calibri" panose="020F0502020204030204" pitchFamily="34" charset="0"/>
                <a:ea typeface="Calibri" panose="020F0502020204030204" pitchFamily="34" charset="0"/>
                <a:cs typeface="Calibri" panose="020F0502020204030204" pitchFamily="34" charset="0"/>
              </a:rPr>
              <a:t>Challenge to register students who have received a reduced points place as they are not engaging with services.  A large number of students in HE do not feel the need to register with Disability Services.</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4242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42424"/>
                </a:solidFill>
                <a:effectLst/>
                <a:uLnTx/>
                <a:uFillTx/>
                <a:latin typeface="Calibri" panose="020F0502020204030204" pitchFamily="34" charset="0"/>
                <a:ea typeface="Calibri" panose="020F0502020204030204" pitchFamily="34" charset="0"/>
                <a:cs typeface="Calibri" panose="020F0502020204030204" pitchFamily="34" charset="0"/>
              </a:rPr>
              <a:t>Professional Placement</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2424"/>
                </a:solidFill>
                <a:effectLst/>
                <a:uLnTx/>
                <a:uFillTx/>
                <a:latin typeface="Calibri" panose="020F0502020204030204" pitchFamily="34" charset="0"/>
                <a:ea typeface="Calibri" panose="020F0502020204030204" pitchFamily="34" charset="0"/>
                <a:cs typeface="Calibri" panose="020F0502020204030204" pitchFamily="34" charset="0"/>
              </a:rPr>
              <a:t>Timeframe is very tight to complete a Placement Needs Assessment</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2424"/>
                </a:solidFill>
                <a:effectLst/>
                <a:uLnTx/>
                <a:uFillTx/>
                <a:latin typeface="Calibri" panose="020F0502020204030204" pitchFamily="34" charset="0"/>
                <a:ea typeface="Calibri" panose="020F0502020204030204" pitchFamily="34" charset="0"/>
                <a:cs typeface="Calibri" panose="020F0502020204030204" pitchFamily="34" charset="0"/>
              </a:rPr>
              <a:t>Increase in demands on Disability Services by Professional </a:t>
            </a:r>
            <a:r>
              <a:rPr kumimoji="0" lang="en-US" sz="1800" b="0" i="0" u="none" strike="noStrike" kern="1200" cap="none" spc="0" normalizeH="0" baseline="0" noProof="0" dirty="0" err="1">
                <a:ln>
                  <a:noFill/>
                </a:ln>
                <a:solidFill>
                  <a:srgbClr val="242424"/>
                </a:solidFill>
                <a:effectLst/>
                <a:uLnTx/>
                <a:uFillTx/>
                <a:latin typeface="Calibri" panose="020F0502020204030204" pitchFamily="34" charset="0"/>
                <a:ea typeface="Calibri" panose="020F0502020204030204" pitchFamily="34" charset="0"/>
                <a:cs typeface="Calibri" panose="020F0502020204030204" pitchFamily="34" charset="0"/>
              </a:rPr>
              <a:t>Programmes</a:t>
            </a:r>
            <a:r>
              <a:rPr kumimoji="0" lang="en-US" sz="1800" b="0" i="0" u="none" strike="noStrike" kern="1200" cap="none" spc="0" normalizeH="0" baseline="0" noProof="0" dirty="0">
                <a:ln>
                  <a:noFill/>
                </a:ln>
                <a:solidFill>
                  <a:srgbClr val="242424"/>
                </a:solidFill>
                <a:effectLst/>
                <a:uLnTx/>
                <a:uFillTx/>
                <a:latin typeface="Calibri" panose="020F0502020204030204" pitchFamily="34" charset="0"/>
                <a:ea typeface="Calibri" panose="020F0502020204030204" pitchFamily="34" charset="0"/>
                <a:cs typeface="Calibri" panose="020F0502020204030204" pitchFamily="34" charset="0"/>
              </a:rPr>
              <a:t> and Employers.</a:t>
            </a:r>
          </a:p>
          <a:p>
            <a:endParaRPr lang="en-GB" dirty="0"/>
          </a:p>
        </p:txBody>
      </p:sp>
      <p:sp>
        <p:nvSpPr>
          <p:cNvPr id="4" name="Slide Number Placeholder 3"/>
          <p:cNvSpPr>
            <a:spLocks noGrp="1"/>
          </p:cNvSpPr>
          <p:nvPr>
            <p:ph type="sldNum" sz="quarter" idx="5"/>
          </p:nvPr>
        </p:nvSpPr>
        <p:spPr/>
        <p:txBody>
          <a:bodyPr/>
          <a:lstStyle/>
          <a:p>
            <a:fld id="{9E7D2654-B49D-4875-A03B-2B93728FB097}" type="slidenum">
              <a:rPr lang="en-IE" smtClean="0"/>
              <a:t>8</a:t>
            </a:fld>
            <a:endParaRPr lang="en-IE"/>
          </a:p>
        </p:txBody>
      </p:sp>
    </p:spTree>
    <p:extLst>
      <p:ext uri="{BB962C8B-B14F-4D97-AF65-F5344CB8AC3E}">
        <p14:creationId xmlns:p14="http://schemas.microsoft.com/office/powerpoint/2010/main" val="1353755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Changing support needs—PP RAPP Report</a:t>
            </a:r>
          </a:p>
          <a:p>
            <a:r>
              <a:rPr lang="en-GB" dirty="0"/>
              <a:t>Different approaches in different HEIs </a:t>
            </a:r>
          </a:p>
        </p:txBody>
      </p:sp>
      <p:sp>
        <p:nvSpPr>
          <p:cNvPr id="4" name="Slide Number Placeholder 3"/>
          <p:cNvSpPr>
            <a:spLocks noGrp="1"/>
          </p:cNvSpPr>
          <p:nvPr>
            <p:ph type="sldNum" sz="quarter" idx="5"/>
          </p:nvPr>
        </p:nvSpPr>
        <p:spPr/>
        <p:txBody>
          <a:bodyPr/>
          <a:lstStyle/>
          <a:p>
            <a:fld id="{9E7D2654-B49D-4875-A03B-2B93728FB097}" type="slidenum">
              <a:rPr lang="en-IE" smtClean="0"/>
              <a:t>9</a:t>
            </a:fld>
            <a:endParaRPr lang="en-IE"/>
          </a:p>
        </p:txBody>
      </p:sp>
    </p:spTree>
    <p:extLst>
      <p:ext uri="{BB962C8B-B14F-4D97-AF65-F5344CB8AC3E}">
        <p14:creationId xmlns:p14="http://schemas.microsoft.com/office/powerpoint/2010/main" val="1444942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DC1BD-89B9-A11D-2759-2875E88A9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68AB76-80F5-08A2-217E-D9C002449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B346A5-285B-674F-0BD9-9CE645D62AC6}"/>
              </a:ext>
            </a:extLst>
          </p:cNvPr>
          <p:cNvSpPr>
            <a:spLocks noGrp="1"/>
          </p:cNvSpPr>
          <p:nvPr>
            <p:ph type="body" idx="1"/>
          </p:nvPr>
        </p:nvSpPr>
        <p:spPr/>
        <p:txBody>
          <a:bodyPr/>
          <a:lstStyle/>
          <a:p>
            <a:pPr marL="457200" marR="0" lvl="1"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IE"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accessible, inclusive, and future-focused education.</a:t>
            </a:r>
          </a:p>
          <a:p>
            <a:endParaRPr lang="en-GB" dirty="0"/>
          </a:p>
        </p:txBody>
      </p:sp>
      <p:sp>
        <p:nvSpPr>
          <p:cNvPr id="4" name="Slide Number Placeholder 3">
            <a:extLst>
              <a:ext uri="{FF2B5EF4-FFF2-40B4-BE49-F238E27FC236}">
                <a16:creationId xmlns:a16="http://schemas.microsoft.com/office/drawing/2014/main" id="{13879EB4-7805-CE54-1D02-2FD7F9C079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D2654-B49D-4875-A03B-2B93728FB09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829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6781E-C1D1-8D92-B5F9-97616BDA90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749423-F198-8B8B-C3ED-9DE015F22B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F2B51-6107-3013-51F4-B7BB26F5612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EA92D4C-ECE9-EDFB-D9B6-0B63DC33E5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D2654-B49D-4875-A03B-2B93728FB09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256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7D2654-B49D-4875-A03B-2B93728FB097}" type="slidenum">
              <a:rPr lang="en-IE" smtClean="0"/>
              <a:t>14</a:t>
            </a:fld>
            <a:endParaRPr lang="en-IE"/>
          </a:p>
        </p:txBody>
      </p:sp>
    </p:spTree>
    <p:extLst>
      <p:ext uri="{BB962C8B-B14F-4D97-AF65-F5344CB8AC3E}">
        <p14:creationId xmlns:p14="http://schemas.microsoft.com/office/powerpoint/2010/main" val="4027557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D2654-B49D-4875-A03B-2B93728FB09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956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5.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6.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7.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8.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9.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0.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4.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5.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6.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8.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9.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0.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1.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2.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3.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4.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6.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7.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9.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0.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1.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Tree>
    <p:custDataLst>
      <p:tags r:id="rId1"/>
    </p:custDataLst>
    <p:extLst>
      <p:ext uri="{BB962C8B-B14F-4D97-AF65-F5344CB8AC3E}">
        <p14:creationId xmlns:p14="http://schemas.microsoft.com/office/powerpoint/2010/main" val="670355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234063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535373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02F4A-2CE5-9A47-587E-6B973F4943E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5044AC2-5F43-238F-B4DB-1BC64A2620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3764A0B-C494-B0B6-0D83-8463B949E9BB}"/>
              </a:ext>
            </a:extLst>
          </p:cNvPr>
          <p:cNvSpPr>
            <a:spLocks noGrp="1"/>
          </p:cNvSpPr>
          <p:nvPr>
            <p:ph type="dt" sz="half" idx="10"/>
          </p:nvPr>
        </p:nvSpPr>
        <p:spPr/>
        <p:txBody>
          <a:bodyPr/>
          <a:lstStyle/>
          <a:p>
            <a:fld id="{DB41651C-5A97-4F02-B138-C254FB06259E}" type="datetimeFigureOut">
              <a:rPr lang="en-GB" smtClean="0"/>
              <a:t>28/04/2025</a:t>
            </a:fld>
            <a:endParaRPr lang="en-GB"/>
          </a:p>
        </p:txBody>
      </p:sp>
      <p:sp>
        <p:nvSpPr>
          <p:cNvPr id="5" name="Footer Placeholder 4">
            <a:extLst>
              <a:ext uri="{FF2B5EF4-FFF2-40B4-BE49-F238E27FC236}">
                <a16:creationId xmlns:a16="http://schemas.microsoft.com/office/drawing/2014/main" id="{5A8C2379-C0F5-7121-03AC-A88AD27B56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B84C80-F935-F328-17B7-8D8229BC9AFF}"/>
              </a:ext>
            </a:extLst>
          </p:cNvPr>
          <p:cNvSpPr>
            <a:spLocks noGrp="1"/>
          </p:cNvSpPr>
          <p:nvPr>
            <p:ph type="sldNum" sz="quarter" idx="12"/>
          </p:nvPr>
        </p:nvSpPr>
        <p:spPr/>
        <p:txBody>
          <a:bodyPr/>
          <a:lstStyle/>
          <a:p>
            <a:fld id="{F66E6594-00C4-437C-80CB-4D8295974D81}" type="slidenum">
              <a:rPr lang="en-GB" smtClean="0"/>
              <a:t>‹#›</a:t>
            </a:fld>
            <a:endParaRPr lang="en-GB"/>
          </a:p>
        </p:txBody>
      </p:sp>
    </p:spTree>
    <p:extLst>
      <p:ext uri="{BB962C8B-B14F-4D97-AF65-F5344CB8AC3E}">
        <p14:creationId xmlns:p14="http://schemas.microsoft.com/office/powerpoint/2010/main" val="3269340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F2DA8-A286-1E65-7E3F-67158BADD33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43FCEDA-EA12-7602-946A-E719629E93F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EB6E085-4CB8-B1CC-7046-9603104BA502}"/>
              </a:ext>
            </a:extLst>
          </p:cNvPr>
          <p:cNvSpPr>
            <a:spLocks noGrp="1"/>
          </p:cNvSpPr>
          <p:nvPr>
            <p:ph type="dt" sz="half" idx="10"/>
          </p:nvPr>
        </p:nvSpPr>
        <p:spPr/>
        <p:txBody>
          <a:bodyPr/>
          <a:lstStyle/>
          <a:p>
            <a:fld id="{DB41651C-5A97-4F02-B138-C254FB06259E}" type="datetimeFigureOut">
              <a:rPr lang="en-GB" smtClean="0"/>
              <a:t>28/04/2025</a:t>
            </a:fld>
            <a:endParaRPr lang="en-GB"/>
          </a:p>
        </p:txBody>
      </p:sp>
      <p:sp>
        <p:nvSpPr>
          <p:cNvPr id="5" name="Footer Placeholder 4">
            <a:extLst>
              <a:ext uri="{FF2B5EF4-FFF2-40B4-BE49-F238E27FC236}">
                <a16:creationId xmlns:a16="http://schemas.microsoft.com/office/drawing/2014/main" id="{1A526241-B39D-3E35-FE19-C26097C08D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051910-49AA-89DF-22A1-DE7DAF7AF9B3}"/>
              </a:ext>
            </a:extLst>
          </p:cNvPr>
          <p:cNvSpPr>
            <a:spLocks noGrp="1"/>
          </p:cNvSpPr>
          <p:nvPr>
            <p:ph type="sldNum" sz="quarter" idx="12"/>
          </p:nvPr>
        </p:nvSpPr>
        <p:spPr/>
        <p:txBody>
          <a:bodyPr/>
          <a:lstStyle/>
          <a:p>
            <a:fld id="{F66E6594-00C4-437C-80CB-4D8295974D81}" type="slidenum">
              <a:rPr lang="en-GB" smtClean="0"/>
              <a:t>‹#›</a:t>
            </a:fld>
            <a:endParaRPr lang="en-GB"/>
          </a:p>
        </p:txBody>
      </p:sp>
    </p:spTree>
    <p:extLst>
      <p:ext uri="{BB962C8B-B14F-4D97-AF65-F5344CB8AC3E}">
        <p14:creationId xmlns:p14="http://schemas.microsoft.com/office/powerpoint/2010/main" val="2132279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E5A12-3340-E7BB-7C00-7242474A3B6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6242AAA-DF9A-81A0-AFEA-F0098FA82F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9F7E5D3-7F5B-078E-8188-C415CA904364}"/>
              </a:ext>
            </a:extLst>
          </p:cNvPr>
          <p:cNvSpPr>
            <a:spLocks noGrp="1"/>
          </p:cNvSpPr>
          <p:nvPr>
            <p:ph type="dt" sz="half" idx="10"/>
          </p:nvPr>
        </p:nvSpPr>
        <p:spPr/>
        <p:txBody>
          <a:bodyPr/>
          <a:lstStyle/>
          <a:p>
            <a:fld id="{DB41651C-5A97-4F02-B138-C254FB06259E}" type="datetimeFigureOut">
              <a:rPr lang="en-GB" smtClean="0"/>
              <a:t>28/04/2025</a:t>
            </a:fld>
            <a:endParaRPr lang="en-GB"/>
          </a:p>
        </p:txBody>
      </p:sp>
      <p:sp>
        <p:nvSpPr>
          <p:cNvPr id="5" name="Footer Placeholder 4">
            <a:extLst>
              <a:ext uri="{FF2B5EF4-FFF2-40B4-BE49-F238E27FC236}">
                <a16:creationId xmlns:a16="http://schemas.microsoft.com/office/drawing/2014/main" id="{155ACCB9-6E9D-E5A1-4920-AE3423AEC8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F81DC9-EBB8-2934-E41D-35346DB45C8D}"/>
              </a:ext>
            </a:extLst>
          </p:cNvPr>
          <p:cNvSpPr>
            <a:spLocks noGrp="1"/>
          </p:cNvSpPr>
          <p:nvPr>
            <p:ph type="sldNum" sz="quarter" idx="12"/>
          </p:nvPr>
        </p:nvSpPr>
        <p:spPr/>
        <p:txBody>
          <a:bodyPr/>
          <a:lstStyle/>
          <a:p>
            <a:fld id="{F66E6594-00C4-437C-80CB-4D8295974D81}" type="slidenum">
              <a:rPr lang="en-GB" smtClean="0"/>
              <a:t>‹#›</a:t>
            </a:fld>
            <a:endParaRPr lang="en-GB"/>
          </a:p>
        </p:txBody>
      </p:sp>
    </p:spTree>
    <p:extLst>
      <p:ext uri="{BB962C8B-B14F-4D97-AF65-F5344CB8AC3E}">
        <p14:creationId xmlns:p14="http://schemas.microsoft.com/office/powerpoint/2010/main" val="1575048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54AD-A45F-C818-A03E-8EFDF69C18F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4083A50-C9E7-5E68-CDB1-F25D944F11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035FD6B-30DF-288D-B84A-61F84F778E4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FA5BCC7-51F5-EF0C-0B23-D97393B5280C}"/>
              </a:ext>
            </a:extLst>
          </p:cNvPr>
          <p:cNvSpPr>
            <a:spLocks noGrp="1"/>
          </p:cNvSpPr>
          <p:nvPr>
            <p:ph type="dt" sz="half" idx="10"/>
          </p:nvPr>
        </p:nvSpPr>
        <p:spPr/>
        <p:txBody>
          <a:bodyPr/>
          <a:lstStyle/>
          <a:p>
            <a:fld id="{DB41651C-5A97-4F02-B138-C254FB06259E}" type="datetimeFigureOut">
              <a:rPr lang="en-GB" smtClean="0"/>
              <a:t>28/04/2025</a:t>
            </a:fld>
            <a:endParaRPr lang="en-GB"/>
          </a:p>
        </p:txBody>
      </p:sp>
      <p:sp>
        <p:nvSpPr>
          <p:cNvPr id="6" name="Footer Placeholder 5">
            <a:extLst>
              <a:ext uri="{FF2B5EF4-FFF2-40B4-BE49-F238E27FC236}">
                <a16:creationId xmlns:a16="http://schemas.microsoft.com/office/drawing/2014/main" id="{D0714837-082B-50C6-48B6-EA1304D7EF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25E12C-8242-F0A8-378A-57005A281D96}"/>
              </a:ext>
            </a:extLst>
          </p:cNvPr>
          <p:cNvSpPr>
            <a:spLocks noGrp="1"/>
          </p:cNvSpPr>
          <p:nvPr>
            <p:ph type="sldNum" sz="quarter" idx="12"/>
          </p:nvPr>
        </p:nvSpPr>
        <p:spPr/>
        <p:txBody>
          <a:bodyPr/>
          <a:lstStyle/>
          <a:p>
            <a:fld id="{F66E6594-00C4-437C-80CB-4D8295974D81}" type="slidenum">
              <a:rPr lang="en-GB" smtClean="0"/>
              <a:t>‹#›</a:t>
            </a:fld>
            <a:endParaRPr lang="en-GB"/>
          </a:p>
        </p:txBody>
      </p:sp>
    </p:spTree>
    <p:extLst>
      <p:ext uri="{BB962C8B-B14F-4D97-AF65-F5344CB8AC3E}">
        <p14:creationId xmlns:p14="http://schemas.microsoft.com/office/powerpoint/2010/main" val="261343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38B45-6974-C0AA-87A8-539624883A2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BAE70AA6-C308-7925-F495-E8531F6925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227A4A4-7E3D-00C9-43D5-80E4F06DED3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03EC950-E025-8858-C271-DFC7336668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87FA706-8F7C-A22D-89CD-9E85A05986F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34EECB6-E454-EB08-E5F1-6FD3D026FB79}"/>
              </a:ext>
            </a:extLst>
          </p:cNvPr>
          <p:cNvSpPr>
            <a:spLocks noGrp="1"/>
          </p:cNvSpPr>
          <p:nvPr>
            <p:ph type="dt" sz="half" idx="10"/>
          </p:nvPr>
        </p:nvSpPr>
        <p:spPr/>
        <p:txBody>
          <a:bodyPr/>
          <a:lstStyle/>
          <a:p>
            <a:fld id="{DB41651C-5A97-4F02-B138-C254FB06259E}" type="datetimeFigureOut">
              <a:rPr lang="en-GB" smtClean="0"/>
              <a:t>28/04/2025</a:t>
            </a:fld>
            <a:endParaRPr lang="en-GB"/>
          </a:p>
        </p:txBody>
      </p:sp>
      <p:sp>
        <p:nvSpPr>
          <p:cNvPr id="8" name="Footer Placeholder 7">
            <a:extLst>
              <a:ext uri="{FF2B5EF4-FFF2-40B4-BE49-F238E27FC236}">
                <a16:creationId xmlns:a16="http://schemas.microsoft.com/office/drawing/2014/main" id="{1DA89521-3A1F-321A-09DE-3C0694CF1B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2592D57-F743-1156-AD93-B3100D0E52F2}"/>
              </a:ext>
            </a:extLst>
          </p:cNvPr>
          <p:cNvSpPr>
            <a:spLocks noGrp="1"/>
          </p:cNvSpPr>
          <p:nvPr>
            <p:ph type="sldNum" sz="quarter" idx="12"/>
          </p:nvPr>
        </p:nvSpPr>
        <p:spPr/>
        <p:txBody>
          <a:bodyPr/>
          <a:lstStyle/>
          <a:p>
            <a:fld id="{F66E6594-00C4-437C-80CB-4D8295974D81}" type="slidenum">
              <a:rPr lang="en-GB" smtClean="0"/>
              <a:t>‹#›</a:t>
            </a:fld>
            <a:endParaRPr lang="en-GB"/>
          </a:p>
        </p:txBody>
      </p:sp>
    </p:spTree>
    <p:extLst>
      <p:ext uri="{BB962C8B-B14F-4D97-AF65-F5344CB8AC3E}">
        <p14:creationId xmlns:p14="http://schemas.microsoft.com/office/powerpoint/2010/main" val="1173332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0564A-7D24-A1B2-3D64-6DEDCA4284D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780EFC7-013F-27B0-69D4-3A528E805A67}"/>
              </a:ext>
            </a:extLst>
          </p:cNvPr>
          <p:cNvSpPr>
            <a:spLocks noGrp="1"/>
          </p:cNvSpPr>
          <p:nvPr>
            <p:ph type="dt" sz="half" idx="10"/>
          </p:nvPr>
        </p:nvSpPr>
        <p:spPr/>
        <p:txBody>
          <a:bodyPr/>
          <a:lstStyle/>
          <a:p>
            <a:fld id="{DB41651C-5A97-4F02-B138-C254FB06259E}" type="datetimeFigureOut">
              <a:rPr lang="en-GB" smtClean="0"/>
              <a:t>28/04/2025</a:t>
            </a:fld>
            <a:endParaRPr lang="en-GB"/>
          </a:p>
        </p:txBody>
      </p:sp>
      <p:sp>
        <p:nvSpPr>
          <p:cNvPr id="4" name="Footer Placeholder 3">
            <a:extLst>
              <a:ext uri="{FF2B5EF4-FFF2-40B4-BE49-F238E27FC236}">
                <a16:creationId xmlns:a16="http://schemas.microsoft.com/office/drawing/2014/main" id="{292595C8-6C54-843B-CF27-FC8458C268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904384F-5A88-D935-71D4-99A2C3A9C23C}"/>
              </a:ext>
            </a:extLst>
          </p:cNvPr>
          <p:cNvSpPr>
            <a:spLocks noGrp="1"/>
          </p:cNvSpPr>
          <p:nvPr>
            <p:ph type="sldNum" sz="quarter" idx="12"/>
          </p:nvPr>
        </p:nvSpPr>
        <p:spPr/>
        <p:txBody>
          <a:bodyPr/>
          <a:lstStyle/>
          <a:p>
            <a:fld id="{F66E6594-00C4-437C-80CB-4D8295974D81}" type="slidenum">
              <a:rPr lang="en-GB" smtClean="0"/>
              <a:t>‹#›</a:t>
            </a:fld>
            <a:endParaRPr lang="en-GB"/>
          </a:p>
        </p:txBody>
      </p:sp>
    </p:spTree>
    <p:extLst>
      <p:ext uri="{BB962C8B-B14F-4D97-AF65-F5344CB8AC3E}">
        <p14:creationId xmlns:p14="http://schemas.microsoft.com/office/powerpoint/2010/main" val="1075689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626CA4-A3EB-1CD4-61A2-5708CB19D441}"/>
              </a:ext>
            </a:extLst>
          </p:cNvPr>
          <p:cNvSpPr>
            <a:spLocks noGrp="1"/>
          </p:cNvSpPr>
          <p:nvPr>
            <p:ph type="dt" sz="half" idx="10"/>
          </p:nvPr>
        </p:nvSpPr>
        <p:spPr/>
        <p:txBody>
          <a:bodyPr/>
          <a:lstStyle/>
          <a:p>
            <a:fld id="{DB41651C-5A97-4F02-B138-C254FB06259E}" type="datetimeFigureOut">
              <a:rPr lang="en-GB" smtClean="0"/>
              <a:t>28/04/2025</a:t>
            </a:fld>
            <a:endParaRPr lang="en-GB"/>
          </a:p>
        </p:txBody>
      </p:sp>
      <p:sp>
        <p:nvSpPr>
          <p:cNvPr id="3" name="Footer Placeholder 2">
            <a:extLst>
              <a:ext uri="{FF2B5EF4-FFF2-40B4-BE49-F238E27FC236}">
                <a16:creationId xmlns:a16="http://schemas.microsoft.com/office/drawing/2014/main" id="{E8D1771B-4A2C-B388-DDB5-BDEEB6B928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C9ACC6A-C911-709D-B184-6FCFA1F1B777}"/>
              </a:ext>
            </a:extLst>
          </p:cNvPr>
          <p:cNvSpPr>
            <a:spLocks noGrp="1"/>
          </p:cNvSpPr>
          <p:nvPr>
            <p:ph type="sldNum" sz="quarter" idx="12"/>
          </p:nvPr>
        </p:nvSpPr>
        <p:spPr/>
        <p:txBody>
          <a:bodyPr/>
          <a:lstStyle/>
          <a:p>
            <a:fld id="{F66E6594-00C4-437C-80CB-4D8295974D81}" type="slidenum">
              <a:rPr lang="en-GB" smtClean="0"/>
              <a:t>‹#›</a:t>
            </a:fld>
            <a:endParaRPr lang="en-GB"/>
          </a:p>
        </p:txBody>
      </p:sp>
    </p:spTree>
    <p:extLst>
      <p:ext uri="{BB962C8B-B14F-4D97-AF65-F5344CB8AC3E}">
        <p14:creationId xmlns:p14="http://schemas.microsoft.com/office/powerpoint/2010/main" val="3132038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F2B1F-03F9-0DEA-3966-C39CC5D35E9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B748080-2B69-A772-4CDD-474B369E97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1690BBA-F88E-C09D-1D53-629E3E02F2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75E8C47-94BE-203D-8B03-7F4EEB9D3B9A}"/>
              </a:ext>
            </a:extLst>
          </p:cNvPr>
          <p:cNvSpPr>
            <a:spLocks noGrp="1"/>
          </p:cNvSpPr>
          <p:nvPr>
            <p:ph type="dt" sz="half" idx="10"/>
          </p:nvPr>
        </p:nvSpPr>
        <p:spPr/>
        <p:txBody>
          <a:bodyPr/>
          <a:lstStyle/>
          <a:p>
            <a:fld id="{DB41651C-5A97-4F02-B138-C254FB06259E}" type="datetimeFigureOut">
              <a:rPr lang="en-GB" smtClean="0"/>
              <a:t>28/04/2025</a:t>
            </a:fld>
            <a:endParaRPr lang="en-GB"/>
          </a:p>
        </p:txBody>
      </p:sp>
      <p:sp>
        <p:nvSpPr>
          <p:cNvPr id="6" name="Footer Placeholder 5">
            <a:extLst>
              <a:ext uri="{FF2B5EF4-FFF2-40B4-BE49-F238E27FC236}">
                <a16:creationId xmlns:a16="http://schemas.microsoft.com/office/drawing/2014/main" id="{03F92706-2537-7654-E5DF-3BA4147FC7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FE0DDB-4D88-9DAA-624D-6FC3E1BE1E36}"/>
              </a:ext>
            </a:extLst>
          </p:cNvPr>
          <p:cNvSpPr>
            <a:spLocks noGrp="1"/>
          </p:cNvSpPr>
          <p:nvPr>
            <p:ph type="sldNum" sz="quarter" idx="12"/>
          </p:nvPr>
        </p:nvSpPr>
        <p:spPr/>
        <p:txBody>
          <a:bodyPr/>
          <a:lstStyle/>
          <a:p>
            <a:fld id="{F66E6594-00C4-437C-80CB-4D8295974D81}" type="slidenum">
              <a:rPr lang="en-GB" smtClean="0"/>
              <a:t>‹#›</a:t>
            </a:fld>
            <a:endParaRPr lang="en-GB"/>
          </a:p>
        </p:txBody>
      </p:sp>
    </p:spTree>
    <p:extLst>
      <p:ext uri="{BB962C8B-B14F-4D97-AF65-F5344CB8AC3E}">
        <p14:creationId xmlns:p14="http://schemas.microsoft.com/office/powerpoint/2010/main" val="39096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1114376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3682-5891-2B39-4FCD-82CB5878CA5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04DD4E3-1ECA-2D82-60B1-EE37C4AF89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62E296E-3238-4C2C-35D7-AE94C8174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A42477D-B402-F56A-2901-31F19FA242AD}"/>
              </a:ext>
            </a:extLst>
          </p:cNvPr>
          <p:cNvSpPr>
            <a:spLocks noGrp="1"/>
          </p:cNvSpPr>
          <p:nvPr>
            <p:ph type="dt" sz="half" idx="10"/>
          </p:nvPr>
        </p:nvSpPr>
        <p:spPr/>
        <p:txBody>
          <a:bodyPr/>
          <a:lstStyle/>
          <a:p>
            <a:fld id="{DB41651C-5A97-4F02-B138-C254FB06259E}" type="datetimeFigureOut">
              <a:rPr lang="en-GB" smtClean="0"/>
              <a:t>28/04/2025</a:t>
            </a:fld>
            <a:endParaRPr lang="en-GB"/>
          </a:p>
        </p:txBody>
      </p:sp>
      <p:sp>
        <p:nvSpPr>
          <p:cNvPr id="6" name="Footer Placeholder 5">
            <a:extLst>
              <a:ext uri="{FF2B5EF4-FFF2-40B4-BE49-F238E27FC236}">
                <a16:creationId xmlns:a16="http://schemas.microsoft.com/office/drawing/2014/main" id="{2C96D8CF-1D1F-0EB7-61C8-87EE69D46C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2691EC-AA4A-0B53-7972-31ABC012A819}"/>
              </a:ext>
            </a:extLst>
          </p:cNvPr>
          <p:cNvSpPr>
            <a:spLocks noGrp="1"/>
          </p:cNvSpPr>
          <p:nvPr>
            <p:ph type="sldNum" sz="quarter" idx="12"/>
          </p:nvPr>
        </p:nvSpPr>
        <p:spPr/>
        <p:txBody>
          <a:bodyPr/>
          <a:lstStyle/>
          <a:p>
            <a:fld id="{F66E6594-00C4-437C-80CB-4D8295974D81}" type="slidenum">
              <a:rPr lang="en-GB" smtClean="0"/>
              <a:t>‹#›</a:t>
            </a:fld>
            <a:endParaRPr lang="en-GB"/>
          </a:p>
        </p:txBody>
      </p:sp>
    </p:spTree>
    <p:extLst>
      <p:ext uri="{BB962C8B-B14F-4D97-AF65-F5344CB8AC3E}">
        <p14:creationId xmlns:p14="http://schemas.microsoft.com/office/powerpoint/2010/main" val="2812964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D6D46-BD9A-8658-F921-BEA32754006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A993B24-1740-9EF5-7961-4FA04C5E948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E296B95-8D35-7472-F124-8773662CD567}"/>
              </a:ext>
            </a:extLst>
          </p:cNvPr>
          <p:cNvSpPr>
            <a:spLocks noGrp="1"/>
          </p:cNvSpPr>
          <p:nvPr>
            <p:ph type="dt" sz="half" idx="10"/>
          </p:nvPr>
        </p:nvSpPr>
        <p:spPr/>
        <p:txBody>
          <a:bodyPr/>
          <a:lstStyle/>
          <a:p>
            <a:fld id="{DB41651C-5A97-4F02-B138-C254FB06259E}" type="datetimeFigureOut">
              <a:rPr lang="en-GB" smtClean="0"/>
              <a:t>28/04/2025</a:t>
            </a:fld>
            <a:endParaRPr lang="en-GB"/>
          </a:p>
        </p:txBody>
      </p:sp>
      <p:sp>
        <p:nvSpPr>
          <p:cNvPr id="5" name="Footer Placeholder 4">
            <a:extLst>
              <a:ext uri="{FF2B5EF4-FFF2-40B4-BE49-F238E27FC236}">
                <a16:creationId xmlns:a16="http://schemas.microsoft.com/office/drawing/2014/main" id="{2A9511CD-EBE9-1AC6-5366-CB92B8F6E8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0241F1-88A4-FCC3-02E4-B96963CEA39B}"/>
              </a:ext>
            </a:extLst>
          </p:cNvPr>
          <p:cNvSpPr>
            <a:spLocks noGrp="1"/>
          </p:cNvSpPr>
          <p:nvPr>
            <p:ph type="sldNum" sz="quarter" idx="12"/>
          </p:nvPr>
        </p:nvSpPr>
        <p:spPr/>
        <p:txBody>
          <a:bodyPr/>
          <a:lstStyle/>
          <a:p>
            <a:fld id="{F66E6594-00C4-437C-80CB-4D8295974D81}" type="slidenum">
              <a:rPr lang="en-GB" smtClean="0"/>
              <a:t>‹#›</a:t>
            </a:fld>
            <a:endParaRPr lang="en-GB"/>
          </a:p>
        </p:txBody>
      </p:sp>
    </p:spTree>
    <p:extLst>
      <p:ext uri="{BB962C8B-B14F-4D97-AF65-F5344CB8AC3E}">
        <p14:creationId xmlns:p14="http://schemas.microsoft.com/office/powerpoint/2010/main" val="3472645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173C70-81E8-48FE-E206-DB42A73C8E4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6EEA6EB-0D7C-4D79-9721-90A262399A7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EC7C5D-0A12-A5E4-82E4-7CA6B5891372}"/>
              </a:ext>
            </a:extLst>
          </p:cNvPr>
          <p:cNvSpPr>
            <a:spLocks noGrp="1"/>
          </p:cNvSpPr>
          <p:nvPr>
            <p:ph type="dt" sz="half" idx="10"/>
          </p:nvPr>
        </p:nvSpPr>
        <p:spPr/>
        <p:txBody>
          <a:bodyPr/>
          <a:lstStyle/>
          <a:p>
            <a:fld id="{DB41651C-5A97-4F02-B138-C254FB06259E}" type="datetimeFigureOut">
              <a:rPr lang="en-GB" smtClean="0"/>
              <a:t>28/04/2025</a:t>
            </a:fld>
            <a:endParaRPr lang="en-GB"/>
          </a:p>
        </p:txBody>
      </p:sp>
      <p:sp>
        <p:nvSpPr>
          <p:cNvPr id="5" name="Footer Placeholder 4">
            <a:extLst>
              <a:ext uri="{FF2B5EF4-FFF2-40B4-BE49-F238E27FC236}">
                <a16:creationId xmlns:a16="http://schemas.microsoft.com/office/drawing/2014/main" id="{3EC94C90-C98E-3290-D700-7A0B1FB350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102B59-401E-3966-1C8C-B4A83627DDC2}"/>
              </a:ext>
            </a:extLst>
          </p:cNvPr>
          <p:cNvSpPr>
            <a:spLocks noGrp="1"/>
          </p:cNvSpPr>
          <p:nvPr>
            <p:ph type="sldNum" sz="quarter" idx="12"/>
          </p:nvPr>
        </p:nvSpPr>
        <p:spPr/>
        <p:txBody>
          <a:bodyPr/>
          <a:lstStyle/>
          <a:p>
            <a:fld id="{F66E6594-00C4-437C-80CB-4D8295974D81}" type="slidenum">
              <a:rPr lang="en-GB" smtClean="0"/>
              <a:t>‹#›</a:t>
            </a:fld>
            <a:endParaRPr lang="en-GB"/>
          </a:p>
        </p:txBody>
      </p:sp>
    </p:spTree>
    <p:extLst>
      <p:ext uri="{BB962C8B-B14F-4D97-AF65-F5344CB8AC3E}">
        <p14:creationId xmlns:p14="http://schemas.microsoft.com/office/powerpoint/2010/main" val="4155836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F04F-3B91-FE2E-61BF-0ADDFC94449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377A83A-0BBE-02C6-68EC-C7AECE734A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F42178B-5C98-6D49-C3A9-F0B27449EF43}"/>
              </a:ext>
            </a:extLst>
          </p:cNvPr>
          <p:cNvSpPr>
            <a:spLocks noGrp="1"/>
          </p:cNvSpPr>
          <p:nvPr>
            <p:ph type="dt" sz="half" idx="10"/>
          </p:nvPr>
        </p:nvSpPr>
        <p:spPr>
          <a:xfrm>
            <a:off x="838200" y="6356350"/>
            <a:ext cx="2743200" cy="365125"/>
          </a:xfrm>
          <a:prstGeom prst="rect">
            <a:avLst/>
          </a:prstGeom>
        </p:spPr>
        <p:txBody>
          <a:bodyPr/>
          <a:lstStyle/>
          <a:p>
            <a:fld id="{F3460255-2C17-44E2-AD53-8332028D45A8}" type="datetimeFigureOut">
              <a:rPr lang="en-GB" smtClean="0"/>
              <a:t>28/04/2025</a:t>
            </a:fld>
            <a:endParaRPr lang="en-GB"/>
          </a:p>
        </p:txBody>
      </p:sp>
      <p:sp>
        <p:nvSpPr>
          <p:cNvPr id="5" name="Footer Placeholder 4">
            <a:extLst>
              <a:ext uri="{FF2B5EF4-FFF2-40B4-BE49-F238E27FC236}">
                <a16:creationId xmlns:a16="http://schemas.microsoft.com/office/drawing/2014/main" id="{9541F596-A179-BAE6-5C0E-37920152D3A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E5B2641-1A1D-F34B-74EE-774FA3C74D61}"/>
              </a:ext>
            </a:extLst>
          </p:cNvPr>
          <p:cNvSpPr>
            <a:spLocks noGrp="1"/>
          </p:cNvSpPr>
          <p:nvPr>
            <p:ph type="sldNum" sz="quarter" idx="12"/>
          </p:nvPr>
        </p:nvSpPr>
        <p:spPr>
          <a:xfrm>
            <a:off x="8610600" y="6356350"/>
            <a:ext cx="2743200" cy="365125"/>
          </a:xfrm>
          <a:prstGeom prst="rect">
            <a:avLst/>
          </a:prstGeom>
        </p:spPr>
        <p:txBody>
          <a:bodyPr/>
          <a:lstStyle/>
          <a:p>
            <a:fld id="{BA9D060C-141B-4055-BE5F-9D90E89C8AD3}" type="slidenum">
              <a:rPr lang="en-GB" smtClean="0"/>
              <a:t>‹#›</a:t>
            </a:fld>
            <a:endParaRPr lang="en-GB"/>
          </a:p>
        </p:txBody>
      </p:sp>
    </p:spTree>
    <p:extLst>
      <p:ext uri="{BB962C8B-B14F-4D97-AF65-F5344CB8AC3E}">
        <p14:creationId xmlns:p14="http://schemas.microsoft.com/office/powerpoint/2010/main" val="1239551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CBE85-284D-EF99-EAED-E4D724ADF9F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613B7BF-7033-B996-09B2-24785A513FD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F04635-EB48-8FE7-06C0-853B8D689195}"/>
              </a:ext>
            </a:extLst>
          </p:cNvPr>
          <p:cNvSpPr>
            <a:spLocks noGrp="1"/>
          </p:cNvSpPr>
          <p:nvPr>
            <p:ph type="dt" sz="half" idx="10"/>
          </p:nvPr>
        </p:nvSpPr>
        <p:spPr>
          <a:xfrm>
            <a:off x="838200" y="6356350"/>
            <a:ext cx="2743200" cy="365125"/>
          </a:xfrm>
          <a:prstGeom prst="rect">
            <a:avLst/>
          </a:prstGeom>
        </p:spPr>
        <p:txBody>
          <a:bodyPr/>
          <a:lstStyle/>
          <a:p>
            <a:fld id="{F3460255-2C17-44E2-AD53-8332028D45A8}" type="datetimeFigureOut">
              <a:rPr lang="en-GB" smtClean="0"/>
              <a:t>28/04/2025</a:t>
            </a:fld>
            <a:endParaRPr lang="en-GB"/>
          </a:p>
        </p:txBody>
      </p:sp>
      <p:sp>
        <p:nvSpPr>
          <p:cNvPr id="5" name="Footer Placeholder 4">
            <a:extLst>
              <a:ext uri="{FF2B5EF4-FFF2-40B4-BE49-F238E27FC236}">
                <a16:creationId xmlns:a16="http://schemas.microsoft.com/office/drawing/2014/main" id="{842CE4FA-8115-8EFA-A0E1-A3CED368373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720CF28-9E4E-1A81-5558-4306A1AC80FC}"/>
              </a:ext>
            </a:extLst>
          </p:cNvPr>
          <p:cNvSpPr>
            <a:spLocks noGrp="1"/>
          </p:cNvSpPr>
          <p:nvPr>
            <p:ph type="sldNum" sz="quarter" idx="12"/>
          </p:nvPr>
        </p:nvSpPr>
        <p:spPr>
          <a:xfrm>
            <a:off x="8610600" y="6356350"/>
            <a:ext cx="2743200" cy="365125"/>
          </a:xfrm>
          <a:prstGeom prst="rect">
            <a:avLst/>
          </a:prstGeom>
        </p:spPr>
        <p:txBody>
          <a:bodyPr/>
          <a:lstStyle/>
          <a:p>
            <a:fld id="{BA9D060C-141B-4055-BE5F-9D90E89C8AD3}" type="slidenum">
              <a:rPr lang="en-GB" smtClean="0"/>
              <a:t>‹#›</a:t>
            </a:fld>
            <a:endParaRPr lang="en-GB"/>
          </a:p>
        </p:txBody>
      </p:sp>
    </p:spTree>
    <p:extLst>
      <p:ext uri="{BB962C8B-B14F-4D97-AF65-F5344CB8AC3E}">
        <p14:creationId xmlns:p14="http://schemas.microsoft.com/office/powerpoint/2010/main" val="3073395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E076-CDEC-CDB7-E407-8DDA4A3E5E9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169CE70-AD17-090B-AC85-6D1253D506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B369CBE-713C-2FF6-B091-319836FD2245}"/>
              </a:ext>
            </a:extLst>
          </p:cNvPr>
          <p:cNvSpPr>
            <a:spLocks noGrp="1"/>
          </p:cNvSpPr>
          <p:nvPr>
            <p:ph type="dt" sz="half" idx="10"/>
          </p:nvPr>
        </p:nvSpPr>
        <p:spPr>
          <a:xfrm>
            <a:off x="838200" y="6356350"/>
            <a:ext cx="2743200" cy="365125"/>
          </a:xfrm>
          <a:prstGeom prst="rect">
            <a:avLst/>
          </a:prstGeom>
        </p:spPr>
        <p:txBody>
          <a:bodyPr/>
          <a:lstStyle/>
          <a:p>
            <a:fld id="{F3460255-2C17-44E2-AD53-8332028D45A8}" type="datetimeFigureOut">
              <a:rPr lang="en-GB" smtClean="0"/>
              <a:t>28/04/2025</a:t>
            </a:fld>
            <a:endParaRPr lang="en-GB"/>
          </a:p>
        </p:txBody>
      </p:sp>
      <p:sp>
        <p:nvSpPr>
          <p:cNvPr id="5" name="Footer Placeholder 4">
            <a:extLst>
              <a:ext uri="{FF2B5EF4-FFF2-40B4-BE49-F238E27FC236}">
                <a16:creationId xmlns:a16="http://schemas.microsoft.com/office/drawing/2014/main" id="{0B1915A3-0122-9731-AD16-D8B19896AD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ED83830-E7BA-2572-E1F3-609CB857A8CA}"/>
              </a:ext>
            </a:extLst>
          </p:cNvPr>
          <p:cNvSpPr>
            <a:spLocks noGrp="1"/>
          </p:cNvSpPr>
          <p:nvPr>
            <p:ph type="sldNum" sz="quarter" idx="12"/>
          </p:nvPr>
        </p:nvSpPr>
        <p:spPr>
          <a:xfrm>
            <a:off x="8610600" y="6356350"/>
            <a:ext cx="2743200" cy="365125"/>
          </a:xfrm>
          <a:prstGeom prst="rect">
            <a:avLst/>
          </a:prstGeom>
        </p:spPr>
        <p:txBody>
          <a:bodyPr/>
          <a:lstStyle/>
          <a:p>
            <a:fld id="{BA9D060C-141B-4055-BE5F-9D90E89C8AD3}" type="slidenum">
              <a:rPr lang="en-GB" smtClean="0"/>
              <a:t>‹#›</a:t>
            </a:fld>
            <a:endParaRPr lang="en-GB"/>
          </a:p>
        </p:txBody>
      </p:sp>
    </p:spTree>
    <p:extLst>
      <p:ext uri="{BB962C8B-B14F-4D97-AF65-F5344CB8AC3E}">
        <p14:creationId xmlns:p14="http://schemas.microsoft.com/office/powerpoint/2010/main" val="3767407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5C20C-7C5A-4F25-0B74-C8BDAD1660D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04A4F33-37B0-C7D2-5F8D-711DAA5B88B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F0B0F5A-9691-7840-FB65-683CF285F6D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0F6A77B-5B45-E5BE-85DC-72F63C9E5E2E}"/>
              </a:ext>
            </a:extLst>
          </p:cNvPr>
          <p:cNvSpPr>
            <a:spLocks noGrp="1"/>
          </p:cNvSpPr>
          <p:nvPr>
            <p:ph type="dt" sz="half" idx="10"/>
          </p:nvPr>
        </p:nvSpPr>
        <p:spPr>
          <a:xfrm>
            <a:off x="838200" y="6356350"/>
            <a:ext cx="2743200" cy="365125"/>
          </a:xfrm>
          <a:prstGeom prst="rect">
            <a:avLst/>
          </a:prstGeom>
        </p:spPr>
        <p:txBody>
          <a:bodyPr/>
          <a:lstStyle/>
          <a:p>
            <a:fld id="{F3460255-2C17-44E2-AD53-8332028D45A8}" type="datetimeFigureOut">
              <a:rPr lang="en-GB" smtClean="0"/>
              <a:t>28/04/2025</a:t>
            </a:fld>
            <a:endParaRPr lang="en-GB"/>
          </a:p>
        </p:txBody>
      </p:sp>
      <p:sp>
        <p:nvSpPr>
          <p:cNvPr id="6" name="Footer Placeholder 5">
            <a:extLst>
              <a:ext uri="{FF2B5EF4-FFF2-40B4-BE49-F238E27FC236}">
                <a16:creationId xmlns:a16="http://schemas.microsoft.com/office/drawing/2014/main" id="{A8457E08-E7C2-38C7-259C-EF7A123E3F6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FB627A3-C3BA-1769-2302-577854F6A80F}"/>
              </a:ext>
            </a:extLst>
          </p:cNvPr>
          <p:cNvSpPr>
            <a:spLocks noGrp="1"/>
          </p:cNvSpPr>
          <p:nvPr>
            <p:ph type="sldNum" sz="quarter" idx="12"/>
          </p:nvPr>
        </p:nvSpPr>
        <p:spPr>
          <a:xfrm>
            <a:off x="8610600" y="6356350"/>
            <a:ext cx="2743200" cy="365125"/>
          </a:xfrm>
          <a:prstGeom prst="rect">
            <a:avLst/>
          </a:prstGeom>
        </p:spPr>
        <p:txBody>
          <a:bodyPr/>
          <a:lstStyle/>
          <a:p>
            <a:fld id="{BA9D060C-141B-4055-BE5F-9D90E89C8AD3}" type="slidenum">
              <a:rPr lang="en-GB" smtClean="0"/>
              <a:t>‹#›</a:t>
            </a:fld>
            <a:endParaRPr lang="en-GB"/>
          </a:p>
        </p:txBody>
      </p:sp>
    </p:spTree>
    <p:extLst>
      <p:ext uri="{BB962C8B-B14F-4D97-AF65-F5344CB8AC3E}">
        <p14:creationId xmlns:p14="http://schemas.microsoft.com/office/powerpoint/2010/main" val="8636431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97D6C-E55F-65D5-2149-CFB1C58FC0F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C3F806A-104C-BE51-35F9-A22F1CB9FD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1AA038-8765-FB7C-CAF1-F5B989A6A2A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236EF22-BDAE-EB7E-6160-2178AF3546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C1358D5-CDFA-1354-6F46-3F5A8E939F0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745F24F-5DAB-536F-EF69-A55EC2C4B894}"/>
              </a:ext>
            </a:extLst>
          </p:cNvPr>
          <p:cNvSpPr>
            <a:spLocks noGrp="1"/>
          </p:cNvSpPr>
          <p:nvPr>
            <p:ph type="dt" sz="half" idx="10"/>
          </p:nvPr>
        </p:nvSpPr>
        <p:spPr>
          <a:xfrm>
            <a:off x="838200" y="6356350"/>
            <a:ext cx="2743200" cy="365125"/>
          </a:xfrm>
          <a:prstGeom prst="rect">
            <a:avLst/>
          </a:prstGeom>
        </p:spPr>
        <p:txBody>
          <a:bodyPr/>
          <a:lstStyle/>
          <a:p>
            <a:fld id="{F3460255-2C17-44E2-AD53-8332028D45A8}" type="datetimeFigureOut">
              <a:rPr lang="en-GB" smtClean="0"/>
              <a:t>28/04/2025</a:t>
            </a:fld>
            <a:endParaRPr lang="en-GB"/>
          </a:p>
        </p:txBody>
      </p:sp>
      <p:sp>
        <p:nvSpPr>
          <p:cNvPr id="8" name="Footer Placeholder 7">
            <a:extLst>
              <a:ext uri="{FF2B5EF4-FFF2-40B4-BE49-F238E27FC236}">
                <a16:creationId xmlns:a16="http://schemas.microsoft.com/office/drawing/2014/main" id="{D7F29006-0C22-006D-7D91-4A9A9EC4F99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2AD3ADE2-00B3-E69C-EBD0-C4896BD5D9A9}"/>
              </a:ext>
            </a:extLst>
          </p:cNvPr>
          <p:cNvSpPr>
            <a:spLocks noGrp="1"/>
          </p:cNvSpPr>
          <p:nvPr>
            <p:ph type="sldNum" sz="quarter" idx="12"/>
          </p:nvPr>
        </p:nvSpPr>
        <p:spPr>
          <a:xfrm>
            <a:off x="8610600" y="6356350"/>
            <a:ext cx="2743200" cy="365125"/>
          </a:xfrm>
          <a:prstGeom prst="rect">
            <a:avLst/>
          </a:prstGeom>
        </p:spPr>
        <p:txBody>
          <a:bodyPr/>
          <a:lstStyle/>
          <a:p>
            <a:fld id="{BA9D060C-141B-4055-BE5F-9D90E89C8AD3}" type="slidenum">
              <a:rPr lang="en-GB" smtClean="0"/>
              <a:t>‹#›</a:t>
            </a:fld>
            <a:endParaRPr lang="en-GB"/>
          </a:p>
        </p:txBody>
      </p:sp>
    </p:spTree>
    <p:extLst>
      <p:ext uri="{BB962C8B-B14F-4D97-AF65-F5344CB8AC3E}">
        <p14:creationId xmlns:p14="http://schemas.microsoft.com/office/powerpoint/2010/main" val="4289330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80DB8-6B3A-7D47-5FF6-E53F4E3674A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C8D45C6-C67D-A1F8-4B0C-DAFE3155315E}"/>
              </a:ext>
            </a:extLst>
          </p:cNvPr>
          <p:cNvSpPr>
            <a:spLocks noGrp="1"/>
          </p:cNvSpPr>
          <p:nvPr>
            <p:ph type="dt" sz="half" idx="10"/>
          </p:nvPr>
        </p:nvSpPr>
        <p:spPr>
          <a:xfrm>
            <a:off x="838200" y="6356350"/>
            <a:ext cx="2743200" cy="365125"/>
          </a:xfrm>
          <a:prstGeom prst="rect">
            <a:avLst/>
          </a:prstGeom>
        </p:spPr>
        <p:txBody>
          <a:bodyPr/>
          <a:lstStyle/>
          <a:p>
            <a:fld id="{F3460255-2C17-44E2-AD53-8332028D45A8}" type="datetimeFigureOut">
              <a:rPr lang="en-GB" smtClean="0"/>
              <a:t>28/04/2025</a:t>
            </a:fld>
            <a:endParaRPr lang="en-GB"/>
          </a:p>
        </p:txBody>
      </p:sp>
      <p:sp>
        <p:nvSpPr>
          <p:cNvPr id="4" name="Footer Placeholder 3">
            <a:extLst>
              <a:ext uri="{FF2B5EF4-FFF2-40B4-BE49-F238E27FC236}">
                <a16:creationId xmlns:a16="http://schemas.microsoft.com/office/drawing/2014/main" id="{173F999D-52B9-35B0-3F1A-14E4CCC1429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C667827D-6CB1-67CA-83C4-D38A7EFAB858}"/>
              </a:ext>
            </a:extLst>
          </p:cNvPr>
          <p:cNvSpPr>
            <a:spLocks noGrp="1"/>
          </p:cNvSpPr>
          <p:nvPr>
            <p:ph type="sldNum" sz="quarter" idx="12"/>
          </p:nvPr>
        </p:nvSpPr>
        <p:spPr>
          <a:xfrm>
            <a:off x="8610600" y="6356350"/>
            <a:ext cx="2743200" cy="365125"/>
          </a:xfrm>
          <a:prstGeom prst="rect">
            <a:avLst/>
          </a:prstGeom>
        </p:spPr>
        <p:txBody>
          <a:bodyPr/>
          <a:lstStyle/>
          <a:p>
            <a:fld id="{BA9D060C-141B-4055-BE5F-9D90E89C8AD3}" type="slidenum">
              <a:rPr lang="en-GB" smtClean="0"/>
              <a:t>‹#›</a:t>
            </a:fld>
            <a:endParaRPr lang="en-GB"/>
          </a:p>
        </p:txBody>
      </p:sp>
    </p:spTree>
    <p:extLst>
      <p:ext uri="{BB962C8B-B14F-4D97-AF65-F5344CB8AC3E}">
        <p14:creationId xmlns:p14="http://schemas.microsoft.com/office/powerpoint/2010/main" val="3772799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161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22121329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C87C-1FBD-8BAC-7729-4CD1EA6E15A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5492144-E3C3-433F-CC70-0E657D7BAE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FA728AB-7B0F-326A-AC88-10DC59169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187900F-9754-6523-A5B5-F6F7874611EB}"/>
              </a:ext>
            </a:extLst>
          </p:cNvPr>
          <p:cNvSpPr>
            <a:spLocks noGrp="1"/>
          </p:cNvSpPr>
          <p:nvPr>
            <p:ph type="dt" sz="half" idx="10"/>
          </p:nvPr>
        </p:nvSpPr>
        <p:spPr>
          <a:xfrm>
            <a:off x="838200" y="6356350"/>
            <a:ext cx="2743200" cy="365125"/>
          </a:xfrm>
          <a:prstGeom prst="rect">
            <a:avLst/>
          </a:prstGeom>
        </p:spPr>
        <p:txBody>
          <a:bodyPr/>
          <a:lstStyle/>
          <a:p>
            <a:fld id="{F3460255-2C17-44E2-AD53-8332028D45A8}" type="datetimeFigureOut">
              <a:rPr lang="en-GB" smtClean="0"/>
              <a:t>28/04/2025</a:t>
            </a:fld>
            <a:endParaRPr lang="en-GB"/>
          </a:p>
        </p:txBody>
      </p:sp>
      <p:sp>
        <p:nvSpPr>
          <p:cNvPr id="6" name="Footer Placeholder 5">
            <a:extLst>
              <a:ext uri="{FF2B5EF4-FFF2-40B4-BE49-F238E27FC236}">
                <a16:creationId xmlns:a16="http://schemas.microsoft.com/office/drawing/2014/main" id="{538A881F-5D95-8D5B-D92B-2FCB96A7E1F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ADDCBCB-0451-4475-261E-306217C00DB9}"/>
              </a:ext>
            </a:extLst>
          </p:cNvPr>
          <p:cNvSpPr>
            <a:spLocks noGrp="1"/>
          </p:cNvSpPr>
          <p:nvPr>
            <p:ph type="sldNum" sz="quarter" idx="12"/>
          </p:nvPr>
        </p:nvSpPr>
        <p:spPr>
          <a:xfrm>
            <a:off x="8610600" y="6356350"/>
            <a:ext cx="2743200" cy="365125"/>
          </a:xfrm>
          <a:prstGeom prst="rect">
            <a:avLst/>
          </a:prstGeom>
        </p:spPr>
        <p:txBody>
          <a:bodyPr/>
          <a:lstStyle/>
          <a:p>
            <a:fld id="{BA9D060C-141B-4055-BE5F-9D90E89C8AD3}" type="slidenum">
              <a:rPr lang="en-GB" smtClean="0"/>
              <a:t>‹#›</a:t>
            </a:fld>
            <a:endParaRPr lang="en-GB"/>
          </a:p>
        </p:txBody>
      </p:sp>
    </p:spTree>
    <p:extLst>
      <p:ext uri="{BB962C8B-B14F-4D97-AF65-F5344CB8AC3E}">
        <p14:creationId xmlns:p14="http://schemas.microsoft.com/office/powerpoint/2010/main" val="1633480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F102C-4A53-80A5-CD90-910AB5B320C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515ED26-2CB5-CD49-D2C5-F1065E2658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697EAE0-7881-00EE-F9DF-7A74455EEF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0911D0F-5FAC-C7AB-57F5-64713A562FDD}"/>
              </a:ext>
            </a:extLst>
          </p:cNvPr>
          <p:cNvSpPr>
            <a:spLocks noGrp="1"/>
          </p:cNvSpPr>
          <p:nvPr>
            <p:ph type="dt" sz="half" idx="10"/>
          </p:nvPr>
        </p:nvSpPr>
        <p:spPr>
          <a:xfrm>
            <a:off x="838200" y="6356350"/>
            <a:ext cx="2743200" cy="365125"/>
          </a:xfrm>
          <a:prstGeom prst="rect">
            <a:avLst/>
          </a:prstGeom>
        </p:spPr>
        <p:txBody>
          <a:bodyPr/>
          <a:lstStyle/>
          <a:p>
            <a:fld id="{F3460255-2C17-44E2-AD53-8332028D45A8}" type="datetimeFigureOut">
              <a:rPr lang="en-GB" smtClean="0"/>
              <a:t>28/04/2025</a:t>
            </a:fld>
            <a:endParaRPr lang="en-GB"/>
          </a:p>
        </p:txBody>
      </p:sp>
      <p:sp>
        <p:nvSpPr>
          <p:cNvPr id="6" name="Footer Placeholder 5">
            <a:extLst>
              <a:ext uri="{FF2B5EF4-FFF2-40B4-BE49-F238E27FC236}">
                <a16:creationId xmlns:a16="http://schemas.microsoft.com/office/drawing/2014/main" id="{F56CE648-0388-8B2D-71E1-4F983CA7B07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FA29F2B-9EEE-9D65-FBB2-F2EDB5E5B0A2}"/>
              </a:ext>
            </a:extLst>
          </p:cNvPr>
          <p:cNvSpPr>
            <a:spLocks noGrp="1"/>
          </p:cNvSpPr>
          <p:nvPr>
            <p:ph type="sldNum" sz="quarter" idx="12"/>
          </p:nvPr>
        </p:nvSpPr>
        <p:spPr>
          <a:xfrm>
            <a:off x="8610600" y="6356350"/>
            <a:ext cx="2743200" cy="365125"/>
          </a:xfrm>
          <a:prstGeom prst="rect">
            <a:avLst/>
          </a:prstGeom>
        </p:spPr>
        <p:txBody>
          <a:bodyPr/>
          <a:lstStyle/>
          <a:p>
            <a:fld id="{BA9D060C-141B-4055-BE5F-9D90E89C8AD3}" type="slidenum">
              <a:rPr lang="en-GB" smtClean="0"/>
              <a:t>‹#›</a:t>
            </a:fld>
            <a:endParaRPr lang="en-GB"/>
          </a:p>
        </p:txBody>
      </p:sp>
    </p:spTree>
    <p:extLst>
      <p:ext uri="{BB962C8B-B14F-4D97-AF65-F5344CB8AC3E}">
        <p14:creationId xmlns:p14="http://schemas.microsoft.com/office/powerpoint/2010/main" val="1521547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149B7-CFA3-C2C7-075E-98CF6D03E7C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1D9E410-D5F8-3BA3-EF8C-A3711BD2557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6AAD0BE-0AE0-5079-B99C-82A1BA5D21D9}"/>
              </a:ext>
            </a:extLst>
          </p:cNvPr>
          <p:cNvSpPr>
            <a:spLocks noGrp="1"/>
          </p:cNvSpPr>
          <p:nvPr>
            <p:ph type="dt" sz="half" idx="10"/>
          </p:nvPr>
        </p:nvSpPr>
        <p:spPr>
          <a:xfrm>
            <a:off x="838200" y="6356350"/>
            <a:ext cx="2743200" cy="365125"/>
          </a:xfrm>
          <a:prstGeom prst="rect">
            <a:avLst/>
          </a:prstGeom>
        </p:spPr>
        <p:txBody>
          <a:bodyPr/>
          <a:lstStyle/>
          <a:p>
            <a:fld id="{F3460255-2C17-44E2-AD53-8332028D45A8}" type="datetimeFigureOut">
              <a:rPr lang="en-GB" smtClean="0"/>
              <a:t>28/04/2025</a:t>
            </a:fld>
            <a:endParaRPr lang="en-GB"/>
          </a:p>
        </p:txBody>
      </p:sp>
      <p:sp>
        <p:nvSpPr>
          <p:cNvPr id="5" name="Footer Placeholder 4">
            <a:extLst>
              <a:ext uri="{FF2B5EF4-FFF2-40B4-BE49-F238E27FC236}">
                <a16:creationId xmlns:a16="http://schemas.microsoft.com/office/drawing/2014/main" id="{58C32B42-D5F7-F874-3D80-D30C6C1AB84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5879A96-3210-5CCA-77EF-D025C40F3D11}"/>
              </a:ext>
            </a:extLst>
          </p:cNvPr>
          <p:cNvSpPr>
            <a:spLocks noGrp="1"/>
          </p:cNvSpPr>
          <p:nvPr>
            <p:ph type="sldNum" sz="quarter" idx="12"/>
          </p:nvPr>
        </p:nvSpPr>
        <p:spPr>
          <a:xfrm>
            <a:off x="8610600" y="6356350"/>
            <a:ext cx="2743200" cy="365125"/>
          </a:xfrm>
          <a:prstGeom prst="rect">
            <a:avLst/>
          </a:prstGeom>
        </p:spPr>
        <p:txBody>
          <a:bodyPr/>
          <a:lstStyle/>
          <a:p>
            <a:fld id="{BA9D060C-141B-4055-BE5F-9D90E89C8AD3}" type="slidenum">
              <a:rPr lang="en-GB" smtClean="0"/>
              <a:t>‹#›</a:t>
            </a:fld>
            <a:endParaRPr lang="en-GB"/>
          </a:p>
        </p:txBody>
      </p:sp>
    </p:spTree>
    <p:extLst>
      <p:ext uri="{BB962C8B-B14F-4D97-AF65-F5344CB8AC3E}">
        <p14:creationId xmlns:p14="http://schemas.microsoft.com/office/powerpoint/2010/main" val="2755355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65193F-4053-1C63-C6C2-5EBA188A900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3C0B8AC-F73B-9EC1-F79B-1A7E20EFCF4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5C3F521-118F-F3AB-F410-EC1B66D72942}"/>
              </a:ext>
            </a:extLst>
          </p:cNvPr>
          <p:cNvSpPr>
            <a:spLocks noGrp="1"/>
          </p:cNvSpPr>
          <p:nvPr>
            <p:ph type="dt" sz="half" idx="10"/>
          </p:nvPr>
        </p:nvSpPr>
        <p:spPr>
          <a:xfrm>
            <a:off x="838200" y="6356350"/>
            <a:ext cx="2743200" cy="365125"/>
          </a:xfrm>
          <a:prstGeom prst="rect">
            <a:avLst/>
          </a:prstGeom>
        </p:spPr>
        <p:txBody>
          <a:bodyPr/>
          <a:lstStyle/>
          <a:p>
            <a:fld id="{F3460255-2C17-44E2-AD53-8332028D45A8}" type="datetimeFigureOut">
              <a:rPr lang="en-GB" smtClean="0"/>
              <a:t>28/04/2025</a:t>
            </a:fld>
            <a:endParaRPr lang="en-GB"/>
          </a:p>
        </p:txBody>
      </p:sp>
      <p:sp>
        <p:nvSpPr>
          <p:cNvPr id="5" name="Footer Placeholder 4">
            <a:extLst>
              <a:ext uri="{FF2B5EF4-FFF2-40B4-BE49-F238E27FC236}">
                <a16:creationId xmlns:a16="http://schemas.microsoft.com/office/drawing/2014/main" id="{15029B43-BCD4-CB7F-7DC5-F0175EB45CE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C9217EF-50A4-E8F0-E603-E7D34BC3BB05}"/>
              </a:ext>
            </a:extLst>
          </p:cNvPr>
          <p:cNvSpPr>
            <a:spLocks noGrp="1"/>
          </p:cNvSpPr>
          <p:nvPr>
            <p:ph type="sldNum" sz="quarter" idx="12"/>
          </p:nvPr>
        </p:nvSpPr>
        <p:spPr>
          <a:xfrm>
            <a:off x="8610600" y="6356350"/>
            <a:ext cx="2743200" cy="365125"/>
          </a:xfrm>
          <a:prstGeom prst="rect">
            <a:avLst/>
          </a:prstGeom>
        </p:spPr>
        <p:txBody>
          <a:bodyPr/>
          <a:lstStyle/>
          <a:p>
            <a:fld id="{BA9D060C-141B-4055-BE5F-9D90E89C8AD3}" type="slidenum">
              <a:rPr lang="en-GB" smtClean="0"/>
              <a:t>‹#›</a:t>
            </a:fld>
            <a:endParaRPr lang="en-GB"/>
          </a:p>
        </p:txBody>
      </p:sp>
    </p:spTree>
    <p:extLst>
      <p:ext uri="{BB962C8B-B14F-4D97-AF65-F5344CB8AC3E}">
        <p14:creationId xmlns:p14="http://schemas.microsoft.com/office/powerpoint/2010/main" val="34246133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9DA9B-5A15-3CC5-169C-5C084243469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65A72E3-CE4C-A73C-053C-D747D04D4A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F2D8C67-ACF6-D1C3-6050-F1A29CA3B29F}"/>
              </a:ext>
            </a:extLst>
          </p:cNvPr>
          <p:cNvSpPr>
            <a:spLocks noGrp="1"/>
          </p:cNvSpPr>
          <p:nvPr>
            <p:ph type="dt" sz="half" idx="10"/>
          </p:nvPr>
        </p:nvSpPr>
        <p:spPr/>
        <p:txBody>
          <a:bodyPr/>
          <a:lstStyle/>
          <a:p>
            <a:fld id="{016FD258-B0DD-49D4-8F3C-B595C9D358BC}" type="datetimeFigureOut">
              <a:rPr lang="en-GB" smtClean="0"/>
              <a:t>28/04/2025</a:t>
            </a:fld>
            <a:endParaRPr lang="en-GB"/>
          </a:p>
        </p:txBody>
      </p:sp>
      <p:sp>
        <p:nvSpPr>
          <p:cNvPr id="5" name="Footer Placeholder 4">
            <a:extLst>
              <a:ext uri="{FF2B5EF4-FFF2-40B4-BE49-F238E27FC236}">
                <a16:creationId xmlns:a16="http://schemas.microsoft.com/office/drawing/2014/main" id="{A4F7073B-AF03-EA75-D2F9-C5DF314D1B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DDFFB9-1522-46D5-2D34-4D24D36D9A7D}"/>
              </a:ext>
            </a:extLst>
          </p:cNvPr>
          <p:cNvSpPr>
            <a:spLocks noGrp="1"/>
          </p:cNvSpPr>
          <p:nvPr>
            <p:ph type="sldNum" sz="quarter" idx="12"/>
          </p:nvPr>
        </p:nvSpPr>
        <p:spPr/>
        <p:txBody>
          <a:bodyPr/>
          <a:lstStyle/>
          <a:p>
            <a:fld id="{CE5E9D19-D122-4D42-8A65-CAA55D648E9F}" type="slidenum">
              <a:rPr lang="en-GB" smtClean="0"/>
              <a:t>‹#›</a:t>
            </a:fld>
            <a:endParaRPr lang="en-GB"/>
          </a:p>
        </p:txBody>
      </p:sp>
    </p:spTree>
    <p:extLst>
      <p:ext uri="{BB962C8B-B14F-4D97-AF65-F5344CB8AC3E}">
        <p14:creationId xmlns:p14="http://schemas.microsoft.com/office/powerpoint/2010/main" val="4863870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89C89-5DCA-7E0D-E117-BDB4E1DD24E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1E9642C-A4AA-97AC-42E1-EA6CA8F681C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276D0C7-5484-B9AF-8AD9-E50CC69CE8D1}"/>
              </a:ext>
            </a:extLst>
          </p:cNvPr>
          <p:cNvSpPr>
            <a:spLocks noGrp="1"/>
          </p:cNvSpPr>
          <p:nvPr>
            <p:ph type="dt" sz="half" idx="10"/>
          </p:nvPr>
        </p:nvSpPr>
        <p:spPr/>
        <p:txBody>
          <a:bodyPr/>
          <a:lstStyle/>
          <a:p>
            <a:fld id="{016FD258-B0DD-49D4-8F3C-B595C9D358BC}" type="datetimeFigureOut">
              <a:rPr lang="en-GB" smtClean="0"/>
              <a:t>28/04/2025</a:t>
            </a:fld>
            <a:endParaRPr lang="en-GB"/>
          </a:p>
        </p:txBody>
      </p:sp>
      <p:sp>
        <p:nvSpPr>
          <p:cNvPr id="5" name="Footer Placeholder 4">
            <a:extLst>
              <a:ext uri="{FF2B5EF4-FFF2-40B4-BE49-F238E27FC236}">
                <a16:creationId xmlns:a16="http://schemas.microsoft.com/office/drawing/2014/main" id="{F2C2EE49-11D9-BDD3-8099-D7FFB3E3D1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3869F5-80FE-FA50-2938-DDD19436DE9F}"/>
              </a:ext>
            </a:extLst>
          </p:cNvPr>
          <p:cNvSpPr>
            <a:spLocks noGrp="1"/>
          </p:cNvSpPr>
          <p:nvPr>
            <p:ph type="sldNum" sz="quarter" idx="12"/>
          </p:nvPr>
        </p:nvSpPr>
        <p:spPr/>
        <p:txBody>
          <a:bodyPr/>
          <a:lstStyle/>
          <a:p>
            <a:fld id="{CE5E9D19-D122-4D42-8A65-CAA55D648E9F}" type="slidenum">
              <a:rPr lang="en-GB" smtClean="0"/>
              <a:t>‹#›</a:t>
            </a:fld>
            <a:endParaRPr lang="en-GB"/>
          </a:p>
        </p:txBody>
      </p:sp>
    </p:spTree>
    <p:extLst>
      <p:ext uri="{BB962C8B-B14F-4D97-AF65-F5344CB8AC3E}">
        <p14:creationId xmlns:p14="http://schemas.microsoft.com/office/powerpoint/2010/main" val="25084390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C0081-A4E9-E8E8-1E17-7506EEBF2EE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632B44D-AFD8-4C13-CDCF-9CF8B81E2F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87D8438-0BB0-07C5-3458-9E5E2AB4D055}"/>
              </a:ext>
            </a:extLst>
          </p:cNvPr>
          <p:cNvSpPr>
            <a:spLocks noGrp="1"/>
          </p:cNvSpPr>
          <p:nvPr>
            <p:ph type="dt" sz="half" idx="10"/>
          </p:nvPr>
        </p:nvSpPr>
        <p:spPr/>
        <p:txBody>
          <a:bodyPr/>
          <a:lstStyle/>
          <a:p>
            <a:fld id="{016FD258-B0DD-49D4-8F3C-B595C9D358BC}" type="datetimeFigureOut">
              <a:rPr lang="en-GB" smtClean="0"/>
              <a:t>28/04/2025</a:t>
            </a:fld>
            <a:endParaRPr lang="en-GB"/>
          </a:p>
        </p:txBody>
      </p:sp>
      <p:sp>
        <p:nvSpPr>
          <p:cNvPr id="5" name="Footer Placeholder 4">
            <a:extLst>
              <a:ext uri="{FF2B5EF4-FFF2-40B4-BE49-F238E27FC236}">
                <a16:creationId xmlns:a16="http://schemas.microsoft.com/office/drawing/2014/main" id="{1CB7B134-948B-3F5C-648A-816DAE5C6A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A57BC6-3F4F-5934-FD86-25582515D2ED}"/>
              </a:ext>
            </a:extLst>
          </p:cNvPr>
          <p:cNvSpPr>
            <a:spLocks noGrp="1"/>
          </p:cNvSpPr>
          <p:nvPr>
            <p:ph type="sldNum" sz="quarter" idx="12"/>
          </p:nvPr>
        </p:nvSpPr>
        <p:spPr/>
        <p:txBody>
          <a:bodyPr/>
          <a:lstStyle/>
          <a:p>
            <a:fld id="{CE5E9D19-D122-4D42-8A65-CAA55D648E9F}" type="slidenum">
              <a:rPr lang="en-GB" smtClean="0"/>
              <a:t>‹#›</a:t>
            </a:fld>
            <a:endParaRPr lang="en-GB"/>
          </a:p>
        </p:txBody>
      </p:sp>
    </p:spTree>
    <p:extLst>
      <p:ext uri="{BB962C8B-B14F-4D97-AF65-F5344CB8AC3E}">
        <p14:creationId xmlns:p14="http://schemas.microsoft.com/office/powerpoint/2010/main" val="38181854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A64D7-0634-9E90-CF68-C3DE9D353E8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3FCC118-5666-F64B-ECB7-DC737F7D24C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A276231-E557-492A-911F-EB0E5136412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3A72A33-D4AB-E9C0-B805-C4ECE09F3588}"/>
              </a:ext>
            </a:extLst>
          </p:cNvPr>
          <p:cNvSpPr>
            <a:spLocks noGrp="1"/>
          </p:cNvSpPr>
          <p:nvPr>
            <p:ph type="dt" sz="half" idx="10"/>
          </p:nvPr>
        </p:nvSpPr>
        <p:spPr/>
        <p:txBody>
          <a:bodyPr/>
          <a:lstStyle/>
          <a:p>
            <a:fld id="{016FD258-B0DD-49D4-8F3C-B595C9D358BC}" type="datetimeFigureOut">
              <a:rPr lang="en-GB" smtClean="0"/>
              <a:t>28/04/2025</a:t>
            </a:fld>
            <a:endParaRPr lang="en-GB"/>
          </a:p>
        </p:txBody>
      </p:sp>
      <p:sp>
        <p:nvSpPr>
          <p:cNvPr id="6" name="Footer Placeholder 5">
            <a:extLst>
              <a:ext uri="{FF2B5EF4-FFF2-40B4-BE49-F238E27FC236}">
                <a16:creationId xmlns:a16="http://schemas.microsoft.com/office/drawing/2014/main" id="{57A1997E-D233-C6B8-9484-DA111727F6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1BF3CA-A550-4A10-7026-EF5B66E470E6}"/>
              </a:ext>
            </a:extLst>
          </p:cNvPr>
          <p:cNvSpPr>
            <a:spLocks noGrp="1"/>
          </p:cNvSpPr>
          <p:nvPr>
            <p:ph type="sldNum" sz="quarter" idx="12"/>
          </p:nvPr>
        </p:nvSpPr>
        <p:spPr/>
        <p:txBody>
          <a:bodyPr/>
          <a:lstStyle/>
          <a:p>
            <a:fld id="{CE5E9D19-D122-4D42-8A65-CAA55D648E9F}" type="slidenum">
              <a:rPr lang="en-GB" smtClean="0"/>
              <a:t>‹#›</a:t>
            </a:fld>
            <a:endParaRPr lang="en-GB"/>
          </a:p>
        </p:txBody>
      </p:sp>
    </p:spTree>
    <p:extLst>
      <p:ext uri="{BB962C8B-B14F-4D97-AF65-F5344CB8AC3E}">
        <p14:creationId xmlns:p14="http://schemas.microsoft.com/office/powerpoint/2010/main" val="23181817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EBE07-3731-C850-F1D8-DC5A5380D9A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A817EC2-8EFD-5CFA-4987-1019C0D85A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32800C-D0F1-FF48-DD40-08740125B80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71D5D9E-D4C1-4194-A6C2-872EDB6273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DEAD86E-E2E2-ED27-A4C4-E3D2F3A576A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1EBFF4B-3EA6-62CF-3690-D46CB3B64B4B}"/>
              </a:ext>
            </a:extLst>
          </p:cNvPr>
          <p:cNvSpPr>
            <a:spLocks noGrp="1"/>
          </p:cNvSpPr>
          <p:nvPr>
            <p:ph type="dt" sz="half" idx="10"/>
          </p:nvPr>
        </p:nvSpPr>
        <p:spPr/>
        <p:txBody>
          <a:bodyPr/>
          <a:lstStyle/>
          <a:p>
            <a:fld id="{016FD258-B0DD-49D4-8F3C-B595C9D358BC}" type="datetimeFigureOut">
              <a:rPr lang="en-GB" smtClean="0"/>
              <a:t>28/04/2025</a:t>
            </a:fld>
            <a:endParaRPr lang="en-GB"/>
          </a:p>
        </p:txBody>
      </p:sp>
      <p:sp>
        <p:nvSpPr>
          <p:cNvPr id="8" name="Footer Placeholder 7">
            <a:extLst>
              <a:ext uri="{FF2B5EF4-FFF2-40B4-BE49-F238E27FC236}">
                <a16:creationId xmlns:a16="http://schemas.microsoft.com/office/drawing/2014/main" id="{DBBBB6AF-8A03-145D-63DA-9888F4161F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91DE918-A376-41DC-3C44-22F6A62FABEB}"/>
              </a:ext>
            </a:extLst>
          </p:cNvPr>
          <p:cNvSpPr>
            <a:spLocks noGrp="1"/>
          </p:cNvSpPr>
          <p:nvPr>
            <p:ph type="sldNum" sz="quarter" idx="12"/>
          </p:nvPr>
        </p:nvSpPr>
        <p:spPr/>
        <p:txBody>
          <a:bodyPr/>
          <a:lstStyle/>
          <a:p>
            <a:fld id="{CE5E9D19-D122-4D42-8A65-CAA55D648E9F}" type="slidenum">
              <a:rPr lang="en-GB" smtClean="0"/>
              <a:t>‹#›</a:t>
            </a:fld>
            <a:endParaRPr lang="en-GB"/>
          </a:p>
        </p:txBody>
      </p:sp>
    </p:spTree>
    <p:extLst>
      <p:ext uri="{BB962C8B-B14F-4D97-AF65-F5344CB8AC3E}">
        <p14:creationId xmlns:p14="http://schemas.microsoft.com/office/powerpoint/2010/main" val="39012278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B2F97-C900-41A1-3322-8C0757A7279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C711F8C-E3F8-1968-2183-34EFA143AC96}"/>
              </a:ext>
            </a:extLst>
          </p:cNvPr>
          <p:cNvSpPr>
            <a:spLocks noGrp="1"/>
          </p:cNvSpPr>
          <p:nvPr>
            <p:ph type="dt" sz="half" idx="10"/>
          </p:nvPr>
        </p:nvSpPr>
        <p:spPr/>
        <p:txBody>
          <a:bodyPr/>
          <a:lstStyle/>
          <a:p>
            <a:fld id="{016FD258-B0DD-49D4-8F3C-B595C9D358BC}" type="datetimeFigureOut">
              <a:rPr lang="en-GB" smtClean="0"/>
              <a:t>28/04/2025</a:t>
            </a:fld>
            <a:endParaRPr lang="en-GB"/>
          </a:p>
        </p:txBody>
      </p:sp>
      <p:sp>
        <p:nvSpPr>
          <p:cNvPr id="4" name="Footer Placeholder 3">
            <a:extLst>
              <a:ext uri="{FF2B5EF4-FFF2-40B4-BE49-F238E27FC236}">
                <a16:creationId xmlns:a16="http://schemas.microsoft.com/office/drawing/2014/main" id="{942AA494-FA44-41AE-A2DD-88BD4C826A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8E2EFE-F11E-AC7F-82E3-E53F09E46FE3}"/>
              </a:ext>
            </a:extLst>
          </p:cNvPr>
          <p:cNvSpPr>
            <a:spLocks noGrp="1"/>
          </p:cNvSpPr>
          <p:nvPr>
            <p:ph type="sldNum" sz="quarter" idx="12"/>
          </p:nvPr>
        </p:nvSpPr>
        <p:spPr/>
        <p:txBody>
          <a:bodyPr/>
          <a:lstStyle/>
          <a:p>
            <a:fld id="{CE5E9D19-D122-4D42-8A65-CAA55D648E9F}" type="slidenum">
              <a:rPr lang="en-GB" smtClean="0"/>
              <a:t>‹#›</a:t>
            </a:fld>
            <a:endParaRPr lang="en-GB"/>
          </a:p>
        </p:txBody>
      </p:sp>
    </p:spTree>
    <p:extLst>
      <p:ext uri="{BB962C8B-B14F-4D97-AF65-F5344CB8AC3E}">
        <p14:creationId xmlns:p14="http://schemas.microsoft.com/office/powerpoint/2010/main" val="331282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20504713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6E59BA-AE26-D73A-C663-E0A36D44B35A}"/>
              </a:ext>
            </a:extLst>
          </p:cNvPr>
          <p:cNvSpPr>
            <a:spLocks noGrp="1"/>
          </p:cNvSpPr>
          <p:nvPr>
            <p:ph type="dt" sz="half" idx="10"/>
          </p:nvPr>
        </p:nvSpPr>
        <p:spPr/>
        <p:txBody>
          <a:bodyPr/>
          <a:lstStyle/>
          <a:p>
            <a:fld id="{016FD258-B0DD-49D4-8F3C-B595C9D358BC}" type="datetimeFigureOut">
              <a:rPr lang="en-GB" smtClean="0"/>
              <a:t>28/04/2025</a:t>
            </a:fld>
            <a:endParaRPr lang="en-GB"/>
          </a:p>
        </p:txBody>
      </p:sp>
      <p:sp>
        <p:nvSpPr>
          <p:cNvPr id="3" name="Footer Placeholder 2">
            <a:extLst>
              <a:ext uri="{FF2B5EF4-FFF2-40B4-BE49-F238E27FC236}">
                <a16:creationId xmlns:a16="http://schemas.microsoft.com/office/drawing/2014/main" id="{BA5BE499-E7CE-3688-20C1-0CAA78BF65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55FA452-77EF-4893-808D-41BA5147A936}"/>
              </a:ext>
            </a:extLst>
          </p:cNvPr>
          <p:cNvSpPr>
            <a:spLocks noGrp="1"/>
          </p:cNvSpPr>
          <p:nvPr>
            <p:ph type="sldNum" sz="quarter" idx="12"/>
          </p:nvPr>
        </p:nvSpPr>
        <p:spPr/>
        <p:txBody>
          <a:bodyPr/>
          <a:lstStyle/>
          <a:p>
            <a:fld id="{CE5E9D19-D122-4D42-8A65-CAA55D648E9F}" type="slidenum">
              <a:rPr lang="en-GB" smtClean="0"/>
              <a:t>‹#›</a:t>
            </a:fld>
            <a:endParaRPr lang="en-GB"/>
          </a:p>
        </p:txBody>
      </p:sp>
    </p:spTree>
    <p:extLst>
      <p:ext uri="{BB962C8B-B14F-4D97-AF65-F5344CB8AC3E}">
        <p14:creationId xmlns:p14="http://schemas.microsoft.com/office/powerpoint/2010/main" val="34980491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41C3A-A749-53F2-85AF-D9F17353E41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2A9A1E5-E17D-41C8-EFDD-7FF1A82887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925F181-9985-3AE9-7EDE-667766D1C9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F796C91-15BE-7838-3A5B-9F058D27F166}"/>
              </a:ext>
            </a:extLst>
          </p:cNvPr>
          <p:cNvSpPr>
            <a:spLocks noGrp="1"/>
          </p:cNvSpPr>
          <p:nvPr>
            <p:ph type="dt" sz="half" idx="10"/>
          </p:nvPr>
        </p:nvSpPr>
        <p:spPr/>
        <p:txBody>
          <a:bodyPr/>
          <a:lstStyle/>
          <a:p>
            <a:fld id="{016FD258-B0DD-49D4-8F3C-B595C9D358BC}" type="datetimeFigureOut">
              <a:rPr lang="en-GB" smtClean="0"/>
              <a:t>28/04/2025</a:t>
            </a:fld>
            <a:endParaRPr lang="en-GB"/>
          </a:p>
        </p:txBody>
      </p:sp>
      <p:sp>
        <p:nvSpPr>
          <p:cNvPr id="6" name="Footer Placeholder 5">
            <a:extLst>
              <a:ext uri="{FF2B5EF4-FFF2-40B4-BE49-F238E27FC236}">
                <a16:creationId xmlns:a16="http://schemas.microsoft.com/office/drawing/2014/main" id="{1D632B28-0478-A1EF-40F6-84F3720A68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8A73D5-38CF-6FE5-D4FB-1FB7E275663E}"/>
              </a:ext>
            </a:extLst>
          </p:cNvPr>
          <p:cNvSpPr>
            <a:spLocks noGrp="1"/>
          </p:cNvSpPr>
          <p:nvPr>
            <p:ph type="sldNum" sz="quarter" idx="12"/>
          </p:nvPr>
        </p:nvSpPr>
        <p:spPr/>
        <p:txBody>
          <a:bodyPr/>
          <a:lstStyle/>
          <a:p>
            <a:fld id="{CE5E9D19-D122-4D42-8A65-CAA55D648E9F}" type="slidenum">
              <a:rPr lang="en-GB" smtClean="0"/>
              <a:t>‹#›</a:t>
            </a:fld>
            <a:endParaRPr lang="en-GB"/>
          </a:p>
        </p:txBody>
      </p:sp>
    </p:spTree>
    <p:extLst>
      <p:ext uri="{BB962C8B-B14F-4D97-AF65-F5344CB8AC3E}">
        <p14:creationId xmlns:p14="http://schemas.microsoft.com/office/powerpoint/2010/main" val="34320914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05D93-5B8C-FCE2-C6BF-21B350DC430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DF60927-8719-267F-0B08-3B82B856DD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3B9DB6F-023D-333F-65B9-AD58C1CD57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F4EFBE9-2AEA-ADD9-DE19-AD28DB61C0E4}"/>
              </a:ext>
            </a:extLst>
          </p:cNvPr>
          <p:cNvSpPr>
            <a:spLocks noGrp="1"/>
          </p:cNvSpPr>
          <p:nvPr>
            <p:ph type="dt" sz="half" idx="10"/>
          </p:nvPr>
        </p:nvSpPr>
        <p:spPr/>
        <p:txBody>
          <a:bodyPr/>
          <a:lstStyle/>
          <a:p>
            <a:fld id="{016FD258-B0DD-49D4-8F3C-B595C9D358BC}" type="datetimeFigureOut">
              <a:rPr lang="en-GB" smtClean="0"/>
              <a:t>28/04/2025</a:t>
            </a:fld>
            <a:endParaRPr lang="en-GB"/>
          </a:p>
        </p:txBody>
      </p:sp>
      <p:sp>
        <p:nvSpPr>
          <p:cNvPr id="6" name="Footer Placeholder 5">
            <a:extLst>
              <a:ext uri="{FF2B5EF4-FFF2-40B4-BE49-F238E27FC236}">
                <a16:creationId xmlns:a16="http://schemas.microsoft.com/office/drawing/2014/main" id="{A216B1F5-3576-2F77-5ECD-7A1E8F1381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104226-0112-934C-232F-935E7FEBEE88}"/>
              </a:ext>
            </a:extLst>
          </p:cNvPr>
          <p:cNvSpPr>
            <a:spLocks noGrp="1"/>
          </p:cNvSpPr>
          <p:nvPr>
            <p:ph type="sldNum" sz="quarter" idx="12"/>
          </p:nvPr>
        </p:nvSpPr>
        <p:spPr/>
        <p:txBody>
          <a:bodyPr/>
          <a:lstStyle/>
          <a:p>
            <a:fld id="{CE5E9D19-D122-4D42-8A65-CAA55D648E9F}" type="slidenum">
              <a:rPr lang="en-GB" smtClean="0"/>
              <a:t>‹#›</a:t>
            </a:fld>
            <a:endParaRPr lang="en-GB"/>
          </a:p>
        </p:txBody>
      </p:sp>
    </p:spTree>
    <p:extLst>
      <p:ext uri="{BB962C8B-B14F-4D97-AF65-F5344CB8AC3E}">
        <p14:creationId xmlns:p14="http://schemas.microsoft.com/office/powerpoint/2010/main" val="24487667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61591-A1F2-465D-9478-4EC8CC097EE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6CE24AC-BAAE-79EA-8476-234239A9A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D839479-321D-00E4-BB8F-207327477152}"/>
              </a:ext>
            </a:extLst>
          </p:cNvPr>
          <p:cNvSpPr>
            <a:spLocks noGrp="1"/>
          </p:cNvSpPr>
          <p:nvPr>
            <p:ph type="dt" sz="half" idx="10"/>
          </p:nvPr>
        </p:nvSpPr>
        <p:spPr/>
        <p:txBody>
          <a:bodyPr/>
          <a:lstStyle/>
          <a:p>
            <a:fld id="{016FD258-B0DD-49D4-8F3C-B595C9D358BC}" type="datetimeFigureOut">
              <a:rPr lang="en-GB" smtClean="0"/>
              <a:t>28/04/2025</a:t>
            </a:fld>
            <a:endParaRPr lang="en-GB"/>
          </a:p>
        </p:txBody>
      </p:sp>
      <p:sp>
        <p:nvSpPr>
          <p:cNvPr id="5" name="Footer Placeholder 4">
            <a:extLst>
              <a:ext uri="{FF2B5EF4-FFF2-40B4-BE49-F238E27FC236}">
                <a16:creationId xmlns:a16="http://schemas.microsoft.com/office/drawing/2014/main" id="{E03CB465-DD88-E877-4DD8-4A5E6B6ABE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0C40CB-40D0-595A-2528-4332A97B6AF8}"/>
              </a:ext>
            </a:extLst>
          </p:cNvPr>
          <p:cNvSpPr>
            <a:spLocks noGrp="1"/>
          </p:cNvSpPr>
          <p:nvPr>
            <p:ph type="sldNum" sz="quarter" idx="12"/>
          </p:nvPr>
        </p:nvSpPr>
        <p:spPr/>
        <p:txBody>
          <a:bodyPr/>
          <a:lstStyle/>
          <a:p>
            <a:fld id="{CE5E9D19-D122-4D42-8A65-CAA55D648E9F}" type="slidenum">
              <a:rPr lang="en-GB" smtClean="0"/>
              <a:t>‹#›</a:t>
            </a:fld>
            <a:endParaRPr lang="en-GB"/>
          </a:p>
        </p:txBody>
      </p:sp>
    </p:spTree>
    <p:extLst>
      <p:ext uri="{BB962C8B-B14F-4D97-AF65-F5344CB8AC3E}">
        <p14:creationId xmlns:p14="http://schemas.microsoft.com/office/powerpoint/2010/main" val="24234708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E3E61D-CC6E-072B-9314-1A236970B48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5957457-2500-A8DB-6DB9-DAF07FFDC96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BE84E63-2669-57E3-ED07-2B59284554F5}"/>
              </a:ext>
            </a:extLst>
          </p:cNvPr>
          <p:cNvSpPr>
            <a:spLocks noGrp="1"/>
          </p:cNvSpPr>
          <p:nvPr>
            <p:ph type="dt" sz="half" idx="10"/>
          </p:nvPr>
        </p:nvSpPr>
        <p:spPr/>
        <p:txBody>
          <a:bodyPr/>
          <a:lstStyle/>
          <a:p>
            <a:fld id="{016FD258-B0DD-49D4-8F3C-B595C9D358BC}" type="datetimeFigureOut">
              <a:rPr lang="en-GB" smtClean="0"/>
              <a:t>28/04/2025</a:t>
            </a:fld>
            <a:endParaRPr lang="en-GB"/>
          </a:p>
        </p:txBody>
      </p:sp>
      <p:sp>
        <p:nvSpPr>
          <p:cNvPr id="5" name="Footer Placeholder 4">
            <a:extLst>
              <a:ext uri="{FF2B5EF4-FFF2-40B4-BE49-F238E27FC236}">
                <a16:creationId xmlns:a16="http://schemas.microsoft.com/office/drawing/2014/main" id="{B86D2058-9225-6065-C932-6A57B200B3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B8C36A-95C3-A674-BF5D-45C9C2236360}"/>
              </a:ext>
            </a:extLst>
          </p:cNvPr>
          <p:cNvSpPr>
            <a:spLocks noGrp="1"/>
          </p:cNvSpPr>
          <p:nvPr>
            <p:ph type="sldNum" sz="quarter" idx="12"/>
          </p:nvPr>
        </p:nvSpPr>
        <p:spPr/>
        <p:txBody>
          <a:bodyPr/>
          <a:lstStyle/>
          <a:p>
            <a:fld id="{CE5E9D19-D122-4D42-8A65-CAA55D648E9F}" type="slidenum">
              <a:rPr lang="en-GB" smtClean="0"/>
              <a:t>‹#›</a:t>
            </a:fld>
            <a:endParaRPr lang="en-GB"/>
          </a:p>
        </p:txBody>
      </p:sp>
    </p:spTree>
    <p:extLst>
      <p:ext uri="{BB962C8B-B14F-4D97-AF65-F5344CB8AC3E}">
        <p14:creationId xmlns:p14="http://schemas.microsoft.com/office/powerpoint/2010/main" val="32497620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Tree>
    <p:custDataLst>
      <p:tags r:id="rId1"/>
    </p:custDataLst>
    <p:extLst>
      <p:ext uri="{BB962C8B-B14F-4D97-AF65-F5344CB8AC3E}">
        <p14:creationId xmlns:p14="http://schemas.microsoft.com/office/powerpoint/2010/main" val="27592347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5" name="Rectangle 4">
            <a:extLst>
              <a:ext uri="{FF2B5EF4-FFF2-40B4-BE49-F238E27FC236}">
                <a16:creationId xmlns:a16="http://schemas.microsoft.com/office/drawing/2014/main" id="{549127D2-3153-B672-47BF-A39F0F237594}"/>
              </a:ext>
            </a:extLst>
          </p:cNvPr>
          <p:cNvSpPr/>
          <p:nvPr userDrawn="1"/>
        </p:nvSpPr>
        <p:spPr>
          <a:xfrm>
            <a:off x="0" y="5812971"/>
            <a:ext cx="12192000" cy="10450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7042748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5945127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4382113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2070580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42310346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Tree>
    <p:custDataLst>
      <p:tags r:id="rId1"/>
    </p:custDataLst>
    <p:extLst>
      <p:ext uri="{BB962C8B-B14F-4D97-AF65-F5344CB8AC3E}">
        <p14:creationId xmlns:p14="http://schemas.microsoft.com/office/powerpoint/2010/main" val="28128066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661563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Autofit/>
          </a:bodyPr>
          <a:lstStyle>
            <a:lvl1pPr>
              <a:defRPr sz="44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352502"/>
            <a:ext cx="3932237" cy="3516486"/>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738473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517102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12254839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9218391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Tree>
    <p:custDataLst>
      <p:tags r:id="rId1"/>
    </p:custDataLst>
    <p:extLst>
      <p:ext uri="{BB962C8B-B14F-4D97-AF65-F5344CB8AC3E}">
        <p14:creationId xmlns:p14="http://schemas.microsoft.com/office/powerpoint/2010/main" val="19864332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4" name="Rectangle 3">
            <a:extLst>
              <a:ext uri="{FF2B5EF4-FFF2-40B4-BE49-F238E27FC236}">
                <a16:creationId xmlns:a16="http://schemas.microsoft.com/office/drawing/2014/main" id="{F2575A3E-4B1B-1752-E422-14CD690901B7}"/>
              </a:ext>
            </a:extLst>
          </p:cNvPr>
          <p:cNvSpPr/>
          <p:nvPr userDrawn="1"/>
        </p:nvSpPr>
        <p:spPr>
          <a:xfrm>
            <a:off x="0" y="5812971"/>
            <a:ext cx="12192000" cy="10450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32419080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3837216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2717905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Tree>
    <p:custDataLst>
      <p:tags r:id="rId1"/>
    </p:custDataLst>
    <p:extLst>
      <p:ext uri="{BB962C8B-B14F-4D97-AF65-F5344CB8AC3E}">
        <p14:creationId xmlns:p14="http://schemas.microsoft.com/office/powerpoint/2010/main" val="3807736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12877877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Tree>
    <p:custDataLst>
      <p:tags r:id="rId1"/>
    </p:custDataLst>
    <p:extLst>
      <p:ext uri="{BB962C8B-B14F-4D97-AF65-F5344CB8AC3E}">
        <p14:creationId xmlns:p14="http://schemas.microsoft.com/office/powerpoint/2010/main" val="28000258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5122164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Autofit/>
          </a:bodyPr>
          <a:lstStyle>
            <a:lvl1pPr>
              <a:defRPr sz="44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352502"/>
            <a:ext cx="3932237" cy="3516486"/>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ustDataLst>
      <p:tags r:id="rId1"/>
    </p:custDataLst>
    <p:extLst>
      <p:ext uri="{BB962C8B-B14F-4D97-AF65-F5344CB8AC3E}">
        <p14:creationId xmlns:p14="http://schemas.microsoft.com/office/powerpoint/2010/main" val="4500694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ustDataLst>
      <p:tags r:id="rId1"/>
    </p:custDataLst>
    <p:extLst>
      <p:ext uri="{BB962C8B-B14F-4D97-AF65-F5344CB8AC3E}">
        <p14:creationId xmlns:p14="http://schemas.microsoft.com/office/powerpoint/2010/main" val="29273160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3780974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6851241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Tree>
    <p:custDataLst>
      <p:tags r:id="rId1"/>
    </p:custDataLst>
    <p:extLst>
      <p:ext uri="{BB962C8B-B14F-4D97-AF65-F5344CB8AC3E}">
        <p14:creationId xmlns:p14="http://schemas.microsoft.com/office/powerpoint/2010/main" val="7116621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21844816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3369686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7319288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31070888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18954012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Tree>
    <p:custDataLst>
      <p:tags r:id="rId1"/>
    </p:custDataLst>
    <p:extLst>
      <p:ext uri="{BB962C8B-B14F-4D97-AF65-F5344CB8AC3E}">
        <p14:creationId xmlns:p14="http://schemas.microsoft.com/office/powerpoint/2010/main" val="8770137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8912049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Autofit/>
          </a:bodyPr>
          <a:lstStyle>
            <a:lvl1pPr>
              <a:defRPr sz="44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352502"/>
            <a:ext cx="3932237" cy="3516486"/>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816162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030759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10223173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304002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Autofit/>
          </a:bodyPr>
          <a:lstStyle>
            <a:lvl1pPr>
              <a:defRPr sz="44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352502"/>
            <a:ext cx="3932237" cy="3516486"/>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ustDataLst>
      <p:tags r:id="rId1"/>
    </p:custDataLst>
    <p:extLst>
      <p:ext uri="{BB962C8B-B14F-4D97-AF65-F5344CB8AC3E}">
        <p14:creationId xmlns:p14="http://schemas.microsoft.com/office/powerpoint/2010/main" val="150856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ustDataLst>
      <p:tags r:id="rId1"/>
    </p:custDataLst>
    <p:extLst>
      <p:ext uri="{BB962C8B-B14F-4D97-AF65-F5344CB8AC3E}">
        <p14:creationId xmlns:p14="http://schemas.microsoft.com/office/powerpoint/2010/main" val="2804797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ags" Target="../tags/tag14.xml"/><Relationship Id="rId18"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4.png"/><Relationship Id="rId2" Type="http://schemas.openxmlformats.org/officeDocument/2006/relationships/slideLayout" Target="../slideLayouts/slideLayout46.xml"/><Relationship Id="rId16" Type="http://schemas.openxmlformats.org/officeDocument/2006/relationships/image" Target="../media/image3.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2.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ags" Target="../tags/tag2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4.png"/><Relationship Id="rId2" Type="http://schemas.openxmlformats.org/officeDocument/2006/relationships/slideLayout" Target="../slideLayouts/slideLayout57.xml"/><Relationship Id="rId16" Type="http://schemas.openxmlformats.org/officeDocument/2006/relationships/image" Target="../media/image3.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ags" Target="../tags/tag35.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4.png"/><Relationship Id="rId2" Type="http://schemas.openxmlformats.org/officeDocument/2006/relationships/slideLayout" Target="../slideLayouts/slideLayout68.xml"/><Relationship Id="rId16" Type="http://schemas.openxmlformats.org/officeDocument/2006/relationships/image" Target="../media/image3.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2.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Google Shape;8;p1">
            <a:extLst>
              <a:ext uri="{FF2B5EF4-FFF2-40B4-BE49-F238E27FC236}">
                <a16:creationId xmlns:a16="http://schemas.microsoft.com/office/drawing/2014/main" id="{FA1B5EA7-73F0-4DFD-A1FB-E39447DAEFF4}"/>
              </a:ext>
              <a:ext uri="{C183D7F6-B498-43B3-948B-1728B52AA6E4}">
                <adec:decorative xmlns:adec="http://schemas.microsoft.com/office/drawing/2017/decorative" val="1"/>
              </a:ext>
            </a:extLst>
          </p:cNvPr>
          <p:cNvSpPr/>
          <p:nvPr userDrawn="1"/>
        </p:nvSpPr>
        <p:spPr>
          <a:xfrm>
            <a:off x="0" y="5875283"/>
            <a:ext cx="12192000" cy="984353"/>
          </a:xfrm>
          <a:prstGeom prst="rect">
            <a:avLst/>
          </a:prstGeom>
          <a:solidFill>
            <a:srgbClr val="2C5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p1">
            <a:extLst>
              <a:ext uri="{FF2B5EF4-FFF2-40B4-BE49-F238E27FC236}">
                <a16:creationId xmlns:a16="http://schemas.microsoft.com/office/drawing/2014/main" id="{893615C0-78BB-4DD2-B773-9387F5E7E28C}"/>
              </a:ext>
            </a:extLst>
          </p:cNvPr>
          <p:cNvSpPr txBox="1"/>
          <p:nvPr userDrawn="1"/>
        </p:nvSpPr>
        <p:spPr>
          <a:xfrm>
            <a:off x="7376411" y="6174341"/>
            <a:ext cx="2049010" cy="547168"/>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latin typeface="+mj-lt"/>
                <a:ea typeface="Twentieth Century"/>
                <a:cs typeface="Twentieth Century"/>
                <a:sym typeface="Twentieth Century"/>
              </a:rPr>
              <a:t>@aheadireland	</a:t>
            </a:r>
            <a:endParaRPr>
              <a:solidFill>
                <a:srgbClr val="FFFFFF"/>
              </a:solidFill>
              <a:latin typeface="+mj-lt"/>
              <a:ea typeface="Twentieth Century"/>
              <a:cs typeface="Twentieth Century"/>
              <a:sym typeface="Twentieth Century"/>
            </a:endParaRPr>
          </a:p>
        </p:txBody>
      </p:sp>
      <p:grpSp>
        <p:nvGrpSpPr>
          <p:cNvPr id="4" name="Group 3">
            <a:extLst>
              <a:ext uri="{FF2B5EF4-FFF2-40B4-BE49-F238E27FC236}">
                <a16:creationId xmlns:a16="http://schemas.microsoft.com/office/drawing/2014/main" id="{5604E9DE-8FB4-4716-B657-06842ADD8753}"/>
              </a:ext>
            </a:extLst>
          </p:cNvPr>
          <p:cNvGrpSpPr/>
          <p:nvPr userDrawn="1"/>
        </p:nvGrpSpPr>
        <p:grpSpPr>
          <a:xfrm>
            <a:off x="4024817" y="5877959"/>
            <a:ext cx="984353" cy="984353"/>
            <a:chOff x="4100431" y="5877959"/>
            <a:chExt cx="984353" cy="984353"/>
          </a:xfrm>
        </p:grpSpPr>
        <p:sp>
          <p:nvSpPr>
            <p:cNvPr id="6" name="Right Triangle 5">
              <a:extLst>
                <a:ext uri="{FF2B5EF4-FFF2-40B4-BE49-F238E27FC236}">
                  <a16:creationId xmlns:a16="http://schemas.microsoft.com/office/drawing/2014/main" id="{CC0561E3-5540-4E51-9BE6-DA83A1E621AF}"/>
                </a:ext>
                <a:ext uri="{C183D7F6-B498-43B3-948B-1728B52AA6E4}">
                  <adec:decorative xmlns:adec="http://schemas.microsoft.com/office/drawing/2017/decorative" val="1"/>
                </a:ext>
              </a:extLst>
            </p:cNvPr>
            <p:cNvSpPr/>
            <p:nvPr userDrawn="1"/>
          </p:nvSpPr>
          <p:spPr>
            <a:xfrm>
              <a:off x="4100431" y="5877959"/>
              <a:ext cx="984353" cy="984353"/>
            </a:xfrm>
            <a:prstGeom prst="rtTriangle">
              <a:avLst/>
            </a:prstGeom>
            <a:solidFill>
              <a:srgbClr val="6C9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oogle Shape;15;p1" descr="Facebook Logo">
              <a:extLst>
                <a:ext uri="{FF2B5EF4-FFF2-40B4-BE49-F238E27FC236}">
                  <a16:creationId xmlns:a16="http://schemas.microsoft.com/office/drawing/2014/main" id="{FFE7E155-AA03-4A09-A709-B36E7B6DB1BF}"/>
                </a:ext>
              </a:extLst>
            </p:cNvPr>
            <p:cNvPicPr preferRelativeResize="0"/>
            <p:nvPr userDrawn="1"/>
          </p:nvPicPr>
          <p:blipFill>
            <a:blip r:embed="rId14">
              <a:alphaModFix/>
            </a:blip>
            <a:stretch>
              <a:fillRect/>
            </a:stretch>
          </p:blipFill>
          <p:spPr>
            <a:xfrm>
              <a:off x="4278514" y="6210633"/>
              <a:ext cx="273037" cy="523332"/>
            </a:xfrm>
            <a:prstGeom prst="rect">
              <a:avLst/>
            </a:prstGeom>
            <a:noFill/>
            <a:ln>
              <a:noFill/>
            </a:ln>
          </p:spPr>
        </p:pic>
      </p:grpSp>
      <p:sp>
        <p:nvSpPr>
          <p:cNvPr id="10" name="Google Shape;12;p1">
            <a:extLst>
              <a:ext uri="{FF2B5EF4-FFF2-40B4-BE49-F238E27FC236}">
                <a16:creationId xmlns:a16="http://schemas.microsoft.com/office/drawing/2014/main" id="{F152B2B3-B5FE-4955-9650-212D456EE203}"/>
              </a:ext>
            </a:extLst>
          </p:cNvPr>
          <p:cNvSpPr txBox="1"/>
          <p:nvPr userDrawn="1"/>
        </p:nvSpPr>
        <p:spPr>
          <a:xfrm>
            <a:off x="4712990" y="6174341"/>
            <a:ext cx="1562581" cy="47145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latin typeface="+mj-lt"/>
                <a:ea typeface="Twentieth Century"/>
                <a:cs typeface="Twentieth Century"/>
                <a:sym typeface="Twentieth Century"/>
              </a:rPr>
              <a:t>/AHEADireland		</a:t>
            </a:r>
            <a:endParaRPr>
              <a:solidFill>
                <a:srgbClr val="FFFFFF"/>
              </a:solidFill>
              <a:latin typeface="+mj-lt"/>
              <a:ea typeface="Twentieth Century"/>
              <a:cs typeface="Twentieth Century"/>
              <a:sym typeface="Twentieth Century"/>
            </a:endParaRPr>
          </a:p>
        </p:txBody>
      </p:sp>
      <p:sp>
        <p:nvSpPr>
          <p:cNvPr id="11" name="Google Shape;12;p1">
            <a:extLst>
              <a:ext uri="{FF2B5EF4-FFF2-40B4-BE49-F238E27FC236}">
                <a16:creationId xmlns:a16="http://schemas.microsoft.com/office/drawing/2014/main" id="{856EEC15-EDE7-4DDA-A68F-A30C86314B40}"/>
              </a:ext>
            </a:extLst>
          </p:cNvPr>
          <p:cNvSpPr txBox="1"/>
          <p:nvPr userDrawn="1"/>
        </p:nvSpPr>
        <p:spPr>
          <a:xfrm>
            <a:off x="10035304" y="6174341"/>
            <a:ext cx="2343807" cy="677461"/>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bg1"/>
                </a:solidFill>
                <a:latin typeface="+mj-lt"/>
                <a:ea typeface="Twentieth Century"/>
                <a:cs typeface="Twentieth Century"/>
                <a:sym typeface="Twentieth Century"/>
              </a:rPr>
              <a:t>www.ahead.ie</a:t>
            </a:r>
            <a:r>
              <a:rPr lang="en" dirty="0">
                <a:solidFill>
                  <a:srgbClr val="FFFFFF"/>
                </a:solidFill>
                <a:latin typeface="+mj-lt"/>
                <a:ea typeface="Twentieth Century"/>
                <a:cs typeface="Twentieth Century"/>
                <a:sym typeface="Twentieth Century"/>
              </a:rPr>
              <a:t>	</a:t>
            </a:r>
            <a:endParaRPr dirty="0">
              <a:solidFill>
                <a:srgbClr val="FFFFFF"/>
              </a:solidFill>
              <a:latin typeface="+mj-lt"/>
              <a:ea typeface="Twentieth Century"/>
              <a:cs typeface="Twentieth Century"/>
              <a:sym typeface="Twentieth Century"/>
            </a:endParaRPr>
          </a:p>
        </p:txBody>
      </p:sp>
      <p:pic>
        <p:nvPicPr>
          <p:cNvPr id="12" name="Picture 11" descr="AHEAD logo in white">
            <a:extLst>
              <a:ext uri="{FF2B5EF4-FFF2-40B4-BE49-F238E27FC236}">
                <a16:creationId xmlns:a16="http://schemas.microsoft.com/office/drawing/2014/main" id="{977DCE68-5165-438E-88D4-6CB50402F2B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85901" y="6167491"/>
            <a:ext cx="3243397" cy="399935"/>
          </a:xfrm>
          <a:prstGeom prst="rect">
            <a:avLst/>
          </a:prstGeom>
        </p:spPr>
      </p:pic>
      <p:grpSp>
        <p:nvGrpSpPr>
          <p:cNvPr id="8" name="Group 7">
            <a:extLst>
              <a:ext uri="{FF2B5EF4-FFF2-40B4-BE49-F238E27FC236}">
                <a16:creationId xmlns:a16="http://schemas.microsoft.com/office/drawing/2014/main" id="{A6D84C67-A603-4BD8-85C0-18A7CFD60885}"/>
              </a:ext>
            </a:extLst>
          </p:cNvPr>
          <p:cNvGrpSpPr/>
          <p:nvPr userDrawn="1"/>
        </p:nvGrpSpPr>
        <p:grpSpPr>
          <a:xfrm>
            <a:off x="6593302" y="5882131"/>
            <a:ext cx="984353" cy="984353"/>
            <a:chOff x="6276684" y="5882131"/>
            <a:chExt cx="984353" cy="984353"/>
          </a:xfrm>
        </p:grpSpPr>
        <p:sp>
          <p:nvSpPr>
            <p:cNvPr id="13" name="Right Triangle 12">
              <a:extLst>
                <a:ext uri="{FF2B5EF4-FFF2-40B4-BE49-F238E27FC236}">
                  <a16:creationId xmlns:a16="http://schemas.microsoft.com/office/drawing/2014/main" id="{A8A71979-04A3-47C0-8DD5-ABB3AB487F0B}"/>
                </a:ext>
                <a:ext uri="{C183D7F6-B498-43B3-948B-1728B52AA6E4}">
                  <adec:decorative xmlns:adec="http://schemas.microsoft.com/office/drawing/2017/decorative" val="1"/>
                </a:ext>
              </a:extLst>
            </p:cNvPr>
            <p:cNvSpPr/>
            <p:nvPr userDrawn="1"/>
          </p:nvSpPr>
          <p:spPr>
            <a:xfrm>
              <a:off x="6276684" y="5882131"/>
              <a:ext cx="984353" cy="984353"/>
            </a:xfrm>
            <a:prstGeom prst="rtTriangle">
              <a:avLst/>
            </a:prstGeom>
            <a:solidFill>
              <a:srgbClr val="6C9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oogle Shape;14;p1" descr="Twitter Logo">
              <a:extLst>
                <a:ext uri="{FF2B5EF4-FFF2-40B4-BE49-F238E27FC236}">
                  <a16:creationId xmlns:a16="http://schemas.microsoft.com/office/drawing/2014/main" id="{EC201EB0-A09D-4432-9B2A-E41449CCF4AC}"/>
                </a:ext>
              </a:extLst>
            </p:cNvPr>
            <p:cNvPicPr preferRelativeResize="0"/>
            <p:nvPr userDrawn="1"/>
          </p:nvPicPr>
          <p:blipFill>
            <a:blip r:embed="rId16">
              <a:alphaModFix/>
            </a:blip>
            <a:stretch>
              <a:fillRect/>
            </a:stretch>
          </p:blipFill>
          <p:spPr>
            <a:xfrm>
              <a:off x="6463795" y="6248021"/>
              <a:ext cx="551457" cy="448555"/>
            </a:xfrm>
            <a:prstGeom prst="rect">
              <a:avLst/>
            </a:prstGeom>
            <a:noFill/>
            <a:ln>
              <a:noFill/>
            </a:ln>
          </p:spPr>
        </p:pic>
      </p:grpSp>
      <p:grpSp>
        <p:nvGrpSpPr>
          <p:cNvPr id="17" name="Group 16">
            <a:extLst>
              <a:ext uri="{FF2B5EF4-FFF2-40B4-BE49-F238E27FC236}">
                <a16:creationId xmlns:a16="http://schemas.microsoft.com/office/drawing/2014/main" id="{AA77F8CA-10FF-4148-A711-87B12C77278E}"/>
              </a:ext>
            </a:extLst>
          </p:cNvPr>
          <p:cNvGrpSpPr/>
          <p:nvPr userDrawn="1"/>
        </p:nvGrpSpPr>
        <p:grpSpPr>
          <a:xfrm>
            <a:off x="9458125" y="5881212"/>
            <a:ext cx="984353" cy="984353"/>
            <a:chOff x="8966296" y="5881212"/>
            <a:chExt cx="984353" cy="984353"/>
          </a:xfrm>
        </p:grpSpPr>
        <p:sp>
          <p:nvSpPr>
            <p:cNvPr id="15" name="Right Triangle 14">
              <a:extLst>
                <a:ext uri="{FF2B5EF4-FFF2-40B4-BE49-F238E27FC236}">
                  <a16:creationId xmlns:a16="http://schemas.microsoft.com/office/drawing/2014/main" id="{335110E8-8E9B-4559-A061-13D62B1A474A}"/>
                </a:ext>
                <a:ext uri="{C183D7F6-B498-43B3-948B-1728B52AA6E4}">
                  <adec:decorative xmlns:adec="http://schemas.microsoft.com/office/drawing/2017/decorative" val="1"/>
                </a:ext>
              </a:extLst>
            </p:cNvPr>
            <p:cNvSpPr/>
            <p:nvPr userDrawn="1"/>
          </p:nvSpPr>
          <p:spPr>
            <a:xfrm>
              <a:off x="8966296" y="5881212"/>
              <a:ext cx="984353" cy="984353"/>
            </a:xfrm>
            <a:prstGeom prst="rtTriangle">
              <a:avLst/>
            </a:prstGeom>
            <a:solidFill>
              <a:srgbClr val="6C9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oogle Shape;13;p1" descr="Website logo">
              <a:extLst>
                <a:ext uri="{FF2B5EF4-FFF2-40B4-BE49-F238E27FC236}">
                  <a16:creationId xmlns:a16="http://schemas.microsoft.com/office/drawing/2014/main" id="{758BB0C0-5177-44EB-B0CE-2212C01CEB08}"/>
                </a:ext>
              </a:extLst>
            </p:cNvPr>
            <p:cNvPicPr preferRelativeResize="0"/>
            <p:nvPr userDrawn="1"/>
          </p:nvPicPr>
          <p:blipFill>
            <a:blip r:embed="rId17">
              <a:alphaModFix/>
            </a:blip>
            <a:stretch>
              <a:fillRect/>
            </a:stretch>
          </p:blipFill>
          <p:spPr>
            <a:xfrm>
              <a:off x="9152681" y="6146034"/>
              <a:ext cx="415636" cy="482804"/>
            </a:xfrm>
            <a:prstGeom prst="rect">
              <a:avLst/>
            </a:prstGeom>
            <a:noFill/>
            <a:ln>
              <a:noFill/>
            </a:ln>
          </p:spPr>
        </p:pic>
      </p:grpSp>
    </p:spTree>
    <p:custDataLst>
      <p:tags r:id="rId13"/>
    </p:custDataLst>
    <p:extLst>
      <p:ext uri="{BB962C8B-B14F-4D97-AF65-F5344CB8AC3E}">
        <p14:creationId xmlns:p14="http://schemas.microsoft.com/office/powerpoint/2010/main" val="2271552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BC12FD-1ABF-277E-FAE2-EE25DFC4ED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A3F31D5-2822-2ACA-3932-3FA80F71FC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430C4BD-D8C0-EAB1-8658-046892EAC7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41651C-5A97-4F02-B138-C254FB06259E}" type="datetimeFigureOut">
              <a:rPr lang="en-GB" smtClean="0"/>
              <a:t>28/04/2025</a:t>
            </a:fld>
            <a:endParaRPr lang="en-GB"/>
          </a:p>
        </p:txBody>
      </p:sp>
      <p:sp>
        <p:nvSpPr>
          <p:cNvPr id="5" name="Footer Placeholder 4">
            <a:extLst>
              <a:ext uri="{FF2B5EF4-FFF2-40B4-BE49-F238E27FC236}">
                <a16:creationId xmlns:a16="http://schemas.microsoft.com/office/drawing/2014/main" id="{524393B4-2A60-8386-BC7F-5E39D041F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3D61E43-C559-2D36-1C08-D55829A3EA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6E6594-00C4-437C-80CB-4D8295974D81}" type="slidenum">
              <a:rPr lang="en-GB" smtClean="0"/>
              <a:t>‹#›</a:t>
            </a:fld>
            <a:endParaRPr lang="en-GB"/>
          </a:p>
        </p:txBody>
      </p:sp>
    </p:spTree>
    <p:extLst>
      <p:ext uri="{BB962C8B-B14F-4D97-AF65-F5344CB8AC3E}">
        <p14:creationId xmlns:p14="http://schemas.microsoft.com/office/powerpoint/2010/main" val="2462534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0C61D2-C82B-C9C9-3036-3A89D9021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D8871CD-3329-A2A6-9487-9A3BFF756F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370540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B51C11-8467-9B66-ACCE-6D10975F26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08C7CAA-F638-2EC4-50CA-0EBE847BA4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3727C3C-BC26-4430-9518-9C0FB3D3AC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FD258-B0DD-49D4-8F3C-B595C9D358BC}" type="datetimeFigureOut">
              <a:rPr lang="en-GB" smtClean="0"/>
              <a:t>28/04/2025</a:t>
            </a:fld>
            <a:endParaRPr lang="en-GB"/>
          </a:p>
        </p:txBody>
      </p:sp>
      <p:sp>
        <p:nvSpPr>
          <p:cNvPr id="5" name="Footer Placeholder 4">
            <a:extLst>
              <a:ext uri="{FF2B5EF4-FFF2-40B4-BE49-F238E27FC236}">
                <a16:creationId xmlns:a16="http://schemas.microsoft.com/office/drawing/2014/main" id="{8782C618-15D6-58EE-BF05-7BC74DAB1E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BDDB3BF-9792-E716-ACF8-23826A4E73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E9D19-D122-4D42-8A65-CAA55D648E9F}" type="slidenum">
              <a:rPr lang="en-GB" smtClean="0"/>
              <a:t>‹#›</a:t>
            </a:fld>
            <a:endParaRPr lang="en-GB"/>
          </a:p>
        </p:txBody>
      </p:sp>
    </p:spTree>
    <p:extLst>
      <p:ext uri="{BB962C8B-B14F-4D97-AF65-F5344CB8AC3E}">
        <p14:creationId xmlns:p14="http://schemas.microsoft.com/office/powerpoint/2010/main" val="27585028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Google Shape;8;p1">
            <a:extLst>
              <a:ext uri="{FF2B5EF4-FFF2-40B4-BE49-F238E27FC236}">
                <a16:creationId xmlns:a16="http://schemas.microsoft.com/office/drawing/2014/main" id="{FA1B5EA7-73F0-4DFD-A1FB-E39447DAEFF4}"/>
              </a:ext>
              <a:ext uri="{C183D7F6-B498-43B3-948B-1728B52AA6E4}">
                <adec:decorative xmlns:adec="http://schemas.microsoft.com/office/drawing/2017/decorative" val="1"/>
              </a:ext>
            </a:extLst>
          </p:cNvPr>
          <p:cNvSpPr/>
          <p:nvPr userDrawn="1"/>
        </p:nvSpPr>
        <p:spPr>
          <a:xfrm>
            <a:off x="0" y="5875283"/>
            <a:ext cx="12192000" cy="984353"/>
          </a:xfrm>
          <a:prstGeom prst="rect">
            <a:avLst/>
          </a:prstGeom>
          <a:solidFill>
            <a:srgbClr val="2C5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ight Triangle 5">
            <a:extLst>
              <a:ext uri="{FF2B5EF4-FFF2-40B4-BE49-F238E27FC236}">
                <a16:creationId xmlns:a16="http://schemas.microsoft.com/office/drawing/2014/main" id="{CC0561E3-5540-4E51-9BE6-DA83A1E621AF}"/>
              </a:ext>
              <a:ext uri="{C183D7F6-B498-43B3-948B-1728B52AA6E4}">
                <adec:decorative xmlns:adec="http://schemas.microsoft.com/office/drawing/2017/decorative" val="1"/>
              </a:ext>
            </a:extLst>
          </p:cNvPr>
          <p:cNvSpPr/>
          <p:nvPr userDrawn="1"/>
        </p:nvSpPr>
        <p:spPr>
          <a:xfrm>
            <a:off x="4100431" y="5877959"/>
            <a:ext cx="4355580" cy="981677"/>
          </a:xfrm>
          <a:prstGeom prst="rtTriangle">
            <a:avLst/>
          </a:prstGeom>
          <a:solidFill>
            <a:srgbClr val="6C9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Google Shape;12;p1">
            <a:extLst>
              <a:ext uri="{FF2B5EF4-FFF2-40B4-BE49-F238E27FC236}">
                <a16:creationId xmlns:a16="http://schemas.microsoft.com/office/drawing/2014/main" id="{893615C0-78BB-4DD2-B773-9387F5E7E28C}"/>
              </a:ext>
            </a:extLst>
          </p:cNvPr>
          <p:cNvSpPr txBox="1"/>
          <p:nvPr userDrawn="1"/>
        </p:nvSpPr>
        <p:spPr>
          <a:xfrm>
            <a:off x="5505716" y="6081670"/>
            <a:ext cx="3424249" cy="547168"/>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latin typeface="+mj-lt"/>
                <a:ea typeface="Twentieth Century"/>
                <a:cs typeface="Twentieth Century"/>
                <a:sym typeface="Twentieth Century"/>
              </a:rPr>
              <a:t>@aheadireland	</a:t>
            </a:r>
            <a:endParaRPr>
              <a:solidFill>
                <a:srgbClr val="FFFFFF"/>
              </a:solidFill>
              <a:latin typeface="+mj-lt"/>
              <a:ea typeface="Twentieth Century"/>
              <a:cs typeface="Twentieth Century"/>
              <a:sym typeface="Twentieth Century"/>
            </a:endParaRPr>
          </a:p>
        </p:txBody>
      </p:sp>
      <p:pic>
        <p:nvPicPr>
          <p:cNvPr id="9" name="Google Shape;15;p1" descr="Facebook Logo">
            <a:extLst>
              <a:ext uri="{FF2B5EF4-FFF2-40B4-BE49-F238E27FC236}">
                <a16:creationId xmlns:a16="http://schemas.microsoft.com/office/drawing/2014/main" id="{FFE7E155-AA03-4A09-A709-B36E7B6DB1BF}"/>
              </a:ext>
            </a:extLst>
          </p:cNvPr>
          <p:cNvPicPr preferRelativeResize="0"/>
          <p:nvPr userDrawn="1"/>
        </p:nvPicPr>
        <p:blipFill>
          <a:blip r:embed="rId14">
            <a:alphaModFix/>
          </a:blip>
          <a:stretch>
            <a:fillRect/>
          </a:stretch>
        </p:blipFill>
        <p:spPr>
          <a:xfrm>
            <a:off x="4237138" y="6150664"/>
            <a:ext cx="273037" cy="523332"/>
          </a:xfrm>
          <a:prstGeom prst="rect">
            <a:avLst/>
          </a:prstGeom>
          <a:noFill/>
          <a:ln>
            <a:noFill/>
          </a:ln>
        </p:spPr>
      </p:pic>
      <p:sp>
        <p:nvSpPr>
          <p:cNvPr id="11" name="Google Shape;12;p1">
            <a:extLst>
              <a:ext uri="{FF2B5EF4-FFF2-40B4-BE49-F238E27FC236}">
                <a16:creationId xmlns:a16="http://schemas.microsoft.com/office/drawing/2014/main" id="{856EEC15-EDE7-4DDA-A68F-A30C86314B40}"/>
              </a:ext>
            </a:extLst>
          </p:cNvPr>
          <p:cNvSpPr txBox="1"/>
          <p:nvPr userDrawn="1"/>
        </p:nvSpPr>
        <p:spPr>
          <a:xfrm>
            <a:off x="9637989" y="6174341"/>
            <a:ext cx="2343807" cy="677461"/>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latin typeface="+mj-lt"/>
                <a:ea typeface="Twentieth Century"/>
                <a:cs typeface="Twentieth Century"/>
                <a:sym typeface="Twentieth Century"/>
              </a:rPr>
              <a:t>www.ahead.ie	</a:t>
            </a:r>
            <a:endParaRPr>
              <a:solidFill>
                <a:srgbClr val="FFFFFF"/>
              </a:solidFill>
              <a:latin typeface="+mj-lt"/>
              <a:ea typeface="Twentieth Century"/>
              <a:cs typeface="Twentieth Century"/>
              <a:sym typeface="Twentieth Century"/>
            </a:endParaRPr>
          </a:p>
        </p:txBody>
      </p:sp>
      <p:pic>
        <p:nvPicPr>
          <p:cNvPr id="12" name="Picture 11" descr="AHEAD logo in white">
            <a:extLst>
              <a:ext uri="{FF2B5EF4-FFF2-40B4-BE49-F238E27FC236}">
                <a16:creationId xmlns:a16="http://schemas.microsoft.com/office/drawing/2014/main" id="{977DCE68-5165-438E-88D4-6CB50402F2B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88011" y="6174341"/>
            <a:ext cx="3243397" cy="399935"/>
          </a:xfrm>
          <a:prstGeom prst="rect">
            <a:avLst/>
          </a:prstGeom>
        </p:spPr>
      </p:pic>
      <p:pic>
        <p:nvPicPr>
          <p:cNvPr id="14" name="Google Shape;14;p1" descr="Twitter Logo">
            <a:extLst>
              <a:ext uri="{FF2B5EF4-FFF2-40B4-BE49-F238E27FC236}">
                <a16:creationId xmlns:a16="http://schemas.microsoft.com/office/drawing/2014/main" id="{EC201EB0-A09D-4432-9B2A-E41449CCF4AC}"/>
              </a:ext>
            </a:extLst>
          </p:cNvPr>
          <p:cNvPicPr preferRelativeResize="0"/>
          <p:nvPr userDrawn="1"/>
        </p:nvPicPr>
        <p:blipFill>
          <a:blip r:embed="rId16">
            <a:alphaModFix/>
          </a:blip>
          <a:stretch>
            <a:fillRect/>
          </a:stretch>
        </p:blipFill>
        <p:spPr>
          <a:xfrm>
            <a:off x="4877720" y="6170308"/>
            <a:ext cx="551457" cy="448555"/>
          </a:xfrm>
          <a:prstGeom prst="rect">
            <a:avLst/>
          </a:prstGeom>
          <a:noFill/>
          <a:ln>
            <a:noFill/>
          </a:ln>
        </p:spPr>
      </p:pic>
      <p:sp>
        <p:nvSpPr>
          <p:cNvPr id="15" name="Right Triangle 14">
            <a:extLst>
              <a:ext uri="{FF2B5EF4-FFF2-40B4-BE49-F238E27FC236}">
                <a16:creationId xmlns:a16="http://schemas.microsoft.com/office/drawing/2014/main" id="{335110E8-8E9B-4559-A061-13D62B1A474A}"/>
              </a:ext>
              <a:ext uri="{C183D7F6-B498-43B3-948B-1728B52AA6E4}">
                <adec:decorative xmlns:adec="http://schemas.microsoft.com/office/drawing/2017/decorative" val="1"/>
              </a:ext>
            </a:extLst>
          </p:cNvPr>
          <p:cNvSpPr/>
          <p:nvPr userDrawn="1"/>
        </p:nvSpPr>
        <p:spPr>
          <a:xfrm>
            <a:off x="8966296" y="5881212"/>
            <a:ext cx="984353" cy="984353"/>
          </a:xfrm>
          <a:prstGeom prst="rtTriangle">
            <a:avLst/>
          </a:prstGeom>
          <a:solidFill>
            <a:srgbClr val="6C9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oogle Shape;13;p1" descr="Website logo">
            <a:extLst>
              <a:ext uri="{FF2B5EF4-FFF2-40B4-BE49-F238E27FC236}">
                <a16:creationId xmlns:a16="http://schemas.microsoft.com/office/drawing/2014/main" id="{758BB0C0-5177-44EB-B0CE-2212C01CEB08}"/>
              </a:ext>
            </a:extLst>
          </p:cNvPr>
          <p:cNvPicPr preferRelativeResize="0"/>
          <p:nvPr userDrawn="1"/>
        </p:nvPicPr>
        <p:blipFill>
          <a:blip r:embed="rId17">
            <a:alphaModFix/>
          </a:blip>
          <a:stretch>
            <a:fillRect/>
          </a:stretch>
        </p:blipFill>
        <p:spPr>
          <a:xfrm>
            <a:off x="9152681" y="6146034"/>
            <a:ext cx="415636" cy="482804"/>
          </a:xfrm>
          <a:prstGeom prst="rect">
            <a:avLst/>
          </a:prstGeom>
          <a:noFill/>
          <a:ln>
            <a:noFill/>
          </a:ln>
        </p:spPr>
      </p:pic>
      <p:pic>
        <p:nvPicPr>
          <p:cNvPr id="1026" name="Picture 2" descr="Instagram Logo - Free social icons">
            <a:extLst>
              <a:ext uri="{FF2B5EF4-FFF2-40B4-BE49-F238E27FC236}">
                <a16:creationId xmlns:a16="http://schemas.microsoft.com/office/drawing/2014/main" id="{A75EDBC9-4515-BF8D-9DA2-964E4A97934B}"/>
              </a:ext>
            </a:extLst>
          </p:cNvPr>
          <p:cNvPicPr>
            <a:picLocks noChangeAspect="1" noChangeArrowheads="1"/>
          </p:cNvPicPr>
          <p:nvPr userDrawn="1"/>
        </p:nvPicPr>
        <p:blipFill>
          <a:blip r:embed="rId18" cstate="print">
            <a:lum bright="70000" contrast="-70000"/>
            <a:extLst>
              <a:ext uri="{28A0092B-C50C-407E-A947-70E740481C1C}">
                <a14:useLocalDpi xmlns:a14="http://schemas.microsoft.com/office/drawing/2010/main" val="0"/>
              </a:ext>
            </a:extLst>
          </a:blip>
          <a:srcRect/>
          <a:stretch>
            <a:fillRect/>
          </a:stretch>
        </p:blipFill>
        <p:spPr bwMode="auto">
          <a:xfrm>
            <a:off x="5700297" y="6127172"/>
            <a:ext cx="551458" cy="551458"/>
          </a:xfrm>
          <a:prstGeom prst="rect">
            <a:avLst/>
          </a:prstGeom>
          <a:noFill/>
        </p:spPr>
      </p:pic>
    </p:spTree>
    <p:custDataLst>
      <p:tags r:id="rId13"/>
    </p:custDataLst>
    <p:extLst>
      <p:ext uri="{BB962C8B-B14F-4D97-AF65-F5344CB8AC3E}">
        <p14:creationId xmlns:p14="http://schemas.microsoft.com/office/powerpoint/2010/main" val="40225622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b="1" kern="1200">
          <a:solidFill>
            <a:srgbClr val="2C595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Google Shape;8;p1">
            <a:extLst>
              <a:ext uri="{FF2B5EF4-FFF2-40B4-BE49-F238E27FC236}">
                <a16:creationId xmlns:a16="http://schemas.microsoft.com/office/drawing/2014/main" id="{FA1B5EA7-73F0-4DFD-A1FB-E39447DAEFF4}"/>
              </a:ext>
              <a:ext uri="{C183D7F6-B498-43B3-948B-1728B52AA6E4}">
                <adec:decorative xmlns:adec="http://schemas.microsoft.com/office/drawing/2017/decorative" val="1"/>
              </a:ext>
            </a:extLst>
          </p:cNvPr>
          <p:cNvSpPr/>
          <p:nvPr userDrawn="1"/>
        </p:nvSpPr>
        <p:spPr>
          <a:xfrm>
            <a:off x="0" y="5875283"/>
            <a:ext cx="12192000" cy="984353"/>
          </a:xfrm>
          <a:prstGeom prst="rect">
            <a:avLst/>
          </a:prstGeom>
          <a:solidFill>
            <a:srgbClr val="2C5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p1">
            <a:extLst>
              <a:ext uri="{FF2B5EF4-FFF2-40B4-BE49-F238E27FC236}">
                <a16:creationId xmlns:a16="http://schemas.microsoft.com/office/drawing/2014/main" id="{893615C0-78BB-4DD2-B773-9387F5E7E28C}"/>
              </a:ext>
            </a:extLst>
          </p:cNvPr>
          <p:cNvSpPr txBox="1"/>
          <p:nvPr userDrawn="1"/>
        </p:nvSpPr>
        <p:spPr>
          <a:xfrm>
            <a:off x="7376411" y="6174341"/>
            <a:ext cx="2049010" cy="547168"/>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latin typeface="+mj-lt"/>
                <a:ea typeface="Twentieth Century"/>
                <a:cs typeface="Twentieth Century"/>
                <a:sym typeface="Twentieth Century"/>
              </a:rPr>
              <a:t>@aheadireland	</a:t>
            </a:r>
            <a:endParaRPr>
              <a:solidFill>
                <a:srgbClr val="FFFFFF"/>
              </a:solidFill>
              <a:latin typeface="+mj-lt"/>
              <a:ea typeface="Twentieth Century"/>
              <a:cs typeface="Twentieth Century"/>
              <a:sym typeface="Twentieth Century"/>
            </a:endParaRPr>
          </a:p>
        </p:txBody>
      </p:sp>
      <p:grpSp>
        <p:nvGrpSpPr>
          <p:cNvPr id="4" name="Group 3">
            <a:extLst>
              <a:ext uri="{FF2B5EF4-FFF2-40B4-BE49-F238E27FC236}">
                <a16:creationId xmlns:a16="http://schemas.microsoft.com/office/drawing/2014/main" id="{5604E9DE-8FB4-4716-B657-06842ADD8753}"/>
              </a:ext>
            </a:extLst>
          </p:cNvPr>
          <p:cNvGrpSpPr/>
          <p:nvPr userDrawn="1"/>
        </p:nvGrpSpPr>
        <p:grpSpPr>
          <a:xfrm>
            <a:off x="4024817" y="5877959"/>
            <a:ext cx="984353" cy="984353"/>
            <a:chOff x="4100431" y="5877959"/>
            <a:chExt cx="984353" cy="984353"/>
          </a:xfrm>
        </p:grpSpPr>
        <p:sp>
          <p:nvSpPr>
            <p:cNvPr id="6" name="Right Triangle 5">
              <a:extLst>
                <a:ext uri="{FF2B5EF4-FFF2-40B4-BE49-F238E27FC236}">
                  <a16:creationId xmlns:a16="http://schemas.microsoft.com/office/drawing/2014/main" id="{CC0561E3-5540-4E51-9BE6-DA83A1E621AF}"/>
                </a:ext>
                <a:ext uri="{C183D7F6-B498-43B3-948B-1728B52AA6E4}">
                  <adec:decorative xmlns:adec="http://schemas.microsoft.com/office/drawing/2017/decorative" val="1"/>
                </a:ext>
              </a:extLst>
            </p:cNvPr>
            <p:cNvSpPr/>
            <p:nvPr userDrawn="1"/>
          </p:nvSpPr>
          <p:spPr>
            <a:xfrm>
              <a:off x="4100431" y="5877959"/>
              <a:ext cx="984353" cy="984353"/>
            </a:xfrm>
            <a:prstGeom prst="rtTriangle">
              <a:avLst/>
            </a:prstGeom>
            <a:solidFill>
              <a:srgbClr val="6C9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oogle Shape;15;p1" descr="Facebook Logo">
              <a:extLst>
                <a:ext uri="{FF2B5EF4-FFF2-40B4-BE49-F238E27FC236}">
                  <a16:creationId xmlns:a16="http://schemas.microsoft.com/office/drawing/2014/main" id="{FFE7E155-AA03-4A09-A709-B36E7B6DB1BF}"/>
                </a:ext>
              </a:extLst>
            </p:cNvPr>
            <p:cNvPicPr preferRelativeResize="0"/>
            <p:nvPr userDrawn="1"/>
          </p:nvPicPr>
          <p:blipFill>
            <a:blip r:embed="rId14">
              <a:alphaModFix/>
            </a:blip>
            <a:stretch>
              <a:fillRect/>
            </a:stretch>
          </p:blipFill>
          <p:spPr>
            <a:xfrm>
              <a:off x="4278514" y="6210633"/>
              <a:ext cx="273037" cy="523332"/>
            </a:xfrm>
            <a:prstGeom prst="rect">
              <a:avLst/>
            </a:prstGeom>
            <a:noFill/>
            <a:ln>
              <a:noFill/>
            </a:ln>
          </p:spPr>
        </p:pic>
      </p:grpSp>
      <p:sp>
        <p:nvSpPr>
          <p:cNvPr id="10" name="Google Shape;12;p1">
            <a:extLst>
              <a:ext uri="{FF2B5EF4-FFF2-40B4-BE49-F238E27FC236}">
                <a16:creationId xmlns:a16="http://schemas.microsoft.com/office/drawing/2014/main" id="{F152B2B3-B5FE-4955-9650-212D456EE203}"/>
              </a:ext>
            </a:extLst>
          </p:cNvPr>
          <p:cNvSpPr txBox="1"/>
          <p:nvPr userDrawn="1"/>
        </p:nvSpPr>
        <p:spPr>
          <a:xfrm>
            <a:off x="4712990" y="6174341"/>
            <a:ext cx="1562581" cy="47145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latin typeface="+mj-lt"/>
                <a:ea typeface="Twentieth Century"/>
                <a:cs typeface="Twentieth Century"/>
                <a:sym typeface="Twentieth Century"/>
              </a:rPr>
              <a:t>/AHEADireland		</a:t>
            </a:r>
            <a:endParaRPr>
              <a:solidFill>
                <a:srgbClr val="FFFFFF"/>
              </a:solidFill>
              <a:latin typeface="+mj-lt"/>
              <a:ea typeface="Twentieth Century"/>
              <a:cs typeface="Twentieth Century"/>
              <a:sym typeface="Twentieth Century"/>
            </a:endParaRPr>
          </a:p>
        </p:txBody>
      </p:sp>
      <p:sp>
        <p:nvSpPr>
          <p:cNvPr id="11" name="Google Shape;12;p1">
            <a:extLst>
              <a:ext uri="{FF2B5EF4-FFF2-40B4-BE49-F238E27FC236}">
                <a16:creationId xmlns:a16="http://schemas.microsoft.com/office/drawing/2014/main" id="{856EEC15-EDE7-4DDA-A68F-A30C86314B40}"/>
              </a:ext>
            </a:extLst>
          </p:cNvPr>
          <p:cNvSpPr txBox="1"/>
          <p:nvPr userDrawn="1"/>
        </p:nvSpPr>
        <p:spPr>
          <a:xfrm>
            <a:off x="10035304" y="6174341"/>
            <a:ext cx="2343807" cy="677461"/>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bg1"/>
                </a:solidFill>
                <a:latin typeface="+mj-lt"/>
                <a:ea typeface="Twentieth Century"/>
                <a:cs typeface="Twentieth Century"/>
                <a:sym typeface="Twentieth Century"/>
              </a:rPr>
              <a:t>www.ahead.ie</a:t>
            </a:r>
            <a:r>
              <a:rPr lang="en">
                <a:solidFill>
                  <a:srgbClr val="FFFFFF"/>
                </a:solidFill>
                <a:latin typeface="+mj-lt"/>
                <a:ea typeface="Twentieth Century"/>
                <a:cs typeface="Twentieth Century"/>
                <a:sym typeface="Twentieth Century"/>
              </a:rPr>
              <a:t>	</a:t>
            </a:r>
            <a:endParaRPr>
              <a:solidFill>
                <a:srgbClr val="FFFFFF"/>
              </a:solidFill>
              <a:latin typeface="+mj-lt"/>
              <a:ea typeface="Twentieth Century"/>
              <a:cs typeface="Twentieth Century"/>
              <a:sym typeface="Twentieth Century"/>
            </a:endParaRPr>
          </a:p>
        </p:txBody>
      </p:sp>
      <p:pic>
        <p:nvPicPr>
          <p:cNvPr id="12" name="Picture 11" descr="AHEAD logo in white">
            <a:extLst>
              <a:ext uri="{FF2B5EF4-FFF2-40B4-BE49-F238E27FC236}">
                <a16:creationId xmlns:a16="http://schemas.microsoft.com/office/drawing/2014/main" id="{977DCE68-5165-438E-88D4-6CB50402F2B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85901" y="6167491"/>
            <a:ext cx="3243397" cy="399935"/>
          </a:xfrm>
          <a:prstGeom prst="rect">
            <a:avLst/>
          </a:prstGeom>
        </p:spPr>
      </p:pic>
      <p:grpSp>
        <p:nvGrpSpPr>
          <p:cNvPr id="8" name="Group 7">
            <a:extLst>
              <a:ext uri="{FF2B5EF4-FFF2-40B4-BE49-F238E27FC236}">
                <a16:creationId xmlns:a16="http://schemas.microsoft.com/office/drawing/2014/main" id="{A6D84C67-A603-4BD8-85C0-18A7CFD60885}"/>
              </a:ext>
            </a:extLst>
          </p:cNvPr>
          <p:cNvGrpSpPr/>
          <p:nvPr userDrawn="1"/>
        </p:nvGrpSpPr>
        <p:grpSpPr>
          <a:xfrm>
            <a:off x="6593302" y="5882131"/>
            <a:ext cx="984353" cy="984353"/>
            <a:chOff x="6276684" y="5882131"/>
            <a:chExt cx="984353" cy="984353"/>
          </a:xfrm>
        </p:grpSpPr>
        <p:sp>
          <p:nvSpPr>
            <p:cNvPr id="13" name="Right Triangle 12">
              <a:extLst>
                <a:ext uri="{FF2B5EF4-FFF2-40B4-BE49-F238E27FC236}">
                  <a16:creationId xmlns:a16="http://schemas.microsoft.com/office/drawing/2014/main" id="{A8A71979-04A3-47C0-8DD5-ABB3AB487F0B}"/>
                </a:ext>
                <a:ext uri="{C183D7F6-B498-43B3-948B-1728B52AA6E4}">
                  <adec:decorative xmlns:adec="http://schemas.microsoft.com/office/drawing/2017/decorative" val="1"/>
                </a:ext>
              </a:extLst>
            </p:cNvPr>
            <p:cNvSpPr/>
            <p:nvPr userDrawn="1"/>
          </p:nvSpPr>
          <p:spPr>
            <a:xfrm>
              <a:off x="6276684" y="5882131"/>
              <a:ext cx="984353" cy="984353"/>
            </a:xfrm>
            <a:prstGeom prst="rtTriangle">
              <a:avLst/>
            </a:prstGeom>
            <a:solidFill>
              <a:srgbClr val="6C9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oogle Shape;14;p1" descr="Twitter Logo">
              <a:extLst>
                <a:ext uri="{FF2B5EF4-FFF2-40B4-BE49-F238E27FC236}">
                  <a16:creationId xmlns:a16="http://schemas.microsoft.com/office/drawing/2014/main" id="{EC201EB0-A09D-4432-9B2A-E41449CCF4AC}"/>
                </a:ext>
              </a:extLst>
            </p:cNvPr>
            <p:cNvPicPr preferRelativeResize="0"/>
            <p:nvPr userDrawn="1"/>
          </p:nvPicPr>
          <p:blipFill>
            <a:blip r:embed="rId16">
              <a:alphaModFix/>
            </a:blip>
            <a:stretch>
              <a:fillRect/>
            </a:stretch>
          </p:blipFill>
          <p:spPr>
            <a:xfrm>
              <a:off x="6463795" y="6248021"/>
              <a:ext cx="551457" cy="448555"/>
            </a:xfrm>
            <a:prstGeom prst="rect">
              <a:avLst/>
            </a:prstGeom>
            <a:noFill/>
            <a:ln>
              <a:noFill/>
            </a:ln>
          </p:spPr>
        </p:pic>
      </p:grpSp>
      <p:grpSp>
        <p:nvGrpSpPr>
          <p:cNvPr id="17" name="Group 16">
            <a:extLst>
              <a:ext uri="{FF2B5EF4-FFF2-40B4-BE49-F238E27FC236}">
                <a16:creationId xmlns:a16="http://schemas.microsoft.com/office/drawing/2014/main" id="{AA77F8CA-10FF-4148-A711-87B12C77278E}"/>
              </a:ext>
            </a:extLst>
          </p:cNvPr>
          <p:cNvGrpSpPr/>
          <p:nvPr userDrawn="1"/>
        </p:nvGrpSpPr>
        <p:grpSpPr>
          <a:xfrm>
            <a:off x="9458125" y="5881212"/>
            <a:ext cx="984353" cy="984353"/>
            <a:chOff x="8966296" y="5881212"/>
            <a:chExt cx="984353" cy="984353"/>
          </a:xfrm>
        </p:grpSpPr>
        <p:sp>
          <p:nvSpPr>
            <p:cNvPr id="15" name="Right Triangle 14">
              <a:extLst>
                <a:ext uri="{FF2B5EF4-FFF2-40B4-BE49-F238E27FC236}">
                  <a16:creationId xmlns:a16="http://schemas.microsoft.com/office/drawing/2014/main" id="{335110E8-8E9B-4559-A061-13D62B1A474A}"/>
                </a:ext>
                <a:ext uri="{C183D7F6-B498-43B3-948B-1728B52AA6E4}">
                  <adec:decorative xmlns:adec="http://schemas.microsoft.com/office/drawing/2017/decorative" val="1"/>
                </a:ext>
              </a:extLst>
            </p:cNvPr>
            <p:cNvSpPr/>
            <p:nvPr userDrawn="1"/>
          </p:nvSpPr>
          <p:spPr>
            <a:xfrm>
              <a:off x="8966296" y="5881212"/>
              <a:ext cx="984353" cy="984353"/>
            </a:xfrm>
            <a:prstGeom prst="rtTriangle">
              <a:avLst/>
            </a:prstGeom>
            <a:solidFill>
              <a:srgbClr val="6C9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oogle Shape;13;p1" descr="Website logo">
              <a:extLst>
                <a:ext uri="{FF2B5EF4-FFF2-40B4-BE49-F238E27FC236}">
                  <a16:creationId xmlns:a16="http://schemas.microsoft.com/office/drawing/2014/main" id="{758BB0C0-5177-44EB-B0CE-2212C01CEB08}"/>
                </a:ext>
              </a:extLst>
            </p:cNvPr>
            <p:cNvPicPr preferRelativeResize="0"/>
            <p:nvPr userDrawn="1"/>
          </p:nvPicPr>
          <p:blipFill>
            <a:blip r:embed="rId17">
              <a:alphaModFix/>
            </a:blip>
            <a:stretch>
              <a:fillRect/>
            </a:stretch>
          </p:blipFill>
          <p:spPr>
            <a:xfrm>
              <a:off x="9152681" y="6146034"/>
              <a:ext cx="415636" cy="482804"/>
            </a:xfrm>
            <a:prstGeom prst="rect">
              <a:avLst/>
            </a:prstGeom>
            <a:noFill/>
            <a:ln>
              <a:noFill/>
            </a:ln>
          </p:spPr>
        </p:pic>
      </p:grpSp>
    </p:spTree>
    <p:custDataLst>
      <p:tags r:id="rId13"/>
    </p:custDataLst>
    <p:extLst>
      <p:ext uri="{BB962C8B-B14F-4D97-AF65-F5344CB8AC3E}">
        <p14:creationId xmlns:p14="http://schemas.microsoft.com/office/powerpoint/2010/main" val="29613073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Google Shape;8;p1">
            <a:extLst>
              <a:ext uri="{FF2B5EF4-FFF2-40B4-BE49-F238E27FC236}">
                <a16:creationId xmlns:a16="http://schemas.microsoft.com/office/drawing/2014/main" id="{FA1B5EA7-73F0-4DFD-A1FB-E39447DAEFF4}"/>
              </a:ext>
              <a:ext uri="{C183D7F6-B498-43B3-948B-1728B52AA6E4}">
                <adec:decorative xmlns:adec="http://schemas.microsoft.com/office/drawing/2017/decorative" val="1"/>
              </a:ext>
            </a:extLst>
          </p:cNvPr>
          <p:cNvSpPr/>
          <p:nvPr userDrawn="1"/>
        </p:nvSpPr>
        <p:spPr>
          <a:xfrm>
            <a:off x="0" y="5875283"/>
            <a:ext cx="12192000" cy="984353"/>
          </a:xfrm>
          <a:prstGeom prst="rect">
            <a:avLst/>
          </a:prstGeom>
          <a:solidFill>
            <a:srgbClr val="2C5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ight Triangle 5">
            <a:extLst>
              <a:ext uri="{FF2B5EF4-FFF2-40B4-BE49-F238E27FC236}">
                <a16:creationId xmlns:a16="http://schemas.microsoft.com/office/drawing/2014/main" id="{CC0561E3-5540-4E51-9BE6-DA83A1E621AF}"/>
              </a:ext>
              <a:ext uri="{C183D7F6-B498-43B3-948B-1728B52AA6E4}">
                <adec:decorative xmlns:adec="http://schemas.microsoft.com/office/drawing/2017/decorative" val="1"/>
              </a:ext>
            </a:extLst>
          </p:cNvPr>
          <p:cNvSpPr/>
          <p:nvPr userDrawn="1"/>
        </p:nvSpPr>
        <p:spPr>
          <a:xfrm>
            <a:off x="4100431" y="5877959"/>
            <a:ext cx="984353" cy="984353"/>
          </a:xfrm>
          <a:prstGeom prst="rtTriangle">
            <a:avLst/>
          </a:prstGeom>
          <a:solidFill>
            <a:srgbClr val="6C9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Google Shape;12;p1">
            <a:extLst>
              <a:ext uri="{FF2B5EF4-FFF2-40B4-BE49-F238E27FC236}">
                <a16:creationId xmlns:a16="http://schemas.microsoft.com/office/drawing/2014/main" id="{893615C0-78BB-4DD2-B773-9387F5E7E28C}"/>
              </a:ext>
            </a:extLst>
          </p:cNvPr>
          <p:cNvSpPr txBox="1"/>
          <p:nvPr userDrawn="1"/>
        </p:nvSpPr>
        <p:spPr>
          <a:xfrm>
            <a:off x="7078694" y="6174341"/>
            <a:ext cx="2049010" cy="547168"/>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latin typeface="+mj-lt"/>
                <a:ea typeface="Twentieth Century"/>
                <a:cs typeface="Twentieth Century"/>
                <a:sym typeface="Twentieth Century"/>
              </a:rPr>
              <a:t>@aheadireland	</a:t>
            </a:r>
            <a:endParaRPr>
              <a:solidFill>
                <a:srgbClr val="FFFFFF"/>
              </a:solidFill>
              <a:latin typeface="+mj-lt"/>
              <a:ea typeface="Twentieth Century"/>
              <a:cs typeface="Twentieth Century"/>
              <a:sym typeface="Twentieth Century"/>
            </a:endParaRPr>
          </a:p>
        </p:txBody>
      </p:sp>
      <p:pic>
        <p:nvPicPr>
          <p:cNvPr id="9" name="Google Shape;15;p1" descr="Facebook Logo">
            <a:extLst>
              <a:ext uri="{FF2B5EF4-FFF2-40B4-BE49-F238E27FC236}">
                <a16:creationId xmlns:a16="http://schemas.microsoft.com/office/drawing/2014/main" id="{FFE7E155-AA03-4A09-A709-B36E7B6DB1BF}"/>
              </a:ext>
            </a:extLst>
          </p:cNvPr>
          <p:cNvPicPr preferRelativeResize="0"/>
          <p:nvPr userDrawn="1"/>
        </p:nvPicPr>
        <p:blipFill>
          <a:blip r:embed="rId14">
            <a:alphaModFix/>
          </a:blip>
          <a:stretch>
            <a:fillRect/>
          </a:stretch>
        </p:blipFill>
        <p:spPr>
          <a:xfrm>
            <a:off x="4278514" y="6210633"/>
            <a:ext cx="273037" cy="523332"/>
          </a:xfrm>
          <a:prstGeom prst="rect">
            <a:avLst/>
          </a:prstGeom>
          <a:noFill/>
          <a:ln>
            <a:noFill/>
          </a:ln>
        </p:spPr>
      </p:pic>
      <p:sp>
        <p:nvSpPr>
          <p:cNvPr id="10" name="Google Shape;12;p1">
            <a:extLst>
              <a:ext uri="{FF2B5EF4-FFF2-40B4-BE49-F238E27FC236}">
                <a16:creationId xmlns:a16="http://schemas.microsoft.com/office/drawing/2014/main" id="{F152B2B3-B5FE-4955-9650-212D456EE203}"/>
              </a:ext>
            </a:extLst>
          </p:cNvPr>
          <p:cNvSpPr txBox="1"/>
          <p:nvPr userDrawn="1"/>
        </p:nvSpPr>
        <p:spPr>
          <a:xfrm>
            <a:off x="4755989" y="6174341"/>
            <a:ext cx="1156885" cy="47145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latin typeface="+mj-lt"/>
                <a:ea typeface="Twentieth Century"/>
                <a:cs typeface="Twentieth Century"/>
                <a:sym typeface="Twentieth Century"/>
              </a:rPr>
              <a:t>/ahead.ie		</a:t>
            </a:r>
            <a:endParaRPr>
              <a:solidFill>
                <a:srgbClr val="FFFFFF"/>
              </a:solidFill>
              <a:latin typeface="+mj-lt"/>
              <a:ea typeface="Twentieth Century"/>
              <a:cs typeface="Twentieth Century"/>
              <a:sym typeface="Twentieth Century"/>
            </a:endParaRPr>
          </a:p>
        </p:txBody>
      </p:sp>
      <p:sp>
        <p:nvSpPr>
          <p:cNvPr id="11" name="Google Shape;12;p1">
            <a:extLst>
              <a:ext uri="{FF2B5EF4-FFF2-40B4-BE49-F238E27FC236}">
                <a16:creationId xmlns:a16="http://schemas.microsoft.com/office/drawing/2014/main" id="{856EEC15-EDE7-4DDA-A68F-A30C86314B40}"/>
              </a:ext>
            </a:extLst>
          </p:cNvPr>
          <p:cNvSpPr txBox="1"/>
          <p:nvPr userDrawn="1"/>
        </p:nvSpPr>
        <p:spPr>
          <a:xfrm>
            <a:off x="9637989" y="6174341"/>
            <a:ext cx="2343807" cy="677461"/>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latin typeface="+mj-lt"/>
                <a:ea typeface="Twentieth Century"/>
                <a:cs typeface="Twentieth Century"/>
                <a:sym typeface="Twentieth Century"/>
              </a:rPr>
              <a:t>www.ahead.ie 	</a:t>
            </a:r>
            <a:endParaRPr>
              <a:solidFill>
                <a:srgbClr val="FFFFFF"/>
              </a:solidFill>
              <a:latin typeface="+mj-lt"/>
              <a:ea typeface="Twentieth Century"/>
              <a:cs typeface="Twentieth Century"/>
              <a:sym typeface="Twentieth Century"/>
            </a:endParaRPr>
          </a:p>
        </p:txBody>
      </p:sp>
      <p:pic>
        <p:nvPicPr>
          <p:cNvPr id="12" name="Picture 11" descr="AHEAD logo in white">
            <a:extLst>
              <a:ext uri="{FF2B5EF4-FFF2-40B4-BE49-F238E27FC236}">
                <a16:creationId xmlns:a16="http://schemas.microsoft.com/office/drawing/2014/main" id="{977DCE68-5165-438E-88D4-6CB50402F2B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88011" y="6174341"/>
            <a:ext cx="3243397" cy="399935"/>
          </a:xfrm>
          <a:prstGeom prst="rect">
            <a:avLst/>
          </a:prstGeom>
        </p:spPr>
      </p:pic>
      <p:sp>
        <p:nvSpPr>
          <p:cNvPr id="13" name="Right Triangle 12">
            <a:extLst>
              <a:ext uri="{FF2B5EF4-FFF2-40B4-BE49-F238E27FC236}">
                <a16:creationId xmlns:a16="http://schemas.microsoft.com/office/drawing/2014/main" id="{A8A71979-04A3-47C0-8DD5-ABB3AB487F0B}"/>
              </a:ext>
              <a:ext uri="{C183D7F6-B498-43B3-948B-1728B52AA6E4}">
                <adec:decorative xmlns:adec="http://schemas.microsoft.com/office/drawing/2017/decorative" val="1"/>
              </a:ext>
            </a:extLst>
          </p:cNvPr>
          <p:cNvSpPr/>
          <p:nvPr userDrawn="1"/>
        </p:nvSpPr>
        <p:spPr>
          <a:xfrm>
            <a:off x="6276684" y="5882131"/>
            <a:ext cx="984353" cy="984353"/>
          </a:xfrm>
          <a:prstGeom prst="rtTriangle">
            <a:avLst/>
          </a:prstGeom>
          <a:solidFill>
            <a:srgbClr val="6C9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oogle Shape;14;p1" descr="Twitter Logo">
            <a:extLst>
              <a:ext uri="{FF2B5EF4-FFF2-40B4-BE49-F238E27FC236}">
                <a16:creationId xmlns:a16="http://schemas.microsoft.com/office/drawing/2014/main" id="{EC201EB0-A09D-4432-9B2A-E41449CCF4AC}"/>
              </a:ext>
            </a:extLst>
          </p:cNvPr>
          <p:cNvPicPr preferRelativeResize="0"/>
          <p:nvPr userDrawn="1"/>
        </p:nvPicPr>
        <p:blipFill>
          <a:blip r:embed="rId16">
            <a:alphaModFix/>
          </a:blip>
          <a:stretch>
            <a:fillRect/>
          </a:stretch>
        </p:blipFill>
        <p:spPr>
          <a:xfrm>
            <a:off x="6463795" y="6248021"/>
            <a:ext cx="551457" cy="448555"/>
          </a:xfrm>
          <a:prstGeom prst="rect">
            <a:avLst/>
          </a:prstGeom>
          <a:noFill/>
          <a:ln>
            <a:noFill/>
          </a:ln>
        </p:spPr>
      </p:pic>
      <p:sp>
        <p:nvSpPr>
          <p:cNvPr id="15" name="Right Triangle 14">
            <a:extLst>
              <a:ext uri="{FF2B5EF4-FFF2-40B4-BE49-F238E27FC236}">
                <a16:creationId xmlns:a16="http://schemas.microsoft.com/office/drawing/2014/main" id="{335110E8-8E9B-4559-A061-13D62B1A474A}"/>
              </a:ext>
              <a:ext uri="{C183D7F6-B498-43B3-948B-1728B52AA6E4}">
                <adec:decorative xmlns:adec="http://schemas.microsoft.com/office/drawing/2017/decorative" val="1"/>
              </a:ext>
            </a:extLst>
          </p:cNvPr>
          <p:cNvSpPr/>
          <p:nvPr userDrawn="1"/>
        </p:nvSpPr>
        <p:spPr>
          <a:xfrm>
            <a:off x="8966296" y="5881212"/>
            <a:ext cx="984353" cy="984353"/>
          </a:xfrm>
          <a:prstGeom prst="rtTriangle">
            <a:avLst/>
          </a:prstGeom>
          <a:solidFill>
            <a:srgbClr val="6C9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oogle Shape;13;p1" descr="Website logo">
            <a:extLst>
              <a:ext uri="{FF2B5EF4-FFF2-40B4-BE49-F238E27FC236}">
                <a16:creationId xmlns:a16="http://schemas.microsoft.com/office/drawing/2014/main" id="{758BB0C0-5177-44EB-B0CE-2212C01CEB08}"/>
              </a:ext>
            </a:extLst>
          </p:cNvPr>
          <p:cNvPicPr preferRelativeResize="0"/>
          <p:nvPr userDrawn="1"/>
        </p:nvPicPr>
        <p:blipFill>
          <a:blip r:embed="rId17">
            <a:alphaModFix/>
          </a:blip>
          <a:stretch>
            <a:fillRect/>
          </a:stretch>
        </p:blipFill>
        <p:spPr>
          <a:xfrm>
            <a:off x="9152681" y="6146034"/>
            <a:ext cx="415636" cy="482804"/>
          </a:xfrm>
          <a:prstGeom prst="rect">
            <a:avLst/>
          </a:prstGeom>
          <a:noFill/>
          <a:ln>
            <a:noFill/>
          </a:ln>
        </p:spPr>
      </p:pic>
    </p:spTree>
    <p:custDataLst>
      <p:tags r:id="rId13"/>
    </p:custDataLst>
    <p:extLst>
      <p:ext uri="{BB962C8B-B14F-4D97-AF65-F5344CB8AC3E}">
        <p14:creationId xmlns:p14="http://schemas.microsoft.com/office/powerpoint/2010/main" val="193374513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4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7.xml"/><Relationship Id="rId5" Type="http://schemas.openxmlformats.org/officeDocument/2006/relationships/image" Target="../media/image30.sv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57.xml"/><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57.xml"/><Relationship Id="rId5" Type="http://schemas.openxmlformats.org/officeDocument/2006/relationships/image" Target="../media/image35.sv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7.xml"/><Relationship Id="rId1" Type="http://schemas.openxmlformats.org/officeDocument/2006/relationships/tags" Target="../tags/tag45.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9.sv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46.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chart" Target="../charts/chart1.xml"/><Relationship Id="rId7" Type="http://schemas.openxmlformats.org/officeDocument/2006/relationships/image" Target="../media/image21.sv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3188" y="834252"/>
            <a:ext cx="6708043" cy="1816584"/>
          </a:xfrm>
        </p:spPr>
        <p:txBody>
          <a:bodyPr anchor="t">
            <a:normAutofit fontScale="90000"/>
          </a:bodyPr>
          <a:lstStyle/>
          <a:p>
            <a:pPr algn="l"/>
            <a:r>
              <a:rPr lang="en-IE" dirty="0">
                <a:solidFill>
                  <a:srgbClr val="2C595F"/>
                </a:solidFill>
              </a:rPr>
              <a:t>Evolving Disability Support in Tertiary Education</a:t>
            </a:r>
          </a:p>
        </p:txBody>
      </p:sp>
      <p:sp>
        <p:nvSpPr>
          <p:cNvPr id="3" name="Subtitle 2"/>
          <p:cNvSpPr>
            <a:spLocks noGrp="1"/>
          </p:cNvSpPr>
          <p:nvPr>
            <p:ph type="subTitle" idx="1"/>
          </p:nvPr>
        </p:nvSpPr>
        <p:spPr>
          <a:xfrm>
            <a:off x="523187" y="3659188"/>
            <a:ext cx="6558515" cy="475067"/>
          </a:xfrm>
        </p:spPr>
        <p:txBody>
          <a:bodyPr>
            <a:normAutofit fontScale="70000" lnSpcReduction="20000"/>
          </a:bodyPr>
          <a:lstStyle/>
          <a:p>
            <a:r>
              <a:rPr lang="en-IE" dirty="0"/>
              <a:t>An Analysis of Changing Trends, Policy and Practices in Disability Support Provision, Tertiary Ed.</a:t>
            </a:r>
          </a:p>
        </p:txBody>
      </p:sp>
      <p:pic>
        <p:nvPicPr>
          <p:cNvPr id="5" name="Picture 4" descr="Diverse group of learners">
            <a:extLst>
              <a:ext uri="{FF2B5EF4-FFF2-40B4-BE49-F238E27FC236}">
                <a16:creationId xmlns:a16="http://schemas.microsoft.com/office/drawing/2014/main" id="{CE09BBF5-3636-4DDA-B390-9B7842EAC4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0611" y="937912"/>
            <a:ext cx="3493036" cy="2046965"/>
          </a:xfrm>
          <a:prstGeom prst="rect">
            <a:avLst/>
          </a:prstGeom>
        </p:spPr>
      </p:pic>
      <p:pic>
        <p:nvPicPr>
          <p:cNvPr id="6" name="Picture 5" descr="AHEAD Logo - creating inclusive environments in education and employment for people with disabilities">
            <a:extLst>
              <a:ext uri="{FF2B5EF4-FFF2-40B4-BE49-F238E27FC236}">
                <a16:creationId xmlns:a16="http://schemas.microsoft.com/office/drawing/2014/main" id="{9787BD56-CE76-4C3F-99BB-6453E0EBB8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0612" y="3749299"/>
            <a:ext cx="3564164" cy="966340"/>
          </a:xfrm>
          <a:prstGeom prst="rect">
            <a:avLst/>
          </a:prstGeom>
        </p:spPr>
      </p:pic>
      <p:cxnSp>
        <p:nvCxnSpPr>
          <p:cNvPr id="7" name="Straight Connector 6">
            <a:extLst>
              <a:ext uri="{FF2B5EF4-FFF2-40B4-BE49-F238E27FC236}">
                <a16:creationId xmlns:a16="http://schemas.microsoft.com/office/drawing/2014/main" id="{84239CC0-D4C8-4657-8E07-72612A1BA05A}"/>
              </a:ext>
              <a:ext uri="{C183D7F6-B498-43B3-948B-1728B52AA6E4}">
                <adec:decorative xmlns:adec="http://schemas.microsoft.com/office/drawing/2017/decorative" val="1"/>
              </a:ext>
            </a:extLst>
          </p:cNvPr>
          <p:cNvCxnSpPr/>
          <p:nvPr/>
        </p:nvCxnSpPr>
        <p:spPr>
          <a:xfrm>
            <a:off x="7391596" y="746502"/>
            <a:ext cx="0" cy="4476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17C3FC6-D0C2-BDD5-4428-E3D9FA308DDD}"/>
              </a:ext>
            </a:extLst>
          </p:cNvPr>
          <p:cNvSpPr txBox="1"/>
          <p:nvPr/>
        </p:nvSpPr>
        <p:spPr>
          <a:xfrm>
            <a:off x="523188" y="4503906"/>
            <a:ext cx="6529360" cy="646331"/>
          </a:xfrm>
          <a:prstGeom prst="rect">
            <a:avLst/>
          </a:prstGeom>
          <a:noFill/>
        </p:spPr>
        <p:txBody>
          <a:bodyPr wrap="square" rtlCol="0">
            <a:spAutoFit/>
          </a:bodyPr>
          <a:lstStyle/>
          <a:p>
            <a:r>
              <a:rPr lang="en-GB" dirty="0"/>
              <a:t>Pathways to Possibilities— From Campus to Career April 29</a:t>
            </a:r>
            <a:r>
              <a:rPr lang="en-GB" baseline="30000" dirty="0"/>
              <a:t>th</a:t>
            </a:r>
            <a:r>
              <a:rPr lang="en-GB" dirty="0"/>
              <a:t> 2025</a:t>
            </a:r>
          </a:p>
          <a:p>
            <a:r>
              <a:rPr lang="en-GB" dirty="0"/>
              <a:t>Presentation 1. Dr Richard Healy</a:t>
            </a:r>
          </a:p>
        </p:txBody>
      </p:sp>
    </p:spTree>
    <p:custDataLst>
      <p:tags r:id="rId1"/>
    </p:custDataLst>
    <p:extLst>
      <p:ext uri="{BB962C8B-B14F-4D97-AF65-F5344CB8AC3E}">
        <p14:creationId xmlns:p14="http://schemas.microsoft.com/office/powerpoint/2010/main" val="3458079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16EF3-40F4-791B-0769-8FE93AAEB4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EA650E-66F4-642B-9754-4EA337DFE3EA}"/>
              </a:ext>
            </a:extLst>
          </p:cNvPr>
          <p:cNvSpPr>
            <a:spLocks noGrp="1"/>
          </p:cNvSpPr>
          <p:nvPr>
            <p:ph type="title"/>
          </p:nvPr>
        </p:nvSpPr>
        <p:spPr>
          <a:xfrm>
            <a:off x="838200" y="136872"/>
            <a:ext cx="10515600" cy="1325563"/>
          </a:xfrm>
        </p:spPr>
        <p:txBody>
          <a:bodyPr/>
          <a:lstStyle/>
          <a:p>
            <a:r>
              <a:rPr lang="en-GB" sz="4400" b="1" dirty="0">
                <a:solidFill>
                  <a:srgbClr val="2C595F"/>
                </a:solidFill>
              </a:rPr>
              <a:t>On the Ground Challenges for Students:</a:t>
            </a:r>
            <a:endParaRPr lang="en-GB" b="1" dirty="0">
              <a:solidFill>
                <a:srgbClr val="2C595F"/>
              </a:solidFill>
            </a:endParaRPr>
          </a:p>
        </p:txBody>
      </p:sp>
      <p:pic>
        <p:nvPicPr>
          <p:cNvPr id="5" name="Content Placeholder 4" descr="Graphic titled &quot;On the Ground Challenges for Students&quot; shows students' reactions to three statements about disability supports.&#10;Each statement is represented by a horizontal bar divided into three segments: positive response (dark blue), neutral response (teal), and negative response (red).&#10;&#10;For &quot;The college/centre support services have been effective in supporting me in my studies,&quot; 60% responded positively, 16% neutrally, and 24% negatively.&#10;&#10;For &quot;The disability supports my college/centre recommended have been,&quot; 64% responded positively, 12% neutrally, and 24% negatively.&#10;&#10;For &quot;It has been easy to contact the support staff in my college/centre for support,&quot; 65% responded positively, 17% neutrally, and 19% negatively.&#10;The percentages are aligned along a 0%–100% scale.&#10;&#10;This graph is labelled Figure 26.">
            <a:extLst>
              <a:ext uri="{FF2B5EF4-FFF2-40B4-BE49-F238E27FC236}">
                <a16:creationId xmlns:a16="http://schemas.microsoft.com/office/drawing/2014/main" id="{E93EA46B-7C4E-CA08-F4EA-E3FDD1AB2C71}"/>
              </a:ext>
            </a:extLst>
          </p:cNvPr>
          <p:cNvPicPr>
            <a:picLocks noGrp="1" noChangeAspect="1"/>
          </p:cNvPicPr>
          <p:nvPr>
            <p:ph idx="1"/>
          </p:nvPr>
        </p:nvPicPr>
        <p:blipFill>
          <a:blip r:embed="rId3"/>
          <a:srcRect t="35251"/>
          <a:stretch/>
        </p:blipFill>
        <p:spPr>
          <a:xfrm>
            <a:off x="1748790" y="1196502"/>
            <a:ext cx="8338186" cy="4674633"/>
          </a:xfrm>
          <a:prstGeom prst="rect">
            <a:avLst/>
          </a:prstGeom>
        </p:spPr>
      </p:pic>
    </p:spTree>
    <p:extLst>
      <p:ext uri="{BB962C8B-B14F-4D97-AF65-F5344CB8AC3E}">
        <p14:creationId xmlns:p14="http://schemas.microsoft.com/office/powerpoint/2010/main" val="2485383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1AB2C-B4B2-295E-B614-175E36712C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0E192A-90C8-F715-BEAA-56BAE2089680}"/>
              </a:ext>
            </a:extLst>
          </p:cNvPr>
          <p:cNvSpPr>
            <a:spLocks noGrp="1"/>
          </p:cNvSpPr>
          <p:nvPr>
            <p:ph type="title"/>
          </p:nvPr>
        </p:nvSpPr>
        <p:spPr>
          <a:xfrm>
            <a:off x="838200" y="365125"/>
            <a:ext cx="10515600" cy="1325563"/>
          </a:xfrm>
        </p:spPr>
        <p:txBody>
          <a:bodyPr anchor="ctr">
            <a:normAutofit/>
          </a:bodyPr>
          <a:lstStyle/>
          <a:p>
            <a:r>
              <a:rPr lang="en-GB" dirty="0">
                <a:solidFill>
                  <a:srgbClr val="2C595F"/>
                </a:solidFill>
              </a:rPr>
              <a:t>Student and Staff Voices </a:t>
            </a:r>
          </a:p>
        </p:txBody>
      </p:sp>
      <p:sp>
        <p:nvSpPr>
          <p:cNvPr id="3" name="Content Placeholder 2">
            <a:extLst>
              <a:ext uri="{FF2B5EF4-FFF2-40B4-BE49-F238E27FC236}">
                <a16:creationId xmlns:a16="http://schemas.microsoft.com/office/drawing/2014/main" id="{D37FC582-22D4-74C9-2860-111E4AA24E22}"/>
              </a:ext>
            </a:extLst>
          </p:cNvPr>
          <p:cNvSpPr>
            <a:spLocks noGrp="1"/>
          </p:cNvSpPr>
          <p:nvPr>
            <p:ph sz="half" idx="1"/>
          </p:nvPr>
        </p:nvSpPr>
        <p:spPr>
          <a:xfrm>
            <a:off x="838200" y="1687513"/>
            <a:ext cx="5181600" cy="4351338"/>
          </a:xfrm>
        </p:spPr>
        <p:txBody>
          <a:bodyPr>
            <a:normAutofit/>
          </a:bodyPr>
          <a:lstStyle/>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GB" sz="2000" b="0" i="1" u="none" strike="noStrike" kern="1200" cap="none" spc="0" normalizeH="0" baseline="0" noProof="0" dirty="0">
                <a:ln>
                  <a:noFill/>
                </a:ln>
                <a:effectLst/>
                <a:uLnTx/>
                <a:uFillTx/>
              </a:rPr>
              <a:t>“..Other staff in the college are receptive to disability office recommendations, but there are still battles at times to get students what they need and are entitled to”. </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effectLst/>
                <a:uLnTx/>
                <a:uFillTx/>
              </a:rPr>
              <a:t>DSS Staff Member (AHEAD, 2023)</a:t>
            </a:r>
          </a:p>
          <a:p>
            <a:pPr marL="0" indent="0">
              <a:buNone/>
            </a:pPr>
            <a:endParaRPr lang="en-GB" sz="2000" dirty="0"/>
          </a:p>
          <a:p>
            <a:pPr marL="0" indent="0">
              <a:buNone/>
            </a:pPr>
            <a:r>
              <a:rPr lang="en-GB" sz="2000" i="1" dirty="0"/>
              <a:t>“There is little to no coordination between the access office and the academic staff. Students often have to remind lecturers of their accommodations in a public way in front of other students”.</a:t>
            </a:r>
          </a:p>
          <a:p>
            <a:pPr marL="0" indent="0">
              <a:buNone/>
            </a:pPr>
            <a:r>
              <a:rPr lang="en-GB" sz="2000" b="1" dirty="0"/>
              <a:t>Student (AHEAD, 2023a)</a:t>
            </a:r>
          </a:p>
          <a:p>
            <a:pPr marL="457200" lvl="1" indent="0">
              <a:buNone/>
            </a:pPr>
            <a:endParaRPr lang="en-GB" sz="2000" i="1" dirty="0"/>
          </a:p>
        </p:txBody>
      </p:sp>
      <p:pic>
        <p:nvPicPr>
          <p:cNvPr id="7" name="Graphic 6">
            <a:extLst>
              <a:ext uri="{FF2B5EF4-FFF2-40B4-BE49-F238E27FC236}">
                <a16:creationId xmlns:a16="http://schemas.microsoft.com/office/drawing/2014/main" id="{4F5F3898-6F7D-538E-2154-2E1BB3F59A4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7331" y="1825625"/>
            <a:ext cx="4351338" cy="4351338"/>
          </a:xfrm>
          <a:prstGeom prst="rect">
            <a:avLst/>
          </a:prstGeom>
        </p:spPr>
      </p:pic>
    </p:spTree>
    <p:extLst>
      <p:ext uri="{BB962C8B-B14F-4D97-AF65-F5344CB8AC3E}">
        <p14:creationId xmlns:p14="http://schemas.microsoft.com/office/powerpoint/2010/main" val="1825498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13F2D4-1835-849F-20BF-1A5365579D22}"/>
              </a:ext>
            </a:extLst>
          </p:cNvPr>
          <p:cNvSpPr>
            <a:spLocks noGrp="1"/>
          </p:cNvSpPr>
          <p:nvPr>
            <p:ph type="title"/>
          </p:nvPr>
        </p:nvSpPr>
        <p:spPr>
          <a:xfrm>
            <a:off x="838200" y="365125"/>
            <a:ext cx="6233932" cy="1325563"/>
          </a:xfrm>
        </p:spPr>
        <p:txBody>
          <a:bodyPr>
            <a:normAutofit fontScale="90000"/>
          </a:bodyPr>
          <a:lstStyle/>
          <a:p>
            <a:r>
              <a:rPr lang="en-GB" b="1">
                <a:solidFill>
                  <a:srgbClr val="2C595F"/>
                </a:solidFill>
              </a:rPr>
              <a:t>Reasonable Accommodations in FET Research – Why?</a:t>
            </a:r>
          </a:p>
        </p:txBody>
      </p:sp>
      <p:sp>
        <p:nvSpPr>
          <p:cNvPr id="7" name="Content Placeholder 6">
            <a:extLst>
              <a:ext uri="{FF2B5EF4-FFF2-40B4-BE49-F238E27FC236}">
                <a16:creationId xmlns:a16="http://schemas.microsoft.com/office/drawing/2014/main" id="{5A1A2555-1433-A728-2870-C7587E466E09}"/>
              </a:ext>
            </a:extLst>
          </p:cNvPr>
          <p:cNvSpPr>
            <a:spLocks noGrp="1"/>
          </p:cNvSpPr>
          <p:nvPr>
            <p:ph idx="1"/>
          </p:nvPr>
        </p:nvSpPr>
        <p:spPr>
          <a:xfrm>
            <a:off x="838200" y="2291787"/>
            <a:ext cx="6071886" cy="3885176"/>
          </a:xfrm>
        </p:spPr>
        <p:txBody>
          <a:bodyPr>
            <a:normAutofit lnSpcReduction="10000"/>
          </a:bodyPr>
          <a:lstStyle/>
          <a:p>
            <a:r>
              <a:rPr lang="en-GB" dirty="0"/>
              <a:t>Good progress on UDL in FET</a:t>
            </a:r>
          </a:p>
          <a:p>
            <a:r>
              <a:rPr lang="en-GB" dirty="0"/>
              <a:t>Inconsistency in individualised disability supports highlighted in programme reviews.</a:t>
            </a:r>
          </a:p>
          <a:p>
            <a:r>
              <a:rPr lang="en-GB" dirty="0"/>
              <a:t>Research to understand state of play, gaps and areas for improvement in consistency.</a:t>
            </a:r>
          </a:p>
          <a:p>
            <a:r>
              <a:rPr lang="en-GB" dirty="0"/>
              <a:t>Current FET Strategy Review &amp; ALTITUDE—empirical evidence.</a:t>
            </a:r>
          </a:p>
          <a:p>
            <a:endParaRPr lang="en-GB" dirty="0"/>
          </a:p>
          <a:p>
            <a:endParaRPr lang="en-GB" dirty="0"/>
          </a:p>
        </p:txBody>
      </p:sp>
      <p:pic>
        <p:nvPicPr>
          <p:cNvPr id="3" name="Picture 2">
            <a:extLst>
              <a:ext uri="{FF2B5EF4-FFF2-40B4-BE49-F238E27FC236}">
                <a16:creationId xmlns:a16="http://schemas.microsoft.com/office/drawing/2014/main" id="{5B824091-55DB-FCA7-ABD7-993D87265C5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99714" y="365125"/>
            <a:ext cx="4115054" cy="510047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16950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F140A-FAC2-A4A0-83CF-F5E8A033EA22}"/>
              </a:ext>
            </a:extLst>
          </p:cNvPr>
          <p:cNvSpPr>
            <a:spLocks noGrp="1"/>
          </p:cNvSpPr>
          <p:nvPr>
            <p:ph type="title"/>
          </p:nvPr>
        </p:nvSpPr>
        <p:spPr>
          <a:xfrm>
            <a:off x="838200" y="365125"/>
            <a:ext cx="11353800" cy="1325563"/>
          </a:xfrm>
        </p:spPr>
        <p:txBody>
          <a:bodyPr>
            <a:normAutofit/>
          </a:bodyPr>
          <a:lstStyle/>
          <a:p>
            <a:r>
              <a:rPr lang="en-IE" sz="4000">
                <a:latin typeface="Tw Cen MT" panose="020B0602020104020603" pitchFamily="34" charset="0"/>
              </a:rPr>
              <a:t>Methodology/Sample – Stratified Quota Sampling</a:t>
            </a:r>
          </a:p>
        </p:txBody>
      </p:sp>
      <p:graphicFrame>
        <p:nvGraphicFramePr>
          <p:cNvPr id="8" name="Content Placeholder 7" descr="This table compares survey quotas with the collected sample across two groups: regional ETB staff and local college/centre staff. The table has two columns: 'Strata/Quotas Set' and 'Sample Collected.'&#10;&#10;For regional ETB staff: the target was 75% ETB coverage; the sample achieved 81% coverage with 20 respondents.&#10;&#10;For local college/centre staff: the target was 75% ETB coverage with at least 50 responses; the sample achieved 88% ETB coverage with 77 respondents.">
            <a:extLst>
              <a:ext uri="{FF2B5EF4-FFF2-40B4-BE49-F238E27FC236}">
                <a16:creationId xmlns:a16="http://schemas.microsoft.com/office/drawing/2014/main" id="{7231E0F2-AFE6-A78F-527A-94BB24A32AA8}"/>
              </a:ext>
            </a:extLst>
          </p:cNvPr>
          <p:cNvGraphicFramePr>
            <a:graphicFrameLocks noGrp="1"/>
          </p:cNvGraphicFramePr>
          <p:nvPr>
            <p:ph idx="1"/>
            <p:extLst>
              <p:ext uri="{D42A27DB-BD31-4B8C-83A1-F6EECF244321}">
                <p14:modId xmlns:p14="http://schemas.microsoft.com/office/powerpoint/2010/main" val="1621480359"/>
              </p:ext>
            </p:extLst>
          </p:nvPr>
        </p:nvGraphicFramePr>
        <p:xfrm>
          <a:off x="838200" y="1690688"/>
          <a:ext cx="10515600" cy="4096655"/>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976057850"/>
                    </a:ext>
                  </a:extLst>
                </a:gridCol>
                <a:gridCol w="5257800">
                  <a:extLst>
                    <a:ext uri="{9D8B030D-6E8A-4147-A177-3AD203B41FA5}">
                      <a16:colId xmlns:a16="http://schemas.microsoft.com/office/drawing/2014/main" val="1106334078"/>
                    </a:ext>
                  </a:extLst>
                </a:gridCol>
              </a:tblGrid>
              <a:tr h="779817">
                <a:tc>
                  <a:txBody>
                    <a:bodyPr/>
                    <a:lstStyle/>
                    <a:p>
                      <a:r>
                        <a:rPr lang="en-GB" sz="3200"/>
                        <a:t>Strata/Quotas Set</a:t>
                      </a:r>
                    </a:p>
                  </a:txBody>
                  <a:tcPr>
                    <a:solidFill>
                      <a:schemeClr val="accent5">
                        <a:lumMod val="50000"/>
                      </a:schemeClr>
                    </a:solidFill>
                  </a:tcPr>
                </a:tc>
                <a:tc>
                  <a:txBody>
                    <a:bodyPr/>
                    <a:lstStyle/>
                    <a:p>
                      <a:r>
                        <a:rPr lang="en-GB" sz="3200"/>
                        <a:t>Sample Collected</a:t>
                      </a:r>
                    </a:p>
                  </a:txBody>
                  <a:tcPr>
                    <a:solidFill>
                      <a:schemeClr val="accent6">
                        <a:lumMod val="50000"/>
                      </a:schemeClr>
                    </a:solidFill>
                  </a:tcPr>
                </a:tc>
                <a:extLst>
                  <a:ext uri="{0D108BD9-81ED-4DB2-BD59-A6C34878D82A}">
                    <a16:rowId xmlns:a16="http://schemas.microsoft.com/office/drawing/2014/main" val="2515868744"/>
                  </a:ext>
                </a:extLst>
              </a:tr>
              <a:tr h="1394002">
                <a:tc>
                  <a:txBody>
                    <a:bodyPr/>
                    <a:lstStyle/>
                    <a:p>
                      <a:r>
                        <a:rPr lang="en-GB" sz="2400" b="1" kern="1200" dirty="0">
                          <a:solidFill>
                            <a:schemeClr val="dk1"/>
                          </a:solidFill>
                          <a:effectLst/>
                          <a:latin typeface="+mn-lt"/>
                          <a:ea typeface="+mn-ea"/>
                          <a:cs typeface="+mn-cs"/>
                        </a:rPr>
                        <a:t>75% (12) of ETBs </a:t>
                      </a:r>
                      <a:r>
                        <a:rPr lang="en-GB" sz="2400" kern="1200" dirty="0">
                          <a:solidFill>
                            <a:schemeClr val="dk1"/>
                          </a:solidFill>
                          <a:effectLst/>
                          <a:latin typeface="+mn-lt"/>
                          <a:ea typeface="+mn-ea"/>
                          <a:cs typeface="+mn-cs"/>
                        </a:rPr>
                        <a:t>represented by respondents working directly within a regional ETB.</a:t>
                      </a:r>
                      <a:endParaRPr lang="en-GB"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a:solidFill>
                            <a:schemeClr val="dk1"/>
                          </a:solidFill>
                          <a:effectLst/>
                          <a:latin typeface="+mn-lt"/>
                          <a:ea typeface="+mn-ea"/>
                          <a:cs typeface="+mn-cs"/>
                        </a:rPr>
                        <a:t>20 respondents </a:t>
                      </a:r>
                      <a:r>
                        <a:rPr lang="en-GB" sz="2400" kern="1200" dirty="0">
                          <a:solidFill>
                            <a:schemeClr val="dk1"/>
                          </a:solidFill>
                          <a:effectLst/>
                          <a:latin typeface="+mn-lt"/>
                          <a:ea typeface="+mn-ea"/>
                          <a:cs typeface="+mn-cs"/>
                        </a:rPr>
                        <a:t>representing </a:t>
                      </a:r>
                      <a:r>
                        <a:rPr lang="en-GB" sz="2400" b="1" kern="1200" dirty="0">
                          <a:solidFill>
                            <a:schemeClr val="dk1"/>
                          </a:solidFill>
                          <a:effectLst/>
                          <a:latin typeface="+mn-lt"/>
                          <a:ea typeface="+mn-ea"/>
                          <a:cs typeface="+mn-cs"/>
                        </a:rPr>
                        <a:t>13 (81%) </a:t>
                      </a:r>
                      <a:r>
                        <a:rPr lang="en-GB" sz="2400" kern="1200" dirty="0">
                          <a:solidFill>
                            <a:schemeClr val="dk1"/>
                          </a:solidFill>
                          <a:effectLst/>
                          <a:latin typeface="+mn-lt"/>
                          <a:ea typeface="+mn-ea"/>
                          <a:cs typeface="+mn-cs"/>
                        </a:rPr>
                        <a:t>of the 16 ETBs.</a:t>
                      </a:r>
                    </a:p>
                  </a:txBody>
                  <a:tcPr>
                    <a:solidFill>
                      <a:schemeClr val="accent6">
                        <a:lumMod val="40000"/>
                        <a:lumOff val="60000"/>
                      </a:schemeClr>
                    </a:solidFill>
                  </a:tcPr>
                </a:tc>
                <a:extLst>
                  <a:ext uri="{0D108BD9-81ED-4DB2-BD59-A6C34878D82A}">
                    <a16:rowId xmlns:a16="http://schemas.microsoft.com/office/drawing/2014/main" val="2093471366"/>
                  </a:ext>
                </a:extLst>
              </a:tr>
              <a:tr h="1922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a:solidFill>
                            <a:schemeClr val="dk1"/>
                          </a:solidFill>
                          <a:effectLst/>
                          <a:latin typeface="+mn-lt"/>
                          <a:ea typeface="+mn-ea"/>
                          <a:cs typeface="+mn-cs"/>
                        </a:rPr>
                        <a:t>50 responses from those representing a local college/centre</a:t>
                      </a:r>
                      <a:r>
                        <a:rPr lang="en-GB" sz="2400" kern="1200">
                          <a:solidFill>
                            <a:schemeClr val="dk1"/>
                          </a:solidFill>
                          <a:effectLst/>
                          <a:latin typeface="+mn-lt"/>
                          <a:ea typeface="+mn-ea"/>
                          <a:cs typeface="+mn-cs"/>
                        </a:rPr>
                        <a:t>, with at least one response from a college/centre in </a:t>
                      </a:r>
                      <a:r>
                        <a:rPr lang="en-GB" sz="2400" b="1" kern="1200">
                          <a:solidFill>
                            <a:schemeClr val="dk1"/>
                          </a:solidFill>
                          <a:effectLst/>
                          <a:latin typeface="+mn-lt"/>
                          <a:ea typeface="+mn-ea"/>
                          <a:cs typeface="+mn-cs"/>
                        </a:rPr>
                        <a:t>75% (12) of ETBs.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a:solidFill>
                            <a:schemeClr val="dk1"/>
                          </a:solidFill>
                          <a:effectLst/>
                          <a:latin typeface="+mn-lt"/>
                          <a:ea typeface="+mn-ea"/>
                          <a:cs typeface="+mn-cs"/>
                        </a:rPr>
                        <a:t>77 respondents </a:t>
                      </a:r>
                      <a:r>
                        <a:rPr lang="en-GB" sz="2400" kern="1200" dirty="0">
                          <a:solidFill>
                            <a:schemeClr val="dk1"/>
                          </a:solidFill>
                          <a:effectLst/>
                          <a:latin typeface="+mn-lt"/>
                          <a:ea typeface="+mn-ea"/>
                          <a:cs typeface="+mn-cs"/>
                        </a:rPr>
                        <a:t>in colleges/centres based in </a:t>
                      </a:r>
                      <a:r>
                        <a:rPr lang="en-GB" sz="2400" b="1" kern="1200" dirty="0">
                          <a:solidFill>
                            <a:schemeClr val="dk1"/>
                          </a:solidFill>
                          <a:effectLst/>
                          <a:latin typeface="+mn-lt"/>
                          <a:ea typeface="+mn-ea"/>
                          <a:cs typeface="+mn-cs"/>
                        </a:rPr>
                        <a:t>14 (88%) </a:t>
                      </a:r>
                      <a:r>
                        <a:rPr lang="en-GB" sz="2400" kern="1200" dirty="0">
                          <a:solidFill>
                            <a:schemeClr val="dk1"/>
                          </a:solidFill>
                          <a:effectLst/>
                          <a:latin typeface="+mn-lt"/>
                          <a:ea typeface="+mn-ea"/>
                          <a:cs typeface="+mn-cs"/>
                        </a:rPr>
                        <a:t>of the 16 ETBs.</a:t>
                      </a:r>
                    </a:p>
                  </a:txBody>
                  <a:tcPr>
                    <a:solidFill>
                      <a:schemeClr val="accent6">
                        <a:lumMod val="20000"/>
                        <a:lumOff val="80000"/>
                      </a:schemeClr>
                    </a:solidFill>
                  </a:tcPr>
                </a:tc>
                <a:extLst>
                  <a:ext uri="{0D108BD9-81ED-4DB2-BD59-A6C34878D82A}">
                    <a16:rowId xmlns:a16="http://schemas.microsoft.com/office/drawing/2014/main" val="3653278569"/>
                  </a:ext>
                </a:extLst>
              </a:tr>
            </a:tbl>
          </a:graphicData>
        </a:graphic>
      </p:graphicFrame>
    </p:spTree>
    <p:extLst>
      <p:ext uri="{BB962C8B-B14F-4D97-AF65-F5344CB8AC3E}">
        <p14:creationId xmlns:p14="http://schemas.microsoft.com/office/powerpoint/2010/main" val="3153301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084A-20F6-CC12-6212-AD54FBB241F9}"/>
              </a:ext>
            </a:extLst>
          </p:cNvPr>
          <p:cNvSpPr>
            <a:spLocks noGrp="1"/>
          </p:cNvSpPr>
          <p:nvPr>
            <p:ph type="title"/>
          </p:nvPr>
        </p:nvSpPr>
        <p:spPr>
          <a:xfrm>
            <a:off x="838200" y="365125"/>
            <a:ext cx="5556206" cy="1325563"/>
          </a:xfrm>
        </p:spPr>
        <p:txBody>
          <a:bodyPr/>
          <a:lstStyle/>
          <a:p>
            <a:r>
              <a:rPr lang="en-GB" b="1" dirty="0">
                <a:solidFill>
                  <a:srgbClr val="2C595F"/>
                </a:solidFill>
              </a:rPr>
              <a:t>RA in FET Scoping Research Findings</a:t>
            </a:r>
          </a:p>
        </p:txBody>
      </p:sp>
      <p:sp>
        <p:nvSpPr>
          <p:cNvPr id="3" name="Content Placeholder 2">
            <a:extLst>
              <a:ext uri="{FF2B5EF4-FFF2-40B4-BE49-F238E27FC236}">
                <a16:creationId xmlns:a16="http://schemas.microsoft.com/office/drawing/2014/main" id="{ACF98010-4B78-AD63-AEF0-945CAAAA574E}"/>
              </a:ext>
            </a:extLst>
          </p:cNvPr>
          <p:cNvSpPr>
            <a:spLocks noGrp="1"/>
          </p:cNvSpPr>
          <p:nvPr>
            <p:ph idx="1"/>
          </p:nvPr>
        </p:nvSpPr>
        <p:spPr>
          <a:xfrm>
            <a:off x="838200" y="1966585"/>
            <a:ext cx="5816600" cy="4891415"/>
          </a:xfrm>
        </p:spPr>
        <p:txBody>
          <a:bodyPr/>
          <a:lstStyle/>
          <a:p>
            <a:pPr marL="0" indent="0">
              <a:buNone/>
            </a:pPr>
            <a:r>
              <a:rPr lang="en-GB" b="1" dirty="0"/>
              <a:t>General Culture on Inclusion with pockets of good practice, </a:t>
            </a:r>
            <a:r>
              <a:rPr lang="en-GB" b="1" dirty="0">
                <a:solidFill>
                  <a:srgbClr val="FF0000"/>
                </a:solidFill>
              </a:rPr>
              <a:t>however:</a:t>
            </a:r>
          </a:p>
          <a:p>
            <a:pPr marL="0" indent="0">
              <a:buNone/>
            </a:pPr>
            <a:endParaRPr lang="en-GB" b="1" dirty="0">
              <a:solidFill>
                <a:srgbClr val="FF0000"/>
              </a:solidFill>
            </a:endParaRPr>
          </a:p>
          <a:p>
            <a:pPr marL="0" indent="0" algn="ctr">
              <a:buNone/>
            </a:pPr>
            <a:r>
              <a:rPr lang="en-GB" b="1" dirty="0"/>
              <a:t>Gaps/issues identified in:</a:t>
            </a:r>
          </a:p>
          <a:p>
            <a:pPr algn="ctr"/>
            <a:r>
              <a:rPr lang="en-GB" dirty="0"/>
              <a:t>Staffing and CPD</a:t>
            </a:r>
          </a:p>
          <a:p>
            <a:pPr algn="ctr"/>
            <a:r>
              <a:rPr lang="en-GB" dirty="0"/>
              <a:t>Communications of Supports</a:t>
            </a:r>
          </a:p>
          <a:p>
            <a:pPr algn="ctr"/>
            <a:r>
              <a:rPr lang="en-GB" dirty="0"/>
              <a:t>Policy coverage for supports and NA</a:t>
            </a:r>
          </a:p>
          <a:p>
            <a:pPr algn="ctr"/>
            <a:r>
              <a:rPr lang="en-GB" dirty="0"/>
              <a:t>Funding</a:t>
            </a:r>
          </a:p>
        </p:txBody>
      </p:sp>
      <p:pic>
        <p:nvPicPr>
          <p:cNvPr id="5" name="Picture 4" descr="the cover of the AHEAD report which is entitled Reasonable Accommodations in FET: Scoping Survey Report.">
            <a:extLst>
              <a:ext uri="{FF2B5EF4-FFF2-40B4-BE49-F238E27FC236}">
                <a16:creationId xmlns:a16="http://schemas.microsoft.com/office/drawing/2014/main" id="{0B1164B2-E2F5-5F30-97F3-136DC33B0476}"/>
              </a:ext>
            </a:extLst>
          </p:cNvPr>
          <p:cNvPicPr>
            <a:picLocks noChangeAspect="1"/>
          </p:cNvPicPr>
          <p:nvPr/>
        </p:nvPicPr>
        <p:blipFill>
          <a:blip r:embed="rId3"/>
          <a:stretch>
            <a:fillRect/>
          </a:stretch>
        </p:blipFill>
        <p:spPr>
          <a:xfrm>
            <a:off x="7025601" y="0"/>
            <a:ext cx="5556206" cy="6858000"/>
          </a:xfrm>
          <a:prstGeom prst="rect">
            <a:avLst/>
          </a:prstGeom>
        </p:spPr>
      </p:pic>
    </p:spTree>
    <p:extLst>
      <p:ext uri="{BB962C8B-B14F-4D97-AF65-F5344CB8AC3E}">
        <p14:creationId xmlns:p14="http://schemas.microsoft.com/office/powerpoint/2010/main" val="620802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7CB2C-D6ED-5366-C786-2D620E7E9D4E}"/>
              </a:ext>
            </a:extLst>
          </p:cNvPr>
          <p:cNvSpPr>
            <a:spLocks noGrp="1"/>
          </p:cNvSpPr>
          <p:nvPr>
            <p:ph type="title"/>
          </p:nvPr>
        </p:nvSpPr>
        <p:spPr>
          <a:xfrm>
            <a:off x="6256420" y="170572"/>
            <a:ext cx="5618748" cy="1325563"/>
          </a:xfrm>
        </p:spPr>
        <p:txBody>
          <a:bodyPr/>
          <a:lstStyle/>
          <a:p>
            <a:r>
              <a:rPr lang="en-GB" sz="4400">
                <a:solidFill>
                  <a:srgbClr val="2C595F"/>
                </a:solidFill>
              </a:rPr>
              <a:t>Reasonable Accommodation Policies</a:t>
            </a:r>
            <a:endParaRPr lang="en-GB">
              <a:solidFill>
                <a:srgbClr val="2C595F"/>
              </a:solidFill>
            </a:endParaRPr>
          </a:p>
        </p:txBody>
      </p:sp>
      <p:pic>
        <p:nvPicPr>
          <p:cNvPr id="17" name="Picture 16" descr="Graph showing response of ETB respondents to the question &quot;Does your ETB have a policy on the provision of reasonable accomodations'. 75% of ETBs have responded 'Yes' to having a reasonable accommodations policy. 20% have answered 'No' and 5% answered 'Unsure'.">
            <a:extLst>
              <a:ext uri="{FF2B5EF4-FFF2-40B4-BE49-F238E27FC236}">
                <a16:creationId xmlns:a16="http://schemas.microsoft.com/office/drawing/2014/main" id="{0EF70BEB-273E-0712-5CAC-AD4B59453A04}"/>
              </a:ext>
            </a:extLst>
          </p:cNvPr>
          <p:cNvPicPr>
            <a:picLocks noChangeAspect="1"/>
          </p:cNvPicPr>
          <p:nvPr/>
        </p:nvPicPr>
        <p:blipFill rotWithShape="1">
          <a:blip r:embed="rId3"/>
          <a:srcRect l="-319" r="1"/>
          <a:stretch/>
        </p:blipFill>
        <p:spPr>
          <a:xfrm>
            <a:off x="538832" y="-9728"/>
            <a:ext cx="4818308" cy="6620376"/>
          </a:xfrm>
          <a:prstGeom prst="rect">
            <a:avLst/>
          </a:prstGeom>
        </p:spPr>
      </p:pic>
      <p:sp>
        <p:nvSpPr>
          <p:cNvPr id="3" name="Content Placeholder 2">
            <a:extLst>
              <a:ext uri="{FF2B5EF4-FFF2-40B4-BE49-F238E27FC236}">
                <a16:creationId xmlns:a16="http://schemas.microsoft.com/office/drawing/2014/main" id="{7282072B-F3C3-2F96-C69F-42C6CDC49F4D}"/>
              </a:ext>
            </a:extLst>
          </p:cNvPr>
          <p:cNvSpPr>
            <a:spLocks noGrp="1"/>
          </p:cNvSpPr>
          <p:nvPr>
            <p:ph idx="1"/>
          </p:nvPr>
        </p:nvSpPr>
        <p:spPr>
          <a:xfrm>
            <a:off x="6256420" y="1804322"/>
            <a:ext cx="5618748" cy="4351338"/>
          </a:xfrm>
        </p:spPr>
        <p:txBody>
          <a:bodyPr/>
          <a:lstStyle/>
          <a:p>
            <a:pPr marL="0" indent="0">
              <a:buNone/>
            </a:pPr>
            <a:r>
              <a:rPr lang="en-GB" b="1" dirty="0">
                <a:solidFill>
                  <a:srgbClr val="2C595F"/>
                </a:solidFill>
              </a:rPr>
              <a:t>Good reach, but gaps significant identified in what policies cover</a:t>
            </a:r>
          </a:p>
          <a:p>
            <a:pPr marL="0" indent="0">
              <a:buNone/>
            </a:pPr>
            <a:endParaRPr lang="en-GB" dirty="0"/>
          </a:p>
          <a:p>
            <a:pPr marL="0" indent="0">
              <a:buNone/>
            </a:pPr>
            <a:r>
              <a:rPr lang="en-GB" dirty="0"/>
              <a:t>"There is a policy in development for reasonable accommodations for assessment and examinations. There is a need for a policy on the provision of reasonable accommodations for overall learning." (ETB respondent)</a:t>
            </a:r>
          </a:p>
        </p:txBody>
      </p:sp>
      <p:pic>
        <p:nvPicPr>
          <p:cNvPr id="14" name="Graphic 13">
            <a:extLst>
              <a:ext uri="{FF2B5EF4-FFF2-40B4-BE49-F238E27FC236}">
                <a16:creationId xmlns:a16="http://schemas.microsoft.com/office/drawing/2014/main" id="{588BE7A6-319F-752B-D78E-67C315B5247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62265" y="2699391"/>
            <a:ext cx="1181185" cy="1181185"/>
          </a:xfrm>
          <a:prstGeom prst="rect">
            <a:avLst/>
          </a:prstGeom>
        </p:spPr>
      </p:pic>
    </p:spTree>
    <p:extLst>
      <p:ext uri="{BB962C8B-B14F-4D97-AF65-F5344CB8AC3E}">
        <p14:creationId xmlns:p14="http://schemas.microsoft.com/office/powerpoint/2010/main" val="1673197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7CB2C-D6ED-5366-C786-2D620E7E9D4E}"/>
              </a:ext>
            </a:extLst>
          </p:cNvPr>
          <p:cNvSpPr>
            <a:spLocks noGrp="1"/>
          </p:cNvSpPr>
          <p:nvPr>
            <p:ph type="title"/>
          </p:nvPr>
        </p:nvSpPr>
        <p:spPr>
          <a:xfrm>
            <a:off x="6096000" y="365125"/>
            <a:ext cx="5779168" cy="1325563"/>
          </a:xfrm>
        </p:spPr>
        <p:txBody>
          <a:bodyPr/>
          <a:lstStyle/>
          <a:p>
            <a:r>
              <a:rPr lang="en-GB" dirty="0">
                <a:solidFill>
                  <a:srgbClr val="2C595F"/>
                </a:solidFill>
              </a:rPr>
              <a:t>Needs Assessment (NA) Process</a:t>
            </a:r>
          </a:p>
        </p:txBody>
      </p:sp>
      <p:pic>
        <p:nvPicPr>
          <p:cNvPr id="9" name="Picture 8" descr="Pie Chart of ETB Respondent's response to the question &quot;Does your ETB/college/centre have a formal needs assessment process?&quot; . Chart showing less than half of ETBs reporting that they have a formal needs assessment procedure. 47% have answered 'Yes', 35% have answered 'No' and 18% have answered 'Unsure'.">
            <a:extLst>
              <a:ext uri="{FF2B5EF4-FFF2-40B4-BE49-F238E27FC236}">
                <a16:creationId xmlns:a16="http://schemas.microsoft.com/office/drawing/2014/main" id="{02002956-7B0A-4448-E5B4-A44EE97031EB}"/>
              </a:ext>
            </a:extLst>
          </p:cNvPr>
          <p:cNvPicPr>
            <a:picLocks noChangeAspect="1"/>
          </p:cNvPicPr>
          <p:nvPr/>
        </p:nvPicPr>
        <p:blipFill>
          <a:blip r:embed="rId2"/>
          <a:stretch>
            <a:fillRect/>
          </a:stretch>
        </p:blipFill>
        <p:spPr>
          <a:xfrm>
            <a:off x="248654" y="919858"/>
            <a:ext cx="4814348" cy="5627520"/>
          </a:xfrm>
          <a:prstGeom prst="rect">
            <a:avLst/>
          </a:prstGeom>
        </p:spPr>
      </p:pic>
      <p:sp>
        <p:nvSpPr>
          <p:cNvPr id="3" name="Content Placeholder 2">
            <a:extLst>
              <a:ext uri="{FF2B5EF4-FFF2-40B4-BE49-F238E27FC236}">
                <a16:creationId xmlns:a16="http://schemas.microsoft.com/office/drawing/2014/main" id="{7282072B-F3C3-2F96-C69F-42C6CDC49F4D}"/>
              </a:ext>
            </a:extLst>
          </p:cNvPr>
          <p:cNvSpPr>
            <a:spLocks noGrp="1"/>
          </p:cNvSpPr>
          <p:nvPr>
            <p:ph idx="1"/>
          </p:nvPr>
        </p:nvSpPr>
        <p:spPr>
          <a:xfrm>
            <a:off x="6096000" y="1825625"/>
            <a:ext cx="5779168" cy="4351338"/>
          </a:xfrm>
        </p:spPr>
        <p:txBody>
          <a:bodyPr/>
          <a:lstStyle/>
          <a:p>
            <a:pPr marL="0" indent="0">
              <a:buNone/>
            </a:pPr>
            <a:r>
              <a:rPr lang="en-GB" b="1" dirty="0">
                <a:solidFill>
                  <a:srgbClr val="2C595F"/>
                </a:solidFill>
              </a:rPr>
              <a:t>Minority had formal NA procedure at ETB level – different at college/centre level (74%)</a:t>
            </a:r>
          </a:p>
          <a:p>
            <a:pPr marL="0" indent="0">
              <a:buNone/>
            </a:pPr>
            <a:endParaRPr lang="en-GB" dirty="0"/>
          </a:p>
          <a:p>
            <a:pPr marL="0" indent="0">
              <a:buNone/>
            </a:pPr>
            <a:r>
              <a:rPr lang="en-GB" dirty="0"/>
              <a:t>"The PLC colleges would have clearer guidelines as opposed to the rest of the FET provision given their experience delivering the Fund for Students with Disabilities." (ETB respondent)</a:t>
            </a:r>
          </a:p>
        </p:txBody>
      </p:sp>
      <p:sp>
        <p:nvSpPr>
          <p:cNvPr id="7" name="Arrow: Right 6">
            <a:extLst>
              <a:ext uri="{FF2B5EF4-FFF2-40B4-BE49-F238E27FC236}">
                <a16:creationId xmlns:a16="http://schemas.microsoft.com/office/drawing/2014/main" id="{AF118F1E-4DF9-6222-262E-02A29701EA13}"/>
              </a:ext>
              <a:ext uri="{C183D7F6-B498-43B3-948B-1728B52AA6E4}">
                <adec:decorative xmlns:adec="http://schemas.microsoft.com/office/drawing/2017/decorative" val="1"/>
              </a:ext>
            </a:extLst>
          </p:cNvPr>
          <p:cNvSpPr/>
          <p:nvPr/>
        </p:nvSpPr>
        <p:spPr>
          <a:xfrm>
            <a:off x="5451676" y="2028059"/>
            <a:ext cx="597618" cy="428263"/>
          </a:xfrm>
          <a:prstGeom prst="rightArrow">
            <a:avLst/>
          </a:prstGeom>
          <a:solidFill>
            <a:srgbClr val="548235"/>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a:extLst>
              <a:ext uri="{FF2B5EF4-FFF2-40B4-BE49-F238E27FC236}">
                <a16:creationId xmlns:a16="http://schemas.microsoft.com/office/drawing/2014/main" id="{C61871A6-BD8A-657B-FC66-F2D0343FE8F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11257" y="3143026"/>
            <a:ext cx="1181185" cy="1181185"/>
          </a:xfrm>
          <a:prstGeom prst="rect">
            <a:avLst/>
          </a:prstGeom>
        </p:spPr>
      </p:pic>
      <p:sp>
        <p:nvSpPr>
          <p:cNvPr id="4" name="TextBox 3">
            <a:extLst>
              <a:ext uri="{FF2B5EF4-FFF2-40B4-BE49-F238E27FC236}">
                <a16:creationId xmlns:a16="http://schemas.microsoft.com/office/drawing/2014/main" id="{4D68CA59-E817-A5D9-1EA9-C6AEC49A1294}"/>
              </a:ext>
              <a:ext uri="{C183D7F6-B498-43B3-948B-1728B52AA6E4}">
                <adec:decorative xmlns:adec="http://schemas.microsoft.com/office/drawing/2017/decorative" val="1"/>
              </a:ext>
            </a:extLst>
          </p:cNvPr>
          <p:cNvSpPr txBox="1"/>
          <p:nvPr/>
        </p:nvSpPr>
        <p:spPr>
          <a:xfrm>
            <a:off x="248654" y="226277"/>
            <a:ext cx="5550568" cy="923330"/>
          </a:xfrm>
          <a:prstGeom prst="rect">
            <a:avLst/>
          </a:prstGeom>
          <a:noFill/>
        </p:spPr>
        <p:txBody>
          <a:bodyPr wrap="square" rtlCol="0">
            <a:spAutoFit/>
          </a:bodyPr>
          <a:lstStyle/>
          <a:p>
            <a:pPr>
              <a:buNone/>
            </a:pPr>
            <a:r>
              <a:rPr lang="en-GB" dirty="0">
                <a:solidFill>
                  <a:schemeClr val="tx1">
                    <a:lumMod val="65000"/>
                    <a:lumOff val="35000"/>
                  </a:schemeClr>
                </a:solidFill>
              </a:rPr>
              <a:t>D</a:t>
            </a:r>
            <a:r>
              <a:rPr lang="en-GB" dirty="0">
                <a:solidFill>
                  <a:schemeClr val="tx1">
                    <a:lumMod val="65000"/>
                    <a:lumOff val="35000"/>
                  </a:schemeClr>
                </a:solidFill>
                <a:effectLst/>
              </a:rPr>
              <a:t>oes your ETB/college/centre have a formal needs assessment process?</a:t>
            </a:r>
          </a:p>
          <a:p>
            <a:pPr>
              <a:buNone/>
            </a:pPr>
            <a:r>
              <a:rPr lang="en-GB" dirty="0">
                <a:effectLst/>
              </a:rPr>
              <a:t> </a:t>
            </a:r>
            <a:endParaRPr lang="en-GB" dirty="0"/>
          </a:p>
        </p:txBody>
      </p:sp>
    </p:spTree>
    <p:extLst>
      <p:ext uri="{BB962C8B-B14F-4D97-AF65-F5344CB8AC3E}">
        <p14:creationId xmlns:p14="http://schemas.microsoft.com/office/powerpoint/2010/main" val="1357125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40A2F-C236-C186-5ED8-527634951821}"/>
              </a:ext>
            </a:extLst>
          </p:cNvPr>
          <p:cNvSpPr>
            <a:spLocks noGrp="1"/>
          </p:cNvSpPr>
          <p:nvPr>
            <p:ph type="title"/>
          </p:nvPr>
        </p:nvSpPr>
        <p:spPr/>
        <p:txBody>
          <a:bodyPr/>
          <a:lstStyle/>
          <a:p>
            <a:r>
              <a:rPr lang="en-GB" b="1">
                <a:solidFill>
                  <a:srgbClr val="2C595F"/>
                </a:solidFill>
              </a:rPr>
              <a:t>Funding</a:t>
            </a:r>
          </a:p>
        </p:txBody>
      </p:sp>
      <p:sp>
        <p:nvSpPr>
          <p:cNvPr id="3" name="Content Placeholder 2">
            <a:extLst>
              <a:ext uri="{FF2B5EF4-FFF2-40B4-BE49-F238E27FC236}">
                <a16:creationId xmlns:a16="http://schemas.microsoft.com/office/drawing/2014/main" id="{ECE59D97-9F00-EB6D-FC23-0F18026044A0}"/>
              </a:ext>
            </a:extLst>
          </p:cNvPr>
          <p:cNvSpPr>
            <a:spLocks noGrp="1"/>
          </p:cNvSpPr>
          <p:nvPr>
            <p:ph idx="1"/>
          </p:nvPr>
        </p:nvSpPr>
        <p:spPr>
          <a:xfrm>
            <a:off x="838200" y="1825625"/>
            <a:ext cx="7114674" cy="4351338"/>
          </a:xfrm>
        </p:spPr>
        <p:txBody>
          <a:bodyPr/>
          <a:lstStyle/>
          <a:p>
            <a:r>
              <a:rPr lang="en-GB"/>
              <a:t>Sources very different from centre to centre</a:t>
            </a:r>
          </a:p>
          <a:p>
            <a:r>
              <a:rPr lang="en-GB"/>
              <a:t>“Different for different programmes” (college/centre respondent)</a:t>
            </a:r>
          </a:p>
          <a:p>
            <a:r>
              <a:rPr lang="en-GB"/>
              <a:t>In some cases - lack of awareness if any funding could be accessed.</a:t>
            </a:r>
          </a:p>
          <a:p>
            <a:r>
              <a:rPr lang="en-GB"/>
              <a:t>Funding inconsistency led to outcomes inconsistency. </a:t>
            </a:r>
          </a:p>
        </p:txBody>
      </p:sp>
      <p:pic>
        <p:nvPicPr>
          <p:cNvPr id="7" name="Graphic 6">
            <a:extLst>
              <a:ext uri="{FF2B5EF4-FFF2-40B4-BE49-F238E27FC236}">
                <a16:creationId xmlns:a16="http://schemas.microsoft.com/office/drawing/2014/main" id="{8E828055-B901-8D81-4861-E4CE0BD00C6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281734">
            <a:off x="8314712" y="1499914"/>
            <a:ext cx="3357166" cy="3357166"/>
          </a:xfrm>
          <a:prstGeom prst="rect">
            <a:avLst/>
          </a:prstGeom>
        </p:spPr>
      </p:pic>
      <p:pic>
        <p:nvPicPr>
          <p:cNvPr id="5" name="Graphic 4">
            <a:extLst>
              <a:ext uri="{FF2B5EF4-FFF2-40B4-BE49-F238E27FC236}">
                <a16:creationId xmlns:a16="http://schemas.microsoft.com/office/drawing/2014/main" id="{0DE30BEE-4400-66EE-EBCE-1AB87BB94BA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5899004">
            <a:off x="8625736" y="395688"/>
            <a:ext cx="1790201" cy="1790201"/>
          </a:xfrm>
          <a:prstGeom prst="rect">
            <a:avLst/>
          </a:prstGeom>
        </p:spPr>
      </p:pic>
    </p:spTree>
    <p:extLst>
      <p:ext uri="{BB962C8B-B14F-4D97-AF65-F5344CB8AC3E}">
        <p14:creationId xmlns:p14="http://schemas.microsoft.com/office/powerpoint/2010/main" val="3827472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4B280-EAE2-469E-A339-D8B51E621F6D}"/>
              </a:ext>
            </a:extLst>
          </p:cNvPr>
          <p:cNvSpPr>
            <a:spLocks noGrp="1"/>
          </p:cNvSpPr>
          <p:nvPr>
            <p:ph type="title"/>
          </p:nvPr>
        </p:nvSpPr>
        <p:spPr/>
        <p:txBody>
          <a:bodyPr/>
          <a:lstStyle/>
          <a:p>
            <a:r>
              <a:rPr lang="en-GB" b="1">
                <a:solidFill>
                  <a:srgbClr val="2C595F"/>
                </a:solidFill>
              </a:rPr>
              <a:t>Other Significant Challenges Raised</a:t>
            </a:r>
          </a:p>
        </p:txBody>
      </p:sp>
      <p:sp>
        <p:nvSpPr>
          <p:cNvPr id="3" name="Content Placeholder 2">
            <a:extLst>
              <a:ext uri="{FF2B5EF4-FFF2-40B4-BE49-F238E27FC236}">
                <a16:creationId xmlns:a16="http://schemas.microsoft.com/office/drawing/2014/main" id="{037733A0-E42B-AA4D-1E44-8AAB37A3B0EF}"/>
              </a:ext>
            </a:extLst>
          </p:cNvPr>
          <p:cNvSpPr>
            <a:spLocks noGrp="1"/>
          </p:cNvSpPr>
          <p:nvPr>
            <p:ph idx="1"/>
          </p:nvPr>
        </p:nvSpPr>
        <p:spPr>
          <a:xfrm>
            <a:off x="838200" y="1825625"/>
            <a:ext cx="6910137" cy="4351338"/>
          </a:xfrm>
        </p:spPr>
        <p:txBody>
          <a:bodyPr>
            <a:normAutofit fontScale="92500" lnSpcReduction="10000"/>
          </a:bodyPr>
          <a:lstStyle/>
          <a:p>
            <a:r>
              <a:rPr lang="en-GB" dirty="0"/>
              <a:t>Medical evidence burden – out of step with post primary.</a:t>
            </a:r>
          </a:p>
          <a:p>
            <a:pPr marL="0" indent="0">
              <a:buNone/>
            </a:pPr>
            <a:endParaRPr lang="en-GB" dirty="0"/>
          </a:p>
          <a:p>
            <a:r>
              <a:rPr lang="en-GB" dirty="0"/>
              <a:t>Inaccessibility of older centres.</a:t>
            </a:r>
          </a:p>
          <a:p>
            <a:pPr marL="0" indent="0">
              <a:buNone/>
            </a:pPr>
            <a:endParaRPr lang="en-GB" dirty="0"/>
          </a:p>
          <a:p>
            <a:r>
              <a:rPr lang="en-GB" dirty="0"/>
              <a:t>Volume of learners vs. short course length (FSD Stipulation: courses must be “at least 1 year in duration”).</a:t>
            </a:r>
          </a:p>
          <a:p>
            <a:endParaRPr lang="en-GB" dirty="0"/>
          </a:p>
          <a:p>
            <a:r>
              <a:rPr lang="en-GB" dirty="0"/>
              <a:t>Access to contracted professional supports (e.g. PAs and ISL interpreters)</a:t>
            </a:r>
          </a:p>
        </p:txBody>
      </p:sp>
      <p:pic>
        <p:nvPicPr>
          <p:cNvPr id="5" name="Graphic 4">
            <a:extLst>
              <a:ext uri="{FF2B5EF4-FFF2-40B4-BE49-F238E27FC236}">
                <a16:creationId xmlns:a16="http://schemas.microsoft.com/office/drawing/2014/main" id="{AFD7FD67-54E0-B13D-3EDB-C4D30304B48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71936" y="1766288"/>
            <a:ext cx="2986216" cy="2986216"/>
          </a:xfrm>
          <a:prstGeom prst="rect">
            <a:avLst/>
          </a:prstGeom>
        </p:spPr>
      </p:pic>
    </p:spTree>
    <p:extLst>
      <p:ext uri="{BB962C8B-B14F-4D97-AF65-F5344CB8AC3E}">
        <p14:creationId xmlns:p14="http://schemas.microsoft.com/office/powerpoint/2010/main" val="3029684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869" y="2116475"/>
            <a:ext cx="7048870" cy="2599164"/>
          </a:xfrm>
        </p:spPr>
        <p:txBody>
          <a:bodyPr>
            <a:normAutofit fontScale="90000"/>
          </a:bodyPr>
          <a:lstStyle/>
          <a:p>
            <a:pPr algn="r"/>
            <a:r>
              <a:rPr lang="en-GB" b="1" dirty="0">
                <a:solidFill>
                  <a:srgbClr val="2C595F"/>
                </a:solidFill>
              </a:rPr>
              <a:t>AHEAD Responses to Rising Disability in Further and Higher Education</a:t>
            </a:r>
            <a:endParaRPr lang="en-IE" b="1" dirty="0">
              <a:solidFill>
                <a:srgbClr val="2C595F"/>
              </a:solidFill>
            </a:endParaRPr>
          </a:p>
        </p:txBody>
      </p:sp>
      <p:pic>
        <p:nvPicPr>
          <p:cNvPr id="5" name="Picture 4">
            <a:extLst>
              <a:ext uri="{FF2B5EF4-FFF2-40B4-BE49-F238E27FC236}">
                <a16:creationId xmlns:a16="http://schemas.microsoft.com/office/drawing/2014/main" id="{CE09BBF5-3636-4DDA-B390-9B7842EAC46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0611" y="947640"/>
            <a:ext cx="3493036" cy="2046965"/>
          </a:xfrm>
          <a:prstGeom prst="rect">
            <a:avLst/>
          </a:prstGeom>
        </p:spPr>
      </p:pic>
      <p:pic>
        <p:nvPicPr>
          <p:cNvPr id="6" name="Picture 5">
            <a:extLst>
              <a:ext uri="{FF2B5EF4-FFF2-40B4-BE49-F238E27FC236}">
                <a16:creationId xmlns:a16="http://schemas.microsoft.com/office/drawing/2014/main" id="{9787BD56-CE76-4C3F-99BB-6453E0EBB84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0612" y="3749299"/>
            <a:ext cx="3564164" cy="966340"/>
          </a:xfrm>
          <a:prstGeom prst="rect">
            <a:avLst/>
          </a:prstGeom>
        </p:spPr>
      </p:pic>
      <p:cxnSp>
        <p:nvCxnSpPr>
          <p:cNvPr id="7" name="Straight Connector 6">
            <a:extLst>
              <a:ext uri="{FF2B5EF4-FFF2-40B4-BE49-F238E27FC236}">
                <a16:creationId xmlns:a16="http://schemas.microsoft.com/office/drawing/2014/main" id="{84239CC0-D4C8-4657-8E07-72612A1BA05A}"/>
              </a:ext>
              <a:ext uri="{C183D7F6-B498-43B3-948B-1728B52AA6E4}">
                <adec:decorative xmlns:adec="http://schemas.microsoft.com/office/drawing/2017/decorative" val="1"/>
              </a:ext>
            </a:extLst>
          </p:cNvPr>
          <p:cNvCxnSpPr/>
          <p:nvPr/>
        </p:nvCxnSpPr>
        <p:spPr>
          <a:xfrm>
            <a:off x="7410450" y="1028700"/>
            <a:ext cx="0" cy="4476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21851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E604B-16BF-A094-DDA3-F9D111073177}"/>
              </a:ext>
            </a:extLst>
          </p:cNvPr>
          <p:cNvSpPr>
            <a:spLocks noGrp="1"/>
          </p:cNvSpPr>
          <p:nvPr>
            <p:ph type="title"/>
          </p:nvPr>
        </p:nvSpPr>
        <p:spPr/>
        <p:txBody>
          <a:bodyPr/>
          <a:lstStyle/>
          <a:p>
            <a:r>
              <a:rPr lang="en-GB" dirty="0">
                <a:solidFill>
                  <a:srgbClr val="2C595F"/>
                </a:solidFill>
              </a:rPr>
              <a:t>This Presentation aims to explore:</a:t>
            </a:r>
          </a:p>
        </p:txBody>
      </p:sp>
      <p:sp>
        <p:nvSpPr>
          <p:cNvPr id="3" name="Content Placeholder 2">
            <a:extLst>
              <a:ext uri="{FF2B5EF4-FFF2-40B4-BE49-F238E27FC236}">
                <a16:creationId xmlns:a16="http://schemas.microsoft.com/office/drawing/2014/main" id="{3877B969-70CA-64EF-CED7-FBC133327734}"/>
              </a:ext>
            </a:extLst>
          </p:cNvPr>
          <p:cNvSpPr>
            <a:spLocks noGrp="1"/>
          </p:cNvSpPr>
          <p:nvPr>
            <p:ph idx="1"/>
          </p:nvPr>
        </p:nvSpPr>
        <p:spPr>
          <a:xfrm>
            <a:off x="838200" y="1825625"/>
            <a:ext cx="10698126" cy="3565082"/>
          </a:xfrm>
        </p:spPr>
        <p:txBody>
          <a:bodyPr/>
          <a:lstStyle/>
          <a:p>
            <a:r>
              <a:rPr lang="en-GB" sz="1800" b="0" i="0" u="none" strike="noStrike" baseline="0" dirty="0">
                <a:solidFill>
                  <a:srgbClr val="000000"/>
                </a:solidFill>
                <a:latin typeface="Calibri" panose="020F0502020204030204" pitchFamily="34" charset="0"/>
              </a:rPr>
              <a:t>A longitudinal analysis of disability support provision in Further and Higher Education.</a:t>
            </a:r>
          </a:p>
          <a:p>
            <a:r>
              <a:rPr lang="en-GB" sz="1800" dirty="0">
                <a:solidFill>
                  <a:srgbClr val="000000"/>
                </a:solidFill>
                <a:latin typeface="Calibri" panose="020F0502020204030204" pitchFamily="34" charset="0"/>
              </a:rPr>
              <a:t>Trends, patterns, brief look at legislation, current policy.</a:t>
            </a:r>
          </a:p>
          <a:p>
            <a:r>
              <a:rPr lang="en-GB" sz="1800" b="0" i="0" u="none" strike="noStrike" baseline="0" dirty="0">
                <a:solidFill>
                  <a:srgbClr val="000000"/>
                </a:solidFill>
                <a:latin typeface="Calibri" panose="020F0502020204030204" pitchFamily="34" charset="0"/>
              </a:rPr>
              <a:t>AHEAD research examining systemic barriers that can impede progression for disabled learners/students.</a:t>
            </a:r>
          </a:p>
          <a:p>
            <a:r>
              <a:rPr lang="en-GB" sz="1800" dirty="0">
                <a:solidFill>
                  <a:srgbClr val="000000"/>
                </a:solidFill>
                <a:latin typeface="Calibri" panose="020F0502020204030204" pitchFamily="34" charset="0"/>
              </a:rPr>
              <a:t>What are the legislative obligations conferred upon State actors and are they being realised?</a:t>
            </a:r>
          </a:p>
          <a:p>
            <a:r>
              <a:rPr lang="en-GB" sz="1800" b="0" i="0" u="none" strike="noStrike" baseline="0" dirty="0">
                <a:solidFill>
                  <a:srgbClr val="000000"/>
                </a:solidFill>
                <a:latin typeface="Calibri" panose="020F0502020204030204" pitchFamily="34" charset="0"/>
              </a:rPr>
              <a:t>Exploring the numbers of students/learners accessing disability support services in FE/HE.</a:t>
            </a:r>
          </a:p>
          <a:p>
            <a:r>
              <a:rPr lang="en-GB" sz="1800" dirty="0">
                <a:solidFill>
                  <a:srgbClr val="000000"/>
                </a:solidFill>
                <a:latin typeface="Calibri" panose="020F0502020204030204" pitchFamily="34" charset="0"/>
              </a:rPr>
              <a:t>Unpacking the interaction of disability support provision. Balanced overview underpinned by experiences, expertise and feedback from students/learners/support staff.</a:t>
            </a:r>
          </a:p>
          <a:p>
            <a:r>
              <a:rPr lang="en-GB" sz="1800" b="0" i="0" u="none" strike="noStrike" baseline="0" dirty="0">
                <a:solidFill>
                  <a:srgbClr val="000000"/>
                </a:solidFill>
                <a:latin typeface="Calibri" panose="020F0502020204030204" pitchFamily="34" charset="0"/>
              </a:rPr>
              <a:t>Solutions derived from AHEAD’s work and engagement with stakeholders/learners/students.</a:t>
            </a:r>
          </a:p>
          <a:p>
            <a:endParaRPr lang="en-GB" sz="1800" b="0" i="0" u="none" strike="noStrike" baseline="0" dirty="0">
              <a:solidFill>
                <a:srgbClr val="000000"/>
              </a:solidFill>
              <a:latin typeface="Calibri" panose="020F0502020204030204" pitchFamily="34" charset="0"/>
            </a:endParaRPr>
          </a:p>
          <a:p>
            <a:pPr marL="0" indent="0">
              <a:buNone/>
            </a:pPr>
            <a:endParaRPr lang="en-GB" sz="2200" b="0" i="0" u="none" strike="noStrike" baseline="0" dirty="0">
              <a:solidFill>
                <a:srgbClr val="000000"/>
              </a:solidFill>
              <a:latin typeface="Calibri" panose="020F0502020204030204" pitchFamily="34" charset="0"/>
            </a:endParaRPr>
          </a:p>
          <a:p>
            <a:endParaRPr lang="en-GB" dirty="0"/>
          </a:p>
          <a:p>
            <a:endParaRPr lang="en-GB" dirty="0"/>
          </a:p>
        </p:txBody>
      </p:sp>
      <p:pic>
        <p:nvPicPr>
          <p:cNvPr id="5" name="Graphic 4">
            <a:extLst>
              <a:ext uri="{FF2B5EF4-FFF2-40B4-BE49-F238E27FC236}">
                <a16:creationId xmlns:a16="http://schemas.microsoft.com/office/drawing/2014/main" id="{1E57FA0B-1575-D9D7-8C30-DB7913C14E1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48152" y="4655018"/>
            <a:ext cx="1715311" cy="914400"/>
          </a:xfrm>
          <a:prstGeom prst="rect">
            <a:avLst/>
          </a:prstGeom>
        </p:spPr>
      </p:pic>
      <p:pic>
        <p:nvPicPr>
          <p:cNvPr id="7" name="Graphic 6">
            <a:extLst>
              <a:ext uri="{FF2B5EF4-FFF2-40B4-BE49-F238E27FC236}">
                <a16:creationId xmlns:a16="http://schemas.microsoft.com/office/drawing/2014/main" id="{32D7D78A-C5DA-C871-D961-49E0FDAF5F3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38489" y="552893"/>
            <a:ext cx="1715311" cy="914400"/>
          </a:xfrm>
          <a:prstGeom prst="rect">
            <a:avLst/>
          </a:prstGeom>
        </p:spPr>
      </p:pic>
    </p:spTree>
    <p:extLst>
      <p:ext uri="{BB962C8B-B14F-4D97-AF65-F5344CB8AC3E}">
        <p14:creationId xmlns:p14="http://schemas.microsoft.com/office/powerpoint/2010/main" val="3701469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9FD5E-8EE8-1E2A-18C8-0B5EC5615418}"/>
              </a:ext>
            </a:extLst>
          </p:cNvPr>
          <p:cNvSpPr>
            <a:spLocks noGrp="1"/>
          </p:cNvSpPr>
          <p:nvPr>
            <p:ph type="title"/>
          </p:nvPr>
        </p:nvSpPr>
        <p:spPr>
          <a:xfrm>
            <a:off x="838200" y="220746"/>
            <a:ext cx="10515600" cy="982412"/>
          </a:xfrm>
        </p:spPr>
        <p:txBody>
          <a:bodyPr/>
          <a:lstStyle/>
          <a:p>
            <a:pPr algn="ctr"/>
            <a:r>
              <a:rPr lang="en-GB" b="1" dirty="0">
                <a:solidFill>
                  <a:srgbClr val="2C595F"/>
                </a:solidFill>
                <a:latin typeface="Tw Cen MT" panose="020B0602020104020603" pitchFamily="34" charset="0"/>
              </a:rPr>
              <a:t>RA in FET: Key Recommendations</a:t>
            </a:r>
          </a:p>
        </p:txBody>
      </p:sp>
      <p:graphicFrame>
        <p:nvGraphicFramePr>
          <p:cNvPr id="4" name="Content Placeholder 3" descr="Key Recommendations">
            <a:extLst>
              <a:ext uri="{FF2B5EF4-FFF2-40B4-BE49-F238E27FC236}">
                <a16:creationId xmlns:a16="http://schemas.microsoft.com/office/drawing/2014/main" id="{223E6DC5-BECB-61D8-736E-02ADEF23BF3B}"/>
              </a:ext>
            </a:extLst>
          </p:cNvPr>
          <p:cNvGraphicFramePr>
            <a:graphicFrameLocks noGrp="1"/>
          </p:cNvGraphicFramePr>
          <p:nvPr>
            <p:ph idx="1"/>
            <p:extLst>
              <p:ext uri="{D42A27DB-BD31-4B8C-83A1-F6EECF244321}">
                <p14:modId xmlns:p14="http://schemas.microsoft.com/office/powerpoint/2010/main" val="273102051"/>
              </p:ext>
            </p:extLst>
          </p:nvPr>
        </p:nvGraphicFramePr>
        <p:xfrm>
          <a:off x="838200" y="1203158"/>
          <a:ext cx="10515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0257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6D47A-9C76-07E5-88F3-0FBA03D421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490E3-3173-1A6A-AF50-94186A5D4F4F}"/>
              </a:ext>
            </a:extLst>
          </p:cNvPr>
          <p:cNvSpPr>
            <a:spLocks noGrp="1"/>
          </p:cNvSpPr>
          <p:nvPr>
            <p:ph type="title"/>
          </p:nvPr>
        </p:nvSpPr>
        <p:spPr>
          <a:xfrm>
            <a:off x="838200" y="365125"/>
            <a:ext cx="10515600" cy="1325563"/>
          </a:xfrm>
        </p:spPr>
        <p:txBody>
          <a:bodyPr anchor="ctr">
            <a:normAutofit/>
          </a:bodyPr>
          <a:lstStyle/>
          <a:p>
            <a:r>
              <a:rPr lang="en-GB" b="1" dirty="0">
                <a:solidFill>
                  <a:srgbClr val="2C595F"/>
                </a:solidFill>
              </a:rPr>
              <a:t>Further Education: RA in FET Feedback Group</a:t>
            </a:r>
          </a:p>
        </p:txBody>
      </p:sp>
      <p:pic>
        <p:nvPicPr>
          <p:cNvPr id="10" name="Graphic 9">
            <a:extLst>
              <a:ext uri="{FF2B5EF4-FFF2-40B4-BE49-F238E27FC236}">
                <a16:creationId xmlns:a16="http://schemas.microsoft.com/office/drawing/2014/main" id="{A1E80DED-D63F-7991-375A-17B1B5A3A6B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0269" y="1649605"/>
            <a:ext cx="4212048" cy="4212048"/>
          </a:xfrm>
          <a:prstGeom prst="rect">
            <a:avLst/>
          </a:prstGeom>
        </p:spPr>
      </p:pic>
      <p:sp>
        <p:nvSpPr>
          <p:cNvPr id="3" name="Content Placeholder 2">
            <a:extLst>
              <a:ext uri="{FF2B5EF4-FFF2-40B4-BE49-F238E27FC236}">
                <a16:creationId xmlns:a16="http://schemas.microsoft.com/office/drawing/2014/main" id="{17C3EABF-32C5-AA3C-21FE-2873B8CF2AD1}"/>
              </a:ext>
            </a:extLst>
          </p:cNvPr>
          <p:cNvSpPr>
            <a:spLocks noGrp="1"/>
          </p:cNvSpPr>
          <p:nvPr>
            <p:ph sz="half" idx="2"/>
          </p:nvPr>
        </p:nvSpPr>
        <p:spPr>
          <a:xfrm>
            <a:off x="6172200" y="1510315"/>
            <a:ext cx="5181600" cy="4351338"/>
          </a:xfrm>
        </p:spPr>
        <p:txBody>
          <a:bodyPr>
            <a:normAutofit/>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rPr>
              <a:t>Research Output/tools to generate </a:t>
            </a:r>
            <a:r>
              <a:rPr lang="en-GB" sz="2000" dirty="0"/>
              <a:t>sustainable and tangible change in the Sector. These tools include:</a:t>
            </a:r>
            <a:endParaRPr kumimoji="0" lang="en-GB" sz="2000" b="0" i="0" u="none" strike="noStrike" kern="1200" cap="none" spc="0" normalizeH="0" baseline="0" noProof="0" dirty="0">
              <a:ln>
                <a:noFill/>
              </a:ln>
              <a:effectLst/>
              <a:uLnTx/>
              <a:uFillTx/>
            </a:endParaRPr>
          </a:p>
          <a:p>
            <a:pPr lvl="1">
              <a:spcBef>
                <a:spcPts val="1000"/>
              </a:spcBef>
              <a:defRPr/>
            </a:pPr>
            <a:r>
              <a:rPr kumimoji="0" lang="en-GB" sz="2000" b="0" i="0" u="none" strike="noStrike" kern="1200" cap="none" spc="0" normalizeH="0" baseline="0" noProof="0" dirty="0">
                <a:ln>
                  <a:noFill/>
                </a:ln>
                <a:effectLst/>
                <a:uLnTx/>
                <a:uFillTx/>
              </a:rPr>
              <a:t>Self-directed on demand short-course on Reasonable Accommodation and Needs Assessment.</a:t>
            </a:r>
          </a:p>
          <a:p>
            <a:pPr lvl="1">
              <a:spcBef>
                <a:spcPts val="1000"/>
              </a:spcBef>
              <a:defRPr/>
            </a:pPr>
            <a:r>
              <a:rPr kumimoji="0" lang="en-GB" sz="2000" b="0" i="0" u="none" strike="noStrike" kern="1200" cap="none" spc="0" normalizeH="0" baseline="0" noProof="0" dirty="0">
                <a:ln>
                  <a:noFill/>
                </a:ln>
                <a:effectLst/>
                <a:uLnTx/>
                <a:uFillTx/>
              </a:rPr>
              <a:t>Selection of Case Studies of good practice – service and individual level.</a:t>
            </a:r>
          </a:p>
          <a:p>
            <a:pPr lvl="1">
              <a:spcBef>
                <a:spcPts val="1000"/>
              </a:spcBef>
              <a:defRPr/>
            </a:pPr>
            <a:r>
              <a:rPr kumimoji="0" lang="en-GB" sz="2000" b="0" i="0" u="none" strike="noStrike" kern="1200" cap="none" spc="0" normalizeH="0" baseline="0" noProof="0" dirty="0">
                <a:ln>
                  <a:noFill/>
                </a:ln>
                <a:effectLst/>
                <a:uLnTx/>
                <a:uFillTx/>
              </a:rPr>
              <a:t>A Maturity Model </a:t>
            </a:r>
            <a:r>
              <a:rPr kumimoji="0" lang="en-IE" sz="2000" b="0" i="0" u="none" strike="noStrike" kern="1200" cap="none" spc="0" normalizeH="0" baseline="0" noProof="0" dirty="0">
                <a:ln>
                  <a:noFill/>
                </a:ln>
                <a:effectLst/>
                <a:uLnTx/>
                <a:uFillTx/>
              </a:rPr>
              <a:t>for ETB Disability Support Provision </a:t>
            </a:r>
            <a:r>
              <a:rPr kumimoji="0" lang="en-GB" sz="2000" b="0" i="0" u="none" strike="noStrike" kern="1200" cap="none" spc="0" normalizeH="0" baseline="0" noProof="0" dirty="0">
                <a:ln>
                  <a:noFill/>
                </a:ln>
                <a:effectLst/>
                <a:uLnTx/>
                <a:uFillTx/>
              </a:rPr>
              <a:t>– self review and improvement planning tool.</a:t>
            </a:r>
          </a:p>
          <a:p>
            <a:pPr lvl="1">
              <a:spcBef>
                <a:spcPts val="1000"/>
              </a:spcBef>
              <a:defRPr/>
            </a:pPr>
            <a:r>
              <a:rPr kumimoji="0" lang="en-GB" sz="2000" b="0" i="0" u="none" strike="noStrike" kern="1200" cap="none" spc="0" normalizeH="0" baseline="0" noProof="0" dirty="0">
                <a:ln>
                  <a:noFill/>
                </a:ln>
                <a:effectLst/>
                <a:uLnTx/>
                <a:uFillTx/>
              </a:rPr>
              <a:t>ETB level Communications and RA Policy Review Checklists.</a:t>
            </a:r>
          </a:p>
          <a:p>
            <a:pPr marL="457200" lvl="1" indent="0">
              <a:buNone/>
            </a:pPr>
            <a:endParaRPr lang="en-GB" sz="2000" i="1" dirty="0"/>
          </a:p>
        </p:txBody>
      </p:sp>
    </p:spTree>
    <p:extLst>
      <p:ext uri="{BB962C8B-B14F-4D97-AF65-F5344CB8AC3E}">
        <p14:creationId xmlns:p14="http://schemas.microsoft.com/office/powerpoint/2010/main" val="2600419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for the Altitude: The National Charter for Universal Design in Tertiary Education.">
            <a:extLst>
              <a:ext uri="{FF2B5EF4-FFF2-40B4-BE49-F238E27FC236}">
                <a16:creationId xmlns:a16="http://schemas.microsoft.com/office/drawing/2014/main" id="{A349584A-2906-4F43-7C76-5AF8B8294326}"/>
              </a:ext>
            </a:extLst>
          </p:cNvPr>
          <p:cNvPicPr>
            <a:picLocks noChangeAspect="1"/>
          </p:cNvPicPr>
          <p:nvPr/>
        </p:nvPicPr>
        <p:blipFill>
          <a:blip r:embed="rId3"/>
          <a:stretch>
            <a:fillRect/>
          </a:stretch>
        </p:blipFill>
        <p:spPr>
          <a:xfrm>
            <a:off x="1115144" y="155259"/>
            <a:ext cx="9778832" cy="4352921"/>
          </a:xfrm>
          <a:prstGeom prst="rect">
            <a:avLst/>
          </a:prstGeom>
        </p:spPr>
      </p:pic>
      <p:pic>
        <p:nvPicPr>
          <p:cNvPr id="5" name="Picture 4" descr="Four pillars of ALTITUDE. Number 1: Learning, teaching and assessment. Number 2: Support, Services and Social Engagement. Number 3: Physical Environment. Nuber 4: Digital Environment.">
            <a:extLst>
              <a:ext uri="{FF2B5EF4-FFF2-40B4-BE49-F238E27FC236}">
                <a16:creationId xmlns:a16="http://schemas.microsoft.com/office/drawing/2014/main" id="{90BAEDD9-DF6E-B2C7-2028-C0F4185381D1}"/>
              </a:ext>
            </a:extLst>
          </p:cNvPr>
          <p:cNvPicPr>
            <a:picLocks noChangeAspect="1"/>
          </p:cNvPicPr>
          <p:nvPr/>
        </p:nvPicPr>
        <p:blipFill>
          <a:blip r:embed="rId4"/>
          <a:stretch>
            <a:fillRect/>
          </a:stretch>
        </p:blipFill>
        <p:spPr>
          <a:xfrm>
            <a:off x="766598" y="4134037"/>
            <a:ext cx="11126164" cy="1536325"/>
          </a:xfrm>
          <a:prstGeom prst="rect">
            <a:avLst/>
          </a:prstGeom>
        </p:spPr>
      </p:pic>
      <p:sp>
        <p:nvSpPr>
          <p:cNvPr id="3" name="Title 2">
            <a:extLst>
              <a:ext uri="{FF2B5EF4-FFF2-40B4-BE49-F238E27FC236}">
                <a16:creationId xmlns:a16="http://schemas.microsoft.com/office/drawing/2014/main" id="{CE553708-C09B-0B2B-7161-A794F76B15B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Altitude Charter</a:t>
            </a:r>
          </a:p>
        </p:txBody>
      </p:sp>
    </p:spTree>
    <p:extLst>
      <p:ext uri="{BB962C8B-B14F-4D97-AF65-F5344CB8AC3E}">
        <p14:creationId xmlns:p14="http://schemas.microsoft.com/office/powerpoint/2010/main" val="1449981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D9443-9B1A-470E-8560-77CE75054ADE}"/>
              </a:ext>
            </a:extLst>
          </p:cNvPr>
          <p:cNvSpPr>
            <a:spLocks noGrp="1"/>
          </p:cNvSpPr>
          <p:nvPr>
            <p:ph type="title"/>
          </p:nvPr>
        </p:nvSpPr>
        <p:spPr>
          <a:xfrm>
            <a:off x="838200" y="193329"/>
            <a:ext cx="10515600" cy="1325563"/>
          </a:xfrm>
        </p:spPr>
        <p:txBody>
          <a:bodyPr>
            <a:normAutofit/>
          </a:bodyPr>
          <a:lstStyle/>
          <a:p>
            <a:r>
              <a:rPr lang="en-IE" sz="4000" b="1" dirty="0">
                <a:solidFill>
                  <a:srgbClr val="2C595F"/>
                </a:solidFill>
              </a:rPr>
              <a:t>The Advantages of UD/L &amp; ALTITUDE Adoption:</a:t>
            </a:r>
          </a:p>
        </p:txBody>
      </p:sp>
      <p:sp>
        <p:nvSpPr>
          <p:cNvPr id="3" name="Content Placeholder 2">
            <a:extLst>
              <a:ext uri="{FF2B5EF4-FFF2-40B4-BE49-F238E27FC236}">
                <a16:creationId xmlns:a16="http://schemas.microsoft.com/office/drawing/2014/main" id="{3AF8D443-7960-4B9E-9422-9CC5AC2D2BE5}"/>
              </a:ext>
            </a:extLst>
          </p:cNvPr>
          <p:cNvSpPr>
            <a:spLocks noGrp="1"/>
          </p:cNvSpPr>
          <p:nvPr>
            <p:ph idx="1"/>
          </p:nvPr>
        </p:nvSpPr>
        <p:spPr>
          <a:xfrm>
            <a:off x="838200" y="1354285"/>
            <a:ext cx="7030915" cy="4667250"/>
          </a:xfrm>
        </p:spPr>
        <p:txBody>
          <a:bodyPr>
            <a:normAutofit/>
          </a:bodyPr>
          <a:lstStyle/>
          <a:p>
            <a:r>
              <a:rPr lang="en-IE" dirty="0"/>
              <a:t>Changing demographics – newer flexibilities required</a:t>
            </a:r>
          </a:p>
          <a:p>
            <a:r>
              <a:rPr lang="en-IE" dirty="0"/>
              <a:t>Personal demands on students changing </a:t>
            </a:r>
          </a:p>
          <a:p>
            <a:r>
              <a:rPr lang="en-IE" dirty="0"/>
              <a:t>Cultural shifts in expectations </a:t>
            </a:r>
          </a:p>
          <a:p>
            <a:r>
              <a:rPr lang="en-IE" dirty="0"/>
              <a:t>Can help level the playing field for students with disabilities.</a:t>
            </a:r>
          </a:p>
          <a:p>
            <a:r>
              <a:rPr lang="en-IE" dirty="0">
                <a:solidFill>
                  <a:srgbClr val="2C595F"/>
                </a:solidFill>
              </a:rPr>
              <a:t>ALTITUDE aims to standardise the implementation of UD/L and embed a whole of institution response across HE/FE.</a:t>
            </a:r>
          </a:p>
        </p:txBody>
      </p:sp>
      <p:pic>
        <p:nvPicPr>
          <p:cNvPr id="4" name="Picture 3" descr="A 'Turn Right' sign, signifying a change in direction of thinking.">
            <a:extLst>
              <a:ext uri="{FF2B5EF4-FFF2-40B4-BE49-F238E27FC236}">
                <a16:creationId xmlns:a16="http://schemas.microsoft.com/office/drawing/2014/main" id="{2D265C4E-16DC-4427-8E2B-5ED0F7FF1F38}"/>
              </a:ext>
            </a:extLst>
          </p:cNvPr>
          <p:cNvPicPr>
            <a:picLocks noChangeAspect="1"/>
          </p:cNvPicPr>
          <p:nvPr/>
        </p:nvPicPr>
        <p:blipFill>
          <a:blip r:embed="rId3"/>
          <a:stretch>
            <a:fillRect/>
          </a:stretch>
        </p:blipFill>
        <p:spPr>
          <a:xfrm>
            <a:off x="7953404" y="1317754"/>
            <a:ext cx="3852882" cy="3852882"/>
          </a:xfrm>
          <a:prstGeom prst="rect">
            <a:avLst/>
          </a:prstGeom>
        </p:spPr>
      </p:pic>
    </p:spTree>
    <p:extLst>
      <p:ext uri="{BB962C8B-B14F-4D97-AF65-F5344CB8AC3E}">
        <p14:creationId xmlns:p14="http://schemas.microsoft.com/office/powerpoint/2010/main" val="3868005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B3348-02D3-4487-EFFD-CE750E1CCCFD}"/>
              </a:ext>
            </a:extLst>
          </p:cNvPr>
          <p:cNvSpPr>
            <a:spLocks noGrp="1"/>
          </p:cNvSpPr>
          <p:nvPr>
            <p:ph type="title"/>
          </p:nvPr>
        </p:nvSpPr>
        <p:spPr/>
        <p:txBody>
          <a:bodyPr/>
          <a:lstStyle/>
          <a:p>
            <a:r>
              <a:rPr lang="en-GB" dirty="0">
                <a:solidFill>
                  <a:srgbClr val="2C595F"/>
                </a:solidFill>
              </a:rPr>
              <a:t>ALTITUDE—early actions</a:t>
            </a:r>
          </a:p>
        </p:txBody>
      </p:sp>
      <p:sp>
        <p:nvSpPr>
          <p:cNvPr id="3" name="Content Placeholder 2">
            <a:extLst>
              <a:ext uri="{FF2B5EF4-FFF2-40B4-BE49-F238E27FC236}">
                <a16:creationId xmlns:a16="http://schemas.microsoft.com/office/drawing/2014/main" id="{8A7D978F-4848-A295-9717-B05514DAF06C}"/>
              </a:ext>
            </a:extLst>
          </p:cNvPr>
          <p:cNvSpPr>
            <a:spLocks noGrp="1"/>
          </p:cNvSpPr>
          <p:nvPr>
            <p:ph idx="1"/>
          </p:nvPr>
        </p:nvSpPr>
        <p:spPr/>
        <p:txBody>
          <a:bodyPr/>
          <a:lstStyle/>
          <a:p>
            <a:r>
              <a:rPr lang="en-GB" dirty="0"/>
              <a:t>Funded by the HEA under PATH 4, the ALTITUDE Project was an extensive cross sectoral collaboration involving 6 national agencies, 15 HEIs &amp; 6 ETBs. </a:t>
            </a:r>
          </a:p>
          <a:p>
            <a:r>
              <a:rPr lang="en-GB" dirty="0"/>
              <a:t>Launched in Spring 2024. </a:t>
            </a:r>
            <a:r>
              <a:rPr lang="en-GB" b="1" dirty="0"/>
              <a:t>A</a:t>
            </a:r>
            <a:r>
              <a:rPr lang="en-GB" dirty="0"/>
              <a:t>ll </a:t>
            </a:r>
            <a:r>
              <a:rPr lang="en-GB" b="1" dirty="0"/>
              <a:t>L</a:t>
            </a:r>
            <a:r>
              <a:rPr lang="en-GB" dirty="0"/>
              <a:t>earners are </a:t>
            </a:r>
            <a:r>
              <a:rPr lang="en-GB" b="1" dirty="0" err="1"/>
              <a:t>T</a:t>
            </a:r>
            <a:r>
              <a:rPr lang="en-GB" dirty="0" err="1"/>
              <a:t>ransformatively</a:t>
            </a:r>
            <a:r>
              <a:rPr lang="en-GB" dirty="0"/>
              <a:t> </a:t>
            </a:r>
            <a:r>
              <a:rPr lang="en-GB" b="1" dirty="0"/>
              <a:t>I</a:t>
            </a:r>
            <a:r>
              <a:rPr lang="en-GB" dirty="0"/>
              <a:t>ncluded </a:t>
            </a:r>
            <a:r>
              <a:rPr lang="en-GB" b="1" dirty="0"/>
              <a:t>t</a:t>
            </a:r>
            <a:r>
              <a:rPr lang="en-GB" dirty="0"/>
              <a:t>hrough </a:t>
            </a:r>
            <a:r>
              <a:rPr lang="en-GB" b="1" dirty="0"/>
              <a:t>u</a:t>
            </a:r>
            <a:r>
              <a:rPr lang="en-GB" dirty="0"/>
              <a:t>niversal </a:t>
            </a:r>
            <a:r>
              <a:rPr lang="en-GB" b="1" dirty="0"/>
              <a:t>d</a:t>
            </a:r>
            <a:r>
              <a:rPr lang="en-GB" dirty="0"/>
              <a:t>esign in </a:t>
            </a:r>
            <a:r>
              <a:rPr lang="en-GB" b="1" dirty="0"/>
              <a:t>e</a:t>
            </a:r>
            <a:r>
              <a:rPr lang="en-GB" dirty="0"/>
              <a:t>ducation’.</a:t>
            </a:r>
          </a:p>
          <a:p>
            <a:r>
              <a:rPr lang="en-GB" dirty="0"/>
              <a:t>Adoption on April 9</a:t>
            </a:r>
            <a:r>
              <a:rPr lang="en-GB" baseline="30000" dirty="0"/>
              <a:t>th</a:t>
            </a:r>
            <a:r>
              <a:rPr lang="en-GB" dirty="0"/>
              <a:t>, 2025. SOLAS, HEA, approx. one third of ETBs and HEIs publicly declared adoption.</a:t>
            </a:r>
          </a:p>
          <a:p>
            <a:r>
              <a:rPr lang="en-GB" dirty="0"/>
              <a:t>“Inclusion is everyone’s business!!” –Unified, cross sectoral, all of institution approach.</a:t>
            </a:r>
          </a:p>
          <a:p>
            <a:endParaRPr lang="en-GB" dirty="0"/>
          </a:p>
        </p:txBody>
      </p:sp>
    </p:spTree>
    <p:extLst>
      <p:ext uri="{BB962C8B-B14F-4D97-AF65-F5344CB8AC3E}">
        <p14:creationId xmlns:p14="http://schemas.microsoft.com/office/powerpoint/2010/main" val="3591051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B3E1A-A2A6-239B-BB38-39FB442E73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6B5BB-8B87-260E-4264-7123191D82F2}"/>
              </a:ext>
            </a:extLst>
          </p:cNvPr>
          <p:cNvSpPr>
            <a:spLocks noGrp="1"/>
          </p:cNvSpPr>
          <p:nvPr>
            <p:ph type="title"/>
          </p:nvPr>
        </p:nvSpPr>
        <p:spPr/>
        <p:txBody>
          <a:bodyPr/>
          <a:lstStyle/>
          <a:p>
            <a:r>
              <a:rPr kumimoji="0" lang="en-GB" sz="4400" b="1" i="0" u="none" strike="noStrike" kern="1200" cap="none" spc="0" normalizeH="0" baseline="0" noProof="0" dirty="0">
                <a:ln>
                  <a:noFill/>
                </a:ln>
                <a:solidFill>
                  <a:srgbClr val="2C595F"/>
                </a:solidFill>
                <a:effectLst/>
                <a:uLnTx/>
                <a:uFillTx/>
                <a:latin typeface="Calibri Light" panose="020F0302020204030204"/>
                <a:ea typeface="+mj-ea"/>
                <a:cs typeface="+mj-cs"/>
              </a:rPr>
              <a:t>How ALTITUDE Can Help Institutions</a:t>
            </a:r>
            <a:endParaRPr lang="en-GB" dirty="0">
              <a:solidFill>
                <a:srgbClr val="2C595F"/>
              </a:solidFill>
            </a:endParaRPr>
          </a:p>
        </p:txBody>
      </p:sp>
      <p:graphicFrame>
        <p:nvGraphicFramePr>
          <p:cNvPr id="4" name="Content Placeholder 3" descr="Graphic of 'How ALTITUDE Can Help Institutions.' Five points are illustrated with icons:&#10;First, a red car icon with text 'Vehicle to declare your intent.'&#10;Second, a blue anchor icon with text 'Anchor a culture of shared responsibility.'&#10;Third, an orange folder and magnifying glass icon with text 'Strategies, policies and procedures.'&#10;Fourth, two purple speech bubble icons with text 'More unified language of and commitment to UD.'&#10;Fifth, a red ribbon icon with text 'More effective compliance.">
            <a:extLst>
              <a:ext uri="{FF2B5EF4-FFF2-40B4-BE49-F238E27FC236}">
                <a16:creationId xmlns:a16="http://schemas.microsoft.com/office/drawing/2014/main" id="{583EC75B-4016-1AB0-9CF1-C2F8C695BD6A}"/>
              </a:ext>
            </a:extLst>
          </p:cNvPr>
          <p:cNvGraphicFramePr>
            <a:graphicFrameLocks noGrp="1"/>
          </p:cNvGraphicFramePr>
          <p:nvPr>
            <p:ph idx="1"/>
            <p:extLst>
              <p:ext uri="{D42A27DB-BD31-4B8C-83A1-F6EECF244321}">
                <p14:modId xmlns:p14="http://schemas.microsoft.com/office/powerpoint/2010/main" val="79691718"/>
              </p:ext>
            </p:extLst>
          </p:nvPr>
        </p:nvGraphicFramePr>
        <p:xfrm>
          <a:off x="838200" y="1690688"/>
          <a:ext cx="10515600" cy="4095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9737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3188" y="937912"/>
            <a:ext cx="6190432" cy="1816584"/>
          </a:xfrm>
        </p:spPr>
        <p:txBody>
          <a:bodyPr anchor="t">
            <a:noAutofit/>
          </a:bodyPr>
          <a:lstStyle/>
          <a:p>
            <a:pPr algn="l"/>
            <a:r>
              <a:rPr lang="en-GB" sz="8800"/>
              <a:t>Thank You For Listening!</a:t>
            </a:r>
            <a:endParaRPr lang="en-IE" sz="8800"/>
          </a:p>
        </p:txBody>
      </p:sp>
      <p:sp>
        <p:nvSpPr>
          <p:cNvPr id="3" name="Subtitle 2"/>
          <p:cNvSpPr>
            <a:spLocks noGrp="1"/>
          </p:cNvSpPr>
          <p:nvPr>
            <p:ph type="subTitle" idx="1"/>
          </p:nvPr>
        </p:nvSpPr>
        <p:spPr>
          <a:xfrm>
            <a:off x="523188" y="4207164"/>
            <a:ext cx="6528826" cy="1555962"/>
          </a:xfrm>
        </p:spPr>
        <p:txBody>
          <a:bodyPr>
            <a:normAutofit/>
          </a:bodyPr>
          <a:lstStyle/>
          <a:p>
            <a:pPr algn="l"/>
            <a:r>
              <a:rPr lang="en-IE" sz="3000" b="1" dirty="0"/>
              <a:t>Dr Richard Healy, Research &amp; Policy Officer</a:t>
            </a:r>
          </a:p>
          <a:p>
            <a:pPr algn="l"/>
            <a:r>
              <a:rPr lang="en-IE" dirty="0"/>
              <a:t>AHEAD—Richard.healy@ahead.ie</a:t>
            </a:r>
          </a:p>
        </p:txBody>
      </p:sp>
      <p:pic>
        <p:nvPicPr>
          <p:cNvPr id="5" name="Picture 4" descr="Diverse group of learners">
            <a:extLst>
              <a:ext uri="{FF2B5EF4-FFF2-40B4-BE49-F238E27FC236}">
                <a16:creationId xmlns:a16="http://schemas.microsoft.com/office/drawing/2014/main" id="{CE09BBF5-3636-4DDA-B390-9B7842EAC463}"/>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0611" y="937912"/>
            <a:ext cx="3493036" cy="2046965"/>
          </a:xfrm>
          <a:prstGeom prst="rect">
            <a:avLst/>
          </a:prstGeom>
        </p:spPr>
      </p:pic>
      <p:pic>
        <p:nvPicPr>
          <p:cNvPr id="6" name="Picture 5" descr="AHEAD Logo - creating inclusive environments in education and employment for people with disabilities">
            <a:extLst>
              <a:ext uri="{FF2B5EF4-FFF2-40B4-BE49-F238E27FC236}">
                <a16:creationId xmlns:a16="http://schemas.microsoft.com/office/drawing/2014/main" id="{9787BD56-CE76-4C3F-99BB-6453E0EBB8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0612" y="3749299"/>
            <a:ext cx="3564164" cy="966340"/>
          </a:xfrm>
          <a:prstGeom prst="rect">
            <a:avLst/>
          </a:prstGeom>
        </p:spPr>
      </p:pic>
      <p:cxnSp>
        <p:nvCxnSpPr>
          <p:cNvPr id="7" name="Straight Connector 6">
            <a:extLst>
              <a:ext uri="{FF2B5EF4-FFF2-40B4-BE49-F238E27FC236}">
                <a16:creationId xmlns:a16="http://schemas.microsoft.com/office/drawing/2014/main" id="{84239CC0-D4C8-4657-8E07-72612A1BA05A}"/>
              </a:ext>
              <a:ext uri="{C183D7F6-B498-43B3-948B-1728B52AA6E4}">
                <adec:decorative xmlns:adec="http://schemas.microsoft.com/office/drawing/2017/decorative" val="1"/>
              </a:ext>
            </a:extLst>
          </p:cNvPr>
          <p:cNvCxnSpPr/>
          <p:nvPr/>
        </p:nvCxnSpPr>
        <p:spPr>
          <a:xfrm>
            <a:off x="7391596" y="746502"/>
            <a:ext cx="0" cy="4476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79269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DFA7-CA1A-302D-188E-CFB6411D055D}"/>
              </a:ext>
            </a:extLst>
          </p:cNvPr>
          <p:cNvSpPr>
            <a:spLocks noGrp="1"/>
          </p:cNvSpPr>
          <p:nvPr>
            <p:ph type="title"/>
          </p:nvPr>
        </p:nvSpPr>
        <p:spPr/>
        <p:txBody>
          <a:bodyPr/>
          <a:lstStyle/>
          <a:p>
            <a:r>
              <a:rPr lang="en-GB" dirty="0">
                <a:solidFill>
                  <a:srgbClr val="2C595F"/>
                </a:solidFill>
              </a:rPr>
              <a:t>Setting the Scene: Disability and Tertiary Education</a:t>
            </a:r>
          </a:p>
        </p:txBody>
      </p:sp>
      <p:sp>
        <p:nvSpPr>
          <p:cNvPr id="3" name="Content Placeholder 2">
            <a:extLst>
              <a:ext uri="{FF2B5EF4-FFF2-40B4-BE49-F238E27FC236}">
                <a16:creationId xmlns:a16="http://schemas.microsoft.com/office/drawing/2014/main" id="{57EBECFF-F1B4-B375-A004-540798F7B930}"/>
              </a:ext>
            </a:extLst>
          </p:cNvPr>
          <p:cNvSpPr>
            <a:spLocks noGrp="1"/>
          </p:cNvSpPr>
          <p:nvPr>
            <p:ph idx="1"/>
          </p:nvPr>
        </p:nvSpPr>
        <p:spPr>
          <a:xfrm>
            <a:off x="723014" y="1488558"/>
            <a:ext cx="10630786" cy="4688405"/>
          </a:xfrm>
        </p:spPr>
        <p:txBody>
          <a:bodyPr/>
          <a:lstStyle/>
          <a:p>
            <a:r>
              <a:rPr lang="en-GB" dirty="0"/>
              <a:t>The result of the intersection of rights, policy development and a diversifying Irish society.</a:t>
            </a:r>
          </a:p>
          <a:p>
            <a:pPr lvl="1"/>
            <a:r>
              <a:rPr lang="en-GB" dirty="0"/>
              <a:t>National Access Plan, (HEA, 2022). Huge increase in DSS engagements</a:t>
            </a:r>
          </a:p>
          <a:p>
            <a:pPr lvl="1"/>
            <a:r>
              <a:rPr lang="en-GB" dirty="0"/>
              <a:t>Current and forthcoming FET Strategy. Overall number increase.</a:t>
            </a:r>
          </a:p>
          <a:p>
            <a:pPr lvl="1"/>
            <a:r>
              <a:rPr lang="en-GB" dirty="0"/>
              <a:t>Census data demonstrating rising percentage of people disclosing a disability. </a:t>
            </a:r>
          </a:p>
          <a:p>
            <a:pPr lvl="1"/>
            <a:r>
              <a:rPr lang="en-GB" dirty="0"/>
              <a:t>UN CRPD Art 24, Equal Status Act 2000-2018, Public Sector Duty</a:t>
            </a:r>
          </a:p>
          <a:p>
            <a:r>
              <a:rPr lang="en-GB" dirty="0"/>
              <a:t>The pivot to a knowledge-based economy that places a renewed emphasis on tertiary education.</a:t>
            </a:r>
          </a:p>
          <a:p>
            <a:r>
              <a:rPr lang="en-GB" dirty="0"/>
              <a:t>The accepted intersection of disability and poverty in contemporary Ireland.   </a:t>
            </a:r>
          </a:p>
        </p:txBody>
      </p:sp>
      <p:pic>
        <p:nvPicPr>
          <p:cNvPr id="7" name="Graphic 6">
            <a:extLst>
              <a:ext uri="{FF2B5EF4-FFF2-40B4-BE49-F238E27FC236}">
                <a16:creationId xmlns:a16="http://schemas.microsoft.com/office/drawing/2014/main" id="{725016E6-9084-3AE7-A0DF-6AAA817548D1}"/>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25760" y="1690688"/>
            <a:ext cx="914400" cy="914400"/>
          </a:xfrm>
          <a:prstGeom prst="rect">
            <a:avLst/>
          </a:prstGeom>
        </p:spPr>
      </p:pic>
      <p:pic>
        <p:nvPicPr>
          <p:cNvPr id="8" name="Picture 7">
            <a:extLst>
              <a:ext uri="{FF2B5EF4-FFF2-40B4-BE49-F238E27FC236}">
                <a16:creationId xmlns:a16="http://schemas.microsoft.com/office/drawing/2014/main" id="{DE03E859-3CCA-AD0E-F956-33D1D641DD9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95480" y="3988404"/>
            <a:ext cx="1316640" cy="1744086"/>
          </a:xfrm>
          <a:prstGeom prst="rect">
            <a:avLst/>
          </a:prstGeom>
        </p:spPr>
      </p:pic>
    </p:spTree>
    <p:extLst>
      <p:ext uri="{BB962C8B-B14F-4D97-AF65-F5344CB8AC3E}">
        <p14:creationId xmlns:p14="http://schemas.microsoft.com/office/powerpoint/2010/main" val="2435892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BB239-1961-996E-BF63-81FC09BE75A0}"/>
              </a:ext>
            </a:extLst>
          </p:cNvPr>
          <p:cNvSpPr>
            <a:spLocks noGrp="1"/>
          </p:cNvSpPr>
          <p:nvPr>
            <p:ph type="title"/>
          </p:nvPr>
        </p:nvSpPr>
        <p:spPr/>
        <p:txBody>
          <a:bodyPr/>
          <a:lstStyle/>
          <a:p>
            <a:r>
              <a:rPr lang="en-GB" dirty="0">
                <a:solidFill>
                  <a:srgbClr val="2C595F"/>
                </a:solidFill>
              </a:rPr>
              <a:t>The Rights of Disabled Students and Learners</a:t>
            </a:r>
          </a:p>
        </p:txBody>
      </p:sp>
      <p:sp>
        <p:nvSpPr>
          <p:cNvPr id="3" name="Content Placeholder 2">
            <a:extLst>
              <a:ext uri="{FF2B5EF4-FFF2-40B4-BE49-F238E27FC236}">
                <a16:creationId xmlns:a16="http://schemas.microsoft.com/office/drawing/2014/main" id="{D9E8F49B-77B0-5A20-C8DA-7F6F34CFE73D}"/>
              </a:ext>
            </a:extLst>
          </p:cNvPr>
          <p:cNvSpPr>
            <a:spLocks noGrp="1"/>
          </p:cNvSpPr>
          <p:nvPr>
            <p:ph idx="1"/>
          </p:nvPr>
        </p:nvSpPr>
        <p:spPr>
          <a:xfrm>
            <a:off x="838200" y="1690688"/>
            <a:ext cx="10515600" cy="4095560"/>
          </a:xfrm>
        </p:spPr>
        <p:txBody>
          <a:bodyPr>
            <a:normAutofit/>
          </a:bodyPr>
          <a:lstStyle/>
          <a:p>
            <a:r>
              <a:rPr lang="en-GB" b="1" dirty="0"/>
              <a:t>UN CRPD Article 24</a:t>
            </a:r>
          </a:p>
          <a:p>
            <a:pPr marL="457200" lvl="1" indent="0" algn="ctr">
              <a:buNone/>
            </a:pPr>
            <a:r>
              <a:rPr lang="en-GB" i="1" dirty="0">
                <a:solidFill>
                  <a:srgbClr val="2C595F"/>
                </a:solidFill>
              </a:rPr>
              <a:t>“States Parties recognize the right of persons with disabilities to education. With a view to realizing this right without discrimination and on the basis of equal opportunity, States Parties shall ensure an inclusive education system at all levels and lifelong learning”.</a:t>
            </a:r>
          </a:p>
          <a:p>
            <a:pPr marL="457200" lvl="1" indent="0" algn="ctr">
              <a:buNone/>
            </a:pPr>
            <a:endParaRPr lang="en-GB" i="1" dirty="0">
              <a:solidFill>
                <a:srgbClr val="2C595F"/>
              </a:solidFill>
            </a:endParaRPr>
          </a:p>
          <a:p>
            <a:r>
              <a:rPr lang="en-GB" b="1" dirty="0"/>
              <a:t>Equal Status Act (2000-2018)</a:t>
            </a:r>
          </a:p>
          <a:p>
            <a:pPr marL="0" indent="0">
              <a:buNone/>
            </a:pPr>
            <a:r>
              <a:rPr lang="en-GB" sz="2000" dirty="0">
                <a:solidFill>
                  <a:srgbClr val="2C595F"/>
                </a:solidFill>
                <a:effectLst/>
                <a:latin typeface="+mn-lt"/>
              </a:rPr>
              <a:t>The legislation states that </a:t>
            </a:r>
            <a:r>
              <a:rPr lang="en-GB" sz="2000" b="1" dirty="0">
                <a:solidFill>
                  <a:srgbClr val="2C595F"/>
                </a:solidFill>
                <a:effectLst/>
                <a:latin typeface="+mn-lt"/>
              </a:rPr>
              <a:t>an educational establishment will discriminate against a student with disability if they do not do all that is reasonable to accommodate that student.</a:t>
            </a:r>
            <a:endParaRPr lang="en-GB" sz="2000" dirty="0">
              <a:solidFill>
                <a:srgbClr val="2C595F"/>
              </a:solidFill>
              <a:effectLst/>
              <a:latin typeface="+mn-lt"/>
            </a:endParaRPr>
          </a:p>
          <a:p>
            <a:endParaRPr lang="en-GB" dirty="0"/>
          </a:p>
          <a:p>
            <a:endParaRPr lang="en-GB" b="1" dirty="0"/>
          </a:p>
        </p:txBody>
      </p:sp>
    </p:spTree>
    <p:extLst>
      <p:ext uri="{BB962C8B-B14F-4D97-AF65-F5344CB8AC3E}">
        <p14:creationId xmlns:p14="http://schemas.microsoft.com/office/powerpoint/2010/main" val="3014293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925C1-A4A0-05DA-B0FA-8C8A8E748CB2}"/>
              </a:ext>
            </a:extLst>
          </p:cNvPr>
          <p:cNvSpPr>
            <a:spLocks noGrp="1"/>
          </p:cNvSpPr>
          <p:nvPr>
            <p:ph type="title"/>
          </p:nvPr>
        </p:nvSpPr>
        <p:spPr>
          <a:xfrm>
            <a:off x="1676400" y="0"/>
            <a:ext cx="10515600" cy="1177841"/>
          </a:xfrm>
        </p:spPr>
        <p:txBody>
          <a:bodyPr/>
          <a:lstStyle/>
          <a:p>
            <a:pPr algn="r"/>
            <a:r>
              <a:rPr lang="en-GB" dirty="0"/>
              <a:t>More students with disabilities</a:t>
            </a:r>
          </a:p>
        </p:txBody>
      </p:sp>
      <p:sp>
        <p:nvSpPr>
          <p:cNvPr id="3" name="Rectangle 2">
            <a:extLst>
              <a:ext uri="{FF2B5EF4-FFF2-40B4-BE49-F238E27FC236}">
                <a16:creationId xmlns:a16="http://schemas.microsoft.com/office/drawing/2014/main" id="{3828543D-3C99-AF16-84AE-9F511D37FE0D}"/>
              </a:ext>
              <a:ext uri="{C183D7F6-B498-43B3-948B-1728B52AA6E4}">
                <adec:decorative xmlns:adec="http://schemas.microsoft.com/office/drawing/2017/decorative" val="1"/>
              </a:ext>
            </a:extLst>
          </p:cNvPr>
          <p:cNvSpPr/>
          <p:nvPr/>
        </p:nvSpPr>
        <p:spPr>
          <a:xfrm>
            <a:off x="10347494" y="0"/>
            <a:ext cx="1844506" cy="6858000"/>
          </a:xfrm>
          <a:prstGeom prst="rect">
            <a:avLst/>
          </a:prstGeom>
          <a:solidFill>
            <a:srgbClr val="262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descr="three students talk outside on a college campus, the conversation looks serious. One student is a wheelchair-user, another has a guide dog.">
            <a:extLst>
              <a:ext uri="{FF2B5EF4-FFF2-40B4-BE49-F238E27FC236}">
                <a16:creationId xmlns:a16="http://schemas.microsoft.com/office/drawing/2014/main" id="{443174F4-35EA-0B4D-D63E-DF507E9D2D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68"/>
          <a:stretch/>
        </p:blipFill>
        <p:spPr bwMode="auto">
          <a:xfrm>
            <a:off x="-1" y="0"/>
            <a:ext cx="1035969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2FFDC77-F279-2793-45F9-8F4B2692172D}"/>
              </a:ext>
              <a:ext uri="{C183D7F6-B498-43B3-948B-1728B52AA6E4}">
                <adec:decorative xmlns:adec="http://schemas.microsoft.com/office/drawing/2017/decorative" val="1"/>
              </a:ext>
            </a:extLst>
          </p:cNvPr>
          <p:cNvSpPr/>
          <p:nvPr/>
        </p:nvSpPr>
        <p:spPr>
          <a:xfrm>
            <a:off x="-1" y="0"/>
            <a:ext cx="12216399"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Rectangle 4">
            <a:extLst>
              <a:ext uri="{FF2B5EF4-FFF2-40B4-BE49-F238E27FC236}">
                <a16:creationId xmlns:a16="http://schemas.microsoft.com/office/drawing/2014/main" id="{C2EA8352-7F8E-CDC6-20A2-BBA7EBF89171}"/>
              </a:ext>
              <a:ext uri="{C183D7F6-B498-43B3-948B-1728B52AA6E4}">
                <adec:decorative xmlns:adec="http://schemas.microsoft.com/office/drawing/2017/decorative" val="1"/>
              </a:ext>
            </a:extLst>
          </p:cNvPr>
          <p:cNvSpPr/>
          <p:nvPr/>
        </p:nvSpPr>
        <p:spPr>
          <a:xfrm>
            <a:off x="7007290" y="0"/>
            <a:ext cx="5209109"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2576A2E7-882B-5A85-FFE4-5D7AF2A7F55E}"/>
              </a:ext>
            </a:extLst>
          </p:cNvPr>
          <p:cNvSpPr txBox="1"/>
          <p:nvPr/>
        </p:nvSpPr>
        <p:spPr>
          <a:xfrm>
            <a:off x="7292813" y="413310"/>
            <a:ext cx="4445532" cy="6463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ptos" panose="02110004020202020204"/>
                <a:ea typeface="+mn-ea"/>
                <a:cs typeface="+mn-cs"/>
              </a:rPr>
              <a:t>20.2% of HE Equal Access Survey Respondents anonymously self-declare a disability (68% increase since 15/16)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ptos" panose="02110004020202020204"/>
                <a:ea typeface="+mn-ea"/>
                <a:cs typeface="+mn-cs"/>
              </a:rPr>
              <a:t>(HEA, 2023a)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ptos" panose="02110004020202020204"/>
                <a:ea typeface="+mn-ea"/>
                <a:cs typeface="+mn-cs"/>
              </a:rPr>
              <a:t>Number of students in higher education registered with the DSS has risen by over 100% in last 10 years. 8% of all students are now</a:t>
            </a:r>
            <a:r>
              <a:rPr kumimoji="0" lang="en-GB" sz="2400" b="1" i="0" u="none" strike="noStrike" kern="1200" cap="none" spc="0" normalizeH="0" noProof="0" dirty="0">
                <a:ln>
                  <a:noFill/>
                </a:ln>
                <a:solidFill>
                  <a:prstClr val="white"/>
                </a:solidFill>
                <a:effectLst/>
                <a:uLnTx/>
                <a:uFillTx/>
                <a:latin typeface="Aptos" panose="02110004020202020204"/>
                <a:ea typeface="+mn-ea"/>
                <a:cs typeface="+mn-cs"/>
              </a:rPr>
              <a:t> registered with DSS.</a:t>
            </a:r>
            <a:endParaRPr kumimoji="0" lang="en-GB" sz="2400" b="1"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ptos" panose="02110004020202020204"/>
                <a:ea typeface="+mn-ea"/>
                <a:cs typeface="+mn-cs"/>
              </a:rPr>
              <a:t>(AHEAD,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385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fade">
                                      <p:cBhvr>
                                        <p:cTn id="1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15649-CC35-A7D7-9751-F410EACB5C86}"/>
              </a:ext>
            </a:extLst>
          </p:cNvPr>
          <p:cNvSpPr>
            <a:spLocks noGrp="1"/>
          </p:cNvSpPr>
          <p:nvPr>
            <p:ph type="title"/>
          </p:nvPr>
        </p:nvSpPr>
        <p:spPr>
          <a:xfrm>
            <a:off x="419099" y="365125"/>
            <a:ext cx="11353800" cy="1325563"/>
          </a:xfrm>
        </p:spPr>
        <p:txBody>
          <a:bodyPr>
            <a:normAutofit/>
          </a:bodyPr>
          <a:lstStyle/>
          <a:p>
            <a:pPr algn="ctr"/>
            <a:r>
              <a:rPr lang="en-GB" sz="3600" b="1" dirty="0">
                <a:solidFill>
                  <a:srgbClr val="2C595F"/>
                </a:solidFill>
              </a:rPr>
              <a:t>10 Year Overview – Overall Numbers Registering for HE Supports</a:t>
            </a:r>
            <a:endParaRPr lang="en-GB" sz="3600" b="1" dirty="0"/>
          </a:p>
        </p:txBody>
      </p:sp>
      <p:pic>
        <p:nvPicPr>
          <p:cNvPr id="4" name="Picture 3" descr="Table comparing data from 2014/15 and 2023/24.&#10;It shows three cohorts:&#10;&#10;Undergraduates with Disabilities:&#10;&#10;2014/15: 9,777 students (5.7% of population)&#10;&#10;2023/24: 20,512 students (9.3% of population)&#10;&#10;Rate of Increase: 110% in number, 62% in % of population&#10;&#10;Postgraduates with Disabilities:&#10;&#10;2014/15: 996 students (2.5% of population)&#10;&#10;2023/24: 2,007 students (3.3% of population)&#10;&#10;Rate of Increase: 102% in number, 33% in % of population&#10;&#10;Total Students with Disabilities:&#10;&#10;2014/15: 10,773 students (5.1% of population)&#10;&#10;2023/24: 22,519 students (8.0% of population)&#10;&#10;Rate of Increase: 109% in number, 57% in % of population.&#10;&#10;Columns are color-coded: dark blue for 2014/15, teal for 2023/24, and purple for the rate of increase.">
            <a:extLst>
              <a:ext uri="{FF2B5EF4-FFF2-40B4-BE49-F238E27FC236}">
                <a16:creationId xmlns:a16="http://schemas.microsoft.com/office/drawing/2014/main" id="{AD8F1427-A9C9-A30F-10E9-F91956495904}"/>
              </a:ext>
            </a:extLst>
          </p:cNvPr>
          <p:cNvPicPr>
            <a:picLocks noChangeAspect="1"/>
          </p:cNvPicPr>
          <p:nvPr/>
        </p:nvPicPr>
        <p:blipFill>
          <a:blip r:embed="rId2"/>
          <a:stretch>
            <a:fillRect/>
          </a:stretch>
        </p:blipFill>
        <p:spPr>
          <a:xfrm>
            <a:off x="697523" y="1859513"/>
            <a:ext cx="10796952" cy="4633362"/>
          </a:xfrm>
          <a:prstGeom prst="rect">
            <a:avLst/>
          </a:prstGeom>
        </p:spPr>
      </p:pic>
    </p:spTree>
    <p:extLst>
      <p:ext uri="{BB962C8B-B14F-4D97-AF65-F5344CB8AC3E}">
        <p14:creationId xmlns:p14="http://schemas.microsoft.com/office/powerpoint/2010/main" val="2520257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925C1-A4A0-05DA-B0FA-8C8A8E748CB2}"/>
              </a:ext>
            </a:extLst>
          </p:cNvPr>
          <p:cNvSpPr>
            <a:spLocks noGrp="1"/>
          </p:cNvSpPr>
          <p:nvPr>
            <p:ph type="title"/>
          </p:nvPr>
        </p:nvSpPr>
        <p:spPr>
          <a:xfrm>
            <a:off x="1676400" y="0"/>
            <a:ext cx="10515600" cy="1177841"/>
          </a:xfrm>
        </p:spPr>
        <p:txBody>
          <a:bodyPr/>
          <a:lstStyle/>
          <a:p>
            <a:pPr algn="r"/>
            <a:r>
              <a:rPr lang="en-GB" dirty="0"/>
              <a:t>More pressure on support services</a:t>
            </a:r>
          </a:p>
        </p:txBody>
      </p:sp>
      <p:pic>
        <p:nvPicPr>
          <p:cNvPr id="1028" name="Picture 4" descr="Photo of a busy long queue of students, a concerned looking woman stands at the back of it.">
            <a:extLst>
              <a:ext uri="{FF2B5EF4-FFF2-40B4-BE49-F238E27FC236}">
                <a16:creationId xmlns:a16="http://schemas.microsoft.com/office/drawing/2014/main" id="{C4112900-F97B-ED97-B389-41079F0F5A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496"/>
          <a:stretch/>
        </p:blipFill>
        <p:spPr bwMode="auto">
          <a:xfrm>
            <a:off x="3038475" y="-25281"/>
            <a:ext cx="9153525" cy="68832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E9BC481-E27E-FE7C-DA81-20C9C746CD26}"/>
              </a:ext>
              <a:ext uri="{C183D7F6-B498-43B3-948B-1728B52AA6E4}">
                <adec:decorative xmlns:adec="http://schemas.microsoft.com/office/drawing/2017/decorative" val="1"/>
              </a:ext>
            </a:extLst>
          </p:cNvPr>
          <p:cNvSpPr/>
          <p:nvPr/>
        </p:nvSpPr>
        <p:spPr>
          <a:xfrm>
            <a:off x="-1" y="0"/>
            <a:ext cx="3114675" cy="6858000"/>
          </a:xfrm>
          <a:prstGeom prst="rect">
            <a:avLst/>
          </a:prstGeom>
          <a:solidFill>
            <a:srgbClr val="C3C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2EA8352-7F8E-CDC6-20A2-BBA7EBF89171}"/>
              </a:ext>
              <a:ext uri="{C183D7F6-B498-43B3-948B-1728B52AA6E4}">
                <adec:decorative xmlns:adec="http://schemas.microsoft.com/office/drawing/2017/decorative" val="1"/>
              </a:ext>
            </a:extLst>
          </p:cNvPr>
          <p:cNvSpPr/>
          <p:nvPr/>
        </p:nvSpPr>
        <p:spPr>
          <a:xfrm>
            <a:off x="-1" y="-13670"/>
            <a:ext cx="5125452" cy="6858000"/>
          </a:xfrm>
          <a:prstGeom prst="rect">
            <a:avLst/>
          </a:prstGeom>
          <a:solidFill>
            <a:schemeClr val="tx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576A2E7-882B-5A85-FFE4-5D7AF2A7F55E}"/>
              </a:ext>
            </a:extLst>
          </p:cNvPr>
          <p:cNvSpPr txBox="1"/>
          <p:nvPr/>
        </p:nvSpPr>
        <p:spPr>
          <a:xfrm>
            <a:off x="292769" y="1030061"/>
            <a:ext cx="4580020" cy="4770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A significant percentage of new entrant students have a disability but do not disclose and register for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There has been a 59% rise in the number of students with disabilities per support staff member in the last 10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(AHEAD, 2024)</a:t>
            </a:r>
          </a:p>
        </p:txBody>
      </p:sp>
    </p:spTree>
    <p:extLst>
      <p:ext uri="{BB962C8B-B14F-4D97-AF65-F5344CB8AC3E}">
        <p14:creationId xmlns:p14="http://schemas.microsoft.com/office/powerpoint/2010/main" val="94985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243DA-F4A6-0FFB-F6EA-F2112FB112D4}"/>
              </a:ext>
            </a:extLst>
          </p:cNvPr>
          <p:cNvSpPr>
            <a:spLocks noGrp="1"/>
          </p:cNvSpPr>
          <p:nvPr>
            <p:ph type="title"/>
          </p:nvPr>
        </p:nvSpPr>
        <p:spPr>
          <a:xfrm>
            <a:off x="838199" y="0"/>
            <a:ext cx="10515600" cy="950108"/>
          </a:xfrm>
        </p:spPr>
        <p:txBody>
          <a:bodyPr/>
          <a:lstStyle/>
          <a:p>
            <a:pPr algn="ctr"/>
            <a:r>
              <a:rPr lang="en-GB" b="1" dirty="0">
                <a:solidFill>
                  <a:srgbClr val="2C595F"/>
                </a:solidFill>
              </a:rPr>
              <a:t>Resources in HE Services – 7 Year View</a:t>
            </a:r>
          </a:p>
        </p:txBody>
      </p:sp>
      <p:graphicFrame>
        <p:nvGraphicFramePr>
          <p:cNvPr id="3" name="Chart 2" descr="a small graph that shows the rise in the number of students per support staff member between the years 2017/2018 and 2023/2024. the rise is shown to be from 116 students per staff member to 137 students per staff member. This chart indicates a 18% increase of students per support staff member.">
            <a:extLst>
              <a:ext uri="{FF2B5EF4-FFF2-40B4-BE49-F238E27FC236}">
                <a16:creationId xmlns:a16="http://schemas.microsoft.com/office/drawing/2014/main" id="{58D5F4AD-4DC5-6DC3-F3F2-B45F8E3A5833}"/>
              </a:ext>
            </a:extLst>
          </p:cNvPr>
          <p:cNvGraphicFramePr>
            <a:graphicFrameLocks/>
          </p:cNvGraphicFramePr>
          <p:nvPr>
            <p:extLst>
              <p:ext uri="{D42A27DB-BD31-4B8C-83A1-F6EECF244321}">
                <p14:modId xmlns:p14="http://schemas.microsoft.com/office/powerpoint/2010/main" val="861866022"/>
              </p:ext>
            </p:extLst>
          </p:nvPr>
        </p:nvGraphicFramePr>
        <p:xfrm>
          <a:off x="964504" y="1200150"/>
          <a:ext cx="10389295" cy="2300288"/>
        </p:xfrm>
        <a:graphic>
          <a:graphicData uri="http://schemas.openxmlformats.org/drawingml/2006/chart">
            <c:chart xmlns:c="http://schemas.openxmlformats.org/drawingml/2006/chart" xmlns:r="http://schemas.openxmlformats.org/officeDocument/2006/relationships" r:id="rId3"/>
          </a:graphicData>
        </a:graphic>
      </p:graphicFrame>
      <p:pic>
        <p:nvPicPr>
          <p:cNvPr id="6" name="Graphic 5">
            <a:extLst>
              <a:ext uri="{FF2B5EF4-FFF2-40B4-BE49-F238E27FC236}">
                <a16:creationId xmlns:a16="http://schemas.microsoft.com/office/drawing/2014/main" id="{DF9EED85-A998-59EE-E293-4A33FDAB3141}"/>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1075096" y="2199199"/>
            <a:ext cx="914400" cy="914400"/>
          </a:xfrm>
          <a:prstGeom prst="rect">
            <a:avLst/>
          </a:prstGeom>
        </p:spPr>
      </p:pic>
      <p:pic>
        <p:nvPicPr>
          <p:cNvPr id="7" name="Graphic 6">
            <a:extLst>
              <a:ext uri="{FF2B5EF4-FFF2-40B4-BE49-F238E27FC236}">
                <a16:creationId xmlns:a16="http://schemas.microsoft.com/office/drawing/2014/main" id="{2693D35C-2D56-39A7-DDFB-7CD89BD11CBC}"/>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11075096" y="5200650"/>
            <a:ext cx="914400" cy="914400"/>
          </a:xfrm>
          <a:prstGeom prst="rect">
            <a:avLst/>
          </a:prstGeom>
        </p:spPr>
      </p:pic>
      <p:sp>
        <p:nvSpPr>
          <p:cNvPr id="8" name="TextBox 7">
            <a:extLst>
              <a:ext uri="{FF2B5EF4-FFF2-40B4-BE49-F238E27FC236}">
                <a16:creationId xmlns:a16="http://schemas.microsoft.com/office/drawing/2014/main" id="{DB04C054-C79C-AD2D-2A68-1BA6B571CE1D}"/>
              </a:ext>
              <a:ext uri="{C183D7F6-B498-43B3-948B-1728B52AA6E4}">
                <adec:decorative xmlns:adec="http://schemas.microsoft.com/office/drawing/2017/decorative" val="1"/>
              </a:ext>
            </a:extLst>
          </p:cNvPr>
          <p:cNvSpPr txBox="1"/>
          <p:nvPr/>
        </p:nvSpPr>
        <p:spPr>
          <a:xfrm>
            <a:off x="10935222" y="1756907"/>
            <a:ext cx="125677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339933"/>
                </a:solidFill>
                <a:effectLst/>
                <a:uLnTx/>
                <a:uFillTx/>
                <a:latin typeface="Calibri" panose="020F0502020204030204"/>
                <a:ea typeface="+mn-ea"/>
                <a:cs typeface="+mn-cs"/>
              </a:rPr>
              <a:t>+18%</a:t>
            </a:r>
          </a:p>
        </p:txBody>
      </p:sp>
      <p:graphicFrame>
        <p:nvGraphicFramePr>
          <p:cNvPr id="4" name="Chart 3" descr="a graph that demonstrates the average amount of money available per student availing of F.S.D. Funding between the years 2017/2018 and 2023/2024. This amount is seen to have reduced from €650.37 to €423.57 per student. This is a 35% reduction.">
            <a:extLst>
              <a:ext uri="{FF2B5EF4-FFF2-40B4-BE49-F238E27FC236}">
                <a16:creationId xmlns:a16="http://schemas.microsoft.com/office/drawing/2014/main" id="{623AEAB3-CEB5-EF68-AAE7-28EE792D1811}"/>
              </a:ext>
            </a:extLst>
          </p:cNvPr>
          <p:cNvGraphicFramePr>
            <a:graphicFrameLocks/>
          </p:cNvGraphicFramePr>
          <p:nvPr>
            <p:extLst>
              <p:ext uri="{D42A27DB-BD31-4B8C-83A1-F6EECF244321}">
                <p14:modId xmlns:p14="http://schemas.microsoft.com/office/powerpoint/2010/main" val="2522719325"/>
              </p:ext>
            </p:extLst>
          </p:nvPr>
        </p:nvGraphicFramePr>
        <p:xfrm>
          <a:off x="964504" y="3641159"/>
          <a:ext cx="10389295" cy="2743200"/>
        </p:xfrm>
        <a:graphic>
          <a:graphicData uri="http://schemas.openxmlformats.org/drawingml/2006/chart">
            <c:chart xmlns:c="http://schemas.openxmlformats.org/drawingml/2006/chart" xmlns:r="http://schemas.openxmlformats.org/officeDocument/2006/relationships" r:id="rId8"/>
          </a:graphicData>
        </a:graphic>
      </p:graphicFrame>
      <p:sp>
        <p:nvSpPr>
          <p:cNvPr id="9" name="TextBox 8">
            <a:extLst>
              <a:ext uri="{FF2B5EF4-FFF2-40B4-BE49-F238E27FC236}">
                <a16:creationId xmlns:a16="http://schemas.microsoft.com/office/drawing/2014/main" id="{2E29CE25-BE86-F7D0-D6BD-7CBFA1B833B7}"/>
              </a:ext>
              <a:ext uri="{C183D7F6-B498-43B3-948B-1728B52AA6E4}">
                <adec:decorative xmlns:adec="http://schemas.microsoft.com/office/drawing/2017/decorative" val="1"/>
              </a:ext>
            </a:extLst>
          </p:cNvPr>
          <p:cNvSpPr txBox="1"/>
          <p:nvPr/>
        </p:nvSpPr>
        <p:spPr>
          <a:xfrm>
            <a:off x="10903907" y="4837902"/>
            <a:ext cx="125677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A50021"/>
                </a:solidFill>
                <a:effectLst/>
                <a:uLnTx/>
                <a:uFillTx/>
                <a:latin typeface="Calibri" panose="020F0502020204030204"/>
                <a:ea typeface="+mn-ea"/>
                <a:cs typeface="+mn-cs"/>
              </a:rPr>
              <a:t>-35%</a:t>
            </a:r>
          </a:p>
        </p:txBody>
      </p:sp>
      <p:sp>
        <p:nvSpPr>
          <p:cNvPr id="5" name="TextBox 4">
            <a:extLst>
              <a:ext uri="{FF2B5EF4-FFF2-40B4-BE49-F238E27FC236}">
                <a16:creationId xmlns:a16="http://schemas.microsoft.com/office/drawing/2014/main" id="{DC8B2787-D362-5F92-CADE-99C0AB97200C}"/>
              </a:ext>
            </a:extLst>
          </p:cNvPr>
          <p:cNvSpPr txBox="1"/>
          <p:nvPr/>
        </p:nvSpPr>
        <p:spPr>
          <a:xfrm>
            <a:off x="8878866" y="6392464"/>
            <a:ext cx="32494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FSD data provided by the HEA</a:t>
            </a:r>
          </a:p>
        </p:txBody>
      </p:sp>
    </p:spTree>
    <p:extLst>
      <p:ext uri="{BB962C8B-B14F-4D97-AF65-F5344CB8AC3E}">
        <p14:creationId xmlns:p14="http://schemas.microsoft.com/office/powerpoint/2010/main" val="3972385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A8169-A8A7-36C6-530B-80DD41723CF4}"/>
              </a:ext>
            </a:extLst>
          </p:cNvPr>
          <p:cNvSpPr>
            <a:spLocks noGrp="1"/>
          </p:cNvSpPr>
          <p:nvPr>
            <p:ph type="title"/>
          </p:nvPr>
        </p:nvSpPr>
        <p:spPr>
          <a:xfrm>
            <a:off x="838200" y="365125"/>
            <a:ext cx="10515600" cy="1325563"/>
          </a:xfrm>
        </p:spPr>
        <p:txBody>
          <a:bodyPr anchor="ctr">
            <a:normAutofit/>
          </a:bodyPr>
          <a:lstStyle/>
          <a:p>
            <a:r>
              <a:rPr lang="en-GB" dirty="0">
                <a:solidFill>
                  <a:srgbClr val="2C595F"/>
                </a:solidFill>
              </a:rPr>
              <a:t>On the Ground Challenges for DSS:</a:t>
            </a:r>
          </a:p>
        </p:txBody>
      </p:sp>
      <p:sp>
        <p:nvSpPr>
          <p:cNvPr id="3" name="Content Placeholder 2">
            <a:extLst>
              <a:ext uri="{FF2B5EF4-FFF2-40B4-BE49-F238E27FC236}">
                <a16:creationId xmlns:a16="http://schemas.microsoft.com/office/drawing/2014/main" id="{8561EBAF-3C99-4F43-3BAA-7FB184B49C6B}"/>
              </a:ext>
            </a:extLst>
          </p:cNvPr>
          <p:cNvSpPr>
            <a:spLocks noGrp="1"/>
          </p:cNvSpPr>
          <p:nvPr>
            <p:ph sz="half" idx="1"/>
          </p:nvPr>
        </p:nvSpPr>
        <p:spPr>
          <a:xfrm>
            <a:off x="838200" y="1825625"/>
            <a:ext cx="5181600" cy="4351338"/>
          </a:xfrm>
        </p:spPr>
        <p:txBody>
          <a:bodyPr>
            <a:normAutofit/>
          </a:bodyPr>
          <a:lstStyle/>
          <a:p>
            <a:r>
              <a:rPr lang="en-GB" sz="1800" dirty="0"/>
              <a:t>Many DSS in publicly funded HEIs are severely under-resourced and over-burdened (AHEAD, 2024). 364% increase in SWDs.</a:t>
            </a:r>
          </a:p>
          <a:p>
            <a:r>
              <a:rPr lang="en-GB" sz="1800" dirty="0"/>
              <a:t>Students availing of the DARE programme often do not register for supports, (AHEAD, forthcoming).</a:t>
            </a:r>
          </a:p>
          <a:p>
            <a:r>
              <a:rPr lang="en-GB" sz="1800" dirty="0"/>
              <a:t>Difficulties working against the backdrop of FSD Guidelines and Framework. The requirement for medical evidence often precludes students from accessing supports.</a:t>
            </a:r>
          </a:p>
          <a:p>
            <a:r>
              <a:rPr lang="en-GB" sz="1800" dirty="0"/>
              <a:t>Dichotomy between legislative obligations and systemic practice, (AHEAD, 2024).</a:t>
            </a:r>
          </a:p>
          <a:p>
            <a:r>
              <a:rPr lang="en-GB" sz="1800" dirty="0"/>
              <a:t>Continuously increasing ratio of students to DSS member, (AHEAD, 2024).  </a:t>
            </a:r>
          </a:p>
        </p:txBody>
      </p:sp>
      <p:pic>
        <p:nvPicPr>
          <p:cNvPr id="5" name="Picture 4">
            <a:extLst>
              <a:ext uri="{FF2B5EF4-FFF2-40B4-BE49-F238E27FC236}">
                <a16:creationId xmlns:a16="http://schemas.microsoft.com/office/drawing/2014/main" id="{F4129A5D-8F04-F0E9-D9D6-302F3F42A46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825625"/>
            <a:ext cx="5646784" cy="3756057"/>
          </a:xfrm>
          <a:prstGeom prst="rect">
            <a:avLst/>
          </a:prstGeom>
          <a:noFill/>
        </p:spPr>
      </p:pic>
    </p:spTree>
    <p:extLst>
      <p:ext uri="{BB962C8B-B14F-4D97-AF65-F5344CB8AC3E}">
        <p14:creationId xmlns:p14="http://schemas.microsoft.com/office/powerpoint/2010/main" val="28621855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5mCxFb8A"/>
  <p:tag name="ARTICULATE_SLIDE_THUMBNAIL_REFRESH" val="1"/>
  <p:tag name="ARTICULATE_SLIDE_COUNT" val="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3EAA2805582043B6C66D0C9C6BCAF9" ma:contentTypeVersion="15" ma:contentTypeDescription="Create a new document." ma:contentTypeScope="" ma:versionID="73811b1739d11429e1f818ab07314ac0">
  <xsd:schema xmlns:xsd="http://www.w3.org/2001/XMLSchema" xmlns:xs="http://www.w3.org/2001/XMLSchema" xmlns:p="http://schemas.microsoft.com/office/2006/metadata/properties" xmlns:ns2="cb26e2a2-2356-4742-832f-d13de69bbd20" xmlns:ns3="dea94638-522b-41e0-a5c8-53b01322a595" targetNamespace="http://schemas.microsoft.com/office/2006/metadata/properties" ma:root="true" ma:fieldsID="67db26d43099be390b4d5d6d5448e28a" ns2:_="" ns3:_="">
    <xsd:import namespace="cb26e2a2-2356-4742-832f-d13de69bbd20"/>
    <xsd:import namespace="dea94638-522b-41e0-a5c8-53b01322a5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26e2a2-2356-4742-832f-d13de69bb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a94638-522b-41e0-a5c8-53b01322a59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0c9b814f-f941-4edd-bdaa-05dc0d9914f9}" ma:internalName="TaxCatchAll" ma:showField="CatchAllData" ma:web="dea94638-522b-41e0-a5c8-53b01322a5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ea94638-522b-41e0-a5c8-53b01322a595" xsi:nil="true"/>
    <lcf76f155ced4ddcb4097134ff3c332f xmlns="cb26e2a2-2356-4742-832f-d13de69bbd2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017B89-EE8A-4356-89E1-5E21FFD80B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26e2a2-2356-4742-832f-d13de69bbd20"/>
    <ds:schemaRef ds:uri="dea94638-522b-41e0-a5c8-53b01322a5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A88658-56AD-4EB8-888F-3DD5A54EBCC4}">
  <ds:schemaRefs>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elements/1.1/"/>
    <ds:schemaRef ds:uri="http://purl.org/dc/terms/"/>
    <ds:schemaRef ds:uri="98a9eb8c-6a01-428e-9f5d-17b5596ff277"/>
    <ds:schemaRef ds:uri="f04adec5-321f-46c9-8d8f-d278d5019d73"/>
    <ds:schemaRef ds:uri="http://purl.org/dc/dcmitype/"/>
    <ds:schemaRef ds:uri="dea94638-522b-41e0-a5c8-53b01322a595"/>
    <ds:schemaRef ds:uri="cb26e2a2-2356-4742-832f-d13de69bbd20"/>
  </ds:schemaRefs>
</ds:datastoreItem>
</file>

<file path=customXml/itemProps3.xml><?xml version="1.0" encoding="utf-8"?>
<ds:datastoreItem xmlns:ds="http://schemas.openxmlformats.org/officeDocument/2006/customXml" ds:itemID="{76184775-3264-478A-959A-6E349DAA07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7402</TotalTime>
  <Words>1742</Words>
  <Application>Microsoft Office PowerPoint</Application>
  <PresentationFormat>Widescreen</PresentationFormat>
  <Paragraphs>180</Paragraphs>
  <Slides>26</Slides>
  <Notes>14</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26</vt:i4>
      </vt:variant>
    </vt:vector>
  </HeadingPairs>
  <TitlesOfParts>
    <vt:vector size="41" baseType="lpstr">
      <vt:lpstr>Aptos</vt:lpstr>
      <vt:lpstr>Aptos Display</vt:lpstr>
      <vt:lpstr>Arial</vt:lpstr>
      <vt:lpstr>Calibri</vt:lpstr>
      <vt:lpstr>Calibri Light</vt:lpstr>
      <vt:lpstr>Trebuchet MS</vt:lpstr>
      <vt:lpstr>Tw Cen MT</vt:lpstr>
      <vt:lpstr>Wingdings 3</vt:lpstr>
      <vt:lpstr>Office Theme</vt:lpstr>
      <vt:lpstr>1_Office Theme</vt:lpstr>
      <vt:lpstr>Custom Design</vt:lpstr>
      <vt:lpstr>1_Custom Design</vt:lpstr>
      <vt:lpstr>2_Office Theme</vt:lpstr>
      <vt:lpstr>3_Office Theme</vt:lpstr>
      <vt:lpstr>4_Office Theme</vt:lpstr>
      <vt:lpstr>Evolving Disability Support in Tertiary Education</vt:lpstr>
      <vt:lpstr>This Presentation aims to explore:</vt:lpstr>
      <vt:lpstr>Setting the Scene: Disability and Tertiary Education</vt:lpstr>
      <vt:lpstr>The Rights of Disabled Students and Learners</vt:lpstr>
      <vt:lpstr>More students with disabilities</vt:lpstr>
      <vt:lpstr>10 Year Overview – Overall Numbers Registering for HE Supports</vt:lpstr>
      <vt:lpstr>More pressure on support services</vt:lpstr>
      <vt:lpstr>Resources in HE Services – 7 Year View</vt:lpstr>
      <vt:lpstr>On the Ground Challenges for DSS:</vt:lpstr>
      <vt:lpstr>On the Ground Challenges for Students:</vt:lpstr>
      <vt:lpstr>Student and Staff Voices </vt:lpstr>
      <vt:lpstr>Reasonable Accommodations in FET Research – Why?</vt:lpstr>
      <vt:lpstr>Methodology/Sample – Stratified Quota Sampling</vt:lpstr>
      <vt:lpstr>RA in FET Scoping Research Findings</vt:lpstr>
      <vt:lpstr>Reasonable Accommodation Policies</vt:lpstr>
      <vt:lpstr>Needs Assessment (NA) Process</vt:lpstr>
      <vt:lpstr>Funding</vt:lpstr>
      <vt:lpstr>Other Significant Challenges Raised</vt:lpstr>
      <vt:lpstr>AHEAD Responses to Rising Disability in Further and Higher Education</vt:lpstr>
      <vt:lpstr>RA in FET: Key Recommendations</vt:lpstr>
      <vt:lpstr>Further Education: RA in FET Feedback Group</vt:lpstr>
      <vt:lpstr>Altitude Charter</vt:lpstr>
      <vt:lpstr>The Advantages of UD/L &amp; ALTITUDE Adoption:</vt:lpstr>
      <vt:lpstr>ALTITUDE—early actions</vt:lpstr>
      <vt:lpstr>How ALTITUDE Can Help Institutions</vt:lpstr>
      <vt:lpstr>Thank You For Listening!</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Dara Ryder</dc:creator>
  <cp:lastModifiedBy>Damien Claffey</cp:lastModifiedBy>
  <cp:revision>8</cp:revision>
  <dcterms:created xsi:type="dcterms:W3CDTF">2018-04-13T09:57:38Z</dcterms:created>
  <dcterms:modified xsi:type="dcterms:W3CDTF">2025-04-28T14:32:27Z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95725FFA-EDBD-44D1-8FEE-7A272E4E4258</vt:lpwstr>
  </property>
  <property fmtid="{D5CDD505-2E9C-101B-9397-08002B2CF9AE}" pid="3" name="ArticulatePath">
    <vt:lpwstr>What is UDL</vt:lpwstr>
  </property>
  <property fmtid="{D5CDD505-2E9C-101B-9397-08002B2CF9AE}" pid="4" name="ContentTypeId">
    <vt:lpwstr>0x010100983EAA2805582043B6C66D0C9C6BCAF9</vt:lpwstr>
  </property>
  <property fmtid="{D5CDD505-2E9C-101B-9397-08002B2CF9AE}" pid="5" name="Order">
    <vt:r8>21200</vt:r8>
  </property>
  <property fmtid="{D5CDD505-2E9C-101B-9397-08002B2CF9AE}" pid="6" name="MediaServiceImageTags">
    <vt:lpwstr/>
  </property>
</Properties>
</file>