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1"/>
  </p:notesMasterIdLst>
  <p:sldIdLst>
    <p:sldId id="382" r:id="rId6"/>
    <p:sldId id="387" r:id="rId7"/>
    <p:sldId id="388" r:id="rId8"/>
    <p:sldId id="347" r:id="rId9"/>
    <p:sldId id="395" r:id="rId10"/>
    <p:sldId id="366" r:id="rId11"/>
    <p:sldId id="400" r:id="rId12"/>
    <p:sldId id="402" r:id="rId13"/>
    <p:sldId id="398" r:id="rId14"/>
    <p:sldId id="399" r:id="rId15"/>
    <p:sldId id="404" r:id="rId16"/>
    <p:sldId id="405" r:id="rId17"/>
    <p:sldId id="401" r:id="rId18"/>
    <p:sldId id="406" r:id="rId19"/>
    <p:sldId id="39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567"/>
    <a:srgbClr val="D81A64"/>
    <a:srgbClr val="2846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0" d="100"/>
          <a:sy n="90" d="100"/>
        </p:scale>
        <p:origin x="30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B04B4-0EC0-40D3-A160-28911C984963}"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55B2E-B638-4EE0-A2CC-5C8045A3689E}" type="slidenum">
              <a:rPr lang="en-GB" smtClean="0"/>
              <a:t>‹#›</a:t>
            </a:fld>
            <a:endParaRPr lang="en-GB"/>
          </a:p>
        </p:txBody>
      </p:sp>
    </p:spTree>
    <p:extLst>
      <p:ext uri="{BB962C8B-B14F-4D97-AF65-F5344CB8AC3E}">
        <p14:creationId xmlns:p14="http://schemas.microsoft.com/office/powerpoint/2010/main" val="109899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NB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44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Despite increasing postgraduates they are still under-represented. Some </a:t>
            </a:r>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41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Briefly about AHEAD and NDPAC and why our strengths match up</a:t>
            </a:r>
          </a:p>
          <a:p>
            <a:endParaRPr lang="en-GB"/>
          </a:p>
          <a:p>
            <a:r>
              <a:rPr lang="en-IE"/>
              <a:t>Notes re NDPAC:</a:t>
            </a:r>
          </a:p>
          <a:p>
            <a:r>
              <a:rPr lang="en-IE"/>
              <a:t>Campaign to increase awareness of disabled postgrads began in 2019</a:t>
            </a:r>
          </a:p>
          <a:p>
            <a:endParaRPr lang="en-IE"/>
          </a:p>
          <a:p>
            <a:r>
              <a:rPr lang="en-IE"/>
              <a:t>NDPAC established to hear the voice of a group who were not at the decision-making table</a:t>
            </a:r>
          </a:p>
          <a:p>
            <a:endParaRPr lang="en-IE"/>
          </a:p>
          <a:p>
            <a:r>
              <a:rPr lang="en-IE"/>
              <a:t>Group organised, led and comprised of disabled people </a:t>
            </a:r>
          </a:p>
          <a:p>
            <a:endParaRPr lang="en-IE"/>
          </a:p>
          <a:p>
            <a:r>
              <a:rPr lang="en-IE"/>
              <a:t>Postgrads &amp; Early Career Researchers from colleges across Ireland, and growing</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D2654-B49D-4875-A03B-2B93728FB09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51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855B2E-B638-4EE0-A2CC-5C8045A3689E}" type="slidenum">
              <a:rPr lang="en-GB" smtClean="0"/>
              <a:t>6</a:t>
            </a:fld>
            <a:endParaRPr lang="en-GB"/>
          </a:p>
        </p:txBody>
      </p:sp>
    </p:spTree>
    <p:extLst>
      <p:ext uri="{BB962C8B-B14F-4D97-AF65-F5344CB8AC3E}">
        <p14:creationId xmlns:p14="http://schemas.microsoft.com/office/powerpoint/2010/main" val="1372907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0F42B-FAE9-C6EE-54E4-2B096F2B6872}"/>
              </a:ext>
              <a:ext uri="{C183D7F6-B498-43B3-948B-1728B52AA6E4}">
                <adec:decorative xmlns:adec="http://schemas.microsoft.com/office/drawing/2017/decorative" val="1"/>
              </a:ext>
            </a:extLst>
          </p:cNvPr>
          <p:cNvSpPr/>
          <p:nvPr userDrawn="1"/>
        </p:nvSpPr>
        <p:spPr>
          <a:xfrm>
            <a:off x="0" y="5940935"/>
            <a:ext cx="12192000" cy="86589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98076" y="2925927"/>
            <a:ext cx="5231220" cy="2207914"/>
          </a:xfrm>
        </p:spPr>
        <p:txBody>
          <a:bodyPr anchor="t"/>
          <a:lstStyle>
            <a:lvl1pPr algn="r">
              <a:defRPr sz="6000"/>
            </a:lvl1pPr>
          </a:lstStyle>
          <a:p>
            <a:endParaRPr lang="en-IE"/>
          </a:p>
        </p:txBody>
      </p:sp>
      <p:sp>
        <p:nvSpPr>
          <p:cNvPr id="3" name="Subtitle 2"/>
          <p:cNvSpPr>
            <a:spLocks noGrp="1"/>
          </p:cNvSpPr>
          <p:nvPr>
            <p:ph type="subTitle" idx="1"/>
          </p:nvPr>
        </p:nvSpPr>
        <p:spPr>
          <a:xfrm>
            <a:off x="598067" y="5133841"/>
            <a:ext cx="5231220" cy="515935"/>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17" name="Picture Placeholder 16">
            <a:extLst>
              <a:ext uri="{FF2B5EF4-FFF2-40B4-BE49-F238E27FC236}">
                <a16:creationId xmlns:a16="http://schemas.microsoft.com/office/drawing/2014/main" id="{91960C51-18C1-A431-2062-AA1C93E15F97}"/>
              </a:ext>
            </a:extLst>
          </p:cNvPr>
          <p:cNvSpPr>
            <a:spLocks noGrp="1"/>
          </p:cNvSpPr>
          <p:nvPr>
            <p:ph type="pic" sz="quarter" idx="10"/>
          </p:nvPr>
        </p:nvSpPr>
        <p:spPr>
          <a:xfrm>
            <a:off x="6362706" y="2651125"/>
            <a:ext cx="4056058" cy="2981325"/>
          </a:xfrm>
        </p:spPr>
        <p:txBody>
          <a:bodyPr/>
          <a:lstStyle/>
          <a:p>
            <a:endParaRPr lang="en-GB"/>
          </a:p>
        </p:txBody>
      </p:sp>
      <p:sp>
        <p:nvSpPr>
          <p:cNvPr id="15" name="TextBox 14">
            <a:extLst>
              <a:ext uri="{FF2B5EF4-FFF2-40B4-BE49-F238E27FC236}">
                <a16:creationId xmlns:a16="http://schemas.microsoft.com/office/drawing/2014/main" id="{E0115971-4559-6C3C-A896-48A13F318BC6}"/>
              </a:ext>
            </a:extLst>
          </p:cNvPr>
          <p:cNvSpPr txBox="1"/>
          <p:nvPr userDrawn="1"/>
        </p:nvSpPr>
        <p:spPr>
          <a:xfrm>
            <a:off x="1" y="6283854"/>
            <a:ext cx="8473794" cy="830997"/>
          </a:xfrm>
          <a:prstGeom prst="rect">
            <a:avLst/>
          </a:prstGeom>
          <a:noFill/>
        </p:spPr>
        <p:txBody>
          <a:bodyPr wrap="square" rtlCol="0">
            <a:spAutoFit/>
          </a:bodyPr>
          <a:lstStyle/>
          <a:p>
            <a:r>
              <a:rPr lang="en-GB" sz="2400" b="1">
                <a:solidFill>
                  <a:srgbClr val="D81A64"/>
                </a:solidFill>
              </a:rPr>
              <a:t>w:  </a:t>
            </a:r>
            <a:r>
              <a:rPr lang="en-GB" sz="2400" b="1">
                <a:solidFill>
                  <a:srgbClr val="274567"/>
                </a:solidFill>
              </a:rPr>
              <a:t>ahead.ie/postgraduate | </a:t>
            </a:r>
            <a:r>
              <a:rPr lang="en-GB" sz="2400" b="1" err="1">
                <a:solidFill>
                  <a:srgbClr val="D81A64"/>
                </a:solidFill>
              </a:rPr>
              <a:t>tw</a:t>
            </a:r>
            <a:r>
              <a:rPr lang="en-GB" sz="2400" b="1">
                <a:solidFill>
                  <a:srgbClr val="D81A64"/>
                </a:solidFill>
              </a:rPr>
              <a:t>: </a:t>
            </a:r>
            <a:r>
              <a:rPr lang="en-GB" sz="2400" b="1">
                <a:solidFill>
                  <a:srgbClr val="274567"/>
                </a:solidFill>
              </a:rPr>
              <a:t>@aheadireland I </a:t>
            </a:r>
            <a:r>
              <a:rPr lang="en-GB" sz="2400" b="1" err="1">
                <a:solidFill>
                  <a:srgbClr val="D81A64"/>
                </a:solidFill>
              </a:rPr>
              <a:t>tw</a:t>
            </a:r>
            <a:r>
              <a:rPr lang="en-GB" sz="2400" b="1">
                <a:solidFill>
                  <a:srgbClr val="D81A64"/>
                </a:solidFill>
              </a:rPr>
              <a:t>: </a:t>
            </a:r>
            <a:r>
              <a:rPr lang="en-GB" sz="2400" b="1">
                <a:solidFill>
                  <a:srgbClr val="274567"/>
                </a:solidFill>
              </a:rPr>
              <a:t>@NDPAC_</a:t>
            </a:r>
          </a:p>
          <a:p>
            <a:endParaRPr lang="en-GB" sz="2400" b="1">
              <a:solidFill>
                <a:srgbClr val="274567"/>
              </a:solidFill>
            </a:endParaRPr>
          </a:p>
        </p:txBody>
      </p:sp>
      <p:pic>
        <p:nvPicPr>
          <p:cNvPr id="8" name="Picture 7" descr="AHEAD Logo">
            <a:extLst>
              <a:ext uri="{FF2B5EF4-FFF2-40B4-BE49-F238E27FC236}">
                <a16:creationId xmlns:a16="http://schemas.microsoft.com/office/drawing/2014/main" id="{33A835DC-5026-B506-B4EB-71B8BBFE1F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2390" y="6407261"/>
            <a:ext cx="1781099" cy="220668"/>
          </a:xfrm>
          <a:prstGeom prst="rect">
            <a:avLst/>
          </a:prstGeom>
        </p:spPr>
      </p:pic>
      <p:pic>
        <p:nvPicPr>
          <p:cNvPr id="10" name="Picture 9" descr="NDPAC Logo">
            <a:extLst>
              <a:ext uri="{FF2B5EF4-FFF2-40B4-BE49-F238E27FC236}">
                <a16:creationId xmlns:a16="http://schemas.microsoft.com/office/drawing/2014/main" id="{3772A599-D8FC-B4E3-468B-A3DA373D3B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02552" y="6332497"/>
            <a:ext cx="1540853" cy="400234"/>
          </a:xfrm>
          <a:prstGeom prst="rect">
            <a:avLst/>
          </a:prstGeom>
        </p:spPr>
      </p:pic>
    </p:spTree>
    <p:custDataLst>
      <p:tags r:id="rId1"/>
    </p:custDataLst>
    <p:extLst>
      <p:ext uri="{BB962C8B-B14F-4D97-AF65-F5344CB8AC3E}">
        <p14:creationId xmlns:p14="http://schemas.microsoft.com/office/powerpoint/2010/main" val="51215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381610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13338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EEBE9D0-A595-4890-B5DA-C666A670FEBE}"/>
              </a:ext>
              <a:ext uri="{C183D7F6-B498-43B3-948B-1728B52AA6E4}">
                <adec:decorative xmlns:adec="http://schemas.microsoft.com/office/drawing/2017/decorative" val="1"/>
              </a:ext>
            </a:extLst>
          </p:cNvPr>
          <p:cNvCxnSpPr>
            <a:cxnSpLocks/>
          </p:cNvCxnSpPr>
          <p:nvPr userDrawn="1"/>
        </p:nvCxnSpPr>
        <p:spPr>
          <a:xfrm>
            <a:off x="1662642" y="2399970"/>
            <a:ext cx="8798529" cy="0"/>
          </a:xfrm>
          <a:prstGeom prst="line">
            <a:avLst/>
          </a:prstGeom>
        </p:spPr>
        <p:style>
          <a:lnRef idx="1">
            <a:schemeClr val="dk1"/>
          </a:lnRef>
          <a:fillRef idx="0">
            <a:schemeClr val="dk1"/>
          </a:fillRef>
          <a:effectRef idx="0">
            <a:schemeClr val="dk1"/>
          </a:effectRef>
          <a:fontRef idx="minor">
            <a:schemeClr val="tx1"/>
          </a:fontRef>
        </p:style>
      </p:cxnSp>
      <p:sp>
        <p:nvSpPr>
          <p:cNvPr id="5" name="Content Placeholder 4">
            <a:extLst>
              <a:ext uri="{FF2B5EF4-FFF2-40B4-BE49-F238E27FC236}">
                <a16:creationId xmlns:a16="http://schemas.microsoft.com/office/drawing/2014/main" id="{80506E71-DACD-4A3F-855F-C1ADC75CF9EA}"/>
              </a:ext>
            </a:extLst>
          </p:cNvPr>
          <p:cNvSpPr>
            <a:spLocks noGrp="1"/>
          </p:cNvSpPr>
          <p:nvPr>
            <p:ph sz="quarter" idx="10"/>
          </p:nvPr>
        </p:nvSpPr>
        <p:spPr>
          <a:xfrm>
            <a:off x="1533525" y="4279900"/>
            <a:ext cx="4886325" cy="1270000"/>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DFBB7804-0693-4A3A-ACB2-605263650B0A}"/>
              </a:ext>
            </a:extLst>
          </p:cNvPr>
          <p:cNvSpPr>
            <a:spLocks noGrp="1"/>
          </p:cNvSpPr>
          <p:nvPr>
            <p:ph type="title"/>
          </p:nvPr>
        </p:nvSpPr>
        <p:spPr>
          <a:xfrm>
            <a:off x="1676400" y="1053452"/>
            <a:ext cx="10515600" cy="1325563"/>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A5DC6508-FA90-485B-87BE-8E0DA7288E1D}"/>
              </a:ext>
            </a:extLst>
          </p:cNvPr>
          <p:cNvSpPr>
            <a:spLocks noGrp="1"/>
          </p:cNvSpPr>
          <p:nvPr>
            <p:ph sz="quarter" idx="11"/>
          </p:nvPr>
        </p:nvSpPr>
        <p:spPr>
          <a:xfrm>
            <a:off x="5781675" y="2773363"/>
            <a:ext cx="467995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10290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0F42B-FAE9-C6EE-54E4-2B096F2B6872}"/>
              </a:ext>
              <a:ext uri="{C183D7F6-B498-43B3-948B-1728B52AA6E4}">
                <adec:decorative xmlns:adec="http://schemas.microsoft.com/office/drawing/2017/decorative" val="1"/>
              </a:ext>
            </a:extLst>
          </p:cNvPr>
          <p:cNvSpPr/>
          <p:nvPr userDrawn="1"/>
        </p:nvSpPr>
        <p:spPr>
          <a:xfrm>
            <a:off x="0" y="5940935"/>
            <a:ext cx="12192000" cy="86589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LaunchPAD - Postgraduate, Academic and Disability, an AHEAD &amp; NDPAC Partnership">
            <a:extLst>
              <a:ext uri="{FF2B5EF4-FFF2-40B4-BE49-F238E27FC236}">
                <a16:creationId xmlns:a16="http://schemas.microsoft.com/office/drawing/2014/main" id="{FC1D031A-7C92-9090-3011-1BAF626E55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7803" y="9754"/>
            <a:ext cx="7062742" cy="2641084"/>
          </a:xfrm>
          <a:prstGeom prst="rect">
            <a:avLst/>
          </a:prstGeom>
        </p:spPr>
      </p:pic>
      <p:sp>
        <p:nvSpPr>
          <p:cNvPr id="2" name="Title 1"/>
          <p:cNvSpPr>
            <a:spLocks noGrp="1"/>
          </p:cNvSpPr>
          <p:nvPr>
            <p:ph type="ctrTitle"/>
          </p:nvPr>
        </p:nvSpPr>
        <p:spPr>
          <a:xfrm>
            <a:off x="598076" y="2925927"/>
            <a:ext cx="5231220" cy="2207914"/>
          </a:xfrm>
        </p:spPr>
        <p:txBody>
          <a:bodyPr anchor="t"/>
          <a:lstStyle>
            <a:lvl1pPr algn="r">
              <a:defRPr sz="6000"/>
            </a:lvl1pPr>
          </a:lstStyle>
          <a:p>
            <a:endParaRPr lang="en-IE"/>
          </a:p>
        </p:txBody>
      </p:sp>
      <p:sp>
        <p:nvSpPr>
          <p:cNvPr id="3" name="Subtitle 2"/>
          <p:cNvSpPr>
            <a:spLocks noGrp="1"/>
          </p:cNvSpPr>
          <p:nvPr>
            <p:ph type="subTitle" idx="1"/>
          </p:nvPr>
        </p:nvSpPr>
        <p:spPr>
          <a:xfrm>
            <a:off x="598067" y="5133841"/>
            <a:ext cx="5231220" cy="515935"/>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17" name="Picture Placeholder 16">
            <a:extLst>
              <a:ext uri="{FF2B5EF4-FFF2-40B4-BE49-F238E27FC236}">
                <a16:creationId xmlns:a16="http://schemas.microsoft.com/office/drawing/2014/main" id="{91960C51-18C1-A431-2062-AA1C93E15F97}"/>
              </a:ext>
            </a:extLst>
          </p:cNvPr>
          <p:cNvSpPr>
            <a:spLocks noGrp="1"/>
          </p:cNvSpPr>
          <p:nvPr>
            <p:ph type="pic" sz="quarter" idx="10"/>
          </p:nvPr>
        </p:nvSpPr>
        <p:spPr>
          <a:xfrm>
            <a:off x="6362706" y="2651125"/>
            <a:ext cx="4056058" cy="2981325"/>
          </a:xfrm>
        </p:spPr>
        <p:txBody>
          <a:bodyPr/>
          <a:lstStyle/>
          <a:p>
            <a:endParaRPr lang="en-GB"/>
          </a:p>
        </p:txBody>
      </p:sp>
      <p:sp>
        <p:nvSpPr>
          <p:cNvPr id="15" name="TextBox 14">
            <a:extLst>
              <a:ext uri="{FF2B5EF4-FFF2-40B4-BE49-F238E27FC236}">
                <a16:creationId xmlns:a16="http://schemas.microsoft.com/office/drawing/2014/main" id="{E0115971-4559-6C3C-A896-48A13F318BC6}"/>
              </a:ext>
            </a:extLst>
          </p:cNvPr>
          <p:cNvSpPr txBox="1"/>
          <p:nvPr userDrawn="1"/>
        </p:nvSpPr>
        <p:spPr>
          <a:xfrm>
            <a:off x="213481" y="6283854"/>
            <a:ext cx="8120893" cy="830997"/>
          </a:xfrm>
          <a:prstGeom prst="rect">
            <a:avLst/>
          </a:prstGeom>
          <a:noFill/>
        </p:spPr>
        <p:txBody>
          <a:bodyPr wrap="square" rtlCol="0">
            <a:spAutoFit/>
          </a:bodyPr>
          <a:lstStyle/>
          <a:p>
            <a:r>
              <a:rPr lang="en-GB" sz="2400" b="1">
                <a:solidFill>
                  <a:srgbClr val="D81A64"/>
                </a:solidFill>
              </a:rPr>
              <a:t>w:  </a:t>
            </a:r>
            <a:r>
              <a:rPr lang="en-GB" sz="2400" b="1">
                <a:solidFill>
                  <a:srgbClr val="274567"/>
                </a:solidFill>
              </a:rPr>
              <a:t>ahead.ie/launchpad | </a:t>
            </a:r>
            <a:r>
              <a:rPr lang="en-GB" sz="2400" b="1" err="1">
                <a:solidFill>
                  <a:srgbClr val="D81A64"/>
                </a:solidFill>
              </a:rPr>
              <a:t>tw</a:t>
            </a:r>
            <a:r>
              <a:rPr lang="en-GB" sz="2400" b="1">
                <a:solidFill>
                  <a:srgbClr val="D81A64"/>
                </a:solidFill>
              </a:rPr>
              <a:t>: </a:t>
            </a:r>
            <a:r>
              <a:rPr lang="en-GB" sz="2400" b="1">
                <a:solidFill>
                  <a:srgbClr val="274567"/>
                </a:solidFill>
              </a:rPr>
              <a:t>@aheadireland I </a:t>
            </a:r>
            <a:r>
              <a:rPr lang="en-GB" sz="2400" b="1" err="1">
                <a:solidFill>
                  <a:srgbClr val="D81A64"/>
                </a:solidFill>
              </a:rPr>
              <a:t>tw</a:t>
            </a:r>
            <a:r>
              <a:rPr lang="en-GB" sz="2400" b="1">
                <a:solidFill>
                  <a:srgbClr val="D81A64"/>
                </a:solidFill>
              </a:rPr>
              <a:t>: </a:t>
            </a:r>
            <a:r>
              <a:rPr lang="en-GB" sz="2400" b="1">
                <a:solidFill>
                  <a:srgbClr val="274567"/>
                </a:solidFill>
              </a:rPr>
              <a:t>@NDPAC_</a:t>
            </a:r>
          </a:p>
          <a:p>
            <a:endParaRPr lang="en-GB" sz="2400" b="1">
              <a:solidFill>
                <a:srgbClr val="274567"/>
              </a:solidFill>
            </a:endParaRPr>
          </a:p>
        </p:txBody>
      </p:sp>
      <p:pic>
        <p:nvPicPr>
          <p:cNvPr id="8" name="Picture 7" descr="AHEAD Logo">
            <a:extLst>
              <a:ext uri="{FF2B5EF4-FFF2-40B4-BE49-F238E27FC236}">
                <a16:creationId xmlns:a16="http://schemas.microsoft.com/office/drawing/2014/main" id="{33A835DC-5026-B506-B4EB-71B8BBFE1F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3795" y="6406423"/>
            <a:ext cx="1781099" cy="220668"/>
          </a:xfrm>
          <a:prstGeom prst="rect">
            <a:avLst/>
          </a:prstGeom>
        </p:spPr>
      </p:pic>
      <p:pic>
        <p:nvPicPr>
          <p:cNvPr id="10" name="Picture 9" descr="NDPAC Logo">
            <a:extLst>
              <a:ext uri="{FF2B5EF4-FFF2-40B4-BE49-F238E27FC236}">
                <a16:creationId xmlns:a16="http://schemas.microsoft.com/office/drawing/2014/main" id="{3772A599-D8FC-B4E3-468B-A3DA373D3B8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18616" y="6312429"/>
            <a:ext cx="1540853" cy="400234"/>
          </a:xfrm>
          <a:prstGeom prst="rect">
            <a:avLst/>
          </a:prstGeom>
        </p:spPr>
      </p:pic>
      <p:cxnSp>
        <p:nvCxnSpPr>
          <p:cNvPr id="12" name="Straight Connector 11">
            <a:extLst>
              <a:ext uri="{FF2B5EF4-FFF2-40B4-BE49-F238E27FC236}">
                <a16:creationId xmlns:a16="http://schemas.microsoft.com/office/drawing/2014/main" id="{4975FF77-DF22-B326-6C24-5B18602C1BC1}"/>
              </a:ext>
              <a:ext uri="{C183D7F6-B498-43B3-948B-1728B52AA6E4}">
                <adec:decorative xmlns:adec="http://schemas.microsoft.com/office/drawing/2017/decorative" val="1"/>
              </a:ext>
            </a:extLst>
          </p:cNvPr>
          <p:cNvCxnSpPr>
            <a:cxnSpLocks/>
          </p:cNvCxnSpPr>
          <p:nvPr userDrawn="1"/>
        </p:nvCxnSpPr>
        <p:spPr>
          <a:xfrm>
            <a:off x="6096000" y="2650838"/>
            <a:ext cx="0" cy="3015008"/>
          </a:xfrm>
          <a:prstGeom prst="line">
            <a:avLst/>
          </a:prstGeom>
          <a:ln w="38100">
            <a:solidFill>
              <a:srgbClr val="D81A6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11465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1662523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1203804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3739339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420609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custDataLst>
      <p:tags r:id="rId1"/>
    </p:custDataLst>
    <p:extLst>
      <p:ext uri="{BB962C8B-B14F-4D97-AF65-F5344CB8AC3E}">
        <p14:creationId xmlns:p14="http://schemas.microsoft.com/office/powerpoint/2010/main" val="361409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243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3455869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44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352502"/>
            <a:ext cx="3932237" cy="351648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113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7341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4136434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93499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200701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358036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160782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custDataLst>
      <p:tags r:id="rId1"/>
    </p:custDataLst>
    <p:extLst>
      <p:ext uri="{BB962C8B-B14F-4D97-AF65-F5344CB8AC3E}">
        <p14:creationId xmlns:p14="http://schemas.microsoft.com/office/powerpoint/2010/main" val="230676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7855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44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352502"/>
            <a:ext cx="3932237" cy="351648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263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5034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1.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1505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26" name="Picture 25">
            <a:extLst>
              <a:ext uri="{FF2B5EF4-FFF2-40B4-BE49-F238E27FC236}">
                <a16:creationId xmlns:a16="http://schemas.microsoft.com/office/drawing/2014/main" id="{3BE29B7A-1FAA-B9EA-3F07-B4B25FB165D8}"/>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19836" y="6025735"/>
            <a:ext cx="3844411" cy="832448"/>
          </a:xfrm>
          <a:prstGeom prst="rect">
            <a:avLst/>
          </a:prstGeom>
        </p:spPr>
      </p:pic>
    </p:spTree>
    <p:custDataLst>
      <p:tags r:id="rId14"/>
    </p:custDataLst>
    <p:extLst>
      <p:ext uri="{BB962C8B-B14F-4D97-AF65-F5344CB8AC3E}">
        <p14:creationId xmlns:p14="http://schemas.microsoft.com/office/powerpoint/2010/main" val="317862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800" b="1" kern="1200">
          <a:solidFill>
            <a:srgbClr val="DA1A6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rgbClr val="274567"/>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rgbClr val="274567"/>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rgbClr val="274567"/>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274567"/>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274567"/>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1505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3"/>
    </p:custDataLst>
    <p:extLst>
      <p:ext uri="{BB962C8B-B14F-4D97-AF65-F5344CB8AC3E}">
        <p14:creationId xmlns:p14="http://schemas.microsoft.com/office/powerpoint/2010/main" val="21826178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800" b="1" kern="1200">
          <a:solidFill>
            <a:srgbClr val="DA1A6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rgbClr val="274567"/>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rgbClr val="274567"/>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rgbClr val="274567"/>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274567"/>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274567"/>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500" y="2312605"/>
            <a:ext cx="5223179" cy="3291156"/>
          </a:xfrm>
        </p:spPr>
        <p:txBody>
          <a:bodyPr anchor="t">
            <a:normAutofit/>
          </a:bodyPr>
          <a:lstStyle/>
          <a:p>
            <a:pPr algn="ctr"/>
            <a:r>
              <a:rPr lang="en-GB" sz="4000" dirty="0">
                <a:solidFill>
                  <a:srgbClr val="D81A64"/>
                </a:solidFill>
                <a:latin typeface="+mn-lt"/>
              </a:rPr>
              <a:t>The Disabled Postgraduate Experience </a:t>
            </a:r>
            <a:endParaRPr lang="en-IE" sz="4000" b="1" dirty="0">
              <a:solidFill>
                <a:srgbClr val="D81A64"/>
              </a:solidFill>
              <a:latin typeface="+mn-lt"/>
            </a:endParaRPr>
          </a:p>
        </p:txBody>
      </p:sp>
      <p:pic>
        <p:nvPicPr>
          <p:cNvPr id="10" name="Picture 9" descr="LaunchPAD - Postgraduate, Academic and Disability, an AHEAD &amp; NDPAC Partnership">
            <a:extLst>
              <a:ext uri="{FF2B5EF4-FFF2-40B4-BE49-F238E27FC236}">
                <a16:creationId xmlns:a16="http://schemas.microsoft.com/office/drawing/2014/main" id="{FC1D031A-7C92-9090-3011-1BAF626E55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2322" y="1750270"/>
            <a:ext cx="5904364" cy="2207913"/>
          </a:xfrm>
          <a:prstGeom prst="rect">
            <a:avLst/>
          </a:prstGeom>
        </p:spPr>
      </p:pic>
      <p:cxnSp>
        <p:nvCxnSpPr>
          <p:cNvPr id="12" name="Straight Connector 11">
            <a:extLst>
              <a:ext uri="{FF2B5EF4-FFF2-40B4-BE49-F238E27FC236}">
                <a16:creationId xmlns:a16="http://schemas.microsoft.com/office/drawing/2014/main" id="{4975FF77-DF22-B326-6C24-5B18602C1BC1}"/>
              </a:ext>
              <a:ext uri="{C183D7F6-B498-43B3-948B-1728B52AA6E4}">
                <adec:decorative xmlns:adec="http://schemas.microsoft.com/office/drawing/2017/decorative" val="1"/>
              </a:ext>
            </a:extLst>
          </p:cNvPr>
          <p:cNvCxnSpPr>
            <a:cxnSpLocks/>
          </p:cNvCxnSpPr>
          <p:nvPr/>
        </p:nvCxnSpPr>
        <p:spPr>
          <a:xfrm>
            <a:off x="6096000" y="1615140"/>
            <a:ext cx="0" cy="3015008"/>
          </a:xfrm>
          <a:prstGeom prst="line">
            <a:avLst/>
          </a:prstGeom>
          <a:ln w="38100">
            <a:solidFill>
              <a:srgbClr val="D81A6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42B49FA-639E-F501-A837-8328A6D262C3}"/>
              </a:ext>
            </a:extLst>
          </p:cNvPr>
          <p:cNvSpPr txBox="1"/>
          <p:nvPr/>
        </p:nvSpPr>
        <p:spPr>
          <a:xfrm>
            <a:off x="235974" y="5869858"/>
            <a:ext cx="5584721" cy="369332"/>
          </a:xfrm>
          <a:prstGeom prst="rect">
            <a:avLst/>
          </a:prstGeom>
          <a:noFill/>
        </p:spPr>
        <p:txBody>
          <a:bodyPr wrap="square" rtlCol="0">
            <a:spAutoFit/>
          </a:bodyPr>
          <a:lstStyle/>
          <a:p>
            <a:r>
              <a:rPr lang="en-GB" dirty="0"/>
              <a:t>AHEAD Research Webinar 29</a:t>
            </a:r>
            <a:r>
              <a:rPr lang="en-GB" baseline="30000" dirty="0"/>
              <a:t>th</a:t>
            </a:r>
            <a:r>
              <a:rPr lang="en-GB" dirty="0"/>
              <a:t> of April 2025</a:t>
            </a:r>
          </a:p>
        </p:txBody>
      </p:sp>
    </p:spTree>
    <p:custDataLst>
      <p:tags r:id="rId1"/>
    </p:custDataLst>
    <p:extLst>
      <p:ext uri="{BB962C8B-B14F-4D97-AF65-F5344CB8AC3E}">
        <p14:creationId xmlns:p14="http://schemas.microsoft.com/office/powerpoint/2010/main" val="221306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F57E-98A6-1369-EC37-C15ADA031189}"/>
              </a:ext>
            </a:extLst>
          </p:cNvPr>
          <p:cNvSpPr>
            <a:spLocks noGrp="1"/>
          </p:cNvSpPr>
          <p:nvPr>
            <p:ph type="title"/>
          </p:nvPr>
        </p:nvSpPr>
        <p:spPr>
          <a:xfrm>
            <a:off x="248264" y="219092"/>
            <a:ext cx="10515600" cy="1325563"/>
          </a:xfrm>
        </p:spPr>
        <p:txBody>
          <a:bodyPr/>
          <a:lstStyle/>
          <a:p>
            <a:r>
              <a:rPr lang="en-GB" dirty="0"/>
              <a:t>Disabled Postgrad Experience</a:t>
            </a:r>
          </a:p>
        </p:txBody>
      </p:sp>
      <p:sp>
        <p:nvSpPr>
          <p:cNvPr id="5" name="Speech Bubble: Rectangle with Corners Rounded 4">
            <a:extLst>
              <a:ext uri="{FF2B5EF4-FFF2-40B4-BE49-F238E27FC236}">
                <a16:creationId xmlns:a16="http://schemas.microsoft.com/office/drawing/2014/main" id="{4A34731A-9DE5-5ED8-B770-1A72F3977137}"/>
              </a:ext>
              <a:ext uri="{C183D7F6-B498-43B3-948B-1728B52AA6E4}">
                <adec:decorative xmlns:adec="http://schemas.microsoft.com/office/drawing/2017/decorative" val="1"/>
              </a:ext>
            </a:extLst>
          </p:cNvPr>
          <p:cNvSpPr/>
          <p:nvPr/>
        </p:nvSpPr>
        <p:spPr>
          <a:xfrm>
            <a:off x="926744" y="1510911"/>
            <a:ext cx="3664921" cy="1852710"/>
          </a:xfrm>
          <a:prstGeom prst="wedgeRoundRectCallout">
            <a:avLst/>
          </a:prstGeom>
          <a:noFill/>
          <a:ln w="44450">
            <a:solidFill>
              <a:srgbClr val="D81A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descr="“I didn't feel like I was part of a class. I didn't get, wasn't able to get to know anybody. I was, I don't know, I found that quite sad.” (Participant 8)&#10;">
            <a:extLst>
              <a:ext uri="{FF2B5EF4-FFF2-40B4-BE49-F238E27FC236}">
                <a16:creationId xmlns:a16="http://schemas.microsoft.com/office/drawing/2014/main" id="{62A03353-336E-93CD-46DE-36B1698B7297}"/>
              </a:ext>
            </a:extLst>
          </p:cNvPr>
          <p:cNvSpPr txBox="1"/>
          <p:nvPr/>
        </p:nvSpPr>
        <p:spPr>
          <a:xfrm>
            <a:off x="1027469" y="1698602"/>
            <a:ext cx="3283975" cy="1477328"/>
          </a:xfrm>
          <a:prstGeom prst="rect">
            <a:avLst/>
          </a:prstGeom>
          <a:noFill/>
        </p:spPr>
        <p:txBody>
          <a:bodyPr wrap="square" rtlCol="0">
            <a:spAutoFit/>
          </a:bodyPr>
          <a:lstStyle/>
          <a:p>
            <a:pPr algn="ctr"/>
            <a:r>
              <a:rPr lang="en-GB" dirty="0">
                <a:latin typeface="Arial Nova Light" panose="020B0304020202020204" pitchFamily="34" charset="0"/>
              </a:rPr>
              <a:t>“I didn't feel like I was part of a class. I didn't get, wasn't able to get to know anybody. I was, I don't know, I found that quite sad.” </a:t>
            </a:r>
            <a:r>
              <a:rPr lang="en-GB" b="1" dirty="0">
                <a:latin typeface="Arial Nova Light" panose="020B0304020202020204" pitchFamily="34" charset="0"/>
              </a:rPr>
              <a:t>(Participant 8)</a:t>
            </a:r>
          </a:p>
        </p:txBody>
      </p:sp>
      <p:sp>
        <p:nvSpPr>
          <p:cNvPr id="6" name="Speech Bubble: Rectangle with Corners Rounded 5">
            <a:extLst>
              <a:ext uri="{FF2B5EF4-FFF2-40B4-BE49-F238E27FC236}">
                <a16:creationId xmlns:a16="http://schemas.microsoft.com/office/drawing/2014/main" id="{32FA475A-A4FD-EB6C-ADD7-77A83AD88547}"/>
              </a:ext>
              <a:ext uri="{C183D7F6-B498-43B3-948B-1728B52AA6E4}">
                <adec:decorative xmlns:adec="http://schemas.microsoft.com/office/drawing/2017/decorative" val="1"/>
              </a:ext>
            </a:extLst>
          </p:cNvPr>
          <p:cNvSpPr/>
          <p:nvPr/>
        </p:nvSpPr>
        <p:spPr>
          <a:xfrm>
            <a:off x="2492477" y="3871304"/>
            <a:ext cx="5024283" cy="2389879"/>
          </a:xfrm>
          <a:prstGeom prst="wedgeRoundRectCallout">
            <a:avLst/>
          </a:prstGeom>
          <a:noFill/>
          <a:ln w="44450">
            <a:solidFill>
              <a:srgbClr val="D81A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descr="“Yeah, it's been tough because like, it's not just, you're not just doing a thesis, you're doing a thesis with, with all your conditions and all the different things that they bring.” (Participant 12) &#10;">
            <a:extLst>
              <a:ext uri="{FF2B5EF4-FFF2-40B4-BE49-F238E27FC236}">
                <a16:creationId xmlns:a16="http://schemas.microsoft.com/office/drawing/2014/main" id="{65CDDFCC-6682-03DC-D77E-6E2A189962F2}"/>
              </a:ext>
            </a:extLst>
          </p:cNvPr>
          <p:cNvSpPr txBox="1"/>
          <p:nvPr/>
        </p:nvSpPr>
        <p:spPr>
          <a:xfrm>
            <a:off x="6941573" y="1628744"/>
            <a:ext cx="3205321" cy="2031325"/>
          </a:xfrm>
          <a:prstGeom prst="rect">
            <a:avLst/>
          </a:prstGeom>
          <a:noFill/>
        </p:spPr>
        <p:txBody>
          <a:bodyPr wrap="square" rtlCol="0">
            <a:spAutoFit/>
          </a:bodyPr>
          <a:lstStyle/>
          <a:p>
            <a:pPr algn="ctr"/>
            <a:r>
              <a:rPr lang="en-GB" dirty="0">
                <a:latin typeface="Arial Nova Light" panose="020B0304020202020204" pitchFamily="34" charset="0"/>
              </a:rPr>
              <a:t>“Yeah, it's been tough because like, it's not just, you're not just doing a thesis, you're doing a thesis with, with all your conditions and all the different things that they bring.” </a:t>
            </a:r>
            <a:r>
              <a:rPr lang="en-GB" b="1" dirty="0">
                <a:latin typeface="Arial Nova Light" panose="020B0304020202020204" pitchFamily="34" charset="0"/>
              </a:rPr>
              <a:t>(Participant 12) </a:t>
            </a:r>
          </a:p>
        </p:txBody>
      </p:sp>
      <p:sp>
        <p:nvSpPr>
          <p:cNvPr id="7" name="Speech Bubble: Rectangle with Corners Rounded 6">
            <a:extLst>
              <a:ext uri="{FF2B5EF4-FFF2-40B4-BE49-F238E27FC236}">
                <a16:creationId xmlns:a16="http://schemas.microsoft.com/office/drawing/2014/main" id="{1BBB7781-7BC4-4630-F85F-E3032D0B8BA2}"/>
              </a:ext>
              <a:ext uri="{C183D7F6-B498-43B3-948B-1728B52AA6E4}">
                <adec:decorative xmlns:adec="http://schemas.microsoft.com/office/drawing/2017/decorative" val="1"/>
              </a:ext>
            </a:extLst>
          </p:cNvPr>
          <p:cNvSpPr/>
          <p:nvPr/>
        </p:nvSpPr>
        <p:spPr>
          <a:xfrm>
            <a:off x="6810096" y="1514766"/>
            <a:ext cx="3468276" cy="2162497"/>
          </a:xfrm>
          <a:prstGeom prst="wedgeRoundRectCallout">
            <a:avLst/>
          </a:prstGeom>
          <a:noFill/>
          <a:ln w="44450">
            <a:solidFill>
              <a:srgbClr val="D81A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descr="“You have to fight for the basic requirements around buildings and access. You have to really, really fight for that. And you have to be the squeaky wheel. You have to be the voice and people say your complaining.” (Participant 1)&#10;">
            <a:extLst>
              <a:ext uri="{FF2B5EF4-FFF2-40B4-BE49-F238E27FC236}">
                <a16:creationId xmlns:a16="http://schemas.microsoft.com/office/drawing/2014/main" id="{A5E0F185-CF47-418F-45EB-1C803EFF97AE}"/>
              </a:ext>
            </a:extLst>
          </p:cNvPr>
          <p:cNvSpPr txBox="1"/>
          <p:nvPr/>
        </p:nvSpPr>
        <p:spPr>
          <a:xfrm>
            <a:off x="2839949" y="4143735"/>
            <a:ext cx="4173499" cy="2031325"/>
          </a:xfrm>
          <a:prstGeom prst="rect">
            <a:avLst/>
          </a:prstGeom>
          <a:noFill/>
        </p:spPr>
        <p:txBody>
          <a:bodyPr wrap="square">
            <a:spAutoFit/>
          </a:bodyPr>
          <a:lstStyle/>
          <a:p>
            <a:pPr algn="ctr"/>
            <a:r>
              <a:rPr lang="en-GB" dirty="0">
                <a:latin typeface="Arial Nova Light" panose="020B0304020202020204" pitchFamily="34" charset="0"/>
              </a:rPr>
              <a:t>“You have to fight for the basic requirements around buildings and access. You have to really, really fight for that. And you have to be the squeaky wheel. You have to be the voice and people say your complaining.” </a:t>
            </a:r>
            <a:r>
              <a:rPr lang="en-GB" b="1" dirty="0">
                <a:latin typeface="Arial Nova Light" panose="020B0304020202020204" pitchFamily="34" charset="0"/>
              </a:rPr>
              <a:t>(Participant 1)</a:t>
            </a:r>
          </a:p>
        </p:txBody>
      </p:sp>
    </p:spTree>
    <p:extLst>
      <p:ext uri="{BB962C8B-B14F-4D97-AF65-F5344CB8AC3E}">
        <p14:creationId xmlns:p14="http://schemas.microsoft.com/office/powerpoint/2010/main" val="339313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DC37-8F06-F637-42AB-B8A33CA5FC1A}"/>
              </a:ext>
            </a:extLst>
          </p:cNvPr>
          <p:cNvSpPr>
            <a:spLocks noGrp="1"/>
          </p:cNvSpPr>
          <p:nvPr>
            <p:ph type="title"/>
          </p:nvPr>
        </p:nvSpPr>
        <p:spPr>
          <a:xfrm>
            <a:off x="228600" y="219092"/>
            <a:ext cx="10515600" cy="1325563"/>
          </a:xfrm>
        </p:spPr>
        <p:txBody>
          <a:bodyPr/>
          <a:lstStyle/>
          <a:p>
            <a:r>
              <a:rPr lang="en-GB" dirty="0"/>
              <a:t>Funding</a:t>
            </a:r>
            <a:endParaRPr lang="en-GB" dirty="0">
              <a:highlight>
                <a:srgbClr val="FFFF00"/>
              </a:highlight>
            </a:endParaRPr>
          </a:p>
        </p:txBody>
      </p:sp>
      <p:sp>
        <p:nvSpPr>
          <p:cNvPr id="6" name="Speech Bubble: Rectangle with Corners Rounded 5">
            <a:extLst>
              <a:ext uri="{FF2B5EF4-FFF2-40B4-BE49-F238E27FC236}">
                <a16:creationId xmlns:a16="http://schemas.microsoft.com/office/drawing/2014/main" id="{67617085-3016-F6C3-66E1-FAE9C9C402FE}"/>
              </a:ext>
              <a:ext uri="{C183D7F6-B498-43B3-948B-1728B52AA6E4}">
                <adec:decorative xmlns:adec="http://schemas.microsoft.com/office/drawing/2017/decorative" val="1"/>
              </a:ext>
            </a:extLst>
          </p:cNvPr>
          <p:cNvSpPr/>
          <p:nvPr/>
        </p:nvSpPr>
        <p:spPr>
          <a:xfrm>
            <a:off x="6207817" y="1017663"/>
            <a:ext cx="3664921" cy="4218015"/>
          </a:xfrm>
          <a:prstGeom prst="wedgeRoundRectCallout">
            <a:avLst/>
          </a:prstGeom>
          <a:noFill/>
          <a:ln w="44450">
            <a:solidFill>
              <a:srgbClr val="D81A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descr="&quot;I wish that they'd offered me to do maybe part time, but at the time, like, the funding will only fund you if you're full time. But, Yeah, and also, I think if I became sick again, I wish I was able to apply to the IRC to do part time.&quot; (Participant 10)&#10;">
            <a:extLst>
              <a:ext uri="{FF2B5EF4-FFF2-40B4-BE49-F238E27FC236}">
                <a16:creationId xmlns:a16="http://schemas.microsoft.com/office/drawing/2014/main" id="{3D6A09E9-7725-57EB-8680-D967B902AE5D}"/>
              </a:ext>
            </a:extLst>
          </p:cNvPr>
          <p:cNvSpPr txBox="1"/>
          <p:nvPr/>
        </p:nvSpPr>
        <p:spPr>
          <a:xfrm>
            <a:off x="1208111" y="1997839"/>
            <a:ext cx="3274142" cy="2862322"/>
          </a:xfrm>
          <a:prstGeom prst="rect">
            <a:avLst/>
          </a:prstGeom>
          <a:noFill/>
        </p:spPr>
        <p:txBody>
          <a:bodyPr wrap="square" rtlCol="0">
            <a:spAutoFit/>
          </a:bodyPr>
          <a:lstStyle/>
          <a:p>
            <a:pPr algn="ctr">
              <a:spcBef>
                <a:spcPts val="0"/>
              </a:spcBef>
              <a:spcAft>
                <a:spcPts val="1800"/>
              </a:spcAft>
            </a:pPr>
            <a:r>
              <a:rPr lang="en-GB" sz="2000" dirty="0">
                <a:effectLst/>
                <a:latin typeface="Arial Nova Light" panose="020B0304020202020204" pitchFamily="34" charset="0"/>
              </a:rPr>
              <a:t>"I wish that they'd offered me to do maybe part time, but at the time, like, the funding will only fund you if you're full time. But, Yeah, and also, I think if I became sick again, I wish I was able to apply to the IRC to do part time." </a:t>
            </a:r>
            <a:r>
              <a:rPr lang="en-GB" sz="2000" b="1" dirty="0">
                <a:effectLst/>
                <a:latin typeface="Arial Nova Light" panose="020B0304020202020204" pitchFamily="34" charset="0"/>
              </a:rPr>
              <a:t>(Participant 10)</a:t>
            </a:r>
          </a:p>
        </p:txBody>
      </p:sp>
      <p:sp>
        <p:nvSpPr>
          <p:cNvPr id="8" name="Speech Bubble: Rectangle with Corners Rounded 7">
            <a:extLst>
              <a:ext uri="{FF2B5EF4-FFF2-40B4-BE49-F238E27FC236}">
                <a16:creationId xmlns:a16="http://schemas.microsoft.com/office/drawing/2014/main" id="{7CE6258E-5D8F-8DC8-22EB-36236A780503}"/>
              </a:ext>
              <a:ext uri="{C183D7F6-B498-43B3-948B-1728B52AA6E4}">
                <adec:decorative xmlns:adec="http://schemas.microsoft.com/office/drawing/2017/decorative" val="1"/>
              </a:ext>
            </a:extLst>
          </p:cNvPr>
          <p:cNvSpPr/>
          <p:nvPr/>
        </p:nvSpPr>
        <p:spPr>
          <a:xfrm>
            <a:off x="816077" y="1742106"/>
            <a:ext cx="4129549" cy="3493572"/>
          </a:xfrm>
          <a:prstGeom prst="wedgeRoundRectCallout">
            <a:avLst/>
          </a:prstGeom>
          <a:noFill/>
          <a:ln w="44450">
            <a:solidFill>
              <a:srgbClr val="D81A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descr="“Well, as I mentioned, the disability allowance, so I get to keep that. And I also get a SUSI grant at the special rate because the disability allowance. And that could potentially be problematic when it comes to the end of my PhD, because they give four years funding for both grads at a maximum. And I've already spent one on my master's, so I only have three years for a PhD.” (Participant 8)&#10;">
            <a:extLst>
              <a:ext uri="{FF2B5EF4-FFF2-40B4-BE49-F238E27FC236}">
                <a16:creationId xmlns:a16="http://schemas.microsoft.com/office/drawing/2014/main" id="{BCA38FA7-011C-DF17-9521-7078A16CF44E}"/>
              </a:ext>
            </a:extLst>
          </p:cNvPr>
          <p:cNvSpPr txBox="1"/>
          <p:nvPr/>
        </p:nvSpPr>
        <p:spPr>
          <a:xfrm>
            <a:off x="6449335" y="1141511"/>
            <a:ext cx="3283974" cy="3970318"/>
          </a:xfrm>
          <a:prstGeom prst="rect">
            <a:avLst/>
          </a:prstGeom>
          <a:noFill/>
        </p:spPr>
        <p:txBody>
          <a:bodyPr wrap="square" rtlCol="0">
            <a:spAutoFit/>
          </a:bodyPr>
          <a:lstStyle/>
          <a:p>
            <a:pPr algn="ctr"/>
            <a:r>
              <a:rPr lang="en-GB" dirty="0">
                <a:latin typeface="Arial Nova Light" panose="020B0304020202020204" pitchFamily="34" charset="0"/>
              </a:rPr>
              <a:t>“Well, as I mentioned, the disability allowance, so I get to keep that. And I also get a SUSI grant at the special rate because the disability allowance. And that could potentially be problematic when it comes to the end of my PhD, because they give four years funding for both grads at a maximum. And I've already spent one on my master's, so I only have three years for a PhD.” </a:t>
            </a:r>
            <a:r>
              <a:rPr lang="en-GB" b="1" dirty="0">
                <a:latin typeface="Arial Nova Light" panose="020B0304020202020204" pitchFamily="34" charset="0"/>
              </a:rPr>
              <a:t>(Participant 8)</a:t>
            </a:r>
          </a:p>
        </p:txBody>
      </p:sp>
    </p:spTree>
    <p:extLst>
      <p:ext uri="{BB962C8B-B14F-4D97-AF65-F5344CB8AC3E}">
        <p14:creationId xmlns:p14="http://schemas.microsoft.com/office/powerpoint/2010/main" val="227014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8A99-6DAD-7455-3247-1CFF4D242D20}"/>
              </a:ext>
            </a:extLst>
          </p:cNvPr>
          <p:cNvSpPr>
            <a:spLocks noGrp="1"/>
          </p:cNvSpPr>
          <p:nvPr>
            <p:ph type="title"/>
          </p:nvPr>
        </p:nvSpPr>
        <p:spPr>
          <a:xfrm>
            <a:off x="405580" y="296299"/>
            <a:ext cx="10515600" cy="1325563"/>
          </a:xfrm>
        </p:spPr>
        <p:txBody>
          <a:bodyPr>
            <a:normAutofit fontScale="90000"/>
          </a:bodyPr>
          <a:lstStyle/>
          <a:p>
            <a:r>
              <a:rPr lang="en-GB" dirty="0"/>
              <a:t>Experiences in Accessing Disability Supports</a:t>
            </a:r>
          </a:p>
        </p:txBody>
      </p:sp>
      <p:sp>
        <p:nvSpPr>
          <p:cNvPr id="6" name="Speech Bubble: Rectangle with Corners Rounded 5">
            <a:extLst>
              <a:ext uri="{FF2B5EF4-FFF2-40B4-BE49-F238E27FC236}">
                <a16:creationId xmlns:a16="http://schemas.microsoft.com/office/drawing/2014/main" id="{CE028D8F-03AE-EF49-B93C-18E50D9F0854}"/>
              </a:ext>
              <a:ext uri="{C183D7F6-B498-43B3-948B-1728B52AA6E4}">
                <adec:decorative xmlns:adec="http://schemas.microsoft.com/office/drawing/2017/decorative" val="1"/>
              </a:ext>
            </a:extLst>
          </p:cNvPr>
          <p:cNvSpPr/>
          <p:nvPr/>
        </p:nvSpPr>
        <p:spPr>
          <a:xfrm>
            <a:off x="6886492" y="1826798"/>
            <a:ext cx="4034688" cy="3158157"/>
          </a:xfrm>
          <a:prstGeom prst="wedgeRoundRectCallout">
            <a:avLst/>
          </a:prstGeom>
          <a:noFill/>
          <a:ln w="44450">
            <a:solidFill>
              <a:srgbClr val="D81A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descr="“But they want 850 euro for the diagnosis. Okay. So, at the time I couldn't afford that. No. So, I still haven't paid for it. Okay. And at the same time, I went to my GP and there was a seven-year waiting list.” (Participant 13) &#10;">
            <a:extLst>
              <a:ext uri="{FF2B5EF4-FFF2-40B4-BE49-F238E27FC236}">
                <a16:creationId xmlns:a16="http://schemas.microsoft.com/office/drawing/2014/main" id="{8B31619F-BCFA-8C18-5434-29A9D490BDFD}"/>
              </a:ext>
            </a:extLst>
          </p:cNvPr>
          <p:cNvSpPr txBox="1"/>
          <p:nvPr/>
        </p:nvSpPr>
        <p:spPr>
          <a:xfrm>
            <a:off x="1308462" y="2510319"/>
            <a:ext cx="4787538" cy="2677656"/>
          </a:xfrm>
          <a:prstGeom prst="rect">
            <a:avLst/>
          </a:prstGeom>
          <a:noFill/>
        </p:spPr>
        <p:txBody>
          <a:bodyPr wrap="square" rtlCol="0">
            <a:spAutoFit/>
          </a:bodyPr>
          <a:lstStyle/>
          <a:p>
            <a:pPr algn="ctr"/>
            <a:r>
              <a:rPr lang="en-GB" sz="2400" dirty="0">
                <a:latin typeface="Arial Nova Light" panose="020B0304020202020204" pitchFamily="34" charset="0"/>
              </a:rPr>
              <a:t>“But they want 850 euro for the diagnosis. Okay. So, at the time I couldn't afford that. No. So, I still haven't paid for it. Okay. And at the same time, I went to my GP and there was a seven-year waiting list.” </a:t>
            </a:r>
            <a:r>
              <a:rPr lang="en-GB" sz="2400" b="1" dirty="0">
                <a:latin typeface="Arial Nova Light" panose="020B0304020202020204" pitchFamily="34" charset="0"/>
              </a:rPr>
              <a:t>(Participant 13) </a:t>
            </a:r>
          </a:p>
        </p:txBody>
      </p:sp>
      <p:sp>
        <p:nvSpPr>
          <p:cNvPr id="8" name="Speech Bubble: Rectangle with Corners Rounded 7">
            <a:extLst>
              <a:ext uri="{FF2B5EF4-FFF2-40B4-BE49-F238E27FC236}">
                <a16:creationId xmlns:a16="http://schemas.microsoft.com/office/drawing/2014/main" id="{3F95C483-FEE8-FE08-897D-2302547CC115}"/>
              </a:ext>
              <a:ext uri="{C183D7F6-B498-43B3-948B-1728B52AA6E4}">
                <adec:decorative xmlns:adec="http://schemas.microsoft.com/office/drawing/2017/decorative" val="1"/>
              </a:ext>
            </a:extLst>
          </p:cNvPr>
          <p:cNvSpPr/>
          <p:nvPr/>
        </p:nvSpPr>
        <p:spPr>
          <a:xfrm>
            <a:off x="794172" y="2386895"/>
            <a:ext cx="5567299" cy="2922524"/>
          </a:xfrm>
          <a:prstGeom prst="wedgeRoundRectCallout">
            <a:avLst/>
          </a:prstGeom>
          <a:noFill/>
          <a:ln w="44450">
            <a:solidFill>
              <a:srgbClr val="D81A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descr="“Then when I started the course, I had a meeting with the disability officer, and she gave me the [livescribe] pen, gave me my time, anything I needed, and, like, she would check in every semester and everything.” (Participant 2)&#10;">
            <a:extLst>
              <a:ext uri="{FF2B5EF4-FFF2-40B4-BE49-F238E27FC236}">
                <a16:creationId xmlns:a16="http://schemas.microsoft.com/office/drawing/2014/main" id="{4538E82A-5D4F-2904-074A-0CEDF272A403}"/>
              </a:ext>
            </a:extLst>
          </p:cNvPr>
          <p:cNvSpPr txBox="1"/>
          <p:nvPr/>
        </p:nvSpPr>
        <p:spPr>
          <a:xfrm>
            <a:off x="7141994" y="2083744"/>
            <a:ext cx="3523684" cy="2554545"/>
          </a:xfrm>
          <a:prstGeom prst="rect">
            <a:avLst/>
          </a:prstGeom>
          <a:noFill/>
        </p:spPr>
        <p:txBody>
          <a:bodyPr wrap="square">
            <a:spAutoFit/>
          </a:bodyPr>
          <a:lstStyle/>
          <a:p>
            <a:pPr algn="ctr"/>
            <a:r>
              <a:rPr lang="en-GB" sz="2000" dirty="0">
                <a:latin typeface="Arial Nova Light" panose="020B0304020202020204" pitchFamily="34" charset="0"/>
              </a:rPr>
              <a:t>“Then when I started the course, I had a meeting with the disability officer, and she gave me the [</a:t>
            </a:r>
            <a:r>
              <a:rPr lang="en-GB" sz="2000" dirty="0" err="1">
                <a:latin typeface="Arial Nova Light" panose="020B0304020202020204" pitchFamily="34" charset="0"/>
              </a:rPr>
              <a:t>livescribe</a:t>
            </a:r>
            <a:r>
              <a:rPr lang="en-GB" sz="2000" dirty="0">
                <a:latin typeface="Arial Nova Light" panose="020B0304020202020204" pitchFamily="34" charset="0"/>
              </a:rPr>
              <a:t>] pen, gave me my time, anything I needed, and, like, she would check in every semester and everything</a:t>
            </a:r>
            <a:r>
              <a:rPr lang="en-GB" sz="2000" b="1" dirty="0">
                <a:latin typeface="Arial Nova Light" panose="020B0304020202020204" pitchFamily="34" charset="0"/>
              </a:rPr>
              <a:t>.” (Participant 2)</a:t>
            </a:r>
          </a:p>
        </p:txBody>
      </p:sp>
    </p:spTree>
    <p:extLst>
      <p:ext uri="{BB962C8B-B14F-4D97-AF65-F5344CB8AC3E}">
        <p14:creationId xmlns:p14="http://schemas.microsoft.com/office/powerpoint/2010/main" val="41082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DC37-8F06-F637-42AB-B8A33CA5FC1A}"/>
              </a:ext>
            </a:extLst>
          </p:cNvPr>
          <p:cNvSpPr>
            <a:spLocks noGrp="1"/>
          </p:cNvSpPr>
          <p:nvPr>
            <p:ph type="title"/>
          </p:nvPr>
        </p:nvSpPr>
        <p:spPr>
          <a:xfrm>
            <a:off x="258097" y="212529"/>
            <a:ext cx="10515600" cy="1325563"/>
          </a:xfrm>
        </p:spPr>
        <p:txBody>
          <a:bodyPr>
            <a:normAutofit/>
          </a:bodyPr>
          <a:lstStyle/>
          <a:p>
            <a:r>
              <a:rPr lang="en-GB" dirty="0"/>
              <a:t>Supervisor/Student Relationship</a:t>
            </a:r>
            <a:endParaRPr lang="en-GB" dirty="0">
              <a:highlight>
                <a:srgbClr val="FFFF00"/>
              </a:highlight>
            </a:endParaRPr>
          </a:p>
        </p:txBody>
      </p:sp>
      <p:sp>
        <p:nvSpPr>
          <p:cNvPr id="6" name="Speech Bubble: Rectangle with Corners Rounded 5">
            <a:extLst>
              <a:ext uri="{FF2B5EF4-FFF2-40B4-BE49-F238E27FC236}">
                <a16:creationId xmlns:a16="http://schemas.microsoft.com/office/drawing/2014/main" id="{813F968A-E4E5-C17E-9C7B-72746826AC00}"/>
              </a:ext>
              <a:ext uri="{C183D7F6-B498-43B3-948B-1728B52AA6E4}">
                <adec:decorative xmlns:adec="http://schemas.microsoft.com/office/drawing/2017/decorative" val="1"/>
              </a:ext>
            </a:extLst>
          </p:cNvPr>
          <p:cNvSpPr/>
          <p:nvPr/>
        </p:nvSpPr>
        <p:spPr>
          <a:xfrm>
            <a:off x="656303" y="1584242"/>
            <a:ext cx="4141839" cy="1916042"/>
          </a:xfrm>
          <a:prstGeom prst="wedgeRoundRectCallout">
            <a:avLst/>
          </a:prstGeom>
          <a:noFill/>
          <a:ln w="44450">
            <a:solidFill>
              <a:srgbClr val="D81A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descr="“He wasn't particularly nice or encouraging or inclusive or anything that as an educator should be. So, he was kind of saying to me, well, if you submit that [thesis], I won't support you.” (Participant 5)&#10;">
            <a:extLst>
              <a:ext uri="{FF2B5EF4-FFF2-40B4-BE49-F238E27FC236}">
                <a16:creationId xmlns:a16="http://schemas.microsoft.com/office/drawing/2014/main" id="{C711938C-23AE-855D-EACD-DE9A190E3A7D}"/>
              </a:ext>
            </a:extLst>
          </p:cNvPr>
          <p:cNvSpPr txBox="1"/>
          <p:nvPr/>
        </p:nvSpPr>
        <p:spPr>
          <a:xfrm>
            <a:off x="737419" y="1642025"/>
            <a:ext cx="3805084" cy="1754326"/>
          </a:xfrm>
          <a:prstGeom prst="rect">
            <a:avLst/>
          </a:prstGeom>
          <a:noFill/>
        </p:spPr>
        <p:txBody>
          <a:bodyPr wrap="square" rtlCol="0">
            <a:spAutoFit/>
          </a:bodyPr>
          <a:lstStyle/>
          <a:p>
            <a:pPr algn="ctr"/>
            <a:r>
              <a:rPr lang="en-GB" dirty="0">
                <a:latin typeface="Arial Nova Light" panose="020B0304020202020204" pitchFamily="34" charset="0"/>
              </a:rPr>
              <a:t>“He wasn't particularly nice or encouraging or inclusive or anything that as an educator should be. So, he was kind of saying to me, well, if you submit that [thesis], I won't support you.” </a:t>
            </a:r>
            <a:r>
              <a:rPr lang="en-GB" b="1" dirty="0">
                <a:latin typeface="Arial Nova Light" panose="020B0304020202020204" pitchFamily="34" charset="0"/>
              </a:rPr>
              <a:t>(Participant 5)</a:t>
            </a:r>
          </a:p>
        </p:txBody>
      </p:sp>
      <p:sp>
        <p:nvSpPr>
          <p:cNvPr id="7" name="Speech Bubble: Rectangle with Corners Rounded 6">
            <a:extLst>
              <a:ext uri="{FF2B5EF4-FFF2-40B4-BE49-F238E27FC236}">
                <a16:creationId xmlns:a16="http://schemas.microsoft.com/office/drawing/2014/main" id="{6A28B112-6743-2D89-FF8A-BEDE50C06F49}"/>
              </a:ext>
              <a:ext uri="{C183D7F6-B498-43B3-948B-1728B52AA6E4}">
                <adec:decorative xmlns:adec="http://schemas.microsoft.com/office/drawing/2017/decorative" val="1"/>
              </a:ext>
            </a:extLst>
          </p:cNvPr>
          <p:cNvSpPr/>
          <p:nvPr/>
        </p:nvSpPr>
        <p:spPr>
          <a:xfrm>
            <a:off x="7178040" y="1245657"/>
            <a:ext cx="4357657" cy="3655527"/>
          </a:xfrm>
          <a:prstGeom prst="wedgeRoundRectCallout">
            <a:avLst/>
          </a:prstGeom>
          <a:noFill/>
          <a:ln w="44450">
            <a:solidFill>
              <a:srgbClr val="D81A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descr="“I have to say, I, I do have a wonderful supervisor and very supportive. Even though she's never worked before fully with a visual impaired student before, she's very understanding and actually at the beginning I asked her to close her eyes and open the document so she can listen to my program and see in a way how I read.” (Participant 15) &#10;">
            <a:extLst>
              <a:ext uri="{FF2B5EF4-FFF2-40B4-BE49-F238E27FC236}">
                <a16:creationId xmlns:a16="http://schemas.microsoft.com/office/drawing/2014/main" id="{D1A7D0CA-9AFB-9004-8534-171BC3C59E67}"/>
              </a:ext>
            </a:extLst>
          </p:cNvPr>
          <p:cNvSpPr txBox="1"/>
          <p:nvPr/>
        </p:nvSpPr>
        <p:spPr>
          <a:xfrm>
            <a:off x="7604096" y="1395137"/>
            <a:ext cx="3505544" cy="3416320"/>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GB" sz="2000" b="0" i="0" u="none" strike="noStrike" kern="1200" cap="none" spc="0" normalizeH="0" baseline="0" noProof="0" dirty="0">
                <a:ln>
                  <a:noFill/>
                </a:ln>
                <a:effectLst/>
                <a:uLnTx/>
                <a:uFillTx/>
                <a:latin typeface="Arial Nova Light" panose="020B0304020202020204" pitchFamily="34" charset="0"/>
                <a:ea typeface="Calibri" panose="020F0502020204030204" pitchFamily="34" charset="0"/>
                <a:cs typeface="Calibri" panose="020F0502020204030204" pitchFamily="34" charset="0"/>
              </a:rPr>
              <a:t>“I have to say, I, I do have a wonderful supervisor and very supportive. Even though she's never worked before fully with a visual impaired student before, she's very understanding and actually at the beginning I asked her to close her eyes and open the document so she can listen to my program and see in a way how I read.” </a:t>
            </a:r>
            <a:r>
              <a:rPr kumimoji="0" lang="en-GB" sz="2000" b="1" i="0" u="none" strike="noStrike" kern="1200" cap="none" spc="0" normalizeH="0" baseline="0" noProof="0" dirty="0">
                <a:ln>
                  <a:noFill/>
                </a:ln>
                <a:effectLst/>
                <a:uLnTx/>
                <a:uFillTx/>
                <a:latin typeface="Arial Nova Light" panose="020B0304020202020204" pitchFamily="34" charset="0"/>
                <a:ea typeface="Calibri" panose="020F0502020204030204" pitchFamily="34" charset="0"/>
                <a:cs typeface="Calibri" panose="020F0502020204030204" pitchFamily="34" charset="0"/>
              </a:rPr>
              <a:t>(Participant 15) </a:t>
            </a:r>
          </a:p>
        </p:txBody>
      </p:sp>
      <p:sp>
        <p:nvSpPr>
          <p:cNvPr id="8" name="Speech Bubble: Rectangle with Corners Rounded 7">
            <a:extLst>
              <a:ext uri="{FF2B5EF4-FFF2-40B4-BE49-F238E27FC236}">
                <a16:creationId xmlns:a16="http://schemas.microsoft.com/office/drawing/2014/main" id="{1869F625-4684-09C4-E10F-2A7CE4552587}"/>
              </a:ext>
              <a:ext uri="{C183D7F6-B498-43B3-948B-1728B52AA6E4}">
                <adec:decorative xmlns:adec="http://schemas.microsoft.com/office/drawing/2017/decorative" val="1"/>
              </a:ext>
            </a:extLst>
          </p:cNvPr>
          <p:cNvSpPr/>
          <p:nvPr/>
        </p:nvSpPr>
        <p:spPr>
          <a:xfrm>
            <a:off x="3199909" y="3787594"/>
            <a:ext cx="3628104" cy="2419905"/>
          </a:xfrm>
          <a:prstGeom prst="wedgeRoundRectCallout">
            <a:avLst/>
          </a:prstGeom>
          <a:noFill/>
          <a:ln w="44450">
            <a:solidFill>
              <a:srgbClr val="D81A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descr="“There have definitely been some incidences where, kind of, I've not felt supported or I felt that, you know, the health problems are causing more trouble than they feel happy putting up with.” (Participant  4)&#10;">
            <a:extLst>
              <a:ext uri="{FF2B5EF4-FFF2-40B4-BE49-F238E27FC236}">
                <a16:creationId xmlns:a16="http://schemas.microsoft.com/office/drawing/2014/main" id="{78626357-B9AA-4785-DD41-9E35FC20EEFE}"/>
              </a:ext>
            </a:extLst>
          </p:cNvPr>
          <p:cNvSpPr txBox="1"/>
          <p:nvPr/>
        </p:nvSpPr>
        <p:spPr>
          <a:xfrm>
            <a:off x="3367057" y="3843384"/>
            <a:ext cx="3293807" cy="2308324"/>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GB" sz="2000" b="0" i="0" u="none" strike="noStrike" kern="1200" cap="none" spc="0" normalizeH="0" baseline="0" noProof="0" dirty="0">
                <a:ln>
                  <a:noFill/>
                </a:ln>
                <a:effectLst/>
                <a:uLnTx/>
                <a:uFillTx/>
                <a:latin typeface="Arial Nova Light" panose="020B0304020202020204" pitchFamily="34" charset="0"/>
                <a:ea typeface="Calibri" panose="020F0502020204030204" pitchFamily="34" charset="0"/>
                <a:cs typeface="Calibri" panose="020F0502020204030204" pitchFamily="34" charset="0"/>
              </a:rPr>
              <a:t>“There have definitely been some incidences where, kind of, I've not felt supported or I felt that, you know, the health problems are causing more trouble than they feel happy putting up with.” </a:t>
            </a:r>
            <a:r>
              <a:rPr kumimoji="0" lang="en-GB" sz="2000" b="1" i="0" u="none" strike="noStrike" kern="1200" cap="none" spc="0" normalizeH="0" baseline="0" noProof="0" dirty="0">
                <a:ln>
                  <a:noFill/>
                </a:ln>
                <a:effectLst/>
                <a:uLnTx/>
                <a:uFillTx/>
                <a:latin typeface="Arial Nova Light" panose="020B0304020202020204" pitchFamily="34" charset="0"/>
                <a:ea typeface="Calibri" panose="020F0502020204030204" pitchFamily="34" charset="0"/>
                <a:cs typeface="Calibri" panose="020F0502020204030204" pitchFamily="34" charset="0"/>
              </a:rPr>
              <a:t>(Participant  4)</a:t>
            </a:r>
          </a:p>
        </p:txBody>
      </p:sp>
    </p:spTree>
    <p:extLst>
      <p:ext uri="{BB962C8B-B14F-4D97-AF65-F5344CB8AC3E}">
        <p14:creationId xmlns:p14="http://schemas.microsoft.com/office/powerpoint/2010/main" val="147269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DC37-8F06-F637-42AB-B8A33CA5FC1A}"/>
              </a:ext>
            </a:extLst>
          </p:cNvPr>
          <p:cNvSpPr>
            <a:spLocks noGrp="1"/>
          </p:cNvSpPr>
          <p:nvPr>
            <p:ph type="title"/>
          </p:nvPr>
        </p:nvSpPr>
        <p:spPr>
          <a:xfrm>
            <a:off x="427784" y="217423"/>
            <a:ext cx="10515600" cy="1184636"/>
          </a:xfrm>
        </p:spPr>
        <p:txBody>
          <a:bodyPr>
            <a:normAutofit fontScale="90000"/>
          </a:bodyPr>
          <a:lstStyle/>
          <a:p>
            <a:r>
              <a:rPr lang="en-GB" dirty="0"/>
              <a:t>Conclusions</a:t>
            </a:r>
            <a:br>
              <a:rPr lang="en-GB" dirty="0"/>
            </a:br>
            <a:r>
              <a:rPr lang="en-GB" sz="1800" dirty="0"/>
              <a:t>	</a:t>
            </a:r>
            <a:r>
              <a:rPr lang="en-GB" sz="1800" dirty="0">
                <a:solidFill>
                  <a:schemeClr val="tx1"/>
                </a:solidFill>
              </a:rPr>
              <a:t>*Initial conclusion, not final.</a:t>
            </a:r>
            <a:br>
              <a:rPr lang="en-GB" sz="800" dirty="0"/>
            </a:br>
            <a:br>
              <a:rPr lang="en-GB" sz="1800" dirty="0"/>
            </a:br>
            <a:br>
              <a:rPr lang="en-GB" sz="1800" dirty="0">
                <a:highlight>
                  <a:srgbClr val="00FFFF"/>
                </a:highlight>
              </a:rPr>
            </a:br>
            <a:r>
              <a:rPr lang="en-GB" sz="1800" dirty="0">
                <a:solidFill>
                  <a:schemeClr val="tx1"/>
                </a:solidFill>
                <a:highlight>
                  <a:srgbClr val="FFFF00"/>
                </a:highlight>
              </a:rPr>
              <a:t> </a:t>
            </a:r>
            <a:endParaRPr lang="en-GB" dirty="0">
              <a:solidFill>
                <a:schemeClr val="tx1"/>
              </a:solidFill>
              <a:highlight>
                <a:srgbClr val="FFFF00"/>
              </a:highlight>
            </a:endParaRPr>
          </a:p>
        </p:txBody>
      </p:sp>
      <p:sp>
        <p:nvSpPr>
          <p:cNvPr id="3" name="Rectangle: Rounded Corners 2">
            <a:extLst>
              <a:ext uri="{FF2B5EF4-FFF2-40B4-BE49-F238E27FC236}">
                <a16:creationId xmlns:a16="http://schemas.microsoft.com/office/drawing/2014/main" id="{8B7F6FCB-1DAA-ADB4-CF97-354A59D31015}"/>
              </a:ext>
              <a:ext uri="{C183D7F6-B498-43B3-948B-1728B52AA6E4}">
                <adec:decorative xmlns:adec="http://schemas.microsoft.com/office/drawing/2017/decorative" val="1"/>
              </a:ext>
            </a:extLst>
          </p:cNvPr>
          <p:cNvSpPr/>
          <p:nvPr/>
        </p:nvSpPr>
        <p:spPr>
          <a:xfrm>
            <a:off x="238383" y="2064740"/>
            <a:ext cx="1799628" cy="306820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CB106C24-9CF4-0E08-FA9B-5E5FAF8E58BB}"/>
              </a:ext>
              <a:ext uri="{C183D7F6-B498-43B3-948B-1728B52AA6E4}">
                <adec:decorative xmlns:adec="http://schemas.microsoft.com/office/drawing/2017/decorative" val="1"/>
              </a:ext>
            </a:extLst>
          </p:cNvPr>
          <p:cNvSpPr/>
          <p:nvPr/>
        </p:nvSpPr>
        <p:spPr>
          <a:xfrm>
            <a:off x="6442322" y="2063776"/>
            <a:ext cx="1998280" cy="306820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F75DDEE6-3974-F061-7AE2-8B577CA5C69A}"/>
              </a:ext>
              <a:ext uri="{C183D7F6-B498-43B3-948B-1728B52AA6E4}">
                <adec:decorative xmlns:adec="http://schemas.microsoft.com/office/drawing/2017/decorative" val="1"/>
              </a:ext>
            </a:extLst>
          </p:cNvPr>
          <p:cNvSpPr/>
          <p:nvPr/>
        </p:nvSpPr>
        <p:spPr>
          <a:xfrm>
            <a:off x="9808089" y="2063776"/>
            <a:ext cx="1988456" cy="312886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F71BB6A9-B520-2450-3BD4-FED79593FACA}"/>
              </a:ext>
              <a:ext uri="{C183D7F6-B498-43B3-948B-1728B52AA6E4}">
                <adec:decorative xmlns:adec="http://schemas.microsoft.com/office/drawing/2017/decorative" val="1"/>
              </a:ext>
            </a:extLst>
          </p:cNvPr>
          <p:cNvSpPr/>
          <p:nvPr/>
        </p:nvSpPr>
        <p:spPr>
          <a:xfrm>
            <a:off x="2156417" y="2970852"/>
            <a:ext cx="978408" cy="1074174"/>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002E947B-5F47-BF8D-9927-EC9EFE965786}"/>
              </a:ext>
              <a:ext uri="{C183D7F6-B498-43B3-948B-1728B52AA6E4}">
                <adec:decorative xmlns:adec="http://schemas.microsoft.com/office/drawing/2017/decorative" val="1"/>
              </a:ext>
            </a:extLst>
          </p:cNvPr>
          <p:cNvSpPr/>
          <p:nvPr/>
        </p:nvSpPr>
        <p:spPr>
          <a:xfrm>
            <a:off x="5431830" y="2900510"/>
            <a:ext cx="978408" cy="1074174"/>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C7D0BCA-449A-135C-50C0-5BE912EE4167}"/>
              </a:ext>
              <a:ext uri="{C183D7F6-B498-43B3-948B-1728B52AA6E4}">
                <adec:decorative xmlns:adec="http://schemas.microsoft.com/office/drawing/2017/decorative" val="1"/>
              </a:ext>
            </a:extLst>
          </p:cNvPr>
          <p:cNvSpPr/>
          <p:nvPr/>
        </p:nvSpPr>
        <p:spPr>
          <a:xfrm>
            <a:off x="346458" y="1113378"/>
            <a:ext cx="1599668" cy="78658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25BA6973-C430-7B93-70CE-24A38D67B921}"/>
              </a:ext>
              <a:ext uri="{C183D7F6-B498-43B3-948B-1728B52AA6E4}">
                <adec:decorative xmlns:adec="http://schemas.microsoft.com/office/drawing/2017/decorative" val="1"/>
              </a:ext>
            </a:extLst>
          </p:cNvPr>
          <p:cNvSpPr/>
          <p:nvPr/>
        </p:nvSpPr>
        <p:spPr>
          <a:xfrm>
            <a:off x="6549763" y="1077533"/>
            <a:ext cx="1773858" cy="83418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4DBC0B84-C8C4-8B59-67F8-D9C26E17DAB4}"/>
              </a:ext>
              <a:ext uri="{C183D7F6-B498-43B3-948B-1728B52AA6E4}">
                <adec:decorative xmlns:adec="http://schemas.microsoft.com/office/drawing/2017/decorative" val="1"/>
              </a:ext>
            </a:extLst>
          </p:cNvPr>
          <p:cNvSpPr/>
          <p:nvPr/>
        </p:nvSpPr>
        <p:spPr>
          <a:xfrm>
            <a:off x="9962801" y="1082075"/>
            <a:ext cx="1683206" cy="78657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descr="Disabled Postgrad Experience&#10;">
            <a:extLst>
              <a:ext uri="{FF2B5EF4-FFF2-40B4-BE49-F238E27FC236}">
                <a16:creationId xmlns:a16="http://schemas.microsoft.com/office/drawing/2014/main" id="{82180471-5734-E856-A6E2-4052C2F9934F}"/>
              </a:ext>
            </a:extLst>
          </p:cNvPr>
          <p:cNvSpPr txBox="1"/>
          <p:nvPr/>
        </p:nvSpPr>
        <p:spPr>
          <a:xfrm>
            <a:off x="210917" y="1245058"/>
            <a:ext cx="1854561" cy="523220"/>
          </a:xfrm>
          <a:prstGeom prst="rect">
            <a:avLst/>
          </a:prstGeom>
          <a:noFill/>
        </p:spPr>
        <p:txBody>
          <a:bodyPr wrap="square" rtlCol="0">
            <a:spAutoFit/>
          </a:bodyPr>
          <a:lstStyle/>
          <a:p>
            <a:pPr algn="ctr"/>
            <a:r>
              <a:rPr lang="en-GB" sz="1400" dirty="0"/>
              <a:t>Disabled Postgrad Experience</a:t>
            </a:r>
          </a:p>
        </p:txBody>
      </p:sp>
      <p:sp>
        <p:nvSpPr>
          <p:cNvPr id="21" name="TextBox 20" descr="Socially isolating&#10;Forced self-advocacy&#10;Often inaccessible&#10;Conferences&#10;Few Pathways&#10;">
            <a:extLst>
              <a:ext uri="{FF2B5EF4-FFF2-40B4-BE49-F238E27FC236}">
                <a16:creationId xmlns:a16="http://schemas.microsoft.com/office/drawing/2014/main" id="{AD9BF095-A64B-81DA-1358-B421E7904537}"/>
              </a:ext>
            </a:extLst>
          </p:cNvPr>
          <p:cNvSpPr txBox="1"/>
          <p:nvPr/>
        </p:nvSpPr>
        <p:spPr>
          <a:xfrm>
            <a:off x="287508" y="2236778"/>
            <a:ext cx="1701378" cy="3139321"/>
          </a:xfrm>
          <a:prstGeom prst="rect">
            <a:avLst/>
          </a:prstGeom>
          <a:noFill/>
        </p:spPr>
        <p:txBody>
          <a:bodyPr wrap="square" rtlCol="0">
            <a:spAutoFit/>
          </a:bodyPr>
          <a:lstStyle/>
          <a:p>
            <a:pPr marL="285750" indent="-285750">
              <a:buFont typeface="Arial" panose="020B0604020202020204" pitchFamily="34" charset="0"/>
              <a:buChar char="•"/>
            </a:pPr>
            <a:r>
              <a:rPr lang="en-GB" dirty="0"/>
              <a:t>Socially isolating</a:t>
            </a:r>
          </a:p>
          <a:p>
            <a:pPr marL="285750" indent="-285750">
              <a:buFont typeface="Arial" panose="020B0604020202020204" pitchFamily="34" charset="0"/>
              <a:buChar char="•"/>
            </a:pPr>
            <a:r>
              <a:rPr lang="en-GB" dirty="0"/>
              <a:t>Forced self-advocacy</a:t>
            </a:r>
          </a:p>
          <a:p>
            <a:pPr marL="285750" indent="-285750">
              <a:buFont typeface="Arial" panose="020B0604020202020204" pitchFamily="34" charset="0"/>
              <a:buChar char="•"/>
            </a:pPr>
            <a:r>
              <a:rPr lang="en-GB" dirty="0"/>
              <a:t>Often inaccessible</a:t>
            </a:r>
          </a:p>
          <a:p>
            <a:pPr marL="285750" indent="-285750">
              <a:buFont typeface="Arial" panose="020B0604020202020204" pitchFamily="34" charset="0"/>
              <a:buChar char="•"/>
            </a:pPr>
            <a:r>
              <a:rPr lang="en-GB" dirty="0"/>
              <a:t>Conferences</a:t>
            </a:r>
          </a:p>
          <a:p>
            <a:pPr marL="285750" indent="-285750">
              <a:buFont typeface="Arial" panose="020B0604020202020204" pitchFamily="34" charset="0"/>
              <a:buChar char="•"/>
            </a:pPr>
            <a:r>
              <a:rPr lang="en-GB" dirty="0"/>
              <a:t>Few Pathways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solidFill>
                <a:srgbClr val="D81A64"/>
              </a:solidFill>
            </a:endParaRPr>
          </a:p>
        </p:txBody>
      </p:sp>
      <p:sp>
        <p:nvSpPr>
          <p:cNvPr id="16" name="Rectangle: Rounded Corners 15">
            <a:extLst>
              <a:ext uri="{FF2B5EF4-FFF2-40B4-BE49-F238E27FC236}">
                <a16:creationId xmlns:a16="http://schemas.microsoft.com/office/drawing/2014/main" id="{C695B6B7-951A-26E2-4BFB-E5A130ED79E3}"/>
              </a:ext>
              <a:ext uri="{C183D7F6-B498-43B3-948B-1728B52AA6E4}">
                <adec:decorative xmlns:adec="http://schemas.microsoft.com/office/drawing/2017/decorative" val="1"/>
              </a:ext>
            </a:extLst>
          </p:cNvPr>
          <p:cNvSpPr/>
          <p:nvPr/>
        </p:nvSpPr>
        <p:spPr>
          <a:xfrm>
            <a:off x="3317189" y="2063776"/>
            <a:ext cx="1889357" cy="306820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6153241E-6D95-28EE-EA04-7C512A273A2B}"/>
              </a:ext>
              <a:ext uri="{C183D7F6-B498-43B3-948B-1728B52AA6E4}">
                <adec:decorative xmlns:adec="http://schemas.microsoft.com/office/drawing/2017/decorative" val="1"/>
              </a:ext>
            </a:extLst>
          </p:cNvPr>
          <p:cNvSpPr/>
          <p:nvPr/>
        </p:nvSpPr>
        <p:spPr>
          <a:xfrm>
            <a:off x="8682348" y="2891913"/>
            <a:ext cx="978408" cy="1074174"/>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1FD3A408-B714-73A4-13E5-3F08392BD076}"/>
              </a:ext>
              <a:ext uri="{C183D7F6-B498-43B3-948B-1728B52AA6E4}">
                <adec:decorative xmlns:adec="http://schemas.microsoft.com/office/drawing/2017/decorative" val="1"/>
              </a:ext>
            </a:extLst>
          </p:cNvPr>
          <p:cNvSpPr/>
          <p:nvPr/>
        </p:nvSpPr>
        <p:spPr>
          <a:xfrm>
            <a:off x="3420265" y="1105879"/>
            <a:ext cx="1683206" cy="78657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descr="Funding&#10;">
            <a:extLst>
              <a:ext uri="{FF2B5EF4-FFF2-40B4-BE49-F238E27FC236}">
                <a16:creationId xmlns:a16="http://schemas.microsoft.com/office/drawing/2014/main" id="{597CD715-46CA-E1A0-6E86-605025A9D1A5}"/>
              </a:ext>
            </a:extLst>
          </p:cNvPr>
          <p:cNvSpPr txBox="1"/>
          <p:nvPr/>
        </p:nvSpPr>
        <p:spPr>
          <a:xfrm>
            <a:off x="3504784" y="1290698"/>
            <a:ext cx="1514168" cy="369332"/>
          </a:xfrm>
          <a:prstGeom prst="rect">
            <a:avLst/>
          </a:prstGeom>
          <a:noFill/>
        </p:spPr>
        <p:txBody>
          <a:bodyPr wrap="square" rtlCol="0">
            <a:spAutoFit/>
          </a:bodyPr>
          <a:lstStyle/>
          <a:p>
            <a:pPr algn="ctr"/>
            <a:r>
              <a:rPr lang="en-GB" dirty="0"/>
              <a:t>Funding</a:t>
            </a:r>
          </a:p>
        </p:txBody>
      </p:sp>
      <p:sp>
        <p:nvSpPr>
          <p:cNvPr id="24" name="TextBox 23" descr="Funding streams are inflexible&#10;Students often in precarious financial  positions&#10;">
            <a:extLst>
              <a:ext uri="{FF2B5EF4-FFF2-40B4-BE49-F238E27FC236}">
                <a16:creationId xmlns:a16="http://schemas.microsoft.com/office/drawing/2014/main" id="{C3DB5037-7860-DAAC-7E68-AF6EF32968F3}"/>
              </a:ext>
            </a:extLst>
          </p:cNvPr>
          <p:cNvSpPr txBox="1"/>
          <p:nvPr/>
        </p:nvSpPr>
        <p:spPr>
          <a:xfrm>
            <a:off x="3397486" y="2239285"/>
            <a:ext cx="1683206" cy="2585323"/>
          </a:xfrm>
          <a:prstGeom prst="rect">
            <a:avLst/>
          </a:prstGeom>
          <a:noFill/>
        </p:spPr>
        <p:txBody>
          <a:bodyPr wrap="square" rtlCol="0">
            <a:spAutoFit/>
          </a:bodyPr>
          <a:lstStyle/>
          <a:p>
            <a:pPr marL="285750" indent="-285750">
              <a:buFont typeface="Arial" panose="020B0604020202020204" pitchFamily="34" charset="0"/>
              <a:buChar char="•"/>
            </a:pPr>
            <a:r>
              <a:rPr lang="en-GB" dirty="0"/>
              <a:t>Funding streams are inflexible</a:t>
            </a:r>
          </a:p>
          <a:p>
            <a:pPr marL="285750" indent="-285750">
              <a:buFont typeface="Arial" panose="020B0604020202020204" pitchFamily="34" charset="0"/>
              <a:buChar char="•"/>
            </a:pPr>
            <a:r>
              <a:rPr lang="en-GB" dirty="0"/>
              <a:t>Students often in precarious financial  positions</a:t>
            </a:r>
          </a:p>
          <a:p>
            <a:pPr marL="285750" indent="-285750">
              <a:buFont typeface="Arial" panose="020B0604020202020204" pitchFamily="34" charset="0"/>
              <a:buChar char="•"/>
            </a:pPr>
            <a:endParaRPr lang="en-GB" dirty="0">
              <a:solidFill>
                <a:schemeClr val="accent1">
                  <a:lumMod val="20000"/>
                  <a:lumOff val="80000"/>
                </a:schemeClr>
              </a:solidFill>
            </a:endParaRPr>
          </a:p>
        </p:txBody>
      </p:sp>
      <p:sp>
        <p:nvSpPr>
          <p:cNvPr id="15" name="TextBox 14" descr="Accessing Disability Supports&#10;">
            <a:extLst>
              <a:ext uri="{FF2B5EF4-FFF2-40B4-BE49-F238E27FC236}">
                <a16:creationId xmlns:a16="http://schemas.microsoft.com/office/drawing/2014/main" id="{F337A2AD-0FB1-68E4-9882-6CD74CC2FB9D}"/>
              </a:ext>
            </a:extLst>
          </p:cNvPr>
          <p:cNvSpPr txBox="1"/>
          <p:nvPr/>
        </p:nvSpPr>
        <p:spPr>
          <a:xfrm>
            <a:off x="6221723" y="1237051"/>
            <a:ext cx="2429937" cy="584775"/>
          </a:xfrm>
          <a:prstGeom prst="rect">
            <a:avLst/>
          </a:prstGeom>
          <a:noFill/>
        </p:spPr>
        <p:txBody>
          <a:bodyPr wrap="square" rtlCol="0">
            <a:spAutoFit/>
          </a:bodyPr>
          <a:lstStyle/>
          <a:p>
            <a:pPr algn="ctr"/>
            <a:r>
              <a:rPr lang="en-GB" sz="1600" dirty="0"/>
              <a:t>Accessing Disability Supports</a:t>
            </a:r>
          </a:p>
        </p:txBody>
      </p:sp>
      <p:sp>
        <p:nvSpPr>
          <p:cNvPr id="22" name="TextBox 21" descr="Medical Sign off on diagnosis before access to accommodations&#10;Self-accommodation&#10;Poor quality PA and hidden cost of Disability&#10;">
            <a:extLst>
              <a:ext uri="{FF2B5EF4-FFF2-40B4-BE49-F238E27FC236}">
                <a16:creationId xmlns:a16="http://schemas.microsoft.com/office/drawing/2014/main" id="{46E9F0D3-164F-619D-4A6A-6A826E7FC616}"/>
              </a:ext>
            </a:extLst>
          </p:cNvPr>
          <p:cNvSpPr txBox="1"/>
          <p:nvPr/>
        </p:nvSpPr>
        <p:spPr>
          <a:xfrm>
            <a:off x="6485724" y="2353777"/>
            <a:ext cx="1796636"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t>Medical Sign off on diagnosis before access to accommodations</a:t>
            </a:r>
          </a:p>
          <a:p>
            <a:pPr marL="285750" indent="-285750">
              <a:buFont typeface="Arial" panose="020B0604020202020204" pitchFamily="34" charset="0"/>
              <a:buChar char="•"/>
            </a:pPr>
            <a:r>
              <a:rPr lang="en-GB" sz="1600" dirty="0"/>
              <a:t>Self-accommodation</a:t>
            </a:r>
          </a:p>
          <a:p>
            <a:pPr marL="285750" indent="-285750">
              <a:buFont typeface="Arial" panose="020B0604020202020204" pitchFamily="34" charset="0"/>
              <a:buChar char="•"/>
            </a:pPr>
            <a:r>
              <a:rPr lang="en-GB" sz="1600" dirty="0"/>
              <a:t>Poor quality PA and hidden cost of Disability</a:t>
            </a:r>
          </a:p>
        </p:txBody>
      </p:sp>
      <p:sp>
        <p:nvSpPr>
          <p:cNvPr id="19" name="TextBox 18" descr="Supervisor/Student Relationship&#10;">
            <a:extLst>
              <a:ext uri="{FF2B5EF4-FFF2-40B4-BE49-F238E27FC236}">
                <a16:creationId xmlns:a16="http://schemas.microsoft.com/office/drawing/2014/main" id="{8A1A70DA-DCC6-E79F-FE9C-B4E90DDF6FC1}"/>
              </a:ext>
            </a:extLst>
          </p:cNvPr>
          <p:cNvSpPr txBox="1"/>
          <p:nvPr/>
        </p:nvSpPr>
        <p:spPr>
          <a:xfrm>
            <a:off x="9998094" y="1207309"/>
            <a:ext cx="1612619" cy="523220"/>
          </a:xfrm>
          <a:prstGeom prst="rect">
            <a:avLst/>
          </a:prstGeom>
          <a:noFill/>
        </p:spPr>
        <p:txBody>
          <a:bodyPr wrap="square" rtlCol="0">
            <a:spAutoFit/>
          </a:bodyPr>
          <a:lstStyle/>
          <a:p>
            <a:pPr algn="ctr"/>
            <a:r>
              <a:rPr lang="en-GB" sz="1400" dirty="0"/>
              <a:t>Supervisor/Student Relationship</a:t>
            </a:r>
          </a:p>
        </p:txBody>
      </p:sp>
      <p:sp>
        <p:nvSpPr>
          <p:cNvPr id="23" name="TextBox 22" descr="Positive relationship: understanding and patience&#10;Negative relationship: no interest in impact of disability on student, won’t accommodate&#10;">
            <a:extLst>
              <a:ext uri="{FF2B5EF4-FFF2-40B4-BE49-F238E27FC236}">
                <a16:creationId xmlns:a16="http://schemas.microsoft.com/office/drawing/2014/main" id="{8FFF7A79-F0E1-62E6-4F05-F609423AB672}"/>
              </a:ext>
            </a:extLst>
          </p:cNvPr>
          <p:cNvSpPr txBox="1"/>
          <p:nvPr/>
        </p:nvSpPr>
        <p:spPr>
          <a:xfrm>
            <a:off x="9902502" y="2199292"/>
            <a:ext cx="1730606" cy="2800767"/>
          </a:xfrm>
          <a:prstGeom prst="rect">
            <a:avLst/>
          </a:prstGeom>
          <a:noFill/>
        </p:spPr>
        <p:txBody>
          <a:bodyPr wrap="square" rtlCol="0">
            <a:spAutoFit/>
          </a:bodyPr>
          <a:lstStyle/>
          <a:p>
            <a:pPr marL="285750" indent="-285750">
              <a:buFont typeface="Arial" panose="020B0604020202020204" pitchFamily="34" charset="0"/>
              <a:buChar char="•"/>
            </a:pPr>
            <a:r>
              <a:rPr lang="en-GB" sz="1600" dirty="0"/>
              <a:t>Positive relationship: understanding and patience</a:t>
            </a:r>
          </a:p>
          <a:p>
            <a:pPr marL="285750" indent="-285750">
              <a:buFont typeface="Arial" panose="020B0604020202020204" pitchFamily="34" charset="0"/>
              <a:buChar char="•"/>
            </a:pPr>
            <a:r>
              <a:rPr lang="en-GB" sz="1600" dirty="0"/>
              <a:t>Negative relationship: no interest in impact of disability on student, won’t accommodate</a:t>
            </a:r>
          </a:p>
        </p:txBody>
      </p:sp>
    </p:spTree>
    <p:extLst>
      <p:ext uri="{BB962C8B-B14F-4D97-AF65-F5344CB8AC3E}">
        <p14:creationId xmlns:p14="http://schemas.microsoft.com/office/powerpoint/2010/main" val="197215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9BC8-42F5-AF7D-0AD6-9898906E9EE7}"/>
              </a:ext>
            </a:extLst>
          </p:cNvPr>
          <p:cNvSpPr>
            <a:spLocks noGrp="1"/>
          </p:cNvSpPr>
          <p:nvPr>
            <p:ph type="title"/>
          </p:nvPr>
        </p:nvSpPr>
        <p:spPr>
          <a:xfrm>
            <a:off x="364165" y="337079"/>
            <a:ext cx="10515600" cy="1325563"/>
          </a:xfrm>
        </p:spPr>
        <p:txBody>
          <a:bodyPr/>
          <a:lstStyle/>
          <a:p>
            <a:r>
              <a:rPr lang="en-GB" dirty="0"/>
              <a:t>Any questions?  </a:t>
            </a:r>
          </a:p>
        </p:txBody>
      </p:sp>
      <p:sp>
        <p:nvSpPr>
          <p:cNvPr id="3" name="Content Placeholder 2">
            <a:extLst>
              <a:ext uri="{FF2B5EF4-FFF2-40B4-BE49-F238E27FC236}">
                <a16:creationId xmlns:a16="http://schemas.microsoft.com/office/drawing/2014/main" id="{07BD1F0F-4610-8B44-D503-1702A32D489F}"/>
              </a:ext>
              <a:ext uri="{C183D7F6-B498-43B3-948B-1728B52AA6E4}">
                <adec:decorative xmlns:adec="http://schemas.microsoft.com/office/drawing/2017/decorative" val="1"/>
              </a:ext>
            </a:extLst>
          </p:cNvPr>
          <p:cNvSpPr>
            <a:spLocks noGrp="1"/>
          </p:cNvSpPr>
          <p:nvPr>
            <p:ph idx="1"/>
          </p:nvPr>
        </p:nvSpPr>
        <p:spPr>
          <a:xfrm>
            <a:off x="364165" y="1662642"/>
            <a:ext cx="11463670" cy="4156168"/>
          </a:xfrm>
        </p:spPr>
        <p:txBody>
          <a:bodyPr>
            <a:normAutofit/>
          </a:bodyPr>
          <a:lstStyle/>
          <a:p>
            <a:endParaRPr lang="en-GB" sz="3200" dirty="0">
              <a:highlight>
                <a:srgbClr val="FFFF00"/>
              </a:highlight>
            </a:endParaRPr>
          </a:p>
          <a:p>
            <a:endParaRPr lang="en-GB" sz="3200" dirty="0">
              <a:highlight>
                <a:srgbClr val="FFFF00"/>
              </a:highlight>
            </a:endParaRPr>
          </a:p>
          <a:p>
            <a:endParaRPr lang="en-GB" sz="3200" dirty="0">
              <a:highlight>
                <a:srgbClr val="FFFF00"/>
              </a:highlight>
            </a:endParaRPr>
          </a:p>
          <a:p>
            <a:endParaRPr lang="en-GB" sz="3600" dirty="0"/>
          </a:p>
        </p:txBody>
      </p:sp>
      <p:pic>
        <p:nvPicPr>
          <p:cNvPr id="6" name="Picture 5">
            <a:extLst>
              <a:ext uri="{FF2B5EF4-FFF2-40B4-BE49-F238E27FC236}">
                <a16:creationId xmlns:a16="http://schemas.microsoft.com/office/drawing/2014/main" id="{62A1BBED-21B2-669E-F49B-4DF1B2E983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277" y="1662642"/>
            <a:ext cx="7698658" cy="4156168"/>
          </a:xfrm>
          <a:prstGeom prst="rect">
            <a:avLst/>
          </a:prstGeom>
        </p:spPr>
      </p:pic>
    </p:spTree>
    <p:extLst>
      <p:ext uri="{BB962C8B-B14F-4D97-AF65-F5344CB8AC3E}">
        <p14:creationId xmlns:p14="http://schemas.microsoft.com/office/powerpoint/2010/main" val="47212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9BC8-42F5-AF7D-0AD6-9898906E9EE7}"/>
              </a:ext>
            </a:extLst>
          </p:cNvPr>
          <p:cNvSpPr>
            <a:spLocks noGrp="1"/>
          </p:cNvSpPr>
          <p:nvPr>
            <p:ph type="title"/>
          </p:nvPr>
        </p:nvSpPr>
        <p:spPr/>
        <p:txBody>
          <a:bodyPr/>
          <a:lstStyle/>
          <a:p>
            <a:r>
              <a:rPr lang="en-GB" dirty="0"/>
              <a:t>Today’s session!</a:t>
            </a:r>
          </a:p>
        </p:txBody>
      </p:sp>
      <p:sp>
        <p:nvSpPr>
          <p:cNvPr id="3" name="Content Placeholder 2">
            <a:extLst>
              <a:ext uri="{FF2B5EF4-FFF2-40B4-BE49-F238E27FC236}">
                <a16:creationId xmlns:a16="http://schemas.microsoft.com/office/drawing/2014/main" id="{07BD1F0F-4610-8B44-D503-1702A32D489F}"/>
              </a:ext>
            </a:extLst>
          </p:cNvPr>
          <p:cNvSpPr>
            <a:spLocks noGrp="1"/>
          </p:cNvSpPr>
          <p:nvPr>
            <p:ph idx="1"/>
          </p:nvPr>
        </p:nvSpPr>
        <p:spPr>
          <a:xfrm>
            <a:off x="838200" y="2018923"/>
            <a:ext cx="11463670" cy="3957203"/>
          </a:xfrm>
        </p:spPr>
        <p:txBody>
          <a:bodyPr>
            <a:normAutofit/>
          </a:bodyPr>
          <a:lstStyle/>
          <a:p>
            <a:r>
              <a:rPr lang="en-GB" sz="3600" dirty="0"/>
              <a:t>Setting the scene</a:t>
            </a:r>
          </a:p>
          <a:p>
            <a:r>
              <a:rPr lang="en-GB" sz="3600" dirty="0"/>
              <a:t>Introducing LaunchPAD</a:t>
            </a:r>
          </a:p>
          <a:p>
            <a:r>
              <a:rPr lang="en-GB" sz="3600" dirty="0"/>
              <a:t>Initial insights into ‘Voices in the Community’ research</a:t>
            </a:r>
          </a:p>
          <a:p>
            <a:r>
              <a:rPr lang="en-GB" sz="3600" dirty="0"/>
              <a:t>Key takeaways</a:t>
            </a:r>
          </a:p>
          <a:p>
            <a:r>
              <a:rPr lang="en-GB" sz="3600" dirty="0"/>
              <a:t>Q&amp;A / Discussion</a:t>
            </a:r>
          </a:p>
        </p:txBody>
      </p:sp>
    </p:spTree>
    <p:extLst>
      <p:ext uri="{BB962C8B-B14F-4D97-AF65-F5344CB8AC3E}">
        <p14:creationId xmlns:p14="http://schemas.microsoft.com/office/powerpoint/2010/main" val="226400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09017F7-2405-37B4-CCD7-19B46C3AAD03}"/>
              </a:ext>
            </a:extLst>
          </p:cNvPr>
          <p:cNvSpPr>
            <a:spLocks noGrp="1"/>
          </p:cNvSpPr>
          <p:nvPr>
            <p:ph type="title"/>
          </p:nvPr>
        </p:nvSpPr>
        <p:spPr>
          <a:xfrm>
            <a:off x="345358" y="117987"/>
            <a:ext cx="10515600" cy="1009990"/>
          </a:xfrm>
        </p:spPr>
        <p:txBody>
          <a:bodyPr>
            <a:normAutofit/>
          </a:bodyPr>
          <a:lstStyle/>
          <a:p>
            <a:r>
              <a:rPr lang="en-GB" sz="4000" dirty="0"/>
              <a:t>Setting the scene</a:t>
            </a:r>
          </a:p>
        </p:txBody>
      </p:sp>
      <p:sp>
        <p:nvSpPr>
          <p:cNvPr id="3" name="Content Placeholder 2">
            <a:extLst>
              <a:ext uri="{FF2B5EF4-FFF2-40B4-BE49-F238E27FC236}">
                <a16:creationId xmlns:a16="http://schemas.microsoft.com/office/drawing/2014/main" id="{07BD1F0F-4610-8B44-D503-1702A32D489F}"/>
              </a:ext>
            </a:extLst>
          </p:cNvPr>
          <p:cNvSpPr>
            <a:spLocks noGrp="1"/>
          </p:cNvSpPr>
          <p:nvPr>
            <p:ph idx="1"/>
          </p:nvPr>
        </p:nvSpPr>
        <p:spPr>
          <a:xfrm>
            <a:off x="345358" y="1038957"/>
            <a:ext cx="11501284" cy="2779219"/>
          </a:xfrm>
        </p:spPr>
        <p:txBody>
          <a:bodyPr>
            <a:normAutofit/>
          </a:bodyPr>
          <a:lstStyle/>
          <a:p>
            <a:r>
              <a:rPr lang="en-GB" sz="2400" dirty="0"/>
              <a:t>2015 NAP set target of 8% of all new entrants having a disability. </a:t>
            </a:r>
          </a:p>
          <a:p>
            <a:r>
              <a:rPr lang="en-GB" sz="2400" dirty="0"/>
              <a:t>Exceeded in 2021 with 12.4% (HEA SRS data) </a:t>
            </a:r>
          </a:p>
          <a:p>
            <a:r>
              <a:rPr lang="en-GB" sz="2400" dirty="0"/>
              <a:t>However, only 6% of those were pursuing postgraduate study</a:t>
            </a:r>
          </a:p>
        </p:txBody>
      </p:sp>
      <p:pic>
        <p:nvPicPr>
          <p:cNvPr id="10" name="Picture 9">
            <a:extLst>
              <a:ext uri="{FF2B5EF4-FFF2-40B4-BE49-F238E27FC236}">
                <a16:creationId xmlns:a16="http://schemas.microsoft.com/office/drawing/2014/main" id="{686B8F7B-0029-6547-B462-0F4AE310225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210" y="2635045"/>
            <a:ext cx="2890629" cy="4015762"/>
          </a:xfrm>
          <a:prstGeom prst="rect">
            <a:avLst/>
          </a:prstGeom>
        </p:spPr>
      </p:pic>
      <p:pic>
        <p:nvPicPr>
          <p:cNvPr id="13" name="Picture 12">
            <a:extLst>
              <a:ext uri="{FF2B5EF4-FFF2-40B4-BE49-F238E27FC236}">
                <a16:creationId xmlns:a16="http://schemas.microsoft.com/office/drawing/2014/main" id="{107B9B7E-056F-CF10-BA62-0B9606108C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961" y="2635045"/>
            <a:ext cx="3349920" cy="4015762"/>
          </a:xfrm>
          <a:prstGeom prst="rect">
            <a:avLst/>
          </a:prstGeom>
        </p:spPr>
      </p:pic>
    </p:spTree>
    <p:extLst>
      <p:ext uri="{BB962C8B-B14F-4D97-AF65-F5344CB8AC3E}">
        <p14:creationId xmlns:p14="http://schemas.microsoft.com/office/powerpoint/2010/main" val="130392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9C17-8502-A984-155B-E44B7A5AE6A9}"/>
              </a:ext>
            </a:extLst>
          </p:cNvPr>
          <p:cNvSpPr>
            <a:spLocks noGrp="1"/>
          </p:cNvSpPr>
          <p:nvPr>
            <p:ph type="title"/>
          </p:nvPr>
        </p:nvSpPr>
        <p:spPr>
          <a:xfrm>
            <a:off x="127819" y="1739387"/>
            <a:ext cx="2481742" cy="551529"/>
          </a:xfrm>
        </p:spPr>
        <p:txBody>
          <a:bodyPr vert="horz" lIns="91440" tIns="45720" rIns="91440" bIns="45720" rtlCol="0" anchor="ctr">
            <a:normAutofit fontScale="90000"/>
          </a:bodyPr>
          <a:lstStyle/>
          <a:p>
            <a:pPr marR="0" lvl="0" algn="l" defTabSz="914400" rtl="0" eaLnBrk="1" fontAlgn="auto" latinLnBrk="0" hangingPunct="1">
              <a:lnSpc>
                <a:spcPct val="90000"/>
              </a:lnSpc>
              <a:spcBef>
                <a:spcPts val="1000"/>
              </a:spcBef>
              <a:spcAft>
                <a:spcPts val="0"/>
              </a:spcAft>
              <a:buClrTx/>
              <a:buSzTx/>
              <a:tabLst/>
              <a:defRPr/>
            </a:pPr>
            <a:r>
              <a:rPr lang="en-US" sz="3200" b="1" kern="1200" dirty="0">
                <a:solidFill>
                  <a:srgbClr val="284669"/>
                </a:solidFill>
                <a:latin typeface="+mj-lt"/>
                <a:ea typeface="+mj-ea"/>
                <a:cs typeface="+mj-cs"/>
              </a:rPr>
              <a:t>Increasing no of disabled students – but PG gaps remain</a:t>
            </a:r>
            <a:br>
              <a:rPr lang="en-US" sz="3200" b="1" kern="1200" dirty="0">
                <a:solidFill>
                  <a:srgbClr val="284669"/>
                </a:solidFill>
                <a:latin typeface="+mj-lt"/>
                <a:ea typeface="+mj-ea"/>
                <a:cs typeface="+mj-cs"/>
              </a:rPr>
            </a:br>
            <a:br>
              <a:rPr lang="en-US" sz="3200" b="1" kern="1200" dirty="0">
                <a:solidFill>
                  <a:srgbClr val="284669"/>
                </a:solidFill>
                <a:latin typeface="+mj-lt"/>
                <a:ea typeface="+mj-ea"/>
                <a:cs typeface="+mj-cs"/>
              </a:rPr>
            </a:br>
            <a:endParaRPr lang="en-US" sz="3200" kern="1200" dirty="0">
              <a:solidFill>
                <a:srgbClr val="FFFFFF"/>
              </a:solidFill>
              <a:latin typeface="+mj-lt"/>
              <a:ea typeface="+mj-ea"/>
              <a:cs typeface="+mj-cs"/>
            </a:endParaRPr>
          </a:p>
        </p:txBody>
      </p:sp>
      <p:pic>
        <p:nvPicPr>
          <p:cNvPr id="4" name="Picture 3" descr="A bar chart that illustrates the percentage of full-time, part time and total numbers of disabled students engaged with higher education, every year since 1993/94 to 2022/23 data shows huge gap in disabled student engagement at postgrad compared to undergrad level.">
            <a:extLst>
              <a:ext uri="{FF2B5EF4-FFF2-40B4-BE49-F238E27FC236}">
                <a16:creationId xmlns:a16="http://schemas.microsoft.com/office/drawing/2014/main" id="{6B29885E-41F5-A9EE-32B7-AC3F1212E963}"/>
              </a:ext>
            </a:extLst>
          </p:cNvPr>
          <p:cNvPicPr>
            <a:picLocks noChangeAspect="1"/>
          </p:cNvPicPr>
          <p:nvPr/>
        </p:nvPicPr>
        <p:blipFill>
          <a:blip r:embed="rId3"/>
          <a:stretch>
            <a:fillRect/>
          </a:stretch>
        </p:blipFill>
        <p:spPr>
          <a:xfrm>
            <a:off x="2743200" y="466725"/>
            <a:ext cx="9448800" cy="6391275"/>
          </a:xfrm>
          <a:prstGeom prst="rect">
            <a:avLst/>
          </a:prstGeom>
        </p:spPr>
      </p:pic>
      <p:sp>
        <p:nvSpPr>
          <p:cNvPr id="7" name="TextBox 6">
            <a:extLst>
              <a:ext uri="{FF2B5EF4-FFF2-40B4-BE49-F238E27FC236}">
                <a16:creationId xmlns:a16="http://schemas.microsoft.com/office/drawing/2014/main" id="{BA153493-11E5-D202-34EC-AF297DF58CA0}"/>
              </a:ext>
            </a:extLst>
          </p:cNvPr>
          <p:cNvSpPr txBox="1"/>
          <p:nvPr/>
        </p:nvSpPr>
        <p:spPr>
          <a:xfrm>
            <a:off x="262561" y="2828835"/>
            <a:ext cx="2212258" cy="2677656"/>
          </a:xfrm>
          <a:prstGeom prst="rect">
            <a:avLst/>
          </a:prstGeom>
          <a:noFill/>
        </p:spPr>
        <p:txBody>
          <a:bodyPr wrap="square" rtlCol="0">
            <a:spAutoFit/>
          </a:bodyPr>
          <a:lstStyle/>
          <a:p>
            <a:r>
              <a:rPr lang="en-GB" sz="2400" dirty="0">
                <a:solidFill>
                  <a:srgbClr val="284669"/>
                </a:solidFill>
              </a:rPr>
              <a:t>The numbers nearly halve again when we look at who is engaged with disability services </a:t>
            </a:r>
          </a:p>
        </p:txBody>
      </p:sp>
    </p:spTree>
    <p:extLst>
      <p:ext uri="{BB962C8B-B14F-4D97-AF65-F5344CB8AC3E}">
        <p14:creationId xmlns:p14="http://schemas.microsoft.com/office/powerpoint/2010/main" val="220812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8285F0C-D198-474A-EA03-6148572293FD}"/>
              </a:ext>
            </a:extLst>
          </p:cNvPr>
          <p:cNvSpPr>
            <a:spLocks noGrp="1"/>
          </p:cNvSpPr>
          <p:nvPr>
            <p:ph type="title"/>
          </p:nvPr>
        </p:nvSpPr>
        <p:spPr>
          <a:xfrm>
            <a:off x="634611" y="306545"/>
            <a:ext cx="10515600" cy="1009990"/>
          </a:xfrm>
        </p:spPr>
        <p:txBody>
          <a:bodyPr>
            <a:normAutofit/>
          </a:bodyPr>
          <a:lstStyle/>
          <a:p>
            <a:r>
              <a:rPr lang="en-GB" sz="4000" dirty="0"/>
              <a:t>Introducing LaunchPAD</a:t>
            </a:r>
          </a:p>
        </p:txBody>
      </p:sp>
      <p:sp>
        <p:nvSpPr>
          <p:cNvPr id="19" name="TextBox 18">
            <a:extLst>
              <a:ext uri="{FF2B5EF4-FFF2-40B4-BE49-F238E27FC236}">
                <a16:creationId xmlns:a16="http://schemas.microsoft.com/office/drawing/2014/main" id="{88AEF723-F078-5298-D855-224D54F80BCB}"/>
              </a:ext>
            </a:extLst>
          </p:cNvPr>
          <p:cNvSpPr txBox="1"/>
          <p:nvPr/>
        </p:nvSpPr>
        <p:spPr>
          <a:xfrm>
            <a:off x="634611" y="1619041"/>
            <a:ext cx="5652109"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284669"/>
                </a:solidFill>
              </a:rPr>
              <a:t>The NAP Identified the importance of changing this statistic.</a:t>
            </a:r>
          </a:p>
          <a:p>
            <a:pPr marL="285750" indent="-285750">
              <a:buFont typeface="Arial" panose="020B0604020202020204" pitchFamily="34" charset="0"/>
              <a:buChar char="•"/>
            </a:pPr>
            <a:r>
              <a:rPr lang="en-GB" sz="2400" dirty="0">
                <a:solidFill>
                  <a:srgbClr val="284669"/>
                </a:solidFill>
              </a:rPr>
              <a:t>HEA partnered with the National Disabled Postgraduate Advisory Committee (NDPAC)</a:t>
            </a:r>
          </a:p>
          <a:p>
            <a:pPr marL="285750" indent="-285750">
              <a:buFont typeface="Arial" panose="020B0604020202020204" pitchFamily="34" charset="0"/>
              <a:buChar char="•"/>
            </a:pPr>
            <a:r>
              <a:rPr lang="en-GB" sz="2400" dirty="0">
                <a:solidFill>
                  <a:srgbClr val="284669"/>
                </a:solidFill>
              </a:rPr>
              <a:t>From this partnership came the AHEAD and NDPAC joint venture, LaunchPAD. </a:t>
            </a:r>
          </a:p>
        </p:txBody>
      </p:sp>
      <p:sp>
        <p:nvSpPr>
          <p:cNvPr id="20" name="TextBox 19">
            <a:extLst>
              <a:ext uri="{FF2B5EF4-FFF2-40B4-BE49-F238E27FC236}">
                <a16:creationId xmlns:a16="http://schemas.microsoft.com/office/drawing/2014/main" id="{41B2F666-B709-0F8B-5E3E-A907A3722F34}"/>
              </a:ext>
            </a:extLst>
          </p:cNvPr>
          <p:cNvSpPr txBox="1"/>
          <p:nvPr/>
        </p:nvSpPr>
        <p:spPr>
          <a:xfrm>
            <a:off x="958613" y="5567031"/>
            <a:ext cx="10632840" cy="646331"/>
          </a:xfrm>
          <a:prstGeom prst="rect">
            <a:avLst/>
          </a:prstGeom>
          <a:noFill/>
        </p:spPr>
        <p:txBody>
          <a:bodyPr wrap="square" rtlCol="0">
            <a:spAutoFit/>
          </a:bodyPr>
          <a:lstStyle/>
          <a:p>
            <a:r>
              <a:rPr lang="en-GB" sz="3600" dirty="0">
                <a:solidFill>
                  <a:srgbClr val="D81A64"/>
                </a:solidFill>
              </a:rPr>
              <a:t>PAD stands for Postgraduate, Academia, and Disability</a:t>
            </a:r>
          </a:p>
        </p:txBody>
      </p:sp>
      <p:pic>
        <p:nvPicPr>
          <p:cNvPr id="6" name="Picture 5" descr="AHEAD Logo">
            <a:extLst>
              <a:ext uri="{FF2B5EF4-FFF2-40B4-BE49-F238E27FC236}">
                <a16:creationId xmlns:a16="http://schemas.microsoft.com/office/drawing/2014/main" id="{C38DB283-676D-D7FC-7EC3-6A33EF589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8451" y="4633971"/>
            <a:ext cx="2560199" cy="424393"/>
          </a:xfrm>
          <a:prstGeom prst="rect">
            <a:avLst/>
          </a:prstGeom>
        </p:spPr>
      </p:pic>
      <p:cxnSp>
        <p:nvCxnSpPr>
          <p:cNvPr id="12" name="Straight Connector 11">
            <a:extLst>
              <a:ext uri="{FF2B5EF4-FFF2-40B4-BE49-F238E27FC236}">
                <a16:creationId xmlns:a16="http://schemas.microsoft.com/office/drawing/2014/main" id="{36E71D3E-30C4-E135-B74D-B918991A347D}"/>
              </a:ext>
              <a:ext uri="{C183D7F6-B498-43B3-948B-1728B52AA6E4}">
                <adec:decorative xmlns:adec="http://schemas.microsoft.com/office/drawing/2017/decorative" val="1"/>
              </a:ext>
            </a:extLst>
          </p:cNvPr>
          <p:cNvCxnSpPr>
            <a:cxnSpLocks/>
          </p:cNvCxnSpPr>
          <p:nvPr/>
        </p:nvCxnSpPr>
        <p:spPr>
          <a:xfrm flipH="1">
            <a:off x="7818550" y="3363637"/>
            <a:ext cx="511277" cy="91434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A44FCD-F7E0-3B3A-CD5D-D518B1530959}"/>
              </a:ext>
              <a:ext uri="{C183D7F6-B498-43B3-948B-1728B52AA6E4}">
                <adec:decorative xmlns:adec="http://schemas.microsoft.com/office/drawing/2017/decorative" val="1"/>
              </a:ext>
            </a:extLst>
          </p:cNvPr>
          <p:cNvCxnSpPr>
            <a:cxnSpLocks/>
          </p:cNvCxnSpPr>
          <p:nvPr/>
        </p:nvCxnSpPr>
        <p:spPr>
          <a:xfrm>
            <a:off x="9895721" y="3344925"/>
            <a:ext cx="561327" cy="951772"/>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NDPAC Logo">
            <a:extLst>
              <a:ext uri="{FF2B5EF4-FFF2-40B4-BE49-F238E27FC236}">
                <a16:creationId xmlns:a16="http://schemas.microsoft.com/office/drawing/2014/main" id="{0DE79C18-5E5A-0333-91EC-6B23D6CEE2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8550" y="4526274"/>
            <a:ext cx="2463094" cy="639785"/>
          </a:xfrm>
          <a:prstGeom prst="rect">
            <a:avLst/>
          </a:prstGeom>
        </p:spPr>
      </p:pic>
      <p:pic>
        <p:nvPicPr>
          <p:cNvPr id="10" name="Picture 9" descr="LaunchPAD Logo, Postgraduate, Academic and Disability, and AHEAD and NDPAC Partnership">
            <a:extLst>
              <a:ext uri="{FF2B5EF4-FFF2-40B4-BE49-F238E27FC236}">
                <a16:creationId xmlns:a16="http://schemas.microsoft.com/office/drawing/2014/main" id="{846DB596-BE2A-FD4C-6BC5-1811875CCD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05847" y="1212512"/>
            <a:ext cx="4985606" cy="2132413"/>
          </a:xfrm>
          <a:prstGeom prst="rect">
            <a:avLst/>
          </a:prstGeom>
        </p:spPr>
      </p:pic>
    </p:spTree>
    <p:extLst>
      <p:ext uri="{BB962C8B-B14F-4D97-AF65-F5344CB8AC3E}">
        <p14:creationId xmlns:p14="http://schemas.microsoft.com/office/powerpoint/2010/main" val="217056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1952-2440-B36C-811C-85407D984939}"/>
              </a:ext>
            </a:extLst>
          </p:cNvPr>
          <p:cNvSpPr>
            <a:spLocks noGrp="1"/>
          </p:cNvSpPr>
          <p:nvPr>
            <p:ph type="title"/>
          </p:nvPr>
        </p:nvSpPr>
        <p:spPr>
          <a:xfrm>
            <a:off x="366015" y="61815"/>
            <a:ext cx="11018520" cy="954157"/>
          </a:xfrm>
        </p:spPr>
        <p:txBody>
          <a:bodyPr anchor="b">
            <a:normAutofit/>
          </a:bodyPr>
          <a:lstStyle/>
          <a:p>
            <a:r>
              <a:rPr lang="en-GB" sz="3600" dirty="0">
                <a:latin typeface="+mn-lt"/>
              </a:rPr>
              <a:t>Our Goals</a:t>
            </a:r>
            <a:endParaRPr lang="en-IE" sz="3600" dirty="0">
              <a:latin typeface="+mn-lt"/>
            </a:endParaRPr>
          </a:p>
        </p:txBody>
      </p:sp>
      <p:sp>
        <p:nvSpPr>
          <p:cNvPr id="3" name="Content Placeholder 2">
            <a:extLst>
              <a:ext uri="{FF2B5EF4-FFF2-40B4-BE49-F238E27FC236}">
                <a16:creationId xmlns:a16="http://schemas.microsoft.com/office/drawing/2014/main" id="{E8F86B6F-A504-F50E-2E96-B55A11965D0B}"/>
              </a:ext>
            </a:extLst>
          </p:cNvPr>
          <p:cNvSpPr>
            <a:spLocks noGrp="1"/>
          </p:cNvSpPr>
          <p:nvPr>
            <p:ph idx="1"/>
          </p:nvPr>
        </p:nvSpPr>
        <p:spPr>
          <a:xfrm>
            <a:off x="245807" y="1418314"/>
            <a:ext cx="5377754" cy="4677686"/>
          </a:xfrm>
        </p:spPr>
        <p:txBody>
          <a:bodyPr anchor="t">
            <a:normAutofit/>
          </a:bodyPr>
          <a:lstStyle/>
          <a:p>
            <a:pPr marL="0" indent="0" fontAlgn="base">
              <a:buNone/>
            </a:pPr>
            <a:r>
              <a:rPr lang="en-GB" sz="1800" b="0" i="0" dirty="0">
                <a:effectLst/>
                <a:latin typeface="Arial" panose="020B0604020202020204" pitchFamily="34" charset="0"/>
                <a:cs typeface="Arial" panose="020B0604020202020204" pitchFamily="34" charset="0"/>
              </a:rPr>
              <a:t>3-year project plan and the following objectives: </a:t>
            </a:r>
          </a:p>
          <a:p>
            <a:pPr marL="0" indent="0" rtl="0" fontAlgn="base">
              <a:buNone/>
            </a:pPr>
            <a:endParaRPr lang="en-GB" sz="1800" b="0" i="0" dirty="0">
              <a:effectLst/>
              <a:latin typeface="Arial" panose="020B0604020202020204" pitchFamily="34" charset="0"/>
              <a:cs typeface="Arial" panose="020B0604020202020204" pitchFamily="34" charset="0"/>
            </a:endParaRPr>
          </a:p>
          <a:p>
            <a:pPr rtl="0" fontAlgn="base">
              <a:buFont typeface="Arial" panose="020B0604020202020204" pitchFamily="34" charset="0"/>
              <a:buChar char="•"/>
            </a:pPr>
            <a:r>
              <a:rPr lang="en-GB" sz="1800" b="1" dirty="0">
                <a:latin typeface="Arial" panose="020B0604020202020204" pitchFamily="34" charset="0"/>
                <a:cs typeface="Arial" panose="020B0604020202020204" pitchFamily="34" charset="0"/>
              </a:rPr>
              <a:t>Year</a:t>
            </a:r>
            <a:r>
              <a:rPr lang="en-GB" sz="1800" b="1" i="0" dirty="0">
                <a:effectLst/>
                <a:latin typeface="Arial" panose="020B0604020202020204" pitchFamily="34" charset="0"/>
                <a:cs typeface="Arial" panose="020B0604020202020204" pitchFamily="34" charset="0"/>
              </a:rPr>
              <a:t> one – Foster a Sense of Belonging by Establishing the NDPAC / AHEAD Partnership and Community  </a:t>
            </a:r>
            <a:r>
              <a:rPr lang="en-GB" sz="1800" b="0" i="0" dirty="0">
                <a:effectLst/>
                <a:latin typeface="Arial" panose="020B0604020202020204" pitchFamily="34" charset="0"/>
                <a:cs typeface="Arial" panose="020B0604020202020204" pitchFamily="34" charset="0"/>
              </a:rPr>
              <a:t> </a:t>
            </a:r>
          </a:p>
          <a:p>
            <a:pPr rtl="0" fontAlgn="base">
              <a:buFont typeface="Arial" panose="020B0604020202020204" pitchFamily="34" charset="0"/>
              <a:buChar char="•"/>
            </a:pPr>
            <a:endParaRPr lang="en-GB" sz="1800" b="1" dirty="0">
              <a:latin typeface="Arial" panose="020B0604020202020204" pitchFamily="34" charset="0"/>
              <a:cs typeface="Arial" panose="020B0604020202020204" pitchFamily="34" charset="0"/>
            </a:endParaRPr>
          </a:p>
          <a:p>
            <a:pPr rtl="0" fontAlgn="base">
              <a:buFont typeface="Arial" panose="020B0604020202020204" pitchFamily="34" charset="0"/>
              <a:buChar char="•"/>
            </a:pPr>
            <a:r>
              <a:rPr lang="en-GB" sz="1800" b="1" dirty="0">
                <a:latin typeface="Arial" panose="020B0604020202020204" pitchFamily="34" charset="0"/>
                <a:cs typeface="Arial" panose="020B0604020202020204" pitchFamily="34" charset="0"/>
              </a:rPr>
              <a:t>Year</a:t>
            </a:r>
            <a:r>
              <a:rPr lang="en-GB" sz="1800" b="1" i="0" dirty="0">
                <a:effectLst/>
                <a:latin typeface="Arial" panose="020B0604020202020204" pitchFamily="34" charset="0"/>
                <a:cs typeface="Arial" panose="020B0604020202020204" pitchFamily="34" charset="0"/>
              </a:rPr>
              <a:t> two – Research </a:t>
            </a:r>
            <a:r>
              <a:rPr lang="en-GB" sz="1800" b="1" dirty="0">
                <a:latin typeface="Arial" panose="020B0604020202020204" pitchFamily="34" charset="0"/>
                <a:cs typeface="Arial" panose="020B0604020202020204" pitchFamily="34" charset="0"/>
              </a:rPr>
              <a:t>and policy mapping exercise. </a:t>
            </a:r>
            <a:r>
              <a:rPr lang="en-GB" sz="1800" b="1" i="0" dirty="0">
                <a:effectLst/>
                <a:latin typeface="Arial" panose="020B0604020202020204" pitchFamily="34" charset="0"/>
                <a:cs typeface="Arial" panose="020B0604020202020204" pitchFamily="34" charset="0"/>
              </a:rPr>
              <a:t>Influence Policy Development by Amplifying the Lived Experience of the Diverse Voices in the Community  </a:t>
            </a:r>
            <a:r>
              <a:rPr lang="en-GB" sz="1800" b="0" i="0" dirty="0">
                <a:effectLst/>
                <a:latin typeface="Arial" panose="020B0604020202020204" pitchFamily="34" charset="0"/>
                <a:cs typeface="Arial" panose="020B0604020202020204" pitchFamily="34" charset="0"/>
              </a:rPr>
              <a:t> </a:t>
            </a:r>
            <a:endParaRPr lang="en-GB" sz="1800" b="0" i="0" dirty="0">
              <a:effectLst/>
              <a:highlight>
                <a:srgbClr val="FFFF00"/>
              </a:highlight>
              <a:latin typeface="Arial" panose="020B0604020202020204" pitchFamily="34" charset="0"/>
              <a:cs typeface="Arial" panose="020B0604020202020204" pitchFamily="34" charset="0"/>
            </a:endParaRPr>
          </a:p>
          <a:p>
            <a:pPr marL="0" indent="0" rtl="0" fontAlgn="base">
              <a:buNone/>
            </a:pPr>
            <a:endParaRPr lang="en-GB" sz="1800" b="1" dirty="0">
              <a:latin typeface="Arial" panose="020B0604020202020204" pitchFamily="34" charset="0"/>
              <a:cs typeface="Arial" panose="020B0604020202020204" pitchFamily="34" charset="0"/>
            </a:endParaRPr>
          </a:p>
          <a:p>
            <a:pPr rtl="0" fontAlgn="base">
              <a:buFont typeface="Arial" panose="020B0604020202020204" pitchFamily="34" charset="0"/>
              <a:buChar char="•"/>
            </a:pPr>
            <a:r>
              <a:rPr lang="en-GB" sz="1800" b="1" dirty="0">
                <a:latin typeface="Arial" panose="020B0604020202020204" pitchFamily="34" charset="0"/>
                <a:cs typeface="Arial" panose="020B0604020202020204" pitchFamily="34" charset="0"/>
              </a:rPr>
              <a:t>Year</a:t>
            </a:r>
            <a:r>
              <a:rPr lang="en-GB" sz="1800" b="1" i="0" dirty="0">
                <a:effectLst/>
                <a:latin typeface="Arial" panose="020B0604020202020204" pitchFamily="34" charset="0"/>
                <a:cs typeface="Arial" panose="020B0604020202020204" pitchFamily="34" charset="0"/>
              </a:rPr>
              <a:t> three – Sustaining the Community to Make a Lasting Impact Through Engagement in HE Decision-Making  </a:t>
            </a:r>
            <a:r>
              <a:rPr lang="en-GB" sz="1800" b="0" i="0" dirty="0">
                <a:effectLst/>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47BDFC58-592A-91D7-5803-958138686E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513" y="480880"/>
            <a:ext cx="4799258" cy="5426144"/>
          </a:xfrm>
          <a:prstGeom prst="rect">
            <a:avLst/>
          </a:prstGeom>
        </p:spPr>
      </p:pic>
    </p:spTree>
    <p:extLst>
      <p:ext uri="{BB962C8B-B14F-4D97-AF65-F5344CB8AC3E}">
        <p14:creationId xmlns:p14="http://schemas.microsoft.com/office/powerpoint/2010/main" val="270431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9BC8-42F5-AF7D-0AD6-9898906E9EE7}"/>
              </a:ext>
            </a:extLst>
          </p:cNvPr>
          <p:cNvSpPr>
            <a:spLocks noGrp="1"/>
          </p:cNvSpPr>
          <p:nvPr>
            <p:ph type="title"/>
          </p:nvPr>
        </p:nvSpPr>
        <p:spPr>
          <a:xfrm>
            <a:off x="364165" y="337079"/>
            <a:ext cx="10515600" cy="1325563"/>
          </a:xfrm>
        </p:spPr>
        <p:txBody>
          <a:bodyPr/>
          <a:lstStyle/>
          <a:p>
            <a:r>
              <a:rPr lang="en-GB" dirty="0"/>
              <a:t>LaunchPAD Ambassadors  </a:t>
            </a:r>
          </a:p>
        </p:txBody>
      </p:sp>
      <p:sp>
        <p:nvSpPr>
          <p:cNvPr id="3" name="Content Placeholder 2">
            <a:extLst>
              <a:ext uri="{FF2B5EF4-FFF2-40B4-BE49-F238E27FC236}">
                <a16:creationId xmlns:a16="http://schemas.microsoft.com/office/drawing/2014/main" id="{07BD1F0F-4610-8B44-D503-1702A32D489F}"/>
              </a:ext>
            </a:extLst>
          </p:cNvPr>
          <p:cNvSpPr>
            <a:spLocks noGrp="1"/>
          </p:cNvSpPr>
          <p:nvPr>
            <p:ph idx="1"/>
          </p:nvPr>
        </p:nvSpPr>
        <p:spPr>
          <a:xfrm>
            <a:off x="364165" y="1662642"/>
            <a:ext cx="5731835" cy="4156168"/>
          </a:xfrm>
        </p:spPr>
        <p:txBody>
          <a:bodyPr>
            <a:normAutofit fontScale="92500" lnSpcReduction="10000"/>
          </a:bodyPr>
          <a:lstStyle/>
          <a:p>
            <a:r>
              <a:rPr lang="en-GB" sz="2600" dirty="0"/>
              <a:t>LaunchPAD Ambassadors </a:t>
            </a:r>
            <a:r>
              <a:rPr lang="en-GB" sz="2600" b="1" dirty="0"/>
              <a:t>will attend conferences and symposiums </a:t>
            </a:r>
            <a:r>
              <a:rPr lang="en-GB" sz="2600" dirty="0"/>
              <a:t>to talk about their lived experience as a postgrad with a disability. </a:t>
            </a:r>
          </a:p>
          <a:p>
            <a:r>
              <a:rPr lang="en-GB" sz="2600" dirty="0"/>
              <a:t>They will also talk about </a:t>
            </a:r>
            <a:r>
              <a:rPr lang="en-GB" sz="2600" dirty="0" err="1"/>
              <a:t>LaunchPAD’s</a:t>
            </a:r>
            <a:r>
              <a:rPr lang="en-GB" sz="2600" dirty="0"/>
              <a:t> research</a:t>
            </a:r>
          </a:p>
          <a:p>
            <a:r>
              <a:rPr lang="en-GB" sz="2600" dirty="0"/>
              <a:t>Have recruited 8 postgrads with disabilities </a:t>
            </a:r>
          </a:p>
          <a:p>
            <a:r>
              <a:rPr lang="en-GB" sz="2600" dirty="0"/>
              <a:t>They will be trained in how to advocate effectively and how to present their lived experience amongst other skills</a:t>
            </a:r>
          </a:p>
          <a:p>
            <a:r>
              <a:rPr lang="en-GB" sz="2600" b="1" dirty="0"/>
              <a:t>They are fully reimbursed for their time</a:t>
            </a:r>
          </a:p>
          <a:p>
            <a:endParaRPr lang="en-GB" sz="2600" dirty="0"/>
          </a:p>
          <a:p>
            <a:pPr lvl="1"/>
            <a:endParaRPr lang="en-GB" sz="2300" dirty="0">
              <a:highlight>
                <a:srgbClr val="FFFF00"/>
              </a:highlight>
            </a:endParaRPr>
          </a:p>
          <a:p>
            <a:endParaRPr lang="en-GB" sz="3200" dirty="0">
              <a:highlight>
                <a:srgbClr val="FFFF00"/>
              </a:highlight>
            </a:endParaRPr>
          </a:p>
          <a:p>
            <a:endParaRPr lang="en-GB" sz="3200" dirty="0">
              <a:highlight>
                <a:srgbClr val="FFFF00"/>
              </a:highlight>
            </a:endParaRPr>
          </a:p>
          <a:p>
            <a:endParaRPr lang="en-GB" sz="3600" dirty="0"/>
          </a:p>
        </p:txBody>
      </p:sp>
      <p:pic>
        <p:nvPicPr>
          <p:cNvPr id="6" name="Picture 5" descr="Poster for the open call for launchpad ambassadors.">
            <a:extLst>
              <a:ext uri="{FF2B5EF4-FFF2-40B4-BE49-F238E27FC236}">
                <a16:creationId xmlns:a16="http://schemas.microsoft.com/office/drawing/2014/main" id="{BF6071C0-DDB0-285B-772A-DB6D625A7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226" y="1662641"/>
            <a:ext cx="4559709" cy="4134465"/>
          </a:xfrm>
          <a:prstGeom prst="rect">
            <a:avLst/>
          </a:prstGeom>
        </p:spPr>
      </p:pic>
    </p:spTree>
    <p:extLst>
      <p:ext uri="{BB962C8B-B14F-4D97-AF65-F5344CB8AC3E}">
        <p14:creationId xmlns:p14="http://schemas.microsoft.com/office/powerpoint/2010/main" val="352393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9BC8-42F5-AF7D-0AD6-9898906E9EE7}"/>
              </a:ext>
            </a:extLst>
          </p:cNvPr>
          <p:cNvSpPr>
            <a:spLocks noGrp="1"/>
          </p:cNvSpPr>
          <p:nvPr>
            <p:ph type="title"/>
          </p:nvPr>
        </p:nvSpPr>
        <p:spPr>
          <a:xfrm>
            <a:off x="364165" y="337079"/>
            <a:ext cx="10515600" cy="1325563"/>
          </a:xfrm>
        </p:spPr>
        <p:txBody>
          <a:bodyPr/>
          <a:lstStyle/>
          <a:p>
            <a:r>
              <a:rPr lang="en-GB" dirty="0"/>
              <a:t>Voices in the Community </a:t>
            </a:r>
          </a:p>
        </p:txBody>
      </p:sp>
      <p:sp>
        <p:nvSpPr>
          <p:cNvPr id="3" name="Content Placeholder 2">
            <a:extLst>
              <a:ext uri="{FF2B5EF4-FFF2-40B4-BE49-F238E27FC236}">
                <a16:creationId xmlns:a16="http://schemas.microsoft.com/office/drawing/2014/main" id="{07BD1F0F-4610-8B44-D503-1702A32D489F}"/>
              </a:ext>
            </a:extLst>
          </p:cNvPr>
          <p:cNvSpPr>
            <a:spLocks noGrp="1"/>
          </p:cNvSpPr>
          <p:nvPr>
            <p:ph idx="1"/>
          </p:nvPr>
        </p:nvSpPr>
        <p:spPr>
          <a:xfrm>
            <a:off x="1996319" y="2085429"/>
            <a:ext cx="11463670" cy="4156168"/>
          </a:xfrm>
        </p:spPr>
        <p:txBody>
          <a:bodyPr>
            <a:normAutofit/>
          </a:bodyPr>
          <a:lstStyle/>
          <a:p>
            <a:r>
              <a:rPr lang="en-GB" sz="3200" dirty="0"/>
              <a:t>Methodology </a:t>
            </a:r>
          </a:p>
          <a:p>
            <a:r>
              <a:rPr lang="en-GB" sz="3200" dirty="0"/>
              <a:t>The disabled postgrad experience </a:t>
            </a:r>
          </a:p>
          <a:p>
            <a:r>
              <a:rPr lang="en-GB" sz="3200" dirty="0"/>
              <a:t>Barriers to accessing disability supports </a:t>
            </a:r>
          </a:p>
          <a:p>
            <a:r>
              <a:rPr lang="en-GB" sz="3200" dirty="0"/>
              <a:t>Supervisor/student relationships</a:t>
            </a:r>
          </a:p>
          <a:p>
            <a:r>
              <a:rPr lang="en-GB" sz="3200" dirty="0"/>
              <a:t>Funding</a:t>
            </a:r>
          </a:p>
          <a:p>
            <a:endParaRPr lang="en-GB" sz="2800" dirty="0"/>
          </a:p>
          <a:p>
            <a:pPr lvl="1"/>
            <a:endParaRPr lang="en-GB" sz="2800" dirty="0">
              <a:highlight>
                <a:srgbClr val="FFFF00"/>
              </a:highlight>
            </a:endParaRPr>
          </a:p>
          <a:p>
            <a:endParaRPr lang="en-GB" sz="3200" dirty="0">
              <a:highlight>
                <a:srgbClr val="FFFF00"/>
              </a:highlight>
            </a:endParaRPr>
          </a:p>
          <a:p>
            <a:endParaRPr lang="en-GB" sz="3200" dirty="0">
              <a:highlight>
                <a:srgbClr val="FFFF00"/>
              </a:highlight>
            </a:endParaRPr>
          </a:p>
          <a:p>
            <a:endParaRPr lang="en-GB" sz="3600" dirty="0"/>
          </a:p>
        </p:txBody>
      </p:sp>
      <p:sp>
        <p:nvSpPr>
          <p:cNvPr id="4" name="TextBox 3">
            <a:extLst>
              <a:ext uri="{FF2B5EF4-FFF2-40B4-BE49-F238E27FC236}">
                <a16:creationId xmlns:a16="http://schemas.microsoft.com/office/drawing/2014/main" id="{AF03171B-BF22-FFDE-7E1A-553C7A69FBFC}"/>
              </a:ext>
            </a:extLst>
          </p:cNvPr>
          <p:cNvSpPr txBox="1"/>
          <p:nvPr/>
        </p:nvSpPr>
        <p:spPr>
          <a:xfrm>
            <a:off x="1312235" y="1278194"/>
            <a:ext cx="87507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rPr>
              <a:t>*Research not finalised yet, surface level insights</a:t>
            </a:r>
          </a:p>
        </p:txBody>
      </p:sp>
    </p:spTree>
    <p:extLst>
      <p:ext uri="{BB962C8B-B14F-4D97-AF65-F5344CB8AC3E}">
        <p14:creationId xmlns:p14="http://schemas.microsoft.com/office/powerpoint/2010/main" val="366387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9BC8-42F5-AF7D-0AD6-9898906E9EE7}"/>
              </a:ext>
            </a:extLst>
          </p:cNvPr>
          <p:cNvSpPr>
            <a:spLocks noGrp="1"/>
          </p:cNvSpPr>
          <p:nvPr>
            <p:ph type="title"/>
          </p:nvPr>
        </p:nvSpPr>
        <p:spPr>
          <a:xfrm>
            <a:off x="364165" y="-62485"/>
            <a:ext cx="10515600" cy="1076543"/>
          </a:xfrm>
        </p:spPr>
        <p:txBody>
          <a:bodyPr/>
          <a:lstStyle/>
          <a:p>
            <a:r>
              <a:rPr lang="en-GB" dirty="0"/>
              <a:t>Methodology  </a:t>
            </a:r>
          </a:p>
        </p:txBody>
      </p:sp>
      <p:sp>
        <p:nvSpPr>
          <p:cNvPr id="4" name="TextBox 3">
            <a:extLst>
              <a:ext uri="{FF2B5EF4-FFF2-40B4-BE49-F238E27FC236}">
                <a16:creationId xmlns:a16="http://schemas.microsoft.com/office/drawing/2014/main" id="{AF03171B-BF22-FFDE-7E1A-553C7A69FBFC}"/>
              </a:ext>
            </a:extLst>
          </p:cNvPr>
          <p:cNvSpPr txBox="1"/>
          <p:nvPr/>
        </p:nvSpPr>
        <p:spPr>
          <a:xfrm>
            <a:off x="1246610" y="795549"/>
            <a:ext cx="8750709" cy="369332"/>
          </a:xfrm>
          <a:prstGeom prst="rect">
            <a:avLst/>
          </a:prstGeom>
          <a:noFill/>
        </p:spPr>
        <p:txBody>
          <a:bodyPr wrap="square" rtlCol="0">
            <a:spAutoFit/>
          </a:bodyPr>
          <a:lstStyle/>
          <a:p>
            <a:r>
              <a:rPr lang="en-GB" dirty="0"/>
              <a:t>*</a:t>
            </a:r>
            <a:r>
              <a:rPr lang="en-GB" sz="1200" dirty="0"/>
              <a:t>Research not finalised yet, surface level insights</a:t>
            </a:r>
            <a:endParaRPr lang="en-GB" sz="1200" dirty="0">
              <a:highlight>
                <a:srgbClr val="FFFF00"/>
              </a:highlight>
            </a:endParaRPr>
          </a:p>
        </p:txBody>
      </p:sp>
      <p:sp>
        <p:nvSpPr>
          <p:cNvPr id="3" name="Content Placeholder 2">
            <a:extLst>
              <a:ext uri="{FF2B5EF4-FFF2-40B4-BE49-F238E27FC236}">
                <a16:creationId xmlns:a16="http://schemas.microsoft.com/office/drawing/2014/main" id="{07BD1F0F-4610-8B44-D503-1702A32D489F}"/>
              </a:ext>
              <a:ext uri="{C183D7F6-B498-43B3-948B-1728B52AA6E4}">
                <adec:decorative xmlns:adec="http://schemas.microsoft.com/office/drawing/2017/decorative" val="1"/>
              </a:ext>
            </a:extLst>
          </p:cNvPr>
          <p:cNvSpPr>
            <a:spLocks noGrp="1"/>
          </p:cNvSpPr>
          <p:nvPr>
            <p:ph idx="1"/>
          </p:nvPr>
        </p:nvSpPr>
        <p:spPr>
          <a:xfrm>
            <a:off x="265842" y="980215"/>
            <a:ext cx="11463670" cy="4156168"/>
          </a:xfrm>
        </p:spPr>
        <p:txBody>
          <a:bodyPr>
            <a:normAutofit/>
          </a:bodyPr>
          <a:lstStyle/>
          <a:p>
            <a:pPr marL="0" indent="0">
              <a:buNone/>
            </a:pPr>
            <a:endParaRPr lang="en-GB" sz="3200" dirty="0">
              <a:highlight>
                <a:srgbClr val="FFFF00"/>
              </a:highlight>
            </a:endParaRPr>
          </a:p>
          <a:p>
            <a:endParaRPr lang="en-GB" sz="3200" dirty="0">
              <a:highlight>
                <a:srgbClr val="FFFF00"/>
              </a:highlight>
            </a:endParaRPr>
          </a:p>
          <a:p>
            <a:endParaRPr lang="en-GB" sz="3600" dirty="0"/>
          </a:p>
        </p:txBody>
      </p:sp>
      <p:graphicFrame>
        <p:nvGraphicFramePr>
          <p:cNvPr id="10" name="Table 9">
            <a:extLst>
              <a:ext uri="{FF2B5EF4-FFF2-40B4-BE49-F238E27FC236}">
                <a16:creationId xmlns:a16="http://schemas.microsoft.com/office/drawing/2014/main" id="{94C51264-0EB4-00EC-1C22-191C93D9B1B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160410938"/>
              </p:ext>
            </p:extLst>
          </p:nvPr>
        </p:nvGraphicFramePr>
        <p:xfrm>
          <a:off x="835740" y="1263081"/>
          <a:ext cx="4729317" cy="4724762"/>
        </p:xfrm>
        <a:graphic>
          <a:graphicData uri="http://schemas.openxmlformats.org/drawingml/2006/table">
            <a:tbl>
              <a:tblPr firstRow="1" firstCol="1" bandRow="1">
                <a:tableStyleId>{5940675A-B579-460E-94D1-54222C63F5DA}</a:tableStyleId>
              </a:tblPr>
              <a:tblGrid>
                <a:gridCol w="1576439">
                  <a:extLst>
                    <a:ext uri="{9D8B030D-6E8A-4147-A177-3AD203B41FA5}">
                      <a16:colId xmlns:a16="http://schemas.microsoft.com/office/drawing/2014/main" val="3048327254"/>
                    </a:ext>
                  </a:extLst>
                </a:gridCol>
                <a:gridCol w="1576439">
                  <a:extLst>
                    <a:ext uri="{9D8B030D-6E8A-4147-A177-3AD203B41FA5}">
                      <a16:colId xmlns:a16="http://schemas.microsoft.com/office/drawing/2014/main" val="2233256153"/>
                    </a:ext>
                  </a:extLst>
                </a:gridCol>
                <a:gridCol w="1576439">
                  <a:extLst>
                    <a:ext uri="{9D8B030D-6E8A-4147-A177-3AD203B41FA5}">
                      <a16:colId xmlns:a16="http://schemas.microsoft.com/office/drawing/2014/main" val="1880334520"/>
                    </a:ext>
                  </a:extLst>
                </a:gridCol>
              </a:tblGrid>
              <a:tr h="267154">
                <a:tc>
                  <a:txBody>
                    <a:bodyPr/>
                    <a:lstStyle/>
                    <a:p>
                      <a:pPr algn="ctr">
                        <a:lnSpc>
                          <a:spcPct val="115000"/>
                        </a:lnSpc>
                        <a:spcAft>
                          <a:spcPts val="800"/>
                        </a:spcAft>
                      </a:pPr>
                      <a:r>
                        <a:rPr lang="en-GB" sz="1200" kern="100" dirty="0">
                          <a:effectLst/>
                        </a:rPr>
                        <a:t>Participant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200" kern="100">
                          <a:effectLst/>
                        </a:rPr>
                        <a:t>Pronouns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200" kern="100" dirty="0">
                          <a:effectLst/>
                        </a:rPr>
                        <a:t>Area of Study</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174786"/>
                  </a:ext>
                </a:extLst>
              </a:tr>
              <a:tr h="297214">
                <a:tc>
                  <a:txBody>
                    <a:bodyPr/>
                    <a:lstStyle/>
                    <a:p>
                      <a:pPr>
                        <a:lnSpc>
                          <a:spcPct val="115000"/>
                        </a:lnSpc>
                        <a:spcAft>
                          <a:spcPts val="800"/>
                        </a:spcAft>
                      </a:pPr>
                      <a:r>
                        <a:rPr lang="en-GB" sz="1200" kern="100">
                          <a:effectLst/>
                        </a:rPr>
                        <a:t>Participant 1</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dirty="0">
                          <a:effectLst/>
                        </a:rPr>
                        <a:t>He/him</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Business management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4569468"/>
                  </a:ext>
                </a:extLst>
              </a:tr>
              <a:tr h="286143">
                <a:tc>
                  <a:txBody>
                    <a:bodyPr/>
                    <a:lstStyle/>
                    <a:p>
                      <a:pPr>
                        <a:lnSpc>
                          <a:spcPct val="115000"/>
                        </a:lnSpc>
                        <a:spcAft>
                          <a:spcPts val="800"/>
                        </a:spcAft>
                      </a:pPr>
                      <a:r>
                        <a:rPr lang="en-GB" sz="1200" kern="100">
                          <a:effectLst/>
                        </a:rPr>
                        <a:t>Participant 2</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She/her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Business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8187308"/>
                  </a:ext>
                </a:extLst>
              </a:tr>
              <a:tr h="549205">
                <a:tc>
                  <a:txBody>
                    <a:bodyPr/>
                    <a:lstStyle/>
                    <a:p>
                      <a:pPr>
                        <a:lnSpc>
                          <a:spcPct val="115000"/>
                        </a:lnSpc>
                        <a:spcAft>
                          <a:spcPts val="800"/>
                        </a:spcAft>
                      </a:pPr>
                      <a:r>
                        <a:rPr lang="en-GB" sz="1200" kern="100">
                          <a:effectLst/>
                        </a:rPr>
                        <a:t>Participant 3</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They/them</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Peace Studies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8749946"/>
                  </a:ext>
                </a:extLst>
              </a:tr>
              <a:tr h="831263">
                <a:tc>
                  <a:txBody>
                    <a:bodyPr/>
                    <a:lstStyle/>
                    <a:p>
                      <a:pPr>
                        <a:lnSpc>
                          <a:spcPct val="115000"/>
                        </a:lnSpc>
                        <a:spcAft>
                          <a:spcPts val="800"/>
                        </a:spcAft>
                      </a:pPr>
                      <a:r>
                        <a:rPr lang="en-GB" sz="1200" kern="100">
                          <a:effectLst/>
                        </a:rPr>
                        <a:t>Participant 4</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She/her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Geology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2752948"/>
                  </a:ext>
                </a:extLst>
              </a:tr>
              <a:tr h="549205">
                <a:tc>
                  <a:txBody>
                    <a:bodyPr/>
                    <a:lstStyle/>
                    <a:p>
                      <a:pPr>
                        <a:lnSpc>
                          <a:spcPct val="115000"/>
                        </a:lnSpc>
                        <a:spcAft>
                          <a:spcPts val="800"/>
                        </a:spcAft>
                      </a:pPr>
                      <a:r>
                        <a:rPr lang="en-GB" sz="1200" kern="100">
                          <a:effectLst/>
                        </a:rPr>
                        <a:t>Participant 5</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He/him</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Education (Diversity and Inclusion)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321601"/>
                  </a:ext>
                </a:extLst>
              </a:tr>
              <a:tr h="549205">
                <a:tc>
                  <a:txBody>
                    <a:bodyPr/>
                    <a:lstStyle/>
                    <a:p>
                      <a:pPr>
                        <a:lnSpc>
                          <a:spcPct val="115000"/>
                        </a:lnSpc>
                        <a:spcAft>
                          <a:spcPts val="800"/>
                        </a:spcAft>
                      </a:pPr>
                      <a:r>
                        <a:rPr lang="en-GB" sz="1200" kern="100">
                          <a:effectLst/>
                        </a:rPr>
                        <a:t>Participant 6</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She/her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dirty="0">
                          <a:effectLst/>
                        </a:rPr>
                        <a:t>Equality Studies (Social Sciences)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204170"/>
                  </a:ext>
                </a:extLst>
              </a:tr>
              <a:tr h="1395373">
                <a:tc>
                  <a:txBody>
                    <a:bodyPr/>
                    <a:lstStyle/>
                    <a:p>
                      <a:pPr>
                        <a:lnSpc>
                          <a:spcPct val="115000"/>
                        </a:lnSpc>
                        <a:spcAft>
                          <a:spcPts val="800"/>
                        </a:spcAft>
                      </a:pPr>
                      <a:r>
                        <a:rPr lang="en-GB" sz="1200" kern="100">
                          <a:effectLst/>
                        </a:rPr>
                        <a:t>Participant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dirty="0">
                          <a:effectLst/>
                        </a:rPr>
                        <a:t>He/him</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dirty="0">
                          <a:effectLst/>
                        </a:rPr>
                        <a:t>Social Change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9821294"/>
                  </a:ext>
                </a:extLst>
              </a:tr>
            </a:tbl>
          </a:graphicData>
        </a:graphic>
      </p:graphicFrame>
      <p:graphicFrame>
        <p:nvGraphicFramePr>
          <p:cNvPr id="11" name="Table 10">
            <a:extLst>
              <a:ext uri="{FF2B5EF4-FFF2-40B4-BE49-F238E27FC236}">
                <a16:creationId xmlns:a16="http://schemas.microsoft.com/office/drawing/2014/main" id="{7BAFDF1A-24F1-7036-9902-F40B330DDC1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14236025"/>
              </p:ext>
            </p:extLst>
          </p:nvPr>
        </p:nvGraphicFramePr>
        <p:xfrm>
          <a:off x="5839968" y="1263079"/>
          <a:ext cx="5302221" cy="4724760"/>
        </p:xfrm>
        <a:graphic>
          <a:graphicData uri="http://schemas.openxmlformats.org/drawingml/2006/table">
            <a:tbl>
              <a:tblPr firstRow="1" firstCol="1" bandRow="1">
                <a:tableStyleId>{5940675A-B579-460E-94D1-54222C63F5DA}</a:tableStyleId>
              </a:tblPr>
              <a:tblGrid>
                <a:gridCol w="1767407">
                  <a:extLst>
                    <a:ext uri="{9D8B030D-6E8A-4147-A177-3AD203B41FA5}">
                      <a16:colId xmlns:a16="http://schemas.microsoft.com/office/drawing/2014/main" val="3667522266"/>
                    </a:ext>
                  </a:extLst>
                </a:gridCol>
                <a:gridCol w="1767407">
                  <a:extLst>
                    <a:ext uri="{9D8B030D-6E8A-4147-A177-3AD203B41FA5}">
                      <a16:colId xmlns:a16="http://schemas.microsoft.com/office/drawing/2014/main" val="1912938843"/>
                    </a:ext>
                  </a:extLst>
                </a:gridCol>
                <a:gridCol w="1767407">
                  <a:extLst>
                    <a:ext uri="{9D8B030D-6E8A-4147-A177-3AD203B41FA5}">
                      <a16:colId xmlns:a16="http://schemas.microsoft.com/office/drawing/2014/main" val="965730786"/>
                    </a:ext>
                  </a:extLst>
                </a:gridCol>
              </a:tblGrid>
              <a:tr h="467381">
                <a:tc>
                  <a:txBody>
                    <a:bodyPr/>
                    <a:lstStyle/>
                    <a:p>
                      <a:pPr>
                        <a:lnSpc>
                          <a:spcPct val="115000"/>
                        </a:lnSpc>
                        <a:spcAft>
                          <a:spcPts val="800"/>
                        </a:spcAft>
                      </a:pPr>
                      <a:r>
                        <a:rPr lang="en-GB" sz="1200" kern="100">
                          <a:effectLst/>
                        </a:rPr>
                        <a:t>Participant 8</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b="0" kern="100" dirty="0">
                          <a:solidFill>
                            <a:schemeClr val="tx1"/>
                          </a:solidFill>
                          <a:effectLst/>
                        </a:rPr>
                        <a:t>She/her</a:t>
                      </a:r>
                      <a:endParaRPr lang="en-GB"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b="0" kern="100" dirty="0">
                          <a:solidFill>
                            <a:schemeClr val="tx1"/>
                          </a:solidFill>
                          <a:effectLst/>
                        </a:rPr>
                        <a:t>English literature</a:t>
                      </a:r>
                      <a:endParaRPr lang="en-GB"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0520706"/>
                  </a:ext>
                </a:extLst>
              </a:tr>
              <a:tr h="947445">
                <a:tc>
                  <a:txBody>
                    <a:bodyPr/>
                    <a:lstStyle/>
                    <a:p>
                      <a:pPr>
                        <a:lnSpc>
                          <a:spcPct val="115000"/>
                        </a:lnSpc>
                        <a:spcAft>
                          <a:spcPts val="800"/>
                        </a:spcAft>
                      </a:pPr>
                      <a:r>
                        <a:rPr lang="en-GB" sz="1200" kern="100" dirty="0">
                          <a:effectLst/>
                        </a:rPr>
                        <a:t>Participant 9</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dirty="0">
                          <a:effectLst/>
                        </a:rPr>
                        <a:t>He/him</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Anthropology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3843177"/>
                  </a:ext>
                </a:extLst>
              </a:tr>
              <a:tr h="467381">
                <a:tc>
                  <a:txBody>
                    <a:bodyPr/>
                    <a:lstStyle/>
                    <a:p>
                      <a:pPr>
                        <a:lnSpc>
                          <a:spcPct val="115000"/>
                        </a:lnSpc>
                        <a:spcAft>
                          <a:spcPts val="800"/>
                        </a:spcAft>
                      </a:pPr>
                      <a:r>
                        <a:rPr lang="en-GB" sz="1200" kern="100">
                          <a:effectLst/>
                        </a:rPr>
                        <a:t>Participant 10</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dirty="0">
                          <a:effectLst/>
                        </a:rPr>
                        <a:t>She/her</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Natural sciences (human geography)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5481397"/>
                  </a:ext>
                </a:extLst>
              </a:tr>
              <a:tr h="947445">
                <a:tc>
                  <a:txBody>
                    <a:bodyPr/>
                    <a:lstStyle/>
                    <a:p>
                      <a:pPr>
                        <a:lnSpc>
                          <a:spcPct val="115000"/>
                        </a:lnSpc>
                        <a:spcAft>
                          <a:spcPts val="800"/>
                        </a:spcAft>
                      </a:pPr>
                      <a:r>
                        <a:rPr lang="en-GB" sz="1200" kern="100">
                          <a:effectLst/>
                        </a:rPr>
                        <a:t>Participant 11</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They/them</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Human Computer Interaction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084630"/>
                  </a:ext>
                </a:extLst>
              </a:tr>
              <a:tr h="707414">
                <a:tc>
                  <a:txBody>
                    <a:bodyPr/>
                    <a:lstStyle/>
                    <a:p>
                      <a:pPr>
                        <a:lnSpc>
                          <a:spcPct val="115000"/>
                        </a:lnSpc>
                        <a:spcAft>
                          <a:spcPts val="800"/>
                        </a:spcAft>
                      </a:pPr>
                      <a:r>
                        <a:rPr lang="en-GB" sz="1200" kern="100">
                          <a:effectLst/>
                        </a:rPr>
                        <a:t>Participant 12</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She/her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Psychology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6241051"/>
                  </a:ext>
                </a:extLst>
              </a:tr>
              <a:tr h="467381">
                <a:tc>
                  <a:txBody>
                    <a:bodyPr/>
                    <a:lstStyle/>
                    <a:p>
                      <a:pPr>
                        <a:lnSpc>
                          <a:spcPct val="115000"/>
                        </a:lnSpc>
                        <a:spcAft>
                          <a:spcPts val="800"/>
                        </a:spcAft>
                      </a:pPr>
                      <a:r>
                        <a:rPr lang="en-GB" sz="1200" kern="100">
                          <a:effectLst/>
                        </a:rPr>
                        <a:t>Participant 13</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She/her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Education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1656822"/>
                  </a:ext>
                </a:extLst>
              </a:tr>
              <a:tr h="252932">
                <a:tc>
                  <a:txBody>
                    <a:bodyPr/>
                    <a:lstStyle/>
                    <a:p>
                      <a:pPr>
                        <a:lnSpc>
                          <a:spcPct val="115000"/>
                        </a:lnSpc>
                        <a:spcAft>
                          <a:spcPts val="800"/>
                        </a:spcAft>
                      </a:pPr>
                      <a:r>
                        <a:rPr lang="en-GB" sz="1200" kern="100">
                          <a:effectLst/>
                        </a:rPr>
                        <a:t>Participant 14</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He/him</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Psychology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5161413"/>
                  </a:ext>
                </a:extLst>
              </a:tr>
              <a:tr h="467381">
                <a:tc>
                  <a:txBody>
                    <a:bodyPr/>
                    <a:lstStyle/>
                    <a:p>
                      <a:pPr>
                        <a:lnSpc>
                          <a:spcPct val="115000"/>
                        </a:lnSpc>
                        <a:spcAft>
                          <a:spcPts val="800"/>
                        </a:spcAft>
                      </a:pPr>
                      <a:r>
                        <a:rPr lang="en-GB" sz="1200" kern="100">
                          <a:effectLst/>
                        </a:rPr>
                        <a:t>Participant 15</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a:effectLst/>
                        </a:rPr>
                        <a:t>She/her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1200" kern="100" dirty="0">
                          <a:effectLst/>
                        </a:rPr>
                        <a:t>Socio-legal: Disability rights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6947108"/>
                  </a:ext>
                </a:extLst>
              </a:tr>
            </a:tbl>
          </a:graphicData>
        </a:graphic>
      </p:graphicFrame>
    </p:spTree>
    <p:extLst>
      <p:ext uri="{BB962C8B-B14F-4D97-AF65-F5344CB8AC3E}">
        <p14:creationId xmlns:p14="http://schemas.microsoft.com/office/powerpoint/2010/main" val="1088865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3EAA2805582043B6C66D0C9C6BCAF9" ma:contentTypeVersion="15" ma:contentTypeDescription="Create a new document." ma:contentTypeScope="" ma:versionID="73811b1739d11429e1f818ab07314ac0">
  <xsd:schema xmlns:xsd="http://www.w3.org/2001/XMLSchema" xmlns:xs="http://www.w3.org/2001/XMLSchema" xmlns:p="http://schemas.microsoft.com/office/2006/metadata/properties" xmlns:ns2="cb26e2a2-2356-4742-832f-d13de69bbd20" xmlns:ns3="dea94638-522b-41e0-a5c8-53b01322a595" targetNamespace="http://schemas.microsoft.com/office/2006/metadata/properties" ma:root="true" ma:fieldsID="67db26d43099be390b4d5d6d5448e28a" ns2:_="" ns3:_="">
    <xsd:import namespace="cb26e2a2-2356-4742-832f-d13de69bbd20"/>
    <xsd:import namespace="dea94638-522b-41e0-a5c8-53b01322a5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26e2a2-2356-4742-832f-d13de69bb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a94638-522b-41e0-a5c8-53b01322a5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c9b814f-f941-4edd-bdaa-05dc0d9914f9}" ma:internalName="TaxCatchAll" ma:showField="CatchAllData" ma:web="dea94638-522b-41e0-a5c8-53b01322a5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ea94638-522b-41e0-a5c8-53b01322a595" xsi:nil="true"/>
    <lcf76f155ced4ddcb4097134ff3c332f xmlns="cb26e2a2-2356-4742-832f-d13de69bbd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5EFDB9-503A-4DA8-B056-2352C36EC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26e2a2-2356-4742-832f-d13de69bbd20"/>
    <ds:schemaRef ds:uri="dea94638-522b-41e0-a5c8-53b01322a5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EAA745-2C5F-4C58-9B6C-7CD9ADD6BF83}">
  <ds:schemaRefs>
    <ds:schemaRef ds:uri="http://schemas.microsoft.com/sharepoint/v3/contenttype/forms"/>
  </ds:schemaRefs>
</ds:datastoreItem>
</file>

<file path=customXml/itemProps3.xml><?xml version="1.0" encoding="utf-8"?>
<ds:datastoreItem xmlns:ds="http://schemas.openxmlformats.org/officeDocument/2006/customXml" ds:itemID="{0DB456E2-E7FA-4C93-A1C1-2030E8546E13}">
  <ds:schemaRefs>
    <ds:schemaRef ds:uri="http://schemas.microsoft.com/office/2006/metadata/properties"/>
    <ds:schemaRef ds:uri="http://schemas.microsoft.com/office/infopath/2007/PartnerControls"/>
    <ds:schemaRef ds:uri="dea94638-522b-41e0-a5c8-53b01322a595"/>
    <ds:schemaRef ds:uri="cb26e2a2-2356-4742-832f-d13de69bbd20"/>
  </ds:schemaRefs>
</ds:datastoreItem>
</file>

<file path=docProps/app.xml><?xml version="1.0" encoding="utf-8"?>
<Properties xmlns="http://schemas.openxmlformats.org/officeDocument/2006/extended-properties" xmlns:vt="http://schemas.openxmlformats.org/officeDocument/2006/docPropsVTypes">
  <TotalTime>443</TotalTime>
  <Words>1164</Words>
  <Application>Microsoft Office PowerPoint</Application>
  <PresentationFormat>Widescreen</PresentationFormat>
  <Paragraphs>147</Paragraphs>
  <Slides>15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Aptos</vt:lpstr>
      <vt:lpstr>Arial</vt:lpstr>
      <vt:lpstr>Arial Nova Light</vt:lpstr>
      <vt:lpstr>Calibri</vt:lpstr>
      <vt:lpstr>Tw Cen MT</vt:lpstr>
      <vt:lpstr>1_Office Theme</vt:lpstr>
      <vt:lpstr>2_Office Theme</vt:lpstr>
      <vt:lpstr>The Disabled Postgraduate Experience </vt:lpstr>
      <vt:lpstr>Today’s session!</vt:lpstr>
      <vt:lpstr>Setting the scene</vt:lpstr>
      <vt:lpstr>Increasing no of disabled students – but PG gaps remain  </vt:lpstr>
      <vt:lpstr>Introducing LaunchPAD</vt:lpstr>
      <vt:lpstr>Our Goals</vt:lpstr>
      <vt:lpstr>LaunchPAD Ambassadors  </vt:lpstr>
      <vt:lpstr>Voices in the Community </vt:lpstr>
      <vt:lpstr>Methodology  </vt:lpstr>
      <vt:lpstr>Disabled Postgrad Experience</vt:lpstr>
      <vt:lpstr>Funding</vt:lpstr>
      <vt:lpstr>Experiences in Accessing Disability Supports</vt:lpstr>
      <vt:lpstr>Supervisor/Student Relationship</vt:lpstr>
      <vt:lpstr>Conclusions  *Initial conclusion, not final.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Bennett</dc:creator>
  <cp:lastModifiedBy>Damien Claffey</cp:lastModifiedBy>
  <cp:revision>42</cp:revision>
  <dcterms:created xsi:type="dcterms:W3CDTF">2025-03-12T09:12:43Z</dcterms:created>
  <dcterms:modified xsi:type="dcterms:W3CDTF">2025-04-28T14:33:00Z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0x010100983EAA2805582043B6C66D0C9C6BCAF9</vt:lpwstr>
  </property>
</Properties>
</file>