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8288000" cy="10287000"/>
  <p:notesSz cx="6858000" cy="9144000"/>
  <p:embeddedFontLst>
    <p:embeddedFont>
      <p:font typeface="Barlow SemiCondensed Bold" panose="020B0604020202020204" charset="0"/>
      <p:regular r:id="rId27"/>
    </p:embeddedFont>
    <p:embeddedFont>
      <p:font typeface="Neue Einstellung" panose="020B0604020202020204" charset="0"/>
      <p:regular r:id="rId28"/>
    </p:embeddedFont>
    <p:embeddedFont>
      <p:font typeface="Neue Einstellung Bold" panose="020B0604020202020204" charset="0"/>
      <p:regular r:id="rId29"/>
    </p:embeddedFont>
    <p:embeddedFont>
      <p:font typeface="Open Sans 1" panose="020B0604020202020204" charset="0"/>
      <p:regular r:id="rId30"/>
    </p:embeddedFont>
    <p:embeddedFont>
      <p:font typeface="Open Sans 1 Bold" panose="020B0604020202020204" charset="0"/>
      <p:regular r:id="rId31"/>
    </p:embeddedFont>
    <p:embeddedFont>
      <p:font typeface="Open Sans 2"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57853" autoAdjust="0"/>
  </p:normalViewPr>
  <p:slideViewPr>
    <p:cSldViewPr>
      <p:cViewPr varScale="1">
        <p:scale>
          <a:sx n="52" d="100"/>
          <a:sy n="52" d="100"/>
        </p:scale>
        <p:origin x="91" y="691"/>
      </p:cViewPr>
      <p:guideLst>
        <p:guide orient="horz" pos="2160"/>
        <p:guide pos="2880"/>
      </p:guideLst>
    </p:cSldViewPr>
  </p:slideViewPr>
  <p:outlineViewPr>
    <p:cViewPr>
      <p:scale>
        <a:sx n="33" d="100"/>
        <a:sy n="33" d="100"/>
      </p:scale>
      <p:origin x="0" y="-4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my name is Catherine Murray, I'm one of the researchers working on the Widening Inclusion of Disability in Employment, better known as the WIDE framework, with Dara Ryder, CEO of AHEAD and our partners Employers for Change.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terms of findings from literature, there’s undoubtedly steep barriers hindering progress.  </a:t>
            </a:r>
          </a:p>
          <a:p>
            <a:endParaRPr lang="en-US"/>
          </a:p>
          <a:p>
            <a:r>
              <a:rPr lang="en-US"/>
              <a:t>The first barrier is discrimination from employers and co-workers, where there is a reluctance to employ and promote due to capability bias or concerns of costs of workplace accommodations which really limits opportunities and income for disabled people. Research details that many employers have ‘sincere yet ill-founded views about the work-related abilities of people with disabilities but notably ableism and negative attitudes vary by the type of disability and there actually marked differences is discrimination towards employees with mental illness compared to those with musculoskeletal illness for example. </a:t>
            </a:r>
          </a:p>
          <a:p>
            <a:endParaRPr lang="en-US"/>
          </a:p>
          <a:p>
            <a:r>
              <a:rPr lang="en-US"/>
              <a:t>The second barrier is the struggle to gain employment, due to a discrimination pattern known as “no foot in the door”. Disabled individuals are significantly less likely to receive interview call backs—due to biases in employer screening decisions. </a:t>
            </a:r>
          </a:p>
          <a:p>
            <a:endParaRPr lang="en-US"/>
          </a:p>
          <a:p>
            <a:r>
              <a:rPr lang="en-US"/>
              <a:t>The third major barrier is disclosure. Disclosing a disability at work is often challenging for disabled people and can affect access, retention, and career progression; unsurprisingly, because of their lived experience of discrimination many understand their job may be in jeopardy due to stigma and unclear processes. </a:t>
            </a:r>
          </a:p>
          <a:p>
            <a:endParaRPr lang="en-US"/>
          </a:p>
          <a:p>
            <a:r>
              <a:rPr lang="en-US"/>
              <a:t>The fourth barrier is disability costs. As mentioned previously, people with disabilities are more likely to experience poverty, partly due to significant extra daily living costs—ranging from healthcare and transport to home adaptations—that others do not face. Irish research shows disability costs can reach up to €12,000 annually, deepening income inequality and highlighting the importance of closing the disability employment gap to reduce poverty. </a:t>
            </a:r>
          </a:p>
          <a:p>
            <a:endParaRPr lang="en-US"/>
          </a:p>
          <a:p>
            <a:r>
              <a:rPr lang="en-US"/>
              <a:t>Lastly, in Ireland, while the Disability Allowance includes an ‘earnings disregard’ to support employment, research suggests current limits still act as a barrier to work and should be increased. </a:t>
            </a:r>
          </a:p>
          <a:p>
            <a:endParaRPr lang="en-US"/>
          </a:p>
          <a:p>
            <a:r>
              <a:rPr lang="en-US"/>
              <a:t>On a positive note, however, there are actions which are helping reduce discrimination and increase inclusion of disability in employment. </a:t>
            </a:r>
          </a:p>
          <a:p>
            <a:endParaRPr lang="en-US"/>
          </a:p>
          <a:p>
            <a:r>
              <a:rPr lang="en-US"/>
              <a:t>Disability policies and HR management including disability training are helping promote inclusion however so far there are mixed results in the effectiveness in improving employment outcomes. </a:t>
            </a:r>
          </a:p>
          <a:p>
            <a:endParaRPr lang="en-US"/>
          </a:p>
          <a:p>
            <a:r>
              <a:rPr lang="en-US"/>
              <a:t>Workplace accommodations play a crucial role in outcomes and productivity not just for disabled employees, but the evidence suggests that an accommodating culture benefits all employees by enhancing flexibility, morale, and retention.</a:t>
            </a:r>
          </a:p>
          <a:p>
            <a:endParaRPr lang="en-US"/>
          </a:p>
          <a:p>
            <a:r>
              <a:rPr lang="en-US"/>
              <a:t>Quota systems are widely used now globally to boost employment rates of disabled people but there are concerns about limited impact on new hires and weak enforcement of mechanisms, lack of penalties which undermine their effectiveness. This has meant, as is evident in Ireland, that employment rates are low even in countries with quotas in place. </a:t>
            </a:r>
          </a:p>
          <a:p>
            <a:endParaRPr lang="en-US"/>
          </a:p>
          <a:p>
            <a:r>
              <a:rPr lang="en-US"/>
              <a:t>Workplace climate and culture built on trust and diversity policies are key to promoting a sense of belonging. However, representation alone is not enough without strong leadership that promotes inclusion and fairness. </a:t>
            </a:r>
          </a:p>
          <a:p>
            <a:endParaRPr lang="en-US"/>
          </a:p>
          <a:p>
            <a:r>
              <a:rPr lang="en-US"/>
              <a:t>Equality, Diversity and Inclusion focusing on promoting hiring, retention and development of people with disabilities is really important but is most effective when there are inclusive practices across all HR functions. </a:t>
            </a:r>
          </a:p>
          <a:p>
            <a:endParaRPr lang="en-US"/>
          </a:p>
          <a:p>
            <a:r>
              <a:rPr lang="en-US"/>
              <a:t>Universal Design in the workplace focuses on creating environments that are designed for as many people as possible thus reducing the need for adaptation or specialised design. Research highlights the importance of inclusive common areas in promoting employee job satisfaction.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Lastly, government, organisational and employer initiatives such as Employers for Change, TCPID, the OWL programme and many others are many positives changes in supporting employers to offer placements and start inclusive recruitment practices. </a:t>
            </a:r>
          </a:p>
          <a:p>
            <a:endParaRPr lang="en-US"/>
          </a:p>
          <a:p>
            <a:r>
              <a:rPr lang="en-US"/>
              <a:t>The main criticism is though, that these efforts are not systematic and thus disabled people continue to have very mixed experiences in their employment journeys.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consultations held between August and December 2024, the literature findings where echoed and expanded. </a:t>
            </a:r>
          </a:p>
          <a:p>
            <a:endParaRPr lang="en-US"/>
          </a:p>
          <a:p>
            <a:r>
              <a:rPr lang="en-US"/>
              <a:t>In relation to the first domain of policy and strategy, a key quote from a disabled individual stressed “Employees should feel valued rather than employers viewing their disability as a challenge for the company to accept”.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relation to the environment, an employer explained that in their workplace they’ve “made as many accommodations universally available as possible, so people don’t have to disclose to get them, like captions are always available, and everyone has an adjustable height desk”.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disabled person shared their story in relation to the third domain of training explaining, “In most of the jobs I have had, I never feel included, rarely anyway. I'm not talking about the management here; I would be more talking about the broader work team. Most people, in my experience, they don't really understand or have any awareness of disability”.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to recruitment, we heard countless heart-breaking struggles summarised by one disabled person as “Unconscious bias is hard to shake off. Employers are very hesitant to hire me. The term ‘mental illness’ is viewed more negatively than ‘physical illness’ by colleagues /employers. But the brain is one of 100 very interconnected organs in the body so why distinguish between physical and mental health in the first place?”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significant point was main by another disabled person who said, “Inclusion of people with intellectual disabilities at work should be the gold standard of inclusive employment, considering that they experience significantly lower rates of employment”.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disability organisation shared their experiences of the difficulties with workplace support, informing us that “I’ve heard employers we work with say, ‘he didn’t disclose, how can I trust him?’, but they need to better understand the fear and trauma that people have experienced and why they might be fearful”.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Finally, performance and progression were discussed at length summed up by a disabled organisation. “Bias is everywhere and there are still many negative presumptions about what disabled people can do. Sometimes this deficit thinking can lead to low expectations and patronising behaviour”. </a:t>
            </a:r>
          </a:p>
          <a:p>
            <a:endParaRPr lang="en-US"/>
          </a:p>
          <a:p>
            <a:r>
              <a:rPr lang="en-US"/>
              <a:t>It’s clear that whilst practice is improving, much more action is needed to ensure human rights of disabled people are upheld and understood as the baseline and not the ceiling to aim for.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you’d like to learn more about the WIDE framework, perhaps you’d like to read about the full findings in much more detail, please visit AHEAD WIDE Framework or You can read our 2 papers about WIDE and the CSRD in the newly released AHEAD journal issue 18, which is out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Today’s session has four parts: firstly, some contexts and statistics followed by a brief overview of need-to-know legislation. I’ll then introduce the WIDE framework discussing the actions we’re taking to make employment more inclusive for disabled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terms of our action to get the WIDE Framework off the ground, we’re currently in the web tendering process, developing the website, and will be moving into the testing phase in the summer. </a:t>
            </a:r>
          </a:p>
          <a:p>
            <a:endParaRPr lang="en-US"/>
          </a:p>
          <a:p>
            <a:r>
              <a:rPr lang="en-US"/>
              <a:t>Our advisory group and consultation participants are reviewing the 6th Framework draft- I’ll be able to start actioning their feedback from next week to create the final framework content. </a:t>
            </a:r>
          </a:p>
          <a:p>
            <a:endParaRPr lang="en-US"/>
          </a:p>
          <a:p>
            <a:r>
              <a:rPr lang="en-US"/>
              <a:t>We’re hosting the Spring round up where we’re bringing together disabled people, employers and disability organisations, tomorrow, to discuss the key findings from each of the consultations and how we have translated all of their voices into the framework. </a:t>
            </a:r>
          </a:p>
          <a:p>
            <a:endParaRPr lang="en-US"/>
          </a:p>
          <a:p>
            <a:r>
              <a:rPr lang="en-US"/>
              <a:t>This is all in preparation to launch the WIDE Framework in Autumn this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if you are as dedicated to changing society, to eradicating discrimination towards disabled people in the workplace, you can help us get the framework over the line so we can launch nationally across Ireland. We are looking for web testers and we would love to have you at the launch – so please do sign up!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Approximately, 5.3 million people are living in Ireland in 2025 1 fifth of which, live with a disability, that’s 1.1 million people. What might be most surprising is that 70% of those 1.1 million people have acquired their disability and 80% live with invisible disabilities.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Specific to disability and employment, Ireland has the widest disability employment gap in the EU at nearly 40%, with even fewer disabled women employed than men. This contrasts sharply with the EU average of just over 21% and almost 9% in Luxembourg.</a:t>
            </a:r>
          </a:p>
          <a:p>
            <a:endParaRPr lang="en-US" dirty="0"/>
          </a:p>
          <a:p>
            <a:r>
              <a:rPr lang="en-US" dirty="0"/>
              <a:t>This matters because employment or lack of employment shockingly, directly relates to poverty. Disabled people in Ireland are currently experiencing one of the highest levels of poverty in Europe due in part to difficulties in gaining secure employment with a </a:t>
            </a:r>
            <a:r>
              <a:rPr lang="en-US" dirty="0" err="1"/>
              <a:t>liveable</a:t>
            </a:r>
            <a:r>
              <a:rPr lang="en-US" dirty="0"/>
              <a:t> salary. </a:t>
            </a:r>
          </a:p>
          <a:p>
            <a:endParaRPr lang="en-US" dirty="0"/>
          </a:p>
          <a:p>
            <a:r>
              <a:rPr lang="en-US" dirty="0"/>
              <a:t>Last month, a study by IHREC and the ESRI found that households with a disabled member need between 50-60% more disposable income to match the living standard of non-disabled households, this rises to where the household would require 93% extra disposable income where a loved one has complex disabilities.</a:t>
            </a:r>
          </a:p>
          <a:p>
            <a:endParaRPr lang="en-US" dirty="0"/>
          </a:p>
          <a:p>
            <a:r>
              <a:rPr lang="en-US" dirty="0"/>
              <a:t>The evidence from this study is clear, disabled individuals and their households are experiencing a double penalty; firstly, their living standards are lower as their </a:t>
            </a:r>
            <a:r>
              <a:rPr lang="en-US" dirty="0" err="1"/>
              <a:t>labour</a:t>
            </a:r>
            <a:r>
              <a:rPr lang="en-US" dirty="0"/>
              <a:t> income is lower and secondly, their consumption needs are higher due to their disability, keeping them trapped in the poverty cycle.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 the last 27 years, 17 conventions, events, policies, and strategies internationally and nationally have come into force, each putting in writing the rights of disabled people.  I won’t go into each but it’s important to understand the key points. </a:t>
            </a:r>
          </a:p>
          <a:p>
            <a:endParaRPr lang="en-US"/>
          </a:p>
          <a:p>
            <a:r>
              <a:rPr lang="en-US"/>
              <a:t>In 1998 disability employment legislation began, prohibiting discrimination and requiring employers to make reasonable accommodations. Originally disability was defined based on the medical model but has shifted to align with the social model of disability.</a:t>
            </a:r>
          </a:p>
          <a:p>
            <a:endParaRPr lang="en-US"/>
          </a:p>
          <a:p>
            <a:r>
              <a:rPr lang="en-US"/>
              <a:t>In 2000, positive targeted measured were recommended to promote inclusion i.e., targeted recruitment of disabled people and in 2005, public bodies in Ireland where required to reach 3%.  This target has been recently raised to 6% but considering that disabled people make up a fifth of the working age population, I’m sure you’d agreed that 6% should really be the baseline, not the ceiling target. </a:t>
            </a:r>
          </a:p>
          <a:p>
            <a:endParaRPr lang="en-US"/>
          </a:p>
          <a:p>
            <a:r>
              <a:rPr lang="en-US"/>
              <a:t>In 2015, The Comprehensive Employment Strategy for People with Disabilities aimed to improve employment access, but this strategy has been criticised by the NDA who noted no progress on key action for coordinating employment supports. </a:t>
            </a:r>
          </a:p>
          <a:p>
            <a:endParaRPr lang="en-US"/>
          </a:p>
          <a:p>
            <a:r>
              <a:rPr lang="en-US"/>
              <a:t>As stipulated by the UN sustainable development goals, we should achieve full productive employment for all by 2030. It’s looking very unlikely that we’ll achieve that in Ireland.  </a:t>
            </a:r>
          </a:p>
          <a:p>
            <a:endParaRPr lang="en-US"/>
          </a:p>
          <a:p>
            <a:r>
              <a:rPr lang="en-US"/>
              <a:t>What might be apparent is there is a pattern of producing listed obligations without clear instructions on how to implement change. I wonder could that be part of the reason why the employment gap remains so wide in Ireland? </a:t>
            </a:r>
          </a:p>
          <a:p>
            <a:endParaRPr lang="en-US"/>
          </a:p>
          <a:p>
            <a:r>
              <a:rPr lang="en-US"/>
              <a:t>For the first time, in 2021, people with intellectual disabilities were recognised in the Strategy for the Rights of Persons with Disabilities, stressing they should also be employed. </a:t>
            </a:r>
          </a:p>
          <a:p>
            <a:endParaRPr lang="en-US"/>
          </a:p>
          <a:p>
            <a:r>
              <a:rPr lang="en-US"/>
              <a:t>Many of you will now be familiar with the CRSD which followed in 2022, detailing that companies operating in the EU will have to report on their inclusive practices making it part of corporate responsibility. </a:t>
            </a:r>
          </a:p>
          <a:p>
            <a:endParaRPr lang="en-US"/>
          </a:p>
          <a:p>
            <a:r>
              <a:rPr lang="en-US"/>
              <a:t>Lastly, the Global Disability Summit just took place this year, emphasising that inclusion is a fundamental human right, not a privilege where equitable access is paramount, recognising that exclusion has significant economic ramifications for each country. Now, children and adults with disabilities represent more than 16% of the global population and there has been marked progress towards inclusion however there are persistent challenges.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our research, I can confidently say that legislation and practice are two worlds apart. It would appear to be a case of all talk and limited action. </a:t>
            </a:r>
          </a:p>
          <a:p>
            <a:endParaRPr lang="en-US"/>
          </a:p>
          <a:p>
            <a:r>
              <a:rPr lang="en-US"/>
              <a:t>I’d like to introduce you to the WIDE framework, representing the action we are taking to ensure equitable employment is standard. As will be detailed shortly, from disabled people, disability organisations, employers and literature, disabled people continue to face daily discrimination specific to employment.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why did we start creating the WIDE Framework well the stats and lack of action shows we’ve a long way to go. Employers have also explained to us that they want to do better but need help in ensuring inclusion to ensure their sustainability as a business. But it’s really driven by human rights for everyone including those of you who are yet to acquire a disability. So, we are giving the employers practical tools to make inclusion achievable.  </a:t>
            </a:r>
          </a:p>
          <a:p>
            <a:endParaRPr lang="en-US" dirty="0"/>
          </a:p>
          <a:p>
            <a:r>
              <a:rPr lang="en-US" dirty="0"/>
              <a:t>Starting at the top of the mountain, the framework aims to provide support for all employers in all sectors of all sizes in Ireland, to hire, retain, and promote more disabled employees, and create inclusive workplaces. In terms of what it is; it is a web platform/piece of software, freely accessible to employers.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Through literature review and the consultations findings which will be discussed shortly, the framework now consists of two themes including organisation culture and practices and 6 domains of policy and strategy, environment, training, recruitment and selection, supports and performance and progression. </a:t>
            </a:r>
          </a:p>
          <a:p>
            <a:endParaRPr lang="en-US"/>
          </a:p>
          <a:p>
            <a:r>
              <a:rPr lang="en-US"/>
              <a:t>Each domain features “areas of effort” containing “actions” to work towards. </a:t>
            </a:r>
          </a:p>
          <a:p>
            <a:endParaRPr lang="en-US"/>
          </a:p>
          <a:p>
            <a:r>
              <a:rPr lang="en-US"/>
              <a:t>Each actions have guidance notes to help employers implement it with resources linking to legislation. </a:t>
            </a:r>
          </a:p>
          <a:p>
            <a:endParaRPr lang="en-US"/>
          </a:p>
          <a:p>
            <a:r>
              <a:rPr lang="en-US"/>
              <a:t>The web platform functionality offers individual and organizational logins, task assignment, a self-scoring tool, a progress dashboard, exportable reports, a service provider directory, and an opt-in employer networking feature.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did we go about creating this framework? </a:t>
            </a:r>
          </a:p>
          <a:p>
            <a:endParaRPr lang="en-US"/>
          </a:p>
          <a:p>
            <a:r>
              <a:rPr lang="en-US"/>
              <a:t>The project started in September 2023, when we partnered with Employers for Change, completed the literature review with Dr Joanne Banks and formed The National Advisory group consisting of 16 representatives. </a:t>
            </a:r>
          </a:p>
          <a:p>
            <a:endParaRPr lang="en-US"/>
          </a:p>
          <a:p>
            <a:r>
              <a:rPr lang="en-US"/>
              <a:t>Throughout 2024, we completed 3 rounds of consultations with our incredible participants, without whom this work simply wouldn’t exist, so I’d like to acknowledge and thank every single one of them for their time and expertise. </a:t>
            </a:r>
          </a:p>
          <a:p>
            <a:endParaRPr lang="en-US"/>
          </a:p>
          <a:p>
            <a:r>
              <a:rPr lang="en-US"/>
              <a:t>The first round included 25 individuals with lived experience of disability, representing all ages, various educational and employment perspectives, and intersectional minorities.  </a:t>
            </a:r>
          </a:p>
          <a:p>
            <a:endParaRPr lang="en-US"/>
          </a:p>
          <a:p>
            <a:r>
              <a:rPr lang="en-US"/>
              <a:t>It’s important to note that we had the largest amount of interest for this consultation group with over 120 expressions of interests received. Sadly, we had to narrow our group to 25 individuals, so we carefully used a thorough selection process to ensure a diverse range of voices and experiences from every county in Ireland including people from the travelling community, Irish speakers, minority religious denominations, nationalities and sexual orientations. </a:t>
            </a:r>
          </a:p>
          <a:p>
            <a:endParaRPr lang="en-US"/>
          </a:p>
          <a:p>
            <a:r>
              <a:rPr lang="en-US"/>
              <a:t>We then completed 2 employer consultations with 14 employers, representing 4 company sizes, 11 sectors operating nationally and internationally from private, semi-state, public and the civil service. </a:t>
            </a:r>
          </a:p>
          <a:p>
            <a:endParaRPr lang="en-US"/>
          </a:p>
          <a:p>
            <a:r>
              <a:rPr lang="en-US"/>
              <a:t>Finally, we held 2 consultations with 33 disability organisations representative of NGO’s, DPO’s and other disability groups.</a:t>
            </a:r>
          </a:p>
          <a:p>
            <a:endParaRPr lang="en-US"/>
          </a:p>
          <a:p>
            <a:r>
              <a:rPr lang="en-US"/>
              <a:t>Putting our rocket launchers on, Dara and I sped through massive amounts of data from the consultations and post consultation surveys, thematically analysed it all and created our 6th Framework draft.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F8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C0A4B9-55CF-C989-144E-D7E05F8EBF5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WIDE framework</a:t>
            </a:r>
          </a:p>
        </p:txBody>
      </p:sp>
      <p:sp>
        <p:nvSpPr>
          <p:cNvPr id="2" name="Freeform 2" descr="WIDE framework logo with the ahead logo and employers for change logo to the right of the screen."/>
          <p:cNvSpPr/>
          <p:nvPr/>
        </p:nvSpPr>
        <p:spPr>
          <a:xfrm>
            <a:off x="0" y="717684"/>
            <a:ext cx="18288000" cy="6983823"/>
          </a:xfrm>
          <a:custGeom>
            <a:avLst/>
            <a:gdLst/>
            <a:ahLst/>
            <a:cxnLst/>
            <a:rect l="l" t="t" r="r" b="b"/>
            <a:pathLst>
              <a:path w="18288000" h="6983823">
                <a:moveTo>
                  <a:pt x="0" y="0"/>
                </a:moveTo>
                <a:lnTo>
                  <a:pt x="18288000" y="0"/>
                </a:lnTo>
                <a:lnTo>
                  <a:pt x="18288000" y="6983823"/>
                </a:lnTo>
                <a:lnTo>
                  <a:pt x="0" y="6983823"/>
                </a:lnTo>
                <a:lnTo>
                  <a:pt x="0" y="0"/>
                </a:lnTo>
                <a:close/>
              </a:path>
            </a:pathLst>
          </a:custGeom>
          <a:blipFill>
            <a:blip r:embed="rId3"/>
            <a:stretch>
              <a:fillRect l="-1914" t="-3257" r="-1914" b="-59"/>
            </a:stretch>
          </a:blipFill>
        </p:spPr>
        <p:txBody>
          <a:bodyPr/>
          <a:lstStyle/>
          <a:p>
            <a:endParaRPr lang="en-GB"/>
          </a:p>
        </p:txBody>
      </p:sp>
      <p:sp>
        <p:nvSpPr>
          <p:cNvPr id="3" name="TextBox 3"/>
          <p:cNvSpPr txBox="1"/>
          <p:nvPr/>
        </p:nvSpPr>
        <p:spPr>
          <a:xfrm>
            <a:off x="1028700" y="8311191"/>
            <a:ext cx="8115300" cy="1313180"/>
          </a:xfrm>
          <a:prstGeom prst="rect">
            <a:avLst/>
          </a:prstGeom>
        </p:spPr>
        <p:txBody>
          <a:bodyPr lIns="0" tIns="0" rIns="0" bIns="0" rtlCol="0" anchor="t">
            <a:spAutoFit/>
          </a:bodyPr>
          <a:lstStyle/>
          <a:p>
            <a:pPr algn="ctr">
              <a:lnSpc>
                <a:spcPts val="5320"/>
              </a:lnSpc>
            </a:pPr>
            <a:r>
              <a:rPr lang="en-US" sz="3800">
                <a:solidFill>
                  <a:srgbClr val="FFFFFF"/>
                </a:solidFill>
                <a:latin typeface="Neue Einstellung"/>
                <a:ea typeface="Neue Einstellung"/>
                <a:cs typeface="Neue Einstellung"/>
                <a:sym typeface="Neue Einstellung"/>
              </a:rPr>
              <a:t>Catherine Murray</a:t>
            </a:r>
          </a:p>
          <a:p>
            <a:pPr algn="ctr">
              <a:lnSpc>
                <a:spcPts val="5320"/>
              </a:lnSpc>
            </a:pPr>
            <a:r>
              <a:rPr lang="en-US" sz="3800">
                <a:solidFill>
                  <a:srgbClr val="FFFFFF"/>
                </a:solidFill>
                <a:latin typeface="Neue Einstellung"/>
                <a:ea typeface="Neue Einstellung"/>
                <a:cs typeface="Neue Einstellung"/>
                <a:sym typeface="Neue Einstellung"/>
              </a:rPr>
              <a:t>catherine.murray@ahead.ie</a:t>
            </a:r>
          </a:p>
        </p:txBody>
      </p:sp>
      <p:sp>
        <p:nvSpPr>
          <p:cNvPr id="4" name="TextBox 4"/>
          <p:cNvSpPr txBox="1"/>
          <p:nvPr/>
        </p:nvSpPr>
        <p:spPr>
          <a:xfrm>
            <a:off x="9144000" y="8311191"/>
            <a:ext cx="8115300" cy="1313180"/>
          </a:xfrm>
          <a:prstGeom prst="rect">
            <a:avLst/>
          </a:prstGeom>
        </p:spPr>
        <p:txBody>
          <a:bodyPr lIns="0" tIns="0" rIns="0" bIns="0" rtlCol="0" anchor="t">
            <a:spAutoFit/>
          </a:bodyPr>
          <a:lstStyle/>
          <a:p>
            <a:pPr algn="ctr">
              <a:lnSpc>
                <a:spcPts val="5320"/>
              </a:lnSpc>
            </a:pPr>
            <a:r>
              <a:rPr lang="en-US" sz="3800">
                <a:solidFill>
                  <a:srgbClr val="FFFFFF"/>
                </a:solidFill>
                <a:latin typeface="Neue Einstellung"/>
                <a:ea typeface="Neue Einstellung"/>
                <a:cs typeface="Neue Einstellung"/>
                <a:sym typeface="Neue Einstellung"/>
              </a:rPr>
              <a:t>Dara Ryder</a:t>
            </a:r>
          </a:p>
          <a:p>
            <a:pPr algn="ctr">
              <a:lnSpc>
                <a:spcPts val="5320"/>
              </a:lnSpc>
            </a:pPr>
            <a:r>
              <a:rPr lang="en-US" sz="3800">
                <a:solidFill>
                  <a:srgbClr val="FFFFFF"/>
                </a:solidFill>
                <a:latin typeface="Neue Einstellung"/>
                <a:ea typeface="Neue Einstellung"/>
                <a:cs typeface="Neue Einstellung"/>
                <a:sym typeface="Neue Einstellung"/>
              </a:rPr>
              <a:t>dara.ryder@ahead.ie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DDA367-0FDB-51CD-EAD5-723FD850339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Literature findings</a:t>
            </a:r>
          </a:p>
        </p:txBody>
      </p:sp>
      <p:grpSp>
        <p:nvGrpSpPr>
          <p:cNvPr id="2" name="Group 2">
            <a:extLst>
              <a:ext uri="{C183D7F6-B498-43B3-948B-1728B52AA6E4}">
                <adec:decorative xmlns:adec="http://schemas.microsoft.com/office/drawing/2017/decorative" val="1"/>
              </a:ext>
            </a:extLst>
          </p:cNvPr>
          <p:cNvGrpSpPr/>
          <p:nvPr/>
        </p:nvGrpSpPr>
        <p:grpSpPr>
          <a:xfrm>
            <a:off x="9144000" y="2257198"/>
            <a:ext cx="9144000" cy="8029802"/>
            <a:chOff x="0" y="0"/>
            <a:chExt cx="2408296" cy="2114845"/>
          </a:xfrm>
        </p:grpSpPr>
        <p:sp>
          <p:nvSpPr>
            <p:cNvPr id="3" name="Freeform 3">
              <a:extLst>
                <a:ext uri="{C183D7F6-B498-43B3-948B-1728B52AA6E4}">
                  <adec:decorative xmlns:adec="http://schemas.microsoft.com/office/drawing/2017/decorative" val="1"/>
                </a:ext>
              </a:extLst>
            </p:cNvPr>
            <p:cNvSpPr/>
            <p:nvPr/>
          </p:nvSpPr>
          <p:spPr>
            <a:xfrm>
              <a:off x="0" y="0"/>
              <a:ext cx="2408296" cy="2114845"/>
            </a:xfrm>
            <a:custGeom>
              <a:avLst/>
              <a:gdLst/>
              <a:ahLst/>
              <a:cxnLst/>
              <a:rect l="l" t="t" r="r" b="b"/>
              <a:pathLst>
                <a:path w="2408296" h="2114845">
                  <a:moveTo>
                    <a:pt x="0" y="0"/>
                  </a:moveTo>
                  <a:lnTo>
                    <a:pt x="2408296" y="0"/>
                  </a:lnTo>
                  <a:lnTo>
                    <a:pt x="2408296" y="2114845"/>
                  </a:lnTo>
                  <a:lnTo>
                    <a:pt x="0" y="2114845"/>
                  </a:lnTo>
                  <a:close/>
                </a:path>
              </a:pathLst>
            </a:custGeom>
            <a:solidFill>
              <a:srgbClr val="FFE786"/>
            </a:solidFill>
          </p:spPr>
          <p:txBody>
            <a:bodyPr/>
            <a:lstStyle/>
            <a:p>
              <a:endParaRPr lang="en-GB"/>
            </a:p>
          </p:txBody>
        </p:sp>
        <p:sp>
          <p:nvSpPr>
            <p:cNvPr id="4" name="TextBox 4"/>
            <p:cNvSpPr txBox="1"/>
            <p:nvPr/>
          </p:nvSpPr>
          <p:spPr>
            <a:xfrm>
              <a:off x="0" y="-38100"/>
              <a:ext cx="2408296" cy="215294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C183D7F6-B498-43B3-948B-1728B52AA6E4}">
                <adec:decorative xmlns:adec="http://schemas.microsoft.com/office/drawing/2017/decorative" val="1"/>
              </a:ext>
            </a:extLst>
          </p:cNvPr>
          <p:cNvSpPr txBox="1"/>
          <p:nvPr/>
        </p:nvSpPr>
        <p:spPr>
          <a:xfrm>
            <a:off x="5776398" y="684039"/>
            <a:ext cx="6735204" cy="1038225"/>
          </a:xfrm>
          <a:prstGeom prst="rect">
            <a:avLst/>
          </a:prstGeom>
        </p:spPr>
        <p:txBody>
          <a:bodyPr lIns="0" tIns="0" rIns="0" bIns="0" rtlCol="0" anchor="t">
            <a:spAutoFit/>
          </a:bodyPr>
          <a:lstStyle/>
          <a:p>
            <a:pPr algn="ctr">
              <a:lnSpc>
                <a:spcPts val="8400"/>
              </a:lnSpc>
            </a:pPr>
            <a:r>
              <a:rPr lang="en-US" sz="6000">
                <a:solidFill>
                  <a:srgbClr val="000000"/>
                </a:solidFill>
                <a:latin typeface="Neue Einstellung"/>
                <a:ea typeface="Neue Einstellung"/>
                <a:cs typeface="Neue Einstellung"/>
                <a:sym typeface="Neue Einstellung"/>
              </a:rPr>
              <a:t>Literature Findings   </a:t>
            </a:r>
          </a:p>
        </p:txBody>
      </p:sp>
      <p:grpSp>
        <p:nvGrpSpPr>
          <p:cNvPr id="6" name="Group 6">
            <a:extLst>
              <a:ext uri="{C183D7F6-B498-43B3-948B-1728B52AA6E4}">
                <adec:decorative xmlns:adec="http://schemas.microsoft.com/office/drawing/2017/decorative" val="1"/>
              </a:ext>
            </a:extLst>
          </p:cNvPr>
          <p:cNvGrpSpPr/>
          <p:nvPr/>
        </p:nvGrpSpPr>
        <p:grpSpPr>
          <a:xfrm>
            <a:off x="0" y="2257198"/>
            <a:ext cx="9144000" cy="8029802"/>
            <a:chOff x="0" y="0"/>
            <a:chExt cx="2408296" cy="2114845"/>
          </a:xfrm>
        </p:grpSpPr>
        <p:sp>
          <p:nvSpPr>
            <p:cNvPr id="7" name="Freeform 7">
              <a:extLst>
                <a:ext uri="{C183D7F6-B498-43B3-948B-1728B52AA6E4}">
                  <adec:decorative xmlns:adec="http://schemas.microsoft.com/office/drawing/2017/decorative" val="1"/>
                </a:ext>
              </a:extLst>
            </p:cNvPr>
            <p:cNvSpPr/>
            <p:nvPr/>
          </p:nvSpPr>
          <p:spPr>
            <a:xfrm>
              <a:off x="0" y="0"/>
              <a:ext cx="2408296" cy="2114845"/>
            </a:xfrm>
            <a:custGeom>
              <a:avLst/>
              <a:gdLst/>
              <a:ahLst/>
              <a:cxnLst/>
              <a:rect l="l" t="t" r="r" b="b"/>
              <a:pathLst>
                <a:path w="2408296" h="2114845">
                  <a:moveTo>
                    <a:pt x="0" y="0"/>
                  </a:moveTo>
                  <a:lnTo>
                    <a:pt x="2408296" y="0"/>
                  </a:lnTo>
                  <a:lnTo>
                    <a:pt x="2408296" y="2114845"/>
                  </a:lnTo>
                  <a:lnTo>
                    <a:pt x="0" y="2114845"/>
                  </a:lnTo>
                  <a:close/>
                </a:path>
              </a:pathLst>
            </a:custGeom>
            <a:solidFill>
              <a:srgbClr val="D9D9D9"/>
            </a:solidFill>
          </p:spPr>
          <p:txBody>
            <a:bodyPr/>
            <a:lstStyle/>
            <a:p>
              <a:endParaRPr lang="en-GB"/>
            </a:p>
          </p:txBody>
        </p:sp>
        <p:sp>
          <p:nvSpPr>
            <p:cNvPr id="8" name="TextBox 8"/>
            <p:cNvSpPr txBox="1"/>
            <p:nvPr/>
          </p:nvSpPr>
          <p:spPr>
            <a:xfrm>
              <a:off x="0" y="-38100"/>
              <a:ext cx="2408296" cy="2152945"/>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5240" y="2166228"/>
            <a:ext cx="9144000" cy="10449655"/>
          </a:xfrm>
          <a:prstGeom prst="rect">
            <a:avLst/>
          </a:prstGeom>
        </p:spPr>
        <p:txBody>
          <a:bodyPr lIns="0" tIns="0" rIns="0" bIns="0" rtlCol="0" anchor="t">
            <a:spAutoFit/>
          </a:bodyPr>
          <a:lstStyle/>
          <a:p>
            <a:pPr algn="ctr">
              <a:lnSpc>
                <a:spcPts val="9000"/>
              </a:lnSpc>
            </a:pPr>
            <a:r>
              <a:rPr lang="en-US" sz="3600" b="1" spc="-72" dirty="0">
                <a:solidFill>
                  <a:srgbClr val="000000"/>
                </a:solidFill>
                <a:latin typeface="Neue Einstellung Bold"/>
                <a:ea typeface="Neue Einstellung Bold"/>
                <a:cs typeface="Neue Einstellung Bold"/>
                <a:sym typeface="Neue Einstellung Bold"/>
              </a:rPr>
              <a:t>Hindering </a:t>
            </a:r>
          </a:p>
          <a:p>
            <a:pPr marL="669289" lvl="1" indent="-334645" algn="l">
              <a:lnSpc>
                <a:spcPct val="200000"/>
              </a:lnSpc>
              <a:buFont typeface="Arial"/>
              <a:buChar char="•"/>
            </a:pPr>
            <a:r>
              <a:rPr lang="en-US" sz="3600" spc="-61" dirty="0">
                <a:solidFill>
                  <a:srgbClr val="000000"/>
                </a:solidFill>
                <a:latin typeface="Neue Einstellung"/>
                <a:ea typeface="Neue Einstellung"/>
                <a:cs typeface="Neue Einstellung"/>
                <a:sym typeface="Neue Einstellung"/>
              </a:rPr>
              <a:t>Discrimination, attitudes and </a:t>
            </a:r>
            <a:r>
              <a:rPr lang="en-US" sz="3600" spc="-61" dirty="0" err="1">
                <a:solidFill>
                  <a:srgbClr val="000000"/>
                </a:solidFill>
                <a:latin typeface="Neue Einstellung"/>
                <a:ea typeface="Neue Einstellung"/>
                <a:cs typeface="Neue Einstellung"/>
                <a:sym typeface="Neue Einstellung"/>
              </a:rPr>
              <a:t>behaviour</a:t>
            </a:r>
            <a:endParaRPr lang="en-US" sz="3600" spc="-61" dirty="0">
              <a:solidFill>
                <a:srgbClr val="000000"/>
              </a:solidFill>
              <a:latin typeface="Neue Einstellung"/>
              <a:ea typeface="Neue Einstellung"/>
              <a:cs typeface="Neue Einstellung"/>
              <a:sym typeface="Neue Einstellung"/>
            </a:endParaRPr>
          </a:p>
          <a:p>
            <a:pPr marL="669289" lvl="1" indent="-334645" algn="l">
              <a:lnSpc>
                <a:spcPct val="200000"/>
              </a:lnSpc>
              <a:buFont typeface="Arial"/>
              <a:buChar char="•"/>
            </a:pPr>
            <a:r>
              <a:rPr lang="en-US" sz="3600" spc="-61" dirty="0">
                <a:solidFill>
                  <a:srgbClr val="000000"/>
                </a:solidFill>
                <a:latin typeface="Neue Einstellung"/>
                <a:ea typeface="Neue Einstellung"/>
                <a:cs typeface="Neue Einstellung"/>
                <a:sym typeface="Neue Einstellung"/>
              </a:rPr>
              <a:t>Recruitment - “no foot in the door”</a:t>
            </a:r>
          </a:p>
          <a:p>
            <a:pPr marL="669289" lvl="1" indent="-334645" algn="l">
              <a:lnSpc>
                <a:spcPct val="200000"/>
              </a:lnSpc>
              <a:buFont typeface="Arial"/>
              <a:buChar char="•"/>
            </a:pPr>
            <a:r>
              <a:rPr lang="en-US" sz="3600" spc="-61" dirty="0">
                <a:solidFill>
                  <a:srgbClr val="000000"/>
                </a:solidFill>
                <a:latin typeface="Neue Einstellung"/>
                <a:ea typeface="Neue Einstellung"/>
                <a:cs typeface="Neue Einstellung"/>
                <a:sym typeface="Neue Einstellung"/>
              </a:rPr>
              <a:t>Disability disclosure/communication about needs</a:t>
            </a:r>
          </a:p>
          <a:p>
            <a:pPr marL="669289" lvl="1" indent="-334645" algn="l">
              <a:lnSpc>
                <a:spcPct val="200000"/>
              </a:lnSpc>
              <a:buFont typeface="Arial"/>
              <a:buChar char="•"/>
            </a:pPr>
            <a:r>
              <a:rPr lang="en-US" sz="3600" spc="-61" dirty="0">
                <a:solidFill>
                  <a:srgbClr val="000000"/>
                </a:solidFill>
                <a:latin typeface="Neue Einstellung"/>
                <a:ea typeface="Neue Einstellung"/>
                <a:cs typeface="Neue Einstellung"/>
                <a:sym typeface="Neue Einstellung"/>
              </a:rPr>
              <a:t>Cost of Disability </a:t>
            </a:r>
          </a:p>
          <a:p>
            <a:pPr marL="669289" lvl="1" indent="-334645" algn="l">
              <a:lnSpc>
                <a:spcPct val="200000"/>
              </a:lnSpc>
              <a:buFont typeface="Arial"/>
              <a:buChar char="•"/>
            </a:pPr>
            <a:r>
              <a:rPr lang="en-US" sz="3600" spc="-61" dirty="0">
                <a:solidFill>
                  <a:srgbClr val="000000"/>
                </a:solidFill>
                <a:latin typeface="Neue Einstellung"/>
                <a:ea typeface="Neue Einstellung"/>
                <a:cs typeface="Neue Einstellung"/>
                <a:sym typeface="Neue Einstellung"/>
              </a:rPr>
              <a:t>Disability Allowance Criteria </a:t>
            </a:r>
          </a:p>
          <a:p>
            <a:pPr algn="ctr">
              <a:lnSpc>
                <a:spcPts val="5250"/>
              </a:lnSpc>
            </a:pPr>
            <a:endParaRPr lang="en-US" sz="3099" spc="-61" dirty="0">
              <a:solidFill>
                <a:srgbClr val="000000"/>
              </a:solidFill>
              <a:latin typeface="Neue Einstellung"/>
              <a:ea typeface="Neue Einstellung"/>
              <a:cs typeface="Neue Einstellung"/>
              <a:sym typeface="Neue Einstellung"/>
            </a:endParaRPr>
          </a:p>
          <a:p>
            <a:pPr algn="ctr">
              <a:lnSpc>
                <a:spcPts val="5250"/>
              </a:lnSpc>
            </a:pPr>
            <a:endParaRPr lang="en-US" sz="3099" spc="-61" dirty="0">
              <a:solidFill>
                <a:srgbClr val="000000"/>
              </a:solidFill>
              <a:latin typeface="Neue Einstellung"/>
              <a:ea typeface="Neue Einstellung"/>
              <a:cs typeface="Neue Einstellung"/>
              <a:sym typeface="Neue Einstellung"/>
            </a:endParaRPr>
          </a:p>
          <a:p>
            <a:pPr algn="ctr">
              <a:lnSpc>
                <a:spcPts val="5250"/>
              </a:lnSpc>
            </a:pPr>
            <a:endParaRPr lang="en-US" sz="3099" spc="-61" dirty="0">
              <a:solidFill>
                <a:srgbClr val="000000"/>
              </a:solidFill>
              <a:latin typeface="Neue Einstellung"/>
              <a:ea typeface="Neue Einstellung"/>
              <a:cs typeface="Neue Einstellung"/>
              <a:sym typeface="Neue Einstellung"/>
            </a:endParaRPr>
          </a:p>
          <a:p>
            <a:pPr algn="ctr">
              <a:lnSpc>
                <a:spcPts val="5250"/>
              </a:lnSpc>
            </a:pPr>
            <a:endParaRPr lang="en-US" sz="3099" spc="-61" dirty="0">
              <a:solidFill>
                <a:srgbClr val="000000"/>
              </a:solidFill>
              <a:latin typeface="Neue Einstellung"/>
              <a:ea typeface="Neue Einstellung"/>
              <a:cs typeface="Neue Einstellung"/>
              <a:sym typeface="Neue Einstellung"/>
            </a:endParaRPr>
          </a:p>
        </p:txBody>
      </p:sp>
      <p:sp>
        <p:nvSpPr>
          <p:cNvPr id="10" name="TextBox 10"/>
          <p:cNvSpPr txBox="1"/>
          <p:nvPr/>
        </p:nvSpPr>
        <p:spPr>
          <a:xfrm>
            <a:off x="9144000" y="2112537"/>
            <a:ext cx="9144000" cy="10161180"/>
          </a:xfrm>
          <a:prstGeom prst="rect">
            <a:avLst/>
          </a:prstGeom>
        </p:spPr>
        <p:txBody>
          <a:bodyPr lIns="0" tIns="0" rIns="0" bIns="0" rtlCol="0" anchor="t">
            <a:spAutoFit/>
          </a:bodyPr>
          <a:lstStyle/>
          <a:p>
            <a:pPr algn="ctr">
              <a:lnSpc>
                <a:spcPts val="9000"/>
              </a:lnSpc>
            </a:pPr>
            <a:r>
              <a:rPr lang="en-US" sz="3600" b="1" spc="-72" dirty="0">
                <a:solidFill>
                  <a:srgbClr val="000000"/>
                </a:solidFill>
                <a:latin typeface="Neue Einstellung Bold"/>
                <a:ea typeface="Neue Einstellung Bold"/>
                <a:cs typeface="Neue Einstellung Bold"/>
                <a:sym typeface="Neue Einstellung Bold"/>
              </a:rPr>
              <a:t>Helping </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Disability policies and HR management</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Workplace accommodations</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Quota systems </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Workplace climate and culture</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Equality, Diversity and Inclusion training</a:t>
            </a:r>
          </a:p>
          <a:p>
            <a:pPr marL="669293" lvl="1" indent="-334646" algn="l">
              <a:lnSpc>
                <a:spcPct val="200000"/>
              </a:lnSpc>
              <a:buFont typeface="Arial"/>
              <a:buChar char="•"/>
            </a:pPr>
            <a:r>
              <a:rPr lang="en-US" sz="3600" spc="-62" dirty="0">
                <a:solidFill>
                  <a:srgbClr val="000000"/>
                </a:solidFill>
                <a:latin typeface="Neue Einstellung"/>
                <a:ea typeface="Neue Einstellung"/>
                <a:cs typeface="Neue Einstellung"/>
                <a:sym typeface="Neue Einstellung"/>
              </a:rPr>
              <a:t>Universal Design in the workplace </a:t>
            </a:r>
          </a:p>
          <a:p>
            <a:pPr algn="ctr">
              <a:lnSpc>
                <a:spcPts val="4650"/>
              </a:lnSpc>
            </a:pPr>
            <a:endParaRPr lang="en-US" sz="3100" spc="-62" dirty="0">
              <a:solidFill>
                <a:srgbClr val="000000"/>
              </a:solidFill>
              <a:latin typeface="Neue Einstellung"/>
              <a:ea typeface="Neue Einstellung"/>
              <a:cs typeface="Neue Einstellung"/>
              <a:sym typeface="Neue Einstellung"/>
            </a:endParaRPr>
          </a:p>
          <a:p>
            <a:pPr algn="ctr">
              <a:lnSpc>
                <a:spcPts val="4650"/>
              </a:lnSpc>
            </a:pPr>
            <a:endParaRPr lang="en-US" sz="3100" spc="-62" dirty="0">
              <a:solidFill>
                <a:srgbClr val="000000"/>
              </a:solidFill>
              <a:latin typeface="Neue Einstellung"/>
              <a:ea typeface="Neue Einstellung"/>
              <a:cs typeface="Neue Einstellung"/>
              <a:sym typeface="Neue Einstellung"/>
            </a:endParaRPr>
          </a:p>
          <a:p>
            <a:pPr algn="ctr">
              <a:lnSpc>
                <a:spcPts val="4650"/>
              </a:lnSpc>
            </a:pPr>
            <a:endParaRPr lang="en-US" sz="3100" spc="-62" dirty="0">
              <a:solidFill>
                <a:srgbClr val="000000"/>
              </a:solidFill>
              <a:latin typeface="Neue Einstellung"/>
              <a:ea typeface="Neue Einstellung"/>
              <a:cs typeface="Neue Einstellung"/>
              <a:sym typeface="Neue Einstellung"/>
            </a:endParaRPr>
          </a:p>
          <a:p>
            <a:pPr algn="ctr">
              <a:lnSpc>
                <a:spcPts val="4650"/>
              </a:lnSpc>
            </a:pPr>
            <a:endParaRPr lang="en-US" sz="3100" spc="-62" dirty="0">
              <a:solidFill>
                <a:srgbClr val="000000"/>
              </a:solidFill>
              <a:latin typeface="Neue Einstellung"/>
              <a:ea typeface="Neue Einstellung"/>
              <a:cs typeface="Neue Einstellung"/>
              <a:sym typeface="Neue Einstellung"/>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5A5FF3B7-5628-E1A2-3D45-880E6239703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Irish Initiatives</a:t>
            </a:r>
          </a:p>
        </p:txBody>
      </p:sp>
      <p:sp>
        <p:nvSpPr>
          <p:cNvPr id="2" name="Freeform 2">
            <a:extLst>
              <a:ext uri="{C183D7F6-B498-43B3-948B-1728B52AA6E4}">
                <adec:decorative xmlns:adec="http://schemas.microsoft.com/office/drawing/2017/decorative" val="1"/>
              </a:ext>
            </a:extLst>
          </p:cNvPr>
          <p:cNvSpPr/>
          <p:nvPr/>
        </p:nvSpPr>
        <p:spPr>
          <a:xfrm>
            <a:off x="7008070" y="3347856"/>
            <a:ext cx="4271860" cy="2862147"/>
          </a:xfrm>
          <a:custGeom>
            <a:avLst/>
            <a:gdLst/>
            <a:ahLst/>
            <a:cxnLst/>
            <a:rect l="l" t="t" r="r" b="b"/>
            <a:pathLst>
              <a:path w="4271860" h="2862147">
                <a:moveTo>
                  <a:pt x="0" y="0"/>
                </a:moveTo>
                <a:lnTo>
                  <a:pt x="4271860" y="0"/>
                </a:lnTo>
                <a:lnTo>
                  <a:pt x="4271860" y="2862146"/>
                </a:lnTo>
                <a:lnTo>
                  <a:pt x="0" y="2862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a:extLst>
              <a:ext uri="{C183D7F6-B498-43B3-948B-1728B52AA6E4}">
                <adec:decorative xmlns:adec="http://schemas.microsoft.com/office/drawing/2017/decorative" val="1"/>
              </a:ext>
            </a:extLst>
          </p:cNvPr>
          <p:cNvSpPr txBox="1"/>
          <p:nvPr/>
        </p:nvSpPr>
        <p:spPr>
          <a:xfrm>
            <a:off x="7647951" y="3843574"/>
            <a:ext cx="2992097" cy="1775459"/>
          </a:xfrm>
          <a:prstGeom prst="rect">
            <a:avLst/>
          </a:prstGeom>
        </p:spPr>
        <p:txBody>
          <a:bodyPr lIns="0" tIns="0" rIns="0" bIns="0" rtlCol="0" anchor="t">
            <a:spAutoFit/>
          </a:bodyPr>
          <a:lstStyle/>
          <a:p>
            <a:pPr algn="ctr">
              <a:lnSpc>
                <a:spcPts val="7140"/>
              </a:lnSpc>
            </a:pPr>
            <a:r>
              <a:rPr lang="en-US" sz="5100">
                <a:solidFill>
                  <a:srgbClr val="000000"/>
                </a:solidFill>
                <a:latin typeface="Neue Einstellung"/>
                <a:ea typeface="Neue Einstellung"/>
                <a:cs typeface="Neue Einstellung"/>
                <a:sym typeface="Neue Einstellung"/>
              </a:rPr>
              <a:t>Irish </a:t>
            </a:r>
          </a:p>
          <a:p>
            <a:pPr algn="ctr">
              <a:lnSpc>
                <a:spcPts val="7140"/>
              </a:lnSpc>
            </a:pPr>
            <a:r>
              <a:rPr lang="en-US" sz="5100">
                <a:solidFill>
                  <a:srgbClr val="000000"/>
                </a:solidFill>
                <a:latin typeface="Neue Einstellung"/>
                <a:ea typeface="Neue Einstellung"/>
                <a:cs typeface="Neue Einstellung"/>
                <a:sym typeface="Neue Einstellung"/>
              </a:rPr>
              <a:t>Initiatives </a:t>
            </a:r>
          </a:p>
        </p:txBody>
      </p:sp>
      <p:sp>
        <p:nvSpPr>
          <p:cNvPr id="4" name="Freeform 4">
            <a:extLst>
              <a:ext uri="{C183D7F6-B498-43B3-948B-1728B52AA6E4}">
                <adec:decorative xmlns:adec="http://schemas.microsoft.com/office/drawing/2017/decorative" val="1"/>
              </a:ext>
            </a:extLst>
          </p:cNvPr>
          <p:cNvSpPr/>
          <p:nvPr/>
        </p:nvSpPr>
        <p:spPr>
          <a:xfrm rot="-2277385">
            <a:off x="8495432" y="1769087"/>
            <a:ext cx="1297135" cy="1319400"/>
          </a:xfrm>
          <a:custGeom>
            <a:avLst/>
            <a:gdLst/>
            <a:ahLst/>
            <a:cxnLst/>
            <a:rect l="l" t="t" r="r" b="b"/>
            <a:pathLst>
              <a:path w="1297135" h="1319400">
                <a:moveTo>
                  <a:pt x="0" y="0"/>
                </a:moveTo>
                <a:lnTo>
                  <a:pt x="1297136" y="0"/>
                </a:lnTo>
                <a:lnTo>
                  <a:pt x="1297136" y="1319400"/>
                </a:lnTo>
                <a:lnTo>
                  <a:pt x="0" y="1319400"/>
                </a:lnTo>
                <a:lnTo>
                  <a:pt x="0" y="0"/>
                </a:lnTo>
                <a:close/>
              </a:path>
            </a:pathLst>
          </a:custGeom>
          <a:blipFill>
            <a:blip r:embed="rId5"/>
            <a:stretch>
              <a:fillRect/>
            </a:stretch>
          </a:blipFill>
        </p:spPr>
        <p:txBody>
          <a:bodyPr/>
          <a:lstStyle/>
          <a:p>
            <a:endParaRPr lang="en-GB"/>
          </a:p>
        </p:txBody>
      </p:sp>
      <p:sp>
        <p:nvSpPr>
          <p:cNvPr id="5" name="Freeform 5">
            <a:extLst>
              <a:ext uri="{C183D7F6-B498-43B3-948B-1728B52AA6E4}">
                <adec:decorative xmlns:adec="http://schemas.microsoft.com/office/drawing/2017/decorative" val="1"/>
              </a:ext>
            </a:extLst>
          </p:cNvPr>
          <p:cNvSpPr/>
          <p:nvPr/>
        </p:nvSpPr>
        <p:spPr>
          <a:xfrm rot="-7908680">
            <a:off x="5437118" y="4203724"/>
            <a:ext cx="1297135" cy="1319400"/>
          </a:xfrm>
          <a:custGeom>
            <a:avLst/>
            <a:gdLst/>
            <a:ahLst/>
            <a:cxnLst/>
            <a:rect l="l" t="t" r="r" b="b"/>
            <a:pathLst>
              <a:path w="1297135" h="1319400">
                <a:moveTo>
                  <a:pt x="0" y="0"/>
                </a:moveTo>
                <a:lnTo>
                  <a:pt x="1297135" y="0"/>
                </a:lnTo>
                <a:lnTo>
                  <a:pt x="1297135" y="1319400"/>
                </a:lnTo>
                <a:lnTo>
                  <a:pt x="0" y="1319400"/>
                </a:lnTo>
                <a:lnTo>
                  <a:pt x="0" y="0"/>
                </a:lnTo>
                <a:close/>
              </a:path>
            </a:pathLst>
          </a:custGeom>
          <a:blipFill>
            <a:blip r:embed="rId5"/>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rot="2846690">
            <a:off x="11555941" y="4203031"/>
            <a:ext cx="1297135" cy="1319400"/>
          </a:xfrm>
          <a:custGeom>
            <a:avLst/>
            <a:gdLst/>
            <a:ahLst/>
            <a:cxnLst/>
            <a:rect l="l" t="t" r="r" b="b"/>
            <a:pathLst>
              <a:path w="1297135" h="1319400">
                <a:moveTo>
                  <a:pt x="0" y="0"/>
                </a:moveTo>
                <a:lnTo>
                  <a:pt x="1297136" y="0"/>
                </a:lnTo>
                <a:lnTo>
                  <a:pt x="1297136" y="1319401"/>
                </a:lnTo>
                <a:lnTo>
                  <a:pt x="0" y="1319401"/>
                </a:lnTo>
                <a:lnTo>
                  <a:pt x="0" y="0"/>
                </a:lnTo>
                <a:close/>
              </a:path>
            </a:pathLst>
          </a:custGeom>
          <a:blipFill>
            <a:blip r:embed="rId5"/>
            <a:stretch>
              <a:fillRect/>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8354109">
            <a:off x="8490593" y="6759192"/>
            <a:ext cx="1297135" cy="1319400"/>
          </a:xfrm>
          <a:custGeom>
            <a:avLst/>
            <a:gdLst/>
            <a:ahLst/>
            <a:cxnLst/>
            <a:rect l="l" t="t" r="r" b="b"/>
            <a:pathLst>
              <a:path w="1297135" h="1319400">
                <a:moveTo>
                  <a:pt x="0" y="0"/>
                </a:moveTo>
                <a:lnTo>
                  <a:pt x="1297135" y="0"/>
                </a:lnTo>
                <a:lnTo>
                  <a:pt x="1297135" y="1319401"/>
                </a:lnTo>
                <a:lnTo>
                  <a:pt x="0" y="1319401"/>
                </a:lnTo>
                <a:lnTo>
                  <a:pt x="0" y="0"/>
                </a:lnTo>
                <a:close/>
              </a:path>
            </a:pathLst>
          </a:custGeom>
          <a:blipFill>
            <a:blip r:embed="rId5"/>
            <a:stretch>
              <a:fillRect/>
            </a:stretch>
          </a:blipFill>
        </p:spPr>
        <p:txBody>
          <a:bodyPr/>
          <a:lstStyle/>
          <a:p>
            <a:endParaRPr lang="en-GB"/>
          </a:p>
        </p:txBody>
      </p:sp>
      <p:sp>
        <p:nvSpPr>
          <p:cNvPr id="8" name="TextBox 8"/>
          <p:cNvSpPr txBox="1"/>
          <p:nvPr/>
        </p:nvSpPr>
        <p:spPr>
          <a:xfrm>
            <a:off x="7643112" y="466726"/>
            <a:ext cx="2992097"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Employers for Change</a:t>
            </a:r>
          </a:p>
        </p:txBody>
      </p:sp>
      <p:sp>
        <p:nvSpPr>
          <p:cNvPr id="9" name="TextBox 9"/>
          <p:cNvSpPr txBox="1"/>
          <p:nvPr/>
        </p:nvSpPr>
        <p:spPr>
          <a:xfrm>
            <a:off x="12842562" y="2322790"/>
            <a:ext cx="4732083"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Willing Able Mentoring (WAM) Programme </a:t>
            </a:r>
          </a:p>
        </p:txBody>
      </p:sp>
      <p:sp>
        <p:nvSpPr>
          <p:cNvPr id="10" name="TextBox 10"/>
          <p:cNvSpPr txBox="1"/>
          <p:nvPr/>
        </p:nvSpPr>
        <p:spPr>
          <a:xfrm>
            <a:off x="11700159" y="962025"/>
            <a:ext cx="4311854" cy="5238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The Ability Programme </a:t>
            </a:r>
          </a:p>
        </p:txBody>
      </p:sp>
      <p:sp>
        <p:nvSpPr>
          <p:cNvPr id="11" name="TextBox 11"/>
          <p:cNvSpPr txBox="1"/>
          <p:nvPr/>
        </p:nvSpPr>
        <p:spPr>
          <a:xfrm>
            <a:off x="0" y="4301450"/>
            <a:ext cx="5649903"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Work Placement Experience Programme (WPEP)</a:t>
            </a:r>
          </a:p>
        </p:txBody>
      </p:sp>
      <p:sp>
        <p:nvSpPr>
          <p:cNvPr id="12" name="TextBox 12"/>
          <p:cNvSpPr txBox="1"/>
          <p:nvPr/>
        </p:nvSpPr>
        <p:spPr>
          <a:xfrm>
            <a:off x="13129088" y="6143327"/>
            <a:ext cx="5112318"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Oireachtas Work Learning (OWL) programme </a:t>
            </a:r>
          </a:p>
        </p:txBody>
      </p:sp>
      <p:sp>
        <p:nvSpPr>
          <p:cNvPr id="13" name="TextBox 13"/>
          <p:cNvSpPr txBox="1"/>
          <p:nvPr/>
        </p:nvSpPr>
        <p:spPr>
          <a:xfrm>
            <a:off x="13299944" y="4216955"/>
            <a:ext cx="4274700" cy="1057273"/>
          </a:xfrm>
          <a:prstGeom prst="rect">
            <a:avLst/>
          </a:prstGeom>
        </p:spPr>
        <p:txBody>
          <a:bodyPr lIns="0" tIns="0" rIns="0" bIns="0" rtlCol="0" anchor="t">
            <a:spAutoFit/>
          </a:bodyPr>
          <a:lstStyle/>
          <a:p>
            <a:pPr algn="ctr">
              <a:lnSpc>
                <a:spcPts val="4200"/>
              </a:lnSpc>
            </a:pPr>
            <a:r>
              <a:rPr lang="en-US" sz="3000" dirty="0">
                <a:solidFill>
                  <a:srgbClr val="000000"/>
                </a:solidFill>
                <a:latin typeface="Neue Einstellung"/>
                <a:ea typeface="Neue Einstellung"/>
                <a:cs typeface="Neue Einstellung"/>
                <a:sym typeface="Neue Einstellung"/>
              </a:rPr>
              <a:t>Disability Participation and Awareness Fund</a:t>
            </a:r>
          </a:p>
        </p:txBody>
      </p:sp>
      <p:sp>
        <p:nvSpPr>
          <p:cNvPr id="14" name="Freeform 14">
            <a:extLst>
              <a:ext uri="{C183D7F6-B498-43B3-948B-1728B52AA6E4}">
                <adec:decorative xmlns:adec="http://schemas.microsoft.com/office/drawing/2017/decorative" val="1"/>
              </a:ext>
            </a:extLst>
          </p:cNvPr>
          <p:cNvSpPr/>
          <p:nvPr/>
        </p:nvSpPr>
        <p:spPr>
          <a:xfrm rot="-5008146">
            <a:off x="7088689" y="1968763"/>
            <a:ext cx="1297135" cy="1319400"/>
          </a:xfrm>
          <a:custGeom>
            <a:avLst/>
            <a:gdLst/>
            <a:ahLst/>
            <a:cxnLst/>
            <a:rect l="l" t="t" r="r" b="b"/>
            <a:pathLst>
              <a:path w="1297135" h="1319400">
                <a:moveTo>
                  <a:pt x="0" y="0"/>
                </a:moveTo>
                <a:lnTo>
                  <a:pt x="1297135" y="0"/>
                </a:lnTo>
                <a:lnTo>
                  <a:pt x="1297135" y="1319400"/>
                </a:lnTo>
                <a:lnTo>
                  <a:pt x="0" y="1319400"/>
                </a:lnTo>
                <a:lnTo>
                  <a:pt x="0" y="0"/>
                </a:lnTo>
                <a:close/>
              </a:path>
            </a:pathLst>
          </a:custGeom>
          <a:blipFill>
            <a:blip r:embed="rId5"/>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rot="-5993988">
            <a:off x="5904626" y="2720363"/>
            <a:ext cx="1297135" cy="1319400"/>
          </a:xfrm>
          <a:custGeom>
            <a:avLst/>
            <a:gdLst/>
            <a:ahLst/>
            <a:cxnLst/>
            <a:rect l="l" t="t" r="r" b="b"/>
            <a:pathLst>
              <a:path w="1297135" h="1319400">
                <a:moveTo>
                  <a:pt x="0" y="0"/>
                </a:moveTo>
                <a:lnTo>
                  <a:pt x="1297136" y="0"/>
                </a:lnTo>
                <a:lnTo>
                  <a:pt x="1297136" y="1319400"/>
                </a:lnTo>
                <a:lnTo>
                  <a:pt x="0" y="1319400"/>
                </a:lnTo>
                <a:lnTo>
                  <a:pt x="0" y="0"/>
                </a:lnTo>
                <a:close/>
              </a:path>
            </a:pathLst>
          </a:custGeom>
          <a:blipFill>
            <a:blip r:embed="rId5"/>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rot="-9753069">
            <a:off x="5754221" y="5490169"/>
            <a:ext cx="1297135" cy="1319400"/>
          </a:xfrm>
          <a:custGeom>
            <a:avLst/>
            <a:gdLst/>
            <a:ahLst/>
            <a:cxnLst/>
            <a:rect l="l" t="t" r="r" b="b"/>
            <a:pathLst>
              <a:path w="1297135" h="1319400">
                <a:moveTo>
                  <a:pt x="0" y="0"/>
                </a:moveTo>
                <a:lnTo>
                  <a:pt x="1297135" y="0"/>
                </a:lnTo>
                <a:lnTo>
                  <a:pt x="1297135" y="1319400"/>
                </a:lnTo>
                <a:lnTo>
                  <a:pt x="0" y="1319400"/>
                </a:lnTo>
                <a:lnTo>
                  <a:pt x="0" y="0"/>
                </a:lnTo>
                <a:close/>
              </a:path>
            </a:pathLst>
          </a:custGeom>
          <a:blipFill>
            <a:blip r:embed="rId5"/>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rot="-10356406">
            <a:off x="6840550" y="6365809"/>
            <a:ext cx="1297135" cy="1319400"/>
          </a:xfrm>
          <a:custGeom>
            <a:avLst/>
            <a:gdLst/>
            <a:ahLst/>
            <a:cxnLst/>
            <a:rect l="l" t="t" r="r" b="b"/>
            <a:pathLst>
              <a:path w="1297135" h="1319400">
                <a:moveTo>
                  <a:pt x="0" y="0"/>
                </a:moveTo>
                <a:lnTo>
                  <a:pt x="1297136" y="0"/>
                </a:lnTo>
                <a:lnTo>
                  <a:pt x="1297136" y="1319400"/>
                </a:lnTo>
                <a:lnTo>
                  <a:pt x="0" y="1319400"/>
                </a:lnTo>
                <a:lnTo>
                  <a:pt x="0" y="0"/>
                </a:lnTo>
                <a:close/>
              </a:path>
            </a:pathLst>
          </a:custGeom>
          <a:blipFill>
            <a:blip r:embed="rId5"/>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rot="5504443">
            <a:off x="10139041" y="6351960"/>
            <a:ext cx="1297135" cy="1319400"/>
          </a:xfrm>
          <a:custGeom>
            <a:avLst/>
            <a:gdLst/>
            <a:ahLst/>
            <a:cxnLst/>
            <a:rect l="l" t="t" r="r" b="b"/>
            <a:pathLst>
              <a:path w="1297135" h="1319400">
                <a:moveTo>
                  <a:pt x="0" y="0"/>
                </a:moveTo>
                <a:lnTo>
                  <a:pt x="1297136" y="0"/>
                </a:lnTo>
                <a:lnTo>
                  <a:pt x="1297136" y="1319400"/>
                </a:lnTo>
                <a:lnTo>
                  <a:pt x="0" y="1319400"/>
                </a:lnTo>
                <a:lnTo>
                  <a:pt x="0" y="0"/>
                </a:lnTo>
                <a:close/>
              </a:path>
            </a:pathLst>
          </a:custGeom>
          <a:blipFill>
            <a:blip r:embed="rId5"/>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rot="3800155">
            <a:off x="11172035" y="5490169"/>
            <a:ext cx="1297135" cy="1319400"/>
          </a:xfrm>
          <a:custGeom>
            <a:avLst/>
            <a:gdLst/>
            <a:ahLst/>
            <a:cxnLst/>
            <a:rect l="l" t="t" r="r" b="b"/>
            <a:pathLst>
              <a:path w="1297135" h="1319400">
                <a:moveTo>
                  <a:pt x="0" y="0"/>
                </a:moveTo>
                <a:lnTo>
                  <a:pt x="1297135" y="0"/>
                </a:lnTo>
                <a:lnTo>
                  <a:pt x="1297135" y="1319400"/>
                </a:lnTo>
                <a:lnTo>
                  <a:pt x="0" y="1319400"/>
                </a:lnTo>
                <a:lnTo>
                  <a:pt x="0" y="0"/>
                </a:lnTo>
                <a:close/>
              </a:path>
            </a:pathLst>
          </a:custGeom>
          <a:blipFill>
            <a:blip r:embed="rId5"/>
            <a:stretch>
              <a:fillRect/>
            </a:stretch>
          </a:blipFill>
        </p:spPr>
        <p:txBody>
          <a:bodyPr/>
          <a:lstStyle/>
          <a:p>
            <a:endParaRPr lang="en-GB"/>
          </a:p>
        </p:txBody>
      </p:sp>
      <p:sp>
        <p:nvSpPr>
          <p:cNvPr id="20" name="Freeform 20">
            <a:extLst>
              <a:ext uri="{C183D7F6-B498-43B3-948B-1728B52AA6E4}">
                <adec:decorative xmlns:adec="http://schemas.microsoft.com/office/drawing/2017/decorative" val="1"/>
              </a:ext>
            </a:extLst>
          </p:cNvPr>
          <p:cNvSpPr/>
          <p:nvPr/>
        </p:nvSpPr>
        <p:spPr>
          <a:xfrm rot="1128893">
            <a:off x="11153643" y="2874796"/>
            <a:ext cx="1297135" cy="1319400"/>
          </a:xfrm>
          <a:custGeom>
            <a:avLst/>
            <a:gdLst/>
            <a:ahLst/>
            <a:cxnLst/>
            <a:rect l="l" t="t" r="r" b="b"/>
            <a:pathLst>
              <a:path w="1297135" h="1319400">
                <a:moveTo>
                  <a:pt x="0" y="0"/>
                </a:moveTo>
                <a:lnTo>
                  <a:pt x="1297136" y="0"/>
                </a:lnTo>
                <a:lnTo>
                  <a:pt x="1297136" y="1319400"/>
                </a:lnTo>
                <a:lnTo>
                  <a:pt x="0" y="1319400"/>
                </a:lnTo>
                <a:lnTo>
                  <a:pt x="0" y="0"/>
                </a:lnTo>
                <a:close/>
              </a:path>
            </a:pathLst>
          </a:custGeom>
          <a:blipFill>
            <a:blip r:embed="rId5"/>
            <a:stretch>
              <a:fillRect/>
            </a:stretch>
          </a:blipFill>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rot="-857443">
            <a:off x="10203911" y="2041175"/>
            <a:ext cx="1297135" cy="1319400"/>
          </a:xfrm>
          <a:custGeom>
            <a:avLst/>
            <a:gdLst/>
            <a:ahLst/>
            <a:cxnLst/>
            <a:rect l="l" t="t" r="r" b="b"/>
            <a:pathLst>
              <a:path w="1297135" h="1319400">
                <a:moveTo>
                  <a:pt x="0" y="0"/>
                </a:moveTo>
                <a:lnTo>
                  <a:pt x="1297135" y="0"/>
                </a:lnTo>
                <a:lnTo>
                  <a:pt x="1297135" y="1319401"/>
                </a:lnTo>
                <a:lnTo>
                  <a:pt x="0" y="1319401"/>
                </a:lnTo>
                <a:lnTo>
                  <a:pt x="0" y="0"/>
                </a:lnTo>
                <a:close/>
              </a:path>
            </a:pathLst>
          </a:custGeom>
          <a:blipFill>
            <a:blip r:embed="rId5"/>
            <a:stretch>
              <a:fillRect/>
            </a:stretch>
          </a:blipFill>
        </p:spPr>
        <p:txBody>
          <a:bodyPr/>
          <a:lstStyle/>
          <a:p>
            <a:endParaRPr lang="en-GB"/>
          </a:p>
        </p:txBody>
      </p:sp>
      <p:sp>
        <p:nvSpPr>
          <p:cNvPr id="22" name="TextBox 22"/>
          <p:cNvSpPr txBox="1"/>
          <p:nvPr/>
        </p:nvSpPr>
        <p:spPr>
          <a:xfrm>
            <a:off x="207988" y="844222"/>
            <a:ext cx="6969663"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Equality and Human Rights in the Public Service eLearning module </a:t>
            </a:r>
          </a:p>
        </p:txBody>
      </p:sp>
      <p:sp>
        <p:nvSpPr>
          <p:cNvPr id="23" name="TextBox 23"/>
          <p:cNvSpPr txBox="1"/>
          <p:nvPr/>
        </p:nvSpPr>
        <p:spPr>
          <a:xfrm>
            <a:off x="1342110" y="2520986"/>
            <a:ext cx="4244141" cy="10572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Inclusivity Employment Toolkit (Open Doors)</a:t>
            </a:r>
          </a:p>
        </p:txBody>
      </p:sp>
      <p:sp>
        <p:nvSpPr>
          <p:cNvPr id="24" name="TextBox 24"/>
          <p:cNvSpPr txBox="1"/>
          <p:nvPr/>
        </p:nvSpPr>
        <p:spPr>
          <a:xfrm>
            <a:off x="3093589" y="6083194"/>
            <a:ext cx="2992097" cy="5238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 Elevate </a:t>
            </a:r>
          </a:p>
        </p:txBody>
      </p:sp>
      <p:sp>
        <p:nvSpPr>
          <p:cNvPr id="25" name="TextBox 25"/>
          <p:cNvSpPr txBox="1"/>
          <p:nvPr/>
        </p:nvSpPr>
        <p:spPr>
          <a:xfrm>
            <a:off x="377568" y="7551460"/>
            <a:ext cx="6630501" cy="15906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Assisting People with Autism in Employment: Guidance for Line Managers and HR Professionals </a:t>
            </a:r>
          </a:p>
        </p:txBody>
      </p:sp>
      <p:sp>
        <p:nvSpPr>
          <p:cNvPr id="26" name="TextBox 26"/>
          <p:cNvSpPr txBox="1"/>
          <p:nvPr/>
        </p:nvSpPr>
        <p:spPr>
          <a:xfrm>
            <a:off x="11700159" y="7818160"/>
            <a:ext cx="5615482" cy="5238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Accenture and Specialisterne </a:t>
            </a:r>
          </a:p>
        </p:txBody>
      </p:sp>
      <p:sp>
        <p:nvSpPr>
          <p:cNvPr id="27" name="TextBox 27"/>
          <p:cNvSpPr txBox="1"/>
          <p:nvPr/>
        </p:nvSpPr>
        <p:spPr>
          <a:xfrm>
            <a:off x="6901948" y="8505524"/>
            <a:ext cx="4798211" cy="1590673"/>
          </a:xfrm>
          <a:prstGeom prst="rect">
            <a:avLst/>
          </a:prstGeom>
        </p:spPr>
        <p:txBody>
          <a:bodyPr lIns="0" tIns="0" rIns="0" bIns="0" rtlCol="0" anchor="t">
            <a:spAutoFit/>
          </a:bodyPr>
          <a:lstStyle/>
          <a:p>
            <a:pPr algn="ctr">
              <a:lnSpc>
                <a:spcPts val="4200"/>
              </a:lnSpc>
            </a:pPr>
            <a:r>
              <a:rPr lang="en-US" sz="3000">
                <a:solidFill>
                  <a:srgbClr val="000000"/>
                </a:solidFill>
                <a:latin typeface="Neue Einstellung"/>
                <a:ea typeface="Neue Einstellung"/>
                <a:cs typeface="Neue Einstellung"/>
                <a:sym typeface="Neue Einstellung"/>
              </a:rPr>
              <a:t>The Trinity Centre for People with Intellectual Disabilities (TCPID)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2173507" y="4707440"/>
            <a:ext cx="1101606" cy="723054"/>
          </a:xfrm>
          <a:custGeom>
            <a:avLst/>
            <a:gdLst/>
            <a:ahLst/>
            <a:cxnLst/>
            <a:rect l="l" t="t" r="r" b="b"/>
            <a:pathLst>
              <a:path w="1101606" h="723054">
                <a:moveTo>
                  <a:pt x="0" y="0"/>
                </a:moveTo>
                <a:lnTo>
                  <a:pt x="1101605" y="0"/>
                </a:lnTo>
                <a:lnTo>
                  <a:pt x="1101605"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B33903CB-D156-6B9F-190A-D087A8C58E5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Findings – policy and strategy</a:t>
            </a:r>
          </a:p>
        </p:txBody>
      </p:sp>
      <p:sp>
        <p:nvSpPr>
          <p:cNvPr id="5" name="TextBox 5"/>
          <p:cNvSpPr txBox="1"/>
          <p:nvPr/>
        </p:nvSpPr>
        <p:spPr>
          <a:xfrm>
            <a:off x="3275112" y="5382869"/>
            <a:ext cx="12698336" cy="3359150"/>
          </a:xfrm>
          <a:prstGeom prst="rect">
            <a:avLst/>
          </a:prstGeom>
        </p:spPr>
        <p:txBody>
          <a:bodyPr lIns="0" tIns="0" rIns="0" bIns="0" rtlCol="0" anchor="t">
            <a:spAutoFit/>
          </a:bodyPr>
          <a:lstStyle/>
          <a:p>
            <a:pPr algn="l">
              <a:lnSpc>
                <a:spcPts val="5399"/>
              </a:lnSpc>
            </a:pPr>
            <a:r>
              <a:rPr lang="en-US" sz="3999" b="1" spc="-79">
                <a:solidFill>
                  <a:srgbClr val="000000"/>
                </a:solidFill>
                <a:latin typeface="Neue Einstellung Bold"/>
                <a:ea typeface="Neue Einstellung Bold"/>
                <a:cs typeface="Neue Einstellung Bold"/>
                <a:sym typeface="Neue Einstellung Bold"/>
              </a:rPr>
              <a:t>Employees should feel valued </a:t>
            </a:r>
            <a:r>
              <a:rPr lang="en-US" sz="3999" spc="-79">
                <a:solidFill>
                  <a:srgbClr val="000000"/>
                </a:solidFill>
                <a:latin typeface="Neue Einstellung"/>
                <a:ea typeface="Neue Einstellung"/>
                <a:cs typeface="Neue Einstellung"/>
                <a:sym typeface="Neue Einstellung"/>
              </a:rPr>
              <a:t>rather than  employers viewing their disability as a challenge for the company to accept.</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Disabled Person</a:t>
            </a:r>
          </a:p>
        </p:txBody>
      </p:sp>
      <p:sp>
        <p:nvSpPr>
          <p:cNvPr id="6" name="TextBox 6">
            <a:extLst>
              <a:ext uri="{C183D7F6-B498-43B3-948B-1728B52AA6E4}">
                <adec:decorative xmlns:adec="http://schemas.microsoft.com/office/drawing/2017/decorative" val="1"/>
              </a:ext>
            </a:extLst>
          </p:cNvPr>
          <p:cNvSpPr txBox="1"/>
          <p:nvPr/>
        </p:nvSpPr>
        <p:spPr>
          <a:xfrm>
            <a:off x="6457893" y="1727026"/>
            <a:ext cx="5372215" cy="1955581"/>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3"/>
              </a:lnSpc>
            </a:pPr>
            <a:r>
              <a:rPr lang="en-US" sz="4588" b="1" spc="-91">
                <a:solidFill>
                  <a:srgbClr val="000000"/>
                </a:solidFill>
                <a:latin typeface="Neue Einstellung Bold"/>
                <a:ea typeface="Neue Einstellung Bold"/>
                <a:cs typeface="Neue Einstellung Bold"/>
                <a:sym typeface="Neue Einstellung Bold"/>
              </a:rPr>
              <a:t>Policy &amp; Strategy</a:t>
            </a:r>
          </a:p>
        </p:txBody>
      </p:sp>
      <p:sp>
        <p:nvSpPr>
          <p:cNvPr id="7" name="Freeform 7">
            <a:extLst>
              <a:ext uri="{C183D7F6-B498-43B3-948B-1728B52AA6E4}">
                <adec:decorative xmlns:adec="http://schemas.microsoft.com/office/drawing/2017/decorative" val="1"/>
              </a:ext>
            </a:extLst>
          </p:cNvPr>
          <p:cNvSpPr/>
          <p:nvPr/>
        </p:nvSpPr>
        <p:spPr>
          <a:xfrm rot="-10800000">
            <a:off x="15545987" y="8380492"/>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816117" y="4345913"/>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64A55636-DB3A-037D-42E6-F58366E5586C}"/>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Findings - environment</a:t>
            </a:r>
          </a:p>
        </p:txBody>
      </p:sp>
      <p:sp>
        <p:nvSpPr>
          <p:cNvPr id="5" name="TextBox 5"/>
          <p:cNvSpPr txBox="1"/>
          <p:nvPr/>
        </p:nvSpPr>
        <p:spPr>
          <a:xfrm>
            <a:off x="3275112" y="4659815"/>
            <a:ext cx="12698336" cy="5394325"/>
          </a:xfrm>
          <a:prstGeom prst="rect">
            <a:avLst/>
          </a:prstGeom>
        </p:spPr>
        <p:txBody>
          <a:bodyPr lIns="0" tIns="0" rIns="0" bIns="0" rtlCol="0" anchor="t">
            <a:spAutoFit/>
          </a:bodyPr>
          <a:lstStyle/>
          <a:p>
            <a:pPr algn="l">
              <a:lnSpc>
                <a:spcPts val="5399"/>
              </a:lnSpc>
            </a:pPr>
            <a:r>
              <a:rPr lang="en-US" sz="3999" b="1" spc="-79">
                <a:solidFill>
                  <a:srgbClr val="000000"/>
                </a:solidFill>
                <a:latin typeface="Neue Einstellung Bold"/>
                <a:ea typeface="Neue Einstellung Bold"/>
                <a:cs typeface="Neue Einstellung Bold"/>
                <a:sym typeface="Neue Einstellung Bold"/>
              </a:rPr>
              <a:t>We've made as many accommodations universally available as possible</a:t>
            </a:r>
            <a:r>
              <a:rPr lang="en-US" sz="3999" spc="-79">
                <a:solidFill>
                  <a:srgbClr val="000000"/>
                </a:solidFill>
                <a:latin typeface="Neue Einstellung"/>
                <a:ea typeface="Neue Einstellung"/>
                <a:cs typeface="Neue Einstellung"/>
                <a:sym typeface="Neue Einstellung"/>
              </a:rPr>
              <a:t>, so people don’t have to disclose to get them, like captions are always available, and everyone has an adjustable height desk.</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Employer </a:t>
            </a: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6457893" y="1727026"/>
            <a:ext cx="5372215" cy="1955581"/>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3"/>
              </a:lnSpc>
            </a:pPr>
            <a:r>
              <a:rPr lang="en-US" sz="4588" b="1" spc="-91">
                <a:solidFill>
                  <a:srgbClr val="000000"/>
                </a:solidFill>
                <a:latin typeface="Neue Einstellung Bold"/>
                <a:ea typeface="Neue Einstellung Bold"/>
                <a:cs typeface="Neue Einstellung Bold"/>
                <a:sym typeface="Neue Einstellung Bold"/>
              </a:rPr>
              <a:t>Environment</a:t>
            </a:r>
          </a:p>
        </p:txBody>
      </p:sp>
      <p:sp>
        <p:nvSpPr>
          <p:cNvPr id="7" name="Freeform 7">
            <a:extLst>
              <a:ext uri="{C183D7F6-B498-43B3-948B-1728B52AA6E4}">
                <adec:decorative xmlns:adec="http://schemas.microsoft.com/office/drawing/2017/decorative" val="1"/>
              </a:ext>
            </a:extLst>
          </p:cNvPr>
          <p:cNvSpPr/>
          <p:nvPr/>
        </p:nvSpPr>
        <p:spPr>
          <a:xfrm rot="-10800000">
            <a:off x="15422646" y="8896773"/>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577857" y="3984386"/>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6A25B04D-9ACC-2808-D87C-086E9BB16CAC}"/>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Findings – training and development</a:t>
            </a:r>
          </a:p>
        </p:txBody>
      </p:sp>
      <p:sp>
        <p:nvSpPr>
          <p:cNvPr id="5" name="TextBox 5"/>
          <p:cNvSpPr txBox="1"/>
          <p:nvPr/>
        </p:nvSpPr>
        <p:spPr>
          <a:xfrm>
            <a:off x="2917723" y="4659815"/>
            <a:ext cx="13860846" cy="6076950"/>
          </a:xfrm>
          <a:prstGeom prst="rect">
            <a:avLst/>
          </a:prstGeom>
        </p:spPr>
        <p:txBody>
          <a:bodyPr lIns="0" tIns="0" rIns="0" bIns="0" rtlCol="0" anchor="t">
            <a:spAutoFit/>
          </a:bodyPr>
          <a:lstStyle/>
          <a:p>
            <a:pPr algn="l">
              <a:lnSpc>
                <a:spcPts val="5399"/>
              </a:lnSpc>
            </a:pPr>
            <a:r>
              <a:rPr lang="en-US" sz="3999" spc="-79">
                <a:solidFill>
                  <a:srgbClr val="000000"/>
                </a:solidFill>
                <a:latin typeface="Neue Einstellung"/>
                <a:ea typeface="Neue Einstellung"/>
                <a:cs typeface="Neue Einstellung"/>
                <a:sym typeface="Neue Einstellung"/>
              </a:rPr>
              <a:t>In most of the jobs I have had,</a:t>
            </a:r>
            <a:r>
              <a:rPr lang="en-US" sz="3999" b="1" spc="-79">
                <a:solidFill>
                  <a:srgbClr val="000000"/>
                </a:solidFill>
                <a:latin typeface="Neue Einstellung Bold"/>
                <a:ea typeface="Neue Einstellung Bold"/>
                <a:cs typeface="Neue Einstellung Bold"/>
                <a:sym typeface="Neue Einstellung Bold"/>
              </a:rPr>
              <a:t> I never feel included</a:t>
            </a:r>
            <a:r>
              <a:rPr lang="en-US" sz="3999" spc="-79">
                <a:solidFill>
                  <a:srgbClr val="000000"/>
                </a:solidFill>
                <a:latin typeface="Neue Einstellung"/>
                <a:ea typeface="Neue Einstellung"/>
                <a:cs typeface="Neue Einstellung"/>
                <a:sym typeface="Neue Einstellung"/>
              </a:rPr>
              <a:t>, rarely anyway. I'm not talking about the management here; I would be more talking about the broader work team. Most people, in my experience, </a:t>
            </a:r>
            <a:r>
              <a:rPr lang="en-US" sz="3999" b="1" spc="-79">
                <a:solidFill>
                  <a:srgbClr val="000000"/>
                </a:solidFill>
                <a:latin typeface="Neue Einstellung Bold"/>
                <a:ea typeface="Neue Einstellung Bold"/>
                <a:cs typeface="Neue Einstellung Bold"/>
                <a:sym typeface="Neue Einstellung Bold"/>
              </a:rPr>
              <a:t>they don't really understand or have any awareness of disability.</a:t>
            </a:r>
          </a:p>
          <a:p>
            <a:pPr algn="l">
              <a:lnSpc>
                <a:spcPts val="5399"/>
              </a:lnSpc>
            </a:pPr>
            <a:endParaRPr lang="en-US" sz="3999" b="1" spc="-79">
              <a:solidFill>
                <a:srgbClr val="000000"/>
              </a:solidFill>
              <a:latin typeface="Neue Einstellung Bold"/>
              <a:ea typeface="Neue Einstellung Bold"/>
              <a:cs typeface="Neue Einstellung Bold"/>
              <a:sym typeface="Neue Einstellung Bold"/>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Disabled Person</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5802678" y="1786591"/>
            <a:ext cx="6682644" cy="1940073"/>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5"/>
              </a:lnSpc>
            </a:pPr>
            <a:r>
              <a:rPr lang="en-US" sz="4590" b="1" spc="-91">
                <a:solidFill>
                  <a:srgbClr val="000000"/>
                </a:solidFill>
                <a:latin typeface="Neue Einstellung Bold"/>
                <a:ea typeface="Neue Einstellung Bold"/>
                <a:cs typeface="Neue Einstellung Bold"/>
                <a:sym typeface="Neue Einstellung Bold"/>
              </a:rPr>
              <a:t>Training &amp; Development</a:t>
            </a:r>
          </a:p>
        </p:txBody>
      </p:sp>
      <p:sp>
        <p:nvSpPr>
          <p:cNvPr id="7" name="Freeform 7">
            <a:extLst>
              <a:ext uri="{C183D7F6-B498-43B3-948B-1728B52AA6E4}">
                <adec:decorative xmlns:adec="http://schemas.microsoft.com/office/drawing/2017/decorative" val="1"/>
              </a:ext>
            </a:extLst>
          </p:cNvPr>
          <p:cNvSpPr/>
          <p:nvPr/>
        </p:nvSpPr>
        <p:spPr>
          <a:xfrm rot="-10800000">
            <a:off x="16227766" y="8896773"/>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298961" y="3726664"/>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66FB1141-B6A9-7B95-3CC7-2DF87ADADAB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Findings – recruitment and selection</a:t>
            </a:r>
          </a:p>
        </p:txBody>
      </p:sp>
      <p:sp>
        <p:nvSpPr>
          <p:cNvPr id="5" name="TextBox 5"/>
          <p:cNvSpPr txBox="1"/>
          <p:nvPr/>
        </p:nvSpPr>
        <p:spPr>
          <a:xfrm>
            <a:off x="2400567" y="4298288"/>
            <a:ext cx="15200065" cy="6740525"/>
          </a:xfrm>
          <a:prstGeom prst="rect">
            <a:avLst/>
          </a:prstGeom>
        </p:spPr>
        <p:txBody>
          <a:bodyPr lIns="0" tIns="0" rIns="0" bIns="0" rtlCol="0" anchor="t">
            <a:spAutoFit/>
          </a:bodyPr>
          <a:lstStyle/>
          <a:p>
            <a:pPr algn="l">
              <a:lnSpc>
                <a:spcPts val="5399"/>
              </a:lnSpc>
            </a:pPr>
            <a:r>
              <a:rPr lang="en-US" sz="3999" b="1" spc="-79">
                <a:solidFill>
                  <a:srgbClr val="000000"/>
                </a:solidFill>
                <a:latin typeface="Neue Einstellung Bold"/>
                <a:ea typeface="Neue Einstellung Bold"/>
                <a:cs typeface="Neue Einstellung Bold"/>
                <a:sym typeface="Neue Einstellung Bold"/>
              </a:rPr>
              <a:t>Unconscious bias is hard to shake off.</a:t>
            </a:r>
            <a:r>
              <a:rPr lang="en-US" sz="3999" spc="-79">
                <a:solidFill>
                  <a:srgbClr val="000000"/>
                </a:solidFill>
                <a:latin typeface="Neue Einstellung"/>
                <a:ea typeface="Neue Einstellung"/>
                <a:cs typeface="Neue Einstellung"/>
                <a:sym typeface="Neue Einstellung"/>
              </a:rPr>
              <a:t> Employers are very hesitant to hire me. The term ‘mental illness’ is viewed more negatively than ‘physical illness’ by colleagues /employers. But the brain is one of 100 very interconnected organs in the body so why distinguish between physical and mental health in the first place?”</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Disabled Person</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5802678" y="1518549"/>
            <a:ext cx="6682644" cy="1940073"/>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5"/>
              </a:lnSpc>
            </a:pPr>
            <a:r>
              <a:rPr lang="en-US" sz="4590" b="1" spc="-91">
                <a:solidFill>
                  <a:srgbClr val="000000"/>
                </a:solidFill>
                <a:latin typeface="Neue Einstellung Bold"/>
                <a:ea typeface="Neue Einstellung Bold"/>
                <a:cs typeface="Neue Einstellung Bold"/>
                <a:sym typeface="Neue Einstellung Bold"/>
              </a:rPr>
              <a:t>Recruitment &amp; Selection</a:t>
            </a:r>
          </a:p>
        </p:txBody>
      </p:sp>
      <p:sp>
        <p:nvSpPr>
          <p:cNvPr id="7" name="Freeform 7">
            <a:extLst>
              <a:ext uri="{C183D7F6-B498-43B3-948B-1728B52AA6E4}">
                <adec:decorative xmlns:adec="http://schemas.microsoft.com/office/drawing/2017/decorative" val="1"/>
              </a:ext>
            </a:extLst>
          </p:cNvPr>
          <p:cNvSpPr/>
          <p:nvPr/>
        </p:nvSpPr>
        <p:spPr>
          <a:xfrm rot="-10800000">
            <a:off x="16708497" y="8896773"/>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298961" y="3726664"/>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F382A839-3936-CFA0-6ECB-82E4D751AD5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Findings – recruitment and selection 2</a:t>
            </a:r>
          </a:p>
        </p:txBody>
      </p:sp>
      <p:sp>
        <p:nvSpPr>
          <p:cNvPr id="5" name="TextBox 5"/>
          <p:cNvSpPr txBox="1"/>
          <p:nvPr/>
        </p:nvSpPr>
        <p:spPr>
          <a:xfrm>
            <a:off x="2400567" y="4901777"/>
            <a:ext cx="15200065" cy="4718050"/>
          </a:xfrm>
          <a:prstGeom prst="rect">
            <a:avLst/>
          </a:prstGeom>
        </p:spPr>
        <p:txBody>
          <a:bodyPr lIns="0" tIns="0" rIns="0" bIns="0" rtlCol="0" anchor="t">
            <a:spAutoFit/>
          </a:bodyPr>
          <a:lstStyle/>
          <a:p>
            <a:pPr algn="l">
              <a:lnSpc>
                <a:spcPts val="5399"/>
              </a:lnSpc>
            </a:pPr>
            <a:r>
              <a:rPr lang="en-US" sz="3999" b="1" spc="-79">
                <a:solidFill>
                  <a:srgbClr val="000000"/>
                </a:solidFill>
                <a:latin typeface="Neue Einstellung Bold"/>
                <a:ea typeface="Neue Einstellung Bold"/>
                <a:cs typeface="Neue Einstellung Bold"/>
                <a:sym typeface="Neue Einstellung Bold"/>
              </a:rPr>
              <a:t>Inclusion of people with intellectual disabilities at work</a:t>
            </a:r>
            <a:r>
              <a:rPr lang="en-US" sz="3999" spc="-79">
                <a:solidFill>
                  <a:srgbClr val="000000"/>
                </a:solidFill>
                <a:latin typeface="Neue Einstellung"/>
                <a:ea typeface="Neue Einstellung"/>
                <a:cs typeface="Neue Einstellung"/>
                <a:sym typeface="Neue Einstellung"/>
              </a:rPr>
              <a:t> should be the </a:t>
            </a:r>
            <a:r>
              <a:rPr lang="en-US" sz="3999" b="1" spc="-79">
                <a:solidFill>
                  <a:srgbClr val="000000"/>
                </a:solidFill>
                <a:latin typeface="Neue Einstellung Bold"/>
                <a:ea typeface="Neue Einstellung Bold"/>
                <a:cs typeface="Neue Einstellung Bold"/>
                <a:sym typeface="Neue Einstellung Bold"/>
              </a:rPr>
              <a:t>gold standard </a:t>
            </a:r>
            <a:r>
              <a:rPr lang="en-US" sz="3999" spc="-79">
                <a:solidFill>
                  <a:srgbClr val="000000"/>
                </a:solidFill>
                <a:latin typeface="Neue Einstellung"/>
                <a:ea typeface="Neue Einstellung"/>
                <a:cs typeface="Neue Einstellung"/>
                <a:sym typeface="Neue Einstellung"/>
              </a:rPr>
              <a:t>of inclusive employment, considering that they experience significantly lower rates of employment”. </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Disabled Person</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5802678" y="1518549"/>
            <a:ext cx="6682644" cy="1940073"/>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5"/>
              </a:lnSpc>
            </a:pPr>
            <a:r>
              <a:rPr lang="en-US" sz="4590" b="1" spc="-91">
                <a:solidFill>
                  <a:srgbClr val="000000"/>
                </a:solidFill>
                <a:latin typeface="Neue Einstellung Bold"/>
                <a:ea typeface="Neue Einstellung Bold"/>
                <a:cs typeface="Neue Einstellung Bold"/>
                <a:sym typeface="Neue Einstellung Bold"/>
              </a:rPr>
              <a:t>Recruitment &amp; Selection</a:t>
            </a:r>
          </a:p>
        </p:txBody>
      </p:sp>
      <p:sp>
        <p:nvSpPr>
          <p:cNvPr id="7" name="Freeform 7">
            <a:extLst>
              <a:ext uri="{C183D7F6-B498-43B3-948B-1728B52AA6E4}">
                <adec:decorative xmlns:adec="http://schemas.microsoft.com/office/drawing/2017/decorative" val="1"/>
              </a:ext>
            </a:extLst>
          </p:cNvPr>
          <p:cNvSpPr/>
          <p:nvPr/>
        </p:nvSpPr>
        <p:spPr>
          <a:xfrm rot="-10800000">
            <a:off x="16708497" y="8896773"/>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601103" y="3726664"/>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4CA1E4C0-5A30-C395-1DA7-0DC96373C58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Findings – workplace supports</a:t>
            </a:r>
          </a:p>
        </p:txBody>
      </p:sp>
      <p:sp>
        <p:nvSpPr>
          <p:cNvPr id="5" name="TextBox 5"/>
          <p:cNvSpPr txBox="1"/>
          <p:nvPr/>
        </p:nvSpPr>
        <p:spPr>
          <a:xfrm>
            <a:off x="2151906" y="4892675"/>
            <a:ext cx="13984188" cy="5394325"/>
          </a:xfrm>
          <a:prstGeom prst="rect">
            <a:avLst/>
          </a:prstGeom>
        </p:spPr>
        <p:txBody>
          <a:bodyPr lIns="0" tIns="0" rIns="0" bIns="0" rtlCol="0" anchor="t">
            <a:spAutoFit/>
          </a:bodyPr>
          <a:lstStyle/>
          <a:p>
            <a:pPr algn="l">
              <a:lnSpc>
                <a:spcPts val="5399"/>
              </a:lnSpc>
            </a:pPr>
            <a:r>
              <a:rPr lang="en-US" sz="3999" spc="-79">
                <a:solidFill>
                  <a:srgbClr val="000000"/>
                </a:solidFill>
                <a:latin typeface="Neue Einstellung"/>
                <a:ea typeface="Neue Einstellung"/>
                <a:cs typeface="Neue Einstellung"/>
                <a:sym typeface="Neue Einstellung"/>
              </a:rPr>
              <a:t>I’ve heard employers we work with say, </a:t>
            </a:r>
            <a:r>
              <a:rPr lang="en-US" sz="3999" b="1" spc="-79">
                <a:solidFill>
                  <a:srgbClr val="000000"/>
                </a:solidFill>
                <a:latin typeface="Neue Einstellung Bold"/>
                <a:ea typeface="Neue Einstellung Bold"/>
                <a:cs typeface="Neue Einstellung Bold"/>
                <a:sym typeface="Neue Einstellung Bold"/>
              </a:rPr>
              <a:t>‘he didn’t disclose, how can I trust him?’,</a:t>
            </a:r>
            <a:r>
              <a:rPr lang="en-US" sz="3999" spc="-79">
                <a:solidFill>
                  <a:srgbClr val="000000"/>
                </a:solidFill>
                <a:latin typeface="Neue Einstellung"/>
                <a:ea typeface="Neue Einstellung"/>
                <a:cs typeface="Neue Einstellung"/>
                <a:sym typeface="Neue Einstellung"/>
              </a:rPr>
              <a:t> but they need to better understand the fear and trauma that people have experienced before and why they might be fearful.</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Disability Organisation</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5802678" y="1786591"/>
            <a:ext cx="6682644" cy="1940073"/>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5"/>
              </a:lnSpc>
            </a:pPr>
            <a:r>
              <a:rPr lang="en-US" sz="4590" b="1" spc="-91">
                <a:solidFill>
                  <a:srgbClr val="000000"/>
                </a:solidFill>
                <a:latin typeface="Neue Einstellung Bold"/>
                <a:ea typeface="Neue Einstellung Bold"/>
                <a:cs typeface="Neue Einstellung Bold"/>
                <a:sym typeface="Neue Einstellung Bold"/>
              </a:rPr>
              <a:t>Workplace Supports</a:t>
            </a:r>
          </a:p>
        </p:txBody>
      </p:sp>
      <p:sp>
        <p:nvSpPr>
          <p:cNvPr id="7" name="Freeform 7">
            <a:extLst>
              <a:ext uri="{C183D7F6-B498-43B3-948B-1728B52AA6E4}">
                <adec:decorative xmlns:adec="http://schemas.microsoft.com/office/drawing/2017/decorative" val="1"/>
              </a:ext>
            </a:extLst>
          </p:cNvPr>
          <p:cNvSpPr/>
          <p:nvPr/>
        </p:nvSpPr>
        <p:spPr>
          <a:xfrm rot="-10800000">
            <a:off x="15545987" y="8244482"/>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33579" y="256764"/>
            <a:ext cx="20235900" cy="12242720"/>
          </a:xfrm>
          <a:custGeom>
            <a:avLst/>
            <a:gdLst/>
            <a:ahLst/>
            <a:cxnLst/>
            <a:rect l="l" t="t" r="r" b="b"/>
            <a:pathLst>
              <a:path w="20235900" h="12242720">
                <a:moveTo>
                  <a:pt x="0" y="0"/>
                </a:moveTo>
                <a:lnTo>
                  <a:pt x="20235900" y="0"/>
                </a:lnTo>
                <a:lnTo>
                  <a:pt x="20235900" y="12242719"/>
                </a:lnTo>
                <a:lnTo>
                  <a:pt x="0" y="1224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5400000">
            <a:off x="15950952" y="-684613"/>
            <a:ext cx="2616696" cy="3426626"/>
          </a:xfrm>
          <a:custGeom>
            <a:avLst/>
            <a:gdLst/>
            <a:ahLst/>
            <a:cxnLst/>
            <a:rect l="l" t="t" r="r" b="b"/>
            <a:pathLst>
              <a:path w="2616696" h="3426626">
                <a:moveTo>
                  <a:pt x="0" y="0"/>
                </a:moveTo>
                <a:lnTo>
                  <a:pt x="2616696" y="0"/>
                </a:lnTo>
                <a:lnTo>
                  <a:pt x="2616696" y="3426626"/>
                </a:lnTo>
                <a:lnTo>
                  <a:pt x="0" y="3426626"/>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817782" y="3984386"/>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999F7229-E5B7-8476-3D85-F1D8DB0AA30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Findings – performance and progression</a:t>
            </a:r>
          </a:p>
        </p:txBody>
      </p:sp>
      <p:sp>
        <p:nvSpPr>
          <p:cNvPr id="5" name="TextBox 5"/>
          <p:cNvSpPr txBox="1"/>
          <p:nvPr/>
        </p:nvSpPr>
        <p:spPr>
          <a:xfrm>
            <a:off x="2919388" y="4659815"/>
            <a:ext cx="13372481" cy="4718050"/>
          </a:xfrm>
          <a:prstGeom prst="rect">
            <a:avLst/>
          </a:prstGeom>
        </p:spPr>
        <p:txBody>
          <a:bodyPr lIns="0" tIns="0" rIns="0" bIns="0" rtlCol="0" anchor="t">
            <a:spAutoFit/>
          </a:bodyPr>
          <a:lstStyle/>
          <a:p>
            <a:pPr algn="l">
              <a:lnSpc>
                <a:spcPts val="5399"/>
              </a:lnSpc>
            </a:pPr>
            <a:r>
              <a:rPr lang="en-US" sz="3999" b="1" spc="-79">
                <a:solidFill>
                  <a:srgbClr val="000000"/>
                </a:solidFill>
                <a:latin typeface="Neue Einstellung Bold"/>
                <a:ea typeface="Neue Einstellung Bold"/>
                <a:cs typeface="Neue Einstellung Bold"/>
                <a:sym typeface="Neue Einstellung Bold"/>
              </a:rPr>
              <a:t>Bias is everywhere and there are still many negative presumptions about what disabled people can do.</a:t>
            </a:r>
            <a:r>
              <a:rPr lang="en-US" sz="3999" spc="-79">
                <a:solidFill>
                  <a:srgbClr val="000000"/>
                </a:solidFill>
                <a:latin typeface="Neue Einstellung"/>
                <a:ea typeface="Neue Einstellung"/>
                <a:cs typeface="Neue Einstellung"/>
                <a:sym typeface="Neue Einstellung"/>
              </a:rPr>
              <a:t> Sometimes this deficit thinking can lead to low expectations and patronising behaviour.</a:t>
            </a:r>
          </a:p>
          <a:p>
            <a:pPr algn="l">
              <a:lnSpc>
                <a:spcPts val="5399"/>
              </a:lnSpc>
            </a:pPr>
            <a:endParaRPr lang="en-US" sz="3999" spc="-79">
              <a:solidFill>
                <a:srgbClr val="000000"/>
              </a:solidFill>
              <a:latin typeface="Neue Einstellung"/>
              <a:ea typeface="Neue Einstellung"/>
              <a:cs typeface="Neue Einstellung"/>
              <a:sym typeface="Neue Einstellung"/>
            </a:endParaRPr>
          </a:p>
          <a:p>
            <a:pPr algn="l">
              <a:lnSpc>
                <a:spcPts val="5399"/>
              </a:lnSpc>
            </a:pPr>
            <a:r>
              <a:rPr lang="en-US" sz="3999" spc="-79">
                <a:solidFill>
                  <a:srgbClr val="000000"/>
                </a:solidFill>
                <a:latin typeface="Neue Einstellung"/>
                <a:ea typeface="Neue Einstellung"/>
                <a:cs typeface="Neue Einstellung"/>
                <a:sym typeface="Neue Einstellung"/>
              </a:rPr>
              <a:t>WIDE Consultation Participant – Disability Organisation</a:t>
            </a:r>
          </a:p>
          <a:p>
            <a:pPr algn="l">
              <a:lnSpc>
                <a:spcPts val="5399"/>
              </a:lnSpc>
            </a:pPr>
            <a:endParaRPr lang="en-US" sz="3999" spc="-79">
              <a:solidFill>
                <a:srgbClr val="000000"/>
              </a:solidFill>
              <a:latin typeface="Neue Einstellung"/>
              <a:ea typeface="Neue Einstellung"/>
              <a:cs typeface="Neue Einstellung"/>
              <a:sym typeface="Neue Einstellung"/>
            </a:endParaRPr>
          </a:p>
        </p:txBody>
      </p:sp>
      <p:sp>
        <p:nvSpPr>
          <p:cNvPr id="6" name="TextBox 6">
            <a:extLst>
              <a:ext uri="{C183D7F6-B498-43B3-948B-1728B52AA6E4}">
                <adec:decorative xmlns:adec="http://schemas.microsoft.com/office/drawing/2017/decorative" val="1"/>
              </a:ext>
            </a:extLst>
          </p:cNvPr>
          <p:cNvSpPr txBox="1"/>
          <p:nvPr/>
        </p:nvSpPr>
        <p:spPr>
          <a:xfrm>
            <a:off x="5802678" y="1786591"/>
            <a:ext cx="7605902" cy="1940073"/>
          </a:xfrm>
          <a:prstGeom prst="rect">
            <a:avLst/>
          </a:prstGeom>
        </p:spPr>
        <p:txBody>
          <a:bodyPr lIns="0" tIns="0" rIns="0" bIns="0" rtlCol="0" anchor="t">
            <a:spAutoFit/>
          </a:bodyPr>
          <a:lstStyle/>
          <a:p>
            <a:pPr algn="ctr">
              <a:lnSpc>
                <a:spcPts val="8603"/>
              </a:lnSpc>
            </a:pPr>
            <a:r>
              <a:rPr lang="en-US" sz="5735" b="1" spc="-114">
                <a:solidFill>
                  <a:srgbClr val="000000"/>
                </a:solidFill>
                <a:latin typeface="Neue Einstellung Bold"/>
                <a:ea typeface="Neue Einstellung Bold"/>
                <a:cs typeface="Neue Einstellung Bold"/>
                <a:sym typeface="Neue Einstellung Bold"/>
              </a:rPr>
              <a:t>Findings </a:t>
            </a:r>
          </a:p>
          <a:p>
            <a:pPr algn="ctr">
              <a:lnSpc>
                <a:spcPts val="6885"/>
              </a:lnSpc>
            </a:pPr>
            <a:r>
              <a:rPr lang="en-US" sz="4590" b="1" spc="-91">
                <a:solidFill>
                  <a:srgbClr val="000000"/>
                </a:solidFill>
                <a:latin typeface="Neue Einstellung Bold"/>
                <a:ea typeface="Neue Einstellung Bold"/>
                <a:cs typeface="Neue Einstellung Bold"/>
                <a:sym typeface="Neue Einstellung Bold"/>
              </a:rPr>
              <a:t>Performance &amp; Progression</a:t>
            </a:r>
          </a:p>
        </p:txBody>
      </p:sp>
      <p:sp>
        <p:nvSpPr>
          <p:cNvPr id="7" name="Freeform 7">
            <a:extLst>
              <a:ext uri="{C183D7F6-B498-43B3-948B-1728B52AA6E4}">
                <adec:decorative xmlns:adec="http://schemas.microsoft.com/office/drawing/2017/decorative" val="1"/>
              </a:ext>
            </a:extLst>
          </p:cNvPr>
          <p:cNvSpPr/>
          <p:nvPr/>
        </p:nvSpPr>
        <p:spPr>
          <a:xfrm rot="-10800000">
            <a:off x="15741066" y="7440355"/>
            <a:ext cx="1101606" cy="723054"/>
          </a:xfrm>
          <a:custGeom>
            <a:avLst/>
            <a:gdLst/>
            <a:ahLst/>
            <a:cxnLst/>
            <a:rect l="l" t="t" r="r" b="b"/>
            <a:pathLst>
              <a:path w="1101606" h="723054">
                <a:moveTo>
                  <a:pt x="0" y="0"/>
                </a:moveTo>
                <a:lnTo>
                  <a:pt x="1101606" y="0"/>
                </a:lnTo>
                <a:lnTo>
                  <a:pt x="1101606" y="723054"/>
                </a:lnTo>
                <a:lnTo>
                  <a:pt x="0" y="723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18183" y="-2435"/>
            <a:ext cx="18454414" cy="2250794"/>
          </a:xfrm>
          <a:custGeom>
            <a:avLst/>
            <a:gdLst/>
            <a:ahLst/>
            <a:cxnLst/>
            <a:rect l="l" t="t" r="r" b="b"/>
            <a:pathLst>
              <a:path w="18454414" h="2250794">
                <a:moveTo>
                  <a:pt x="0" y="0"/>
                </a:moveTo>
                <a:lnTo>
                  <a:pt x="18454414" y="0"/>
                </a:lnTo>
                <a:lnTo>
                  <a:pt x="18454414" y="2250794"/>
                </a:lnTo>
                <a:lnTo>
                  <a:pt x="0" y="2250794"/>
                </a:lnTo>
                <a:lnTo>
                  <a:pt x="0" y="0"/>
                </a:lnTo>
                <a:close/>
              </a:path>
            </a:pathLst>
          </a:custGeom>
          <a:blipFill>
            <a:blip r:embed="rId3"/>
            <a:stretch>
              <a:fillRect b="-114200"/>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476697" y="-92003"/>
            <a:ext cx="3099760" cy="2340362"/>
          </a:xfrm>
          <a:custGeom>
            <a:avLst/>
            <a:gdLst/>
            <a:ahLst/>
            <a:cxnLst/>
            <a:rect l="l" t="t" r="r" b="b"/>
            <a:pathLst>
              <a:path w="3099760" h="2340362">
                <a:moveTo>
                  <a:pt x="0" y="0"/>
                </a:moveTo>
                <a:lnTo>
                  <a:pt x="3099760" y="0"/>
                </a:lnTo>
                <a:lnTo>
                  <a:pt x="3099760" y="2340362"/>
                </a:lnTo>
                <a:lnTo>
                  <a:pt x="0" y="2340362"/>
                </a:lnTo>
                <a:lnTo>
                  <a:pt x="0" y="0"/>
                </a:lnTo>
                <a:close/>
              </a:path>
            </a:pathLst>
          </a:custGeom>
          <a:blipFill>
            <a:blip r:embed="rId4"/>
            <a:stretch>
              <a:fillRect r="-16063" b="-62855"/>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373812" y="9258300"/>
            <a:ext cx="4186231" cy="798689"/>
          </a:xfrm>
          <a:custGeom>
            <a:avLst/>
            <a:gdLst/>
            <a:ahLst/>
            <a:cxnLst/>
            <a:rect l="l" t="t" r="r" b="b"/>
            <a:pathLst>
              <a:path w="4186231" h="798689">
                <a:moveTo>
                  <a:pt x="0" y="0"/>
                </a:moveTo>
                <a:lnTo>
                  <a:pt x="4186231" y="0"/>
                </a:lnTo>
                <a:lnTo>
                  <a:pt x="4186231" y="798689"/>
                </a:lnTo>
                <a:lnTo>
                  <a:pt x="0" y="798689"/>
                </a:lnTo>
                <a:lnTo>
                  <a:pt x="0" y="0"/>
                </a:lnTo>
                <a:close/>
              </a:path>
            </a:pathLst>
          </a:custGeom>
          <a:blipFill>
            <a:blip r:embed="rId5"/>
            <a:stretch>
              <a:fillRect l="-449" r="-449"/>
            </a:stretch>
          </a:blipFill>
        </p:spPr>
        <p:txBody>
          <a:bodyPr/>
          <a:lstStyle/>
          <a:p>
            <a:endParaRPr lang="en-GB"/>
          </a:p>
        </p:txBody>
      </p:sp>
      <p:sp>
        <p:nvSpPr>
          <p:cNvPr id="11" name="Title 10">
            <a:extLst>
              <a:ext uri="{FF2B5EF4-FFF2-40B4-BE49-F238E27FC236}">
                <a16:creationId xmlns:a16="http://schemas.microsoft.com/office/drawing/2014/main" id="{71927793-9AB2-DD13-2D23-AA6C670718B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The AHEAD journal</a:t>
            </a:r>
          </a:p>
        </p:txBody>
      </p:sp>
      <p:sp>
        <p:nvSpPr>
          <p:cNvPr id="5" name="TextBox 5"/>
          <p:cNvSpPr txBox="1"/>
          <p:nvPr/>
        </p:nvSpPr>
        <p:spPr>
          <a:xfrm>
            <a:off x="1623063" y="3611315"/>
            <a:ext cx="14537041" cy="2053717"/>
          </a:xfrm>
          <a:prstGeom prst="rect">
            <a:avLst/>
          </a:prstGeom>
        </p:spPr>
        <p:txBody>
          <a:bodyPr lIns="0" tIns="0" rIns="0" bIns="0" rtlCol="0" anchor="t">
            <a:spAutoFit/>
          </a:bodyPr>
          <a:lstStyle/>
          <a:p>
            <a:pPr algn="ctr">
              <a:lnSpc>
                <a:spcPts val="5473"/>
              </a:lnSpc>
              <a:spcBef>
                <a:spcPct val="0"/>
              </a:spcBef>
            </a:pPr>
            <a:r>
              <a:rPr lang="en-US" sz="4599" spc="-91">
                <a:solidFill>
                  <a:srgbClr val="000000"/>
                </a:solidFill>
                <a:latin typeface="Open Sans 1"/>
                <a:ea typeface="Open Sans 1"/>
                <a:cs typeface="Open Sans 1"/>
                <a:sym typeface="Open Sans 1"/>
              </a:rPr>
              <a:t>Widening Inclusion of Disability in Employment (WIDE): </a:t>
            </a:r>
          </a:p>
          <a:p>
            <a:pPr algn="ctr">
              <a:lnSpc>
                <a:spcPts val="5473"/>
              </a:lnSpc>
              <a:spcBef>
                <a:spcPct val="0"/>
              </a:spcBef>
            </a:pPr>
            <a:r>
              <a:rPr lang="en-US" sz="4599" spc="-91">
                <a:solidFill>
                  <a:srgbClr val="000000"/>
                </a:solidFill>
                <a:latin typeface="Open Sans 1"/>
                <a:ea typeface="Open Sans 1"/>
                <a:cs typeface="Open Sans 1"/>
                <a:sym typeface="Open Sans 1"/>
              </a:rPr>
              <a:t>Findings from the Voices of Lived Experience of Disability, Employers, and Disability Organisations</a:t>
            </a:r>
          </a:p>
        </p:txBody>
      </p:sp>
      <p:sp>
        <p:nvSpPr>
          <p:cNvPr id="6" name="Freeform 6">
            <a:extLst>
              <a:ext uri="{C183D7F6-B498-43B3-948B-1728B52AA6E4}">
                <adec:decorative xmlns:adec="http://schemas.microsoft.com/office/drawing/2017/decorative" val="1"/>
              </a:ext>
            </a:extLst>
          </p:cNvPr>
          <p:cNvSpPr/>
          <p:nvPr/>
        </p:nvSpPr>
        <p:spPr>
          <a:xfrm>
            <a:off x="13895202" y="639362"/>
            <a:ext cx="3968423" cy="877632"/>
          </a:xfrm>
          <a:custGeom>
            <a:avLst/>
            <a:gdLst/>
            <a:ahLst/>
            <a:cxnLst/>
            <a:rect l="l" t="t" r="r" b="b"/>
            <a:pathLst>
              <a:path w="3968423" h="877632">
                <a:moveTo>
                  <a:pt x="0" y="0"/>
                </a:moveTo>
                <a:lnTo>
                  <a:pt x="3968424" y="0"/>
                </a:lnTo>
                <a:lnTo>
                  <a:pt x="3968424" y="877632"/>
                </a:lnTo>
                <a:lnTo>
                  <a:pt x="0" y="877632"/>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2486679" y="6772944"/>
            <a:ext cx="13314641" cy="1386969"/>
          </a:xfrm>
          <a:prstGeom prst="rect">
            <a:avLst/>
          </a:prstGeom>
        </p:spPr>
        <p:txBody>
          <a:bodyPr lIns="0" tIns="0" rIns="0" bIns="0" rtlCol="0" anchor="t">
            <a:spAutoFit/>
          </a:bodyPr>
          <a:lstStyle/>
          <a:p>
            <a:pPr algn="ctr">
              <a:lnSpc>
                <a:spcPts val="5475"/>
              </a:lnSpc>
              <a:spcBef>
                <a:spcPct val="0"/>
              </a:spcBef>
            </a:pPr>
            <a:r>
              <a:rPr lang="en-US" sz="4601" spc="-92">
                <a:solidFill>
                  <a:srgbClr val="000000"/>
                </a:solidFill>
                <a:latin typeface="Open Sans 1"/>
                <a:ea typeface="Open Sans 1"/>
                <a:cs typeface="Open Sans 1"/>
                <a:sym typeface="Open Sans 1"/>
              </a:rPr>
              <a:t>Disability and the Corporate Sustainability Reporting Directive (CSRD) – A Driver for Change?</a:t>
            </a:r>
          </a:p>
        </p:txBody>
      </p:sp>
      <p:sp>
        <p:nvSpPr>
          <p:cNvPr id="8" name="TextBox 8">
            <a:extLst>
              <a:ext uri="{C183D7F6-B498-43B3-948B-1728B52AA6E4}">
                <adec:decorative xmlns:adec="http://schemas.microsoft.com/office/drawing/2017/decorative" val="1"/>
              </a:ext>
            </a:extLst>
          </p:cNvPr>
          <p:cNvSpPr txBox="1"/>
          <p:nvPr/>
        </p:nvSpPr>
        <p:spPr>
          <a:xfrm>
            <a:off x="13029192" y="9510949"/>
            <a:ext cx="4834434" cy="480316"/>
          </a:xfrm>
          <a:prstGeom prst="rect">
            <a:avLst/>
          </a:prstGeom>
        </p:spPr>
        <p:txBody>
          <a:bodyPr lIns="0" tIns="0" rIns="0" bIns="0" rtlCol="0" anchor="t">
            <a:spAutoFit/>
          </a:bodyPr>
          <a:lstStyle/>
          <a:p>
            <a:pPr algn="ctr">
              <a:lnSpc>
                <a:spcPts val="3809"/>
              </a:lnSpc>
              <a:spcBef>
                <a:spcPct val="0"/>
              </a:spcBef>
            </a:pPr>
            <a:r>
              <a:rPr lang="en-US" sz="3201" b="1" spc="-64">
                <a:solidFill>
                  <a:srgbClr val="1C887B"/>
                </a:solidFill>
                <a:latin typeface="Open Sans 1 Bold"/>
                <a:ea typeface="Open Sans 1 Bold"/>
                <a:cs typeface="Open Sans 1 Bold"/>
                <a:sym typeface="Open Sans 1 Bold"/>
              </a:rPr>
              <a:t>AHEAD WIDE Framework</a:t>
            </a:r>
          </a:p>
        </p:txBody>
      </p:sp>
      <p:sp>
        <p:nvSpPr>
          <p:cNvPr id="9" name="Freeform 9">
            <a:extLst>
              <a:ext uri="{C183D7F6-B498-43B3-948B-1728B52AA6E4}">
                <adec:decorative xmlns:adec="http://schemas.microsoft.com/office/drawing/2017/decorative" val="1"/>
              </a:ext>
            </a:extLst>
          </p:cNvPr>
          <p:cNvSpPr/>
          <p:nvPr/>
        </p:nvSpPr>
        <p:spPr>
          <a:xfrm>
            <a:off x="1518183" y="3097745"/>
            <a:ext cx="14627640" cy="5311169"/>
          </a:xfrm>
          <a:custGeom>
            <a:avLst/>
            <a:gdLst/>
            <a:ahLst/>
            <a:cxnLst/>
            <a:rect l="l" t="t" r="r" b="b"/>
            <a:pathLst>
              <a:path w="14627640" h="5311169">
                <a:moveTo>
                  <a:pt x="0" y="0"/>
                </a:moveTo>
                <a:lnTo>
                  <a:pt x="14627640" y="0"/>
                </a:lnTo>
                <a:lnTo>
                  <a:pt x="14627640" y="5311169"/>
                </a:lnTo>
                <a:lnTo>
                  <a:pt x="0" y="5311169"/>
                </a:lnTo>
                <a:lnTo>
                  <a:pt x="0" y="0"/>
                </a:lnTo>
                <a:close/>
              </a:path>
            </a:pathLst>
          </a:custGeom>
          <a:blipFill>
            <a:blip r:embed="rId7"/>
            <a:stretch>
              <a:fillRect l="-9909" t="-140086" r="-6055" b="-79295"/>
            </a:stretch>
          </a:blipFill>
        </p:spPr>
        <p:txBody>
          <a:bodyPr/>
          <a:lstStyle/>
          <a:p>
            <a:endParaRPr lang="en-GB"/>
          </a:p>
        </p:txBody>
      </p:sp>
      <p:sp>
        <p:nvSpPr>
          <p:cNvPr id="10" name="TextBox 10">
            <a:extLst>
              <a:ext uri="{C183D7F6-B498-43B3-948B-1728B52AA6E4}">
                <adec:decorative xmlns:adec="http://schemas.microsoft.com/office/drawing/2017/decorative" val="1"/>
              </a:ext>
            </a:extLst>
          </p:cNvPr>
          <p:cNvSpPr txBox="1"/>
          <p:nvPr/>
        </p:nvSpPr>
        <p:spPr>
          <a:xfrm>
            <a:off x="1623063" y="3143908"/>
            <a:ext cx="15079951" cy="5265006"/>
          </a:xfrm>
          <a:prstGeom prst="rect">
            <a:avLst/>
          </a:prstGeom>
        </p:spPr>
        <p:txBody>
          <a:bodyPr lIns="0" tIns="0" rIns="0" bIns="0" rtlCol="0" anchor="t">
            <a:spAutoFit/>
          </a:bodyPr>
          <a:lstStyle/>
          <a:p>
            <a:pPr algn="l">
              <a:lnSpc>
                <a:spcPts val="5216"/>
              </a:lnSpc>
            </a:pPr>
            <a:r>
              <a:rPr lang="en-US" sz="4206" b="1" spc="-84">
                <a:solidFill>
                  <a:srgbClr val="000000"/>
                </a:solidFill>
                <a:latin typeface="Neue Einstellung Bold"/>
                <a:ea typeface="Neue Einstellung Bold"/>
                <a:cs typeface="Neue Einstellung Bold"/>
                <a:sym typeface="Neue Einstellung Bold"/>
              </a:rPr>
              <a:t>PAPER 1 </a:t>
            </a:r>
          </a:p>
          <a:p>
            <a:pPr algn="l">
              <a:lnSpc>
                <a:spcPts val="5216"/>
              </a:lnSpc>
            </a:pPr>
            <a:r>
              <a:rPr lang="en-US" sz="4206" spc="-84">
                <a:solidFill>
                  <a:srgbClr val="000000"/>
                </a:solidFill>
                <a:latin typeface="Neue Einstellung"/>
                <a:ea typeface="Neue Einstellung"/>
                <a:cs typeface="Neue Einstellung"/>
                <a:sym typeface="Neue Einstellung"/>
              </a:rPr>
              <a:t>Widening Inclusion of Disability in Employment (WIDE): Findings from the Voices of Lived Experience of Disability, Employers and Disability Organisations</a:t>
            </a:r>
          </a:p>
          <a:p>
            <a:pPr algn="l">
              <a:lnSpc>
                <a:spcPts val="5216"/>
              </a:lnSpc>
            </a:pPr>
            <a:endParaRPr lang="en-US" sz="4206" spc="-84">
              <a:solidFill>
                <a:srgbClr val="000000"/>
              </a:solidFill>
              <a:latin typeface="Neue Einstellung"/>
              <a:ea typeface="Neue Einstellung"/>
              <a:cs typeface="Neue Einstellung"/>
              <a:sym typeface="Neue Einstellung"/>
            </a:endParaRPr>
          </a:p>
          <a:p>
            <a:pPr algn="l">
              <a:lnSpc>
                <a:spcPts val="5216"/>
              </a:lnSpc>
            </a:pPr>
            <a:r>
              <a:rPr lang="en-US" sz="4206" b="1" spc="-84">
                <a:solidFill>
                  <a:srgbClr val="000000"/>
                </a:solidFill>
                <a:latin typeface="Neue Einstellung Bold"/>
                <a:ea typeface="Neue Einstellung Bold"/>
                <a:cs typeface="Neue Einstellung Bold"/>
                <a:sym typeface="Neue Einstellung Bold"/>
              </a:rPr>
              <a:t>PAPER 2</a:t>
            </a:r>
          </a:p>
          <a:p>
            <a:pPr algn="l">
              <a:lnSpc>
                <a:spcPts val="5216"/>
              </a:lnSpc>
              <a:spcBef>
                <a:spcPct val="0"/>
              </a:spcBef>
            </a:pPr>
            <a:r>
              <a:rPr lang="en-US" sz="4206" spc="-84">
                <a:solidFill>
                  <a:srgbClr val="000000"/>
                </a:solidFill>
                <a:latin typeface="Neue Einstellung"/>
                <a:ea typeface="Neue Einstellung"/>
                <a:cs typeface="Neue Einstellung"/>
                <a:sym typeface="Neue Einstellung"/>
              </a:rPr>
              <a:t>Disability and the Corporate Sustainability Reporting Directive (CSRD) - A Driver for Change?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73511"/>
            <a:ext cx="6128599" cy="10360511"/>
            <a:chOff x="0" y="0"/>
            <a:chExt cx="1614117" cy="2728694"/>
          </a:xfrm>
        </p:grpSpPr>
        <p:sp>
          <p:nvSpPr>
            <p:cNvPr id="3" name="Freeform 3">
              <a:extLst>
                <a:ext uri="{C183D7F6-B498-43B3-948B-1728B52AA6E4}">
                  <adec:decorative xmlns:adec="http://schemas.microsoft.com/office/drawing/2017/decorative" val="1"/>
                </a:ext>
              </a:extLst>
            </p:cNvPr>
            <p:cNvSpPr/>
            <p:nvPr/>
          </p:nvSpPr>
          <p:spPr>
            <a:xfrm>
              <a:off x="0" y="0"/>
              <a:ext cx="1614116" cy="2728694"/>
            </a:xfrm>
            <a:custGeom>
              <a:avLst/>
              <a:gdLst/>
              <a:ahLst/>
              <a:cxnLst/>
              <a:rect l="l" t="t" r="r" b="b"/>
              <a:pathLst>
                <a:path w="1614116" h="2728694">
                  <a:moveTo>
                    <a:pt x="0" y="0"/>
                  </a:moveTo>
                  <a:lnTo>
                    <a:pt x="1614116" y="0"/>
                  </a:lnTo>
                  <a:lnTo>
                    <a:pt x="1614116" y="2728694"/>
                  </a:lnTo>
                  <a:lnTo>
                    <a:pt x="0" y="2728694"/>
                  </a:lnTo>
                  <a:close/>
                </a:path>
              </a:pathLst>
            </a:custGeom>
            <a:solidFill>
              <a:srgbClr val="4D4F86"/>
            </a:solidFill>
          </p:spPr>
          <p:txBody>
            <a:bodyPr/>
            <a:lstStyle/>
            <a:p>
              <a:endParaRPr lang="en-GB"/>
            </a:p>
          </p:txBody>
        </p:sp>
        <p:sp>
          <p:nvSpPr>
            <p:cNvPr id="4" name="TextBox 4"/>
            <p:cNvSpPr txBox="1"/>
            <p:nvPr/>
          </p:nvSpPr>
          <p:spPr>
            <a:xfrm>
              <a:off x="0" y="-38100"/>
              <a:ext cx="1614117" cy="27667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8977694" y="3622255"/>
            <a:ext cx="1421337" cy="1421337"/>
            <a:chOff x="0" y="0"/>
            <a:chExt cx="812800" cy="812800"/>
          </a:xfrm>
        </p:grpSpPr>
        <p:sp>
          <p:nvSpPr>
            <p:cNvPr id="6" name="Freeform 6">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AFB6"/>
            </a:solidFill>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8977694" y="5938941"/>
            <a:ext cx="1421337" cy="1421337"/>
            <a:chOff x="0" y="0"/>
            <a:chExt cx="812800" cy="812800"/>
          </a:xfrm>
        </p:grpSpPr>
        <p:sp>
          <p:nvSpPr>
            <p:cNvPr id="9" name="Freeform 9">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786"/>
            </a:solidFill>
          </p:spPr>
          <p:txBody>
            <a:bodyPr/>
            <a:lstStyle/>
            <a:p>
              <a:endParaRPr lang="en-GB"/>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8977694" y="8294371"/>
            <a:ext cx="1421337" cy="1421337"/>
            <a:chOff x="0" y="0"/>
            <a:chExt cx="812800" cy="812800"/>
          </a:xfrm>
        </p:grpSpPr>
        <p:sp>
          <p:nvSpPr>
            <p:cNvPr id="12" name="Freeform 12">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9437"/>
            </a:solidFill>
          </p:spPr>
          <p:txBody>
            <a:bodyPr/>
            <a:lstStyle/>
            <a:p>
              <a:endParaRPr lang="en-GB"/>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7" name="Title 26">
            <a:extLst>
              <a:ext uri="{FF2B5EF4-FFF2-40B4-BE49-F238E27FC236}">
                <a16:creationId xmlns:a16="http://schemas.microsoft.com/office/drawing/2014/main" id="{84FC2C46-DD87-9A61-37D8-39683A91A1C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Agenda</a:t>
            </a:r>
          </a:p>
        </p:txBody>
      </p:sp>
      <p:sp>
        <p:nvSpPr>
          <p:cNvPr id="16" name="TextBox 16"/>
          <p:cNvSpPr txBox="1"/>
          <p:nvPr/>
        </p:nvSpPr>
        <p:spPr>
          <a:xfrm>
            <a:off x="1908251" y="1216799"/>
            <a:ext cx="4369498" cy="1266192"/>
          </a:xfrm>
          <a:prstGeom prst="rect">
            <a:avLst/>
          </a:prstGeom>
        </p:spPr>
        <p:txBody>
          <a:bodyPr lIns="0" tIns="0" rIns="0" bIns="0" rtlCol="0" anchor="t">
            <a:spAutoFit/>
          </a:bodyPr>
          <a:lstStyle/>
          <a:p>
            <a:pPr algn="l">
              <a:lnSpc>
                <a:spcPts val="10359"/>
              </a:lnSpc>
            </a:pPr>
            <a:r>
              <a:rPr lang="en-US" sz="7399" b="1">
                <a:solidFill>
                  <a:srgbClr val="FFFFFF"/>
                </a:solidFill>
                <a:latin typeface="Neue Einstellung Bold"/>
                <a:ea typeface="Neue Einstellung Bold"/>
                <a:cs typeface="Neue Einstellung Bold"/>
                <a:sym typeface="Neue Einstellung Bold"/>
              </a:rPr>
              <a:t>AGENDA</a:t>
            </a:r>
          </a:p>
        </p:txBody>
      </p:sp>
      <p:sp>
        <p:nvSpPr>
          <p:cNvPr id="26" name="TextBox 26"/>
          <p:cNvSpPr txBox="1"/>
          <p:nvPr/>
        </p:nvSpPr>
        <p:spPr>
          <a:xfrm>
            <a:off x="11394962" y="1703603"/>
            <a:ext cx="6180933" cy="646430"/>
          </a:xfrm>
          <a:prstGeom prst="rect">
            <a:avLst/>
          </a:prstGeom>
        </p:spPr>
        <p:txBody>
          <a:bodyPr lIns="0" tIns="0" rIns="0" bIns="0" rtlCol="0" anchor="t">
            <a:spAutoFit/>
          </a:bodyPr>
          <a:lstStyle/>
          <a:p>
            <a:pPr algn="ctr">
              <a:lnSpc>
                <a:spcPts val="5320"/>
              </a:lnSpc>
            </a:pPr>
            <a:r>
              <a:rPr lang="en-US" sz="3800">
                <a:solidFill>
                  <a:srgbClr val="000000"/>
                </a:solidFill>
                <a:latin typeface="Neue Einstellung"/>
                <a:ea typeface="Neue Einstellung"/>
                <a:cs typeface="Neue Einstellung"/>
                <a:sym typeface="Neue Einstellung"/>
              </a:rPr>
              <a:t>Contextual Understanding</a:t>
            </a:r>
          </a:p>
        </p:txBody>
      </p:sp>
      <p:sp>
        <p:nvSpPr>
          <p:cNvPr id="17" name="TextBox 17"/>
          <p:cNvSpPr txBox="1"/>
          <p:nvPr/>
        </p:nvSpPr>
        <p:spPr>
          <a:xfrm>
            <a:off x="11360420" y="3997858"/>
            <a:ext cx="5242423" cy="646430"/>
          </a:xfrm>
          <a:prstGeom prst="rect">
            <a:avLst/>
          </a:prstGeom>
        </p:spPr>
        <p:txBody>
          <a:bodyPr lIns="0" tIns="0" rIns="0" bIns="0" rtlCol="0" anchor="t">
            <a:spAutoFit/>
          </a:bodyPr>
          <a:lstStyle/>
          <a:p>
            <a:pPr algn="ctr">
              <a:lnSpc>
                <a:spcPts val="5320"/>
              </a:lnSpc>
            </a:pPr>
            <a:r>
              <a:rPr lang="en-US" sz="3800">
                <a:solidFill>
                  <a:srgbClr val="000000"/>
                </a:solidFill>
                <a:latin typeface="Neue Einstellung"/>
                <a:ea typeface="Neue Einstellung"/>
                <a:cs typeface="Neue Einstellung"/>
                <a:sym typeface="Neue Einstellung"/>
              </a:rPr>
              <a:t>Legislative Overview </a:t>
            </a:r>
          </a:p>
        </p:txBody>
      </p:sp>
      <p:sp>
        <p:nvSpPr>
          <p:cNvPr id="18" name="TextBox 18"/>
          <p:cNvSpPr txBox="1"/>
          <p:nvPr/>
        </p:nvSpPr>
        <p:spPr>
          <a:xfrm>
            <a:off x="11394962" y="6288294"/>
            <a:ext cx="5207881" cy="646430"/>
          </a:xfrm>
          <a:prstGeom prst="rect">
            <a:avLst/>
          </a:prstGeom>
        </p:spPr>
        <p:txBody>
          <a:bodyPr lIns="0" tIns="0" rIns="0" bIns="0" rtlCol="0" anchor="t">
            <a:spAutoFit/>
          </a:bodyPr>
          <a:lstStyle/>
          <a:p>
            <a:pPr algn="ctr">
              <a:lnSpc>
                <a:spcPts val="5320"/>
              </a:lnSpc>
            </a:pPr>
            <a:r>
              <a:rPr lang="en-US" sz="3800">
                <a:solidFill>
                  <a:srgbClr val="000000"/>
                </a:solidFill>
                <a:latin typeface="Neue Einstellung"/>
                <a:ea typeface="Neue Einstellung"/>
                <a:cs typeface="Neue Einstellung"/>
                <a:sym typeface="Neue Einstellung"/>
              </a:rPr>
              <a:t>The WIDE Framework</a:t>
            </a:r>
          </a:p>
        </p:txBody>
      </p:sp>
      <p:sp>
        <p:nvSpPr>
          <p:cNvPr id="19" name="TextBox 19"/>
          <p:cNvSpPr txBox="1"/>
          <p:nvPr/>
        </p:nvSpPr>
        <p:spPr>
          <a:xfrm>
            <a:off x="11591174" y="8611870"/>
            <a:ext cx="1735184" cy="646430"/>
          </a:xfrm>
          <a:prstGeom prst="rect">
            <a:avLst/>
          </a:prstGeom>
        </p:spPr>
        <p:txBody>
          <a:bodyPr lIns="0" tIns="0" rIns="0" bIns="0" rtlCol="0" anchor="t">
            <a:spAutoFit/>
          </a:bodyPr>
          <a:lstStyle/>
          <a:p>
            <a:pPr algn="ctr">
              <a:lnSpc>
                <a:spcPts val="5320"/>
              </a:lnSpc>
            </a:pPr>
            <a:r>
              <a:rPr lang="en-US" sz="3800">
                <a:solidFill>
                  <a:srgbClr val="000000"/>
                </a:solidFill>
                <a:latin typeface="Neue Einstellung"/>
                <a:ea typeface="Neue Einstellung"/>
                <a:cs typeface="Neue Einstellung"/>
                <a:sym typeface="Neue Einstellung"/>
              </a:rPr>
              <a:t>Action </a:t>
            </a:r>
          </a:p>
        </p:txBody>
      </p:sp>
      <p:sp>
        <p:nvSpPr>
          <p:cNvPr id="14" name="TextBox 14">
            <a:extLst>
              <a:ext uri="{C183D7F6-B498-43B3-948B-1728B52AA6E4}">
                <adec:decorative xmlns:adec="http://schemas.microsoft.com/office/drawing/2017/decorative" val="1"/>
              </a:ext>
            </a:extLst>
          </p:cNvPr>
          <p:cNvSpPr txBox="1"/>
          <p:nvPr/>
        </p:nvSpPr>
        <p:spPr>
          <a:xfrm>
            <a:off x="9177893" y="1745337"/>
            <a:ext cx="1020938" cy="652780"/>
          </a:xfrm>
          <a:prstGeom prst="rect">
            <a:avLst/>
          </a:prstGeom>
        </p:spPr>
        <p:txBody>
          <a:bodyPr lIns="0" tIns="0" rIns="0" bIns="0" rtlCol="0" anchor="t">
            <a:spAutoFit/>
          </a:bodyPr>
          <a:lstStyle/>
          <a:p>
            <a:pPr algn="ctr">
              <a:lnSpc>
                <a:spcPts val="5320"/>
              </a:lnSpc>
            </a:pPr>
            <a:r>
              <a:rPr lang="en-US" sz="3800" b="1">
                <a:solidFill>
                  <a:srgbClr val="000000"/>
                </a:solidFill>
                <a:latin typeface="Neue Einstellung Bold"/>
                <a:ea typeface="Neue Einstellung Bold"/>
                <a:cs typeface="Neue Einstellung Bold"/>
                <a:sym typeface="Neue Einstellung Bold"/>
              </a:rPr>
              <a:t>2</a:t>
            </a:r>
          </a:p>
        </p:txBody>
      </p:sp>
      <p:sp>
        <p:nvSpPr>
          <p:cNvPr id="15" name="TextBox 15">
            <a:extLst>
              <a:ext uri="{C183D7F6-B498-43B3-948B-1728B52AA6E4}">
                <adec:decorative xmlns:adec="http://schemas.microsoft.com/office/drawing/2017/decorative" val="1"/>
              </a:ext>
            </a:extLst>
          </p:cNvPr>
          <p:cNvSpPr txBox="1"/>
          <p:nvPr/>
        </p:nvSpPr>
        <p:spPr>
          <a:xfrm>
            <a:off x="9177893" y="6300891"/>
            <a:ext cx="1020938" cy="652780"/>
          </a:xfrm>
          <a:prstGeom prst="rect">
            <a:avLst/>
          </a:prstGeom>
        </p:spPr>
        <p:txBody>
          <a:bodyPr lIns="0" tIns="0" rIns="0" bIns="0" rtlCol="0" anchor="t">
            <a:spAutoFit/>
          </a:bodyPr>
          <a:lstStyle/>
          <a:p>
            <a:pPr algn="ctr">
              <a:lnSpc>
                <a:spcPts val="5320"/>
              </a:lnSpc>
            </a:pPr>
            <a:r>
              <a:rPr lang="en-US" sz="3800" b="1">
                <a:solidFill>
                  <a:srgbClr val="000000"/>
                </a:solidFill>
                <a:latin typeface="Neue Einstellung Bold"/>
                <a:ea typeface="Neue Einstellung Bold"/>
                <a:cs typeface="Neue Einstellung Bold"/>
                <a:sym typeface="Neue Einstellung Bold"/>
              </a:rPr>
              <a:t>3</a:t>
            </a:r>
          </a:p>
        </p:txBody>
      </p:sp>
      <p:sp>
        <p:nvSpPr>
          <p:cNvPr id="20" name="TextBox 20">
            <a:extLst>
              <a:ext uri="{C183D7F6-B498-43B3-948B-1728B52AA6E4}">
                <adec:decorative xmlns:adec="http://schemas.microsoft.com/office/drawing/2017/decorative" val="1"/>
              </a:ext>
            </a:extLst>
          </p:cNvPr>
          <p:cNvSpPr txBox="1"/>
          <p:nvPr/>
        </p:nvSpPr>
        <p:spPr>
          <a:xfrm>
            <a:off x="9177893" y="8640549"/>
            <a:ext cx="1020938" cy="652780"/>
          </a:xfrm>
          <a:prstGeom prst="rect">
            <a:avLst/>
          </a:prstGeom>
        </p:spPr>
        <p:txBody>
          <a:bodyPr lIns="0" tIns="0" rIns="0" bIns="0" rtlCol="0" anchor="t">
            <a:spAutoFit/>
          </a:bodyPr>
          <a:lstStyle/>
          <a:p>
            <a:pPr algn="ctr">
              <a:lnSpc>
                <a:spcPts val="5320"/>
              </a:lnSpc>
            </a:pPr>
            <a:r>
              <a:rPr lang="en-US" sz="3800" b="1">
                <a:solidFill>
                  <a:srgbClr val="000000"/>
                </a:solidFill>
                <a:latin typeface="Neue Einstellung Bold"/>
                <a:ea typeface="Neue Einstellung Bold"/>
                <a:cs typeface="Neue Einstellung Bold"/>
                <a:sym typeface="Neue Einstellung Bold"/>
              </a:rPr>
              <a:t>4</a:t>
            </a:r>
          </a:p>
        </p:txBody>
      </p:sp>
      <p:grpSp>
        <p:nvGrpSpPr>
          <p:cNvPr id="21" name="Group 21">
            <a:extLst>
              <a:ext uri="{C183D7F6-B498-43B3-948B-1728B52AA6E4}">
                <adec:decorative xmlns:adec="http://schemas.microsoft.com/office/drawing/2017/decorative" val="1"/>
              </a:ext>
            </a:extLst>
          </p:cNvPr>
          <p:cNvGrpSpPr/>
          <p:nvPr/>
        </p:nvGrpSpPr>
        <p:grpSpPr>
          <a:xfrm>
            <a:off x="8977694" y="1286518"/>
            <a:ext cx="1421337" cy="1421337"/>
            <a:chOff x="0" y="0"/>
            <a:chExt cx="812800" cy="812800"/>
          </a:xfrm>
        </p:grpSpPr>
        <p:sp>
          <p:nvSpPr>
            <p:cNvPr id="22" name="Freeform 22">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887B"/>
            </a:solidFill>
          </p:spPr>
          <p:txBody>
            <a:bodyPr/>
            <a:lstStyle/>
            <a:p>
              <a:endParaRPr lang="en-GB"/>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4" name="TextBox 24">
            <a:extLst>
              <a:ext uri="{C183D7F6-B498-43B3-948B-1728B52AA6E4}">
                <adec:decorative xmlns:adec="http://schemas.microsoft.com/office/drawing/2017/decorative" val="1"/>
              </a:ext>
            </a:extLst>
          </p:cNvPr>
          <p:cNvSpPr txBox="1"/>
          <p:nvPr/>
        </p:nvSpPr>
        <p:spPr>
          <a:xfrm>
            <a:off x="9177893" y="1655025"/>
            <a:ext cx="1020938" cy="652780"/>
          </a:xfrm>
          <a:prstGeom prst="rect">
            <a:avLst/>
          </a:prstGeom>
        </p:spPr>
        <p:txBody>
          <a:bodyPr lIns="0" tIns="0" rIns="0" bIns="0" rtlCol="0" anchor="t">
            <a:spAutoFit/>
          </a:bodyPr>
          <a:lstStyle/>
          <a:p>
            <a:pPr algn="ctr">
              <a:lnSpc>
                <a:spcPts val="5320"/>
              </a:lnSpc>
            </a:pPr>
            <a:r>
              <a:rPr lang="en-US" sz="3800" b="1">
                <a:solidFill>
                  <a:srgbClr val="000000"/>
                </a:solidFill>
                <a:latin typeface="Neue Einstellung Bold"/>
                <a:ea typeface="Neue Einstellung Bold"/>
                <a:cs typeface="Neue Einstellung Bold"/>
                <a:sym typeface="Neue Einstellung Bold"/>
              </a:rPr>
              <a:t>1</a:t>
            </a:r>
          </a:p>
        </p:txBody>
      </p:sp>
      <p:sp>
        <p:nvSpPr>
          <p:cNvPr id="25" name="TextBox 25">
            <a:extLst>
              <a:ext uri="{C183D7F6-B498-43B3-948B-1728B52AA6E4}">
                <adec:decorative xmlns:adec="http://schemas.microsoft.com/office/drawing/2017/decorative" val="1"/>
              </a:ext>
            </a:extLst>
          </p:cNvPr>
          <p:cNvSpPr txBox="1"/>
          <p:nvPr/>
        </p:nvSpPr>
        <p:spPr>
          <a:xfrm>
            <a:off x="9177893" y="3968433"/>
            <a:ext cx="1020938" cy="652780"/>
          </a:xfrm>
          <a:prstGeom prst="rect">
            <a:avLst/>
          </a:prstGeom>
        </p:spPr>
        <p:txBody>
          <a:bodyPr lIns="0" tIns="0" rIns="0" bIns="0" rtlCol="0" anchor="t">
            <a:spAutoFit/>
          </a:bodyPr>
          <a:lstStyle/>
          <a:p>
            <a:pPr algn="ctr">
              <a:lnSpc>
                <a:spcPts val="5320"/>
              </a:lnSpc>
            </a:pPr>
            <a:r>
              <a:rPr lang="en-US" sz="3800" b="1">
                <a:solidFill>
                  <a:srgbClr val="000000"/>
                </a:solidFill>
                <a:latin typeface="Neue Einstellung Bold"/>
                <a:ea typeface="Neue Einstellung Bold"/>
                <a:cs typeface="Neue Einstellung Bold"/>
                <a:sym typeface="Neue Einstellung Bold"/>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06547B-3C3A-8FF0-B271-71695A38B4E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Action</a:t>
            </a:r>
          </a:p>
        </p:txBody>
      </p:sp>
      <p:grpSp>
        <p:nvGrpSpPr>
          <p:cNvPr id="2" name="Group 2" descr="Catherine Murray running along a cliff edge towards a mountain summit"/>
          <p:cNvGrpSpPr/>
          <p:nvPr/>
        </p:nvGrpSpPr>
        <p:grpSpPr>
          <a:xfrm>
            <a:off x="0" y="0"/>
            <a:ext cx="8195948" cy="10287000"/>
            <a:chOff x="0" y="0"/>
            <a:chExt cx="1039429" cy="1304621"/>
          </a:xfrm>
        </p:grpSpPr>
        <p:sp>
          <p:nvSpPr>
            <p:cNvPr id="3" name="Freeform 3" descr="A video of Catherine Murray running along the edge of a cliff to a summit"/>
            <p:cNvSpPr/>
            <p:nvPr/>
          </p:nvSpPr>
          <p:spPr>
            <a:xfrm>
              <a:off x="0" y="0"/>
              <a:ext cx="1039429" cy="1304621"/>
            </a:xfrm>
            <a:custGeom>
              <a:avLst/>
              <a:gdLst/>
              <a:ahLst/>
              <a:cxnLst/>
              <a:rect l="l" t="t" r="r" b="b"/>
              <a:pathLst>
                <a:path w="1039429" h="1304621">
                  <a:moveTo>
                    <a:pt x="0" y="0"/>
                  </a:moveTo>
                  <a:lnTo>
                    <a:pt x="1039429" y="0"/>
                  </a:lnTo>
                  <a:lnTo>
                    <a:pt x="1039429" y="1304621"/>
                  </a:lnTo>
                  <a:lnTo>
                    <a:pt x="0" y="1304621"/>
                  </a:lnTo>
                  <a:close/>
                </a:path>
              </a:pathLst>
            </a:custGeom>
            <a:blipFill>
              <a:blip r:embed="rId3"/>
              <a:stretch>
                <a:fillRect t="-20377" b="-20377"/>
              </a:stretch>
            </a:blip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17140622" y="-434557"/>
            <a:ext cx="1347009" cy="11193410"/>
            <a:chOff x="0" y="0"/>
            <a:chExt cx="354768" cy="2948059"/>
          </a:xfrm>
        </p:grpSpPr>
        <p:sp>
          <p:nvSpPr>
            <p:cNvPr id="5" name="Freeform 5">
              <a:extLst>
                <a:ext uri="{C183D7F6-B498-43B3-948B-1728B52AA6E4}">
                  <adec:decorative xmlns:adec="http://schemas.microsoft.com/office/drawing/2017/decorative" val="1"/>
                </a:ext>
              </a:extLst>
            </p:cNvPr>
            <p:cNvSpPr/>
            <p:nvPr/>
          </p:nvSpPr>
          <p:spPr>
            <a:xfrm>
              <a:off x="0" y="0"/>
              <a:ext cx="354768" cy="2948059"/>
            </a:xfrm>
            <a:custGeom>
              <a:avLst/>
              <a:gdLst/>
              <a:ahLst/>
              <a:cxnLst/>
              <a:rect l="l" t="t" r="r" b="b"/>
              <a:pathLst>
                <a:path w="354768" h="2948059">
                  <a:moveTo>
                    <a:pt x="0" y="0"/>
                  </a:moveTo>
                  <a:lnTo>
                    <a:pt x="354768" y="0"/>
                  </a:lnTo>
                  <a:lnTo>
                    <a:pt x="354768" y="2948059"/>
                  </a:lnTo>
                  <a:lnTo>
                    <a:pt x="0" y="2948059"/>
                  </a:lnTo>
                  <a:close/>
                </a:path>
              </a:pathLst>
            </a:custGeom>
            <a:solidFill>
              <a:srgbClr val="8C9437"/>
            </a:solidFill>
          </p:spPr>
          <p:txBody>
            <a:bodyPr/>
            <a:lstStyle/>
            <a:p>
              <a:endParaRPr lang="en-GB"/>
            </a:p>
          </p:txBody>
        </p:sp>
        <p:sp>
          <p:nvSpPr>
            <p:cNvPr id="6" name="TextBox 6"/>
            <p:cNvSpPr txBox="1"/>
            <p:nvPr/>
          </p:nvSpPr>
          <p:spPr>
            <a:xfrm>
              <a:off x="0" y="-38100"/>
              <a:ext cx="354768" cy="2986159"/>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C183D7F6-B498-43B3-948B-1728B52AA6E4}">
                <adec:decorative xmlns:adec="http://schemas.microsoft.com/office/drawing/2017/decorative" val="1"/>
              </a:ext>
            </a:extLst>
          </p:cNvPr>
          <p:cNvSpPr txBox="1"/>
          <p:nvPr/>
        </p:nvSpPr>
        <p:spPr>
          <a:xfrm>
            <a:off x="11340735" y="780686"/>
            <a:ext cx="2655610" cy="790575"/>
          </a:xfrm>
          <a:prstGeom prst="rect">
            <a:avLst/>
          </a:prstGeom>
        </p:spPr>
        <p:txBody>
          <a:bodyPr lIns="0" tIns="0" rIns="0" bIns="0" rtlCol="0" anchor="t">
            <a:spAutoFit/>
          </a:bodyPr>
          <a:lstStyle/>
          <a:p>
            <a:pPr algn="l">
              <a:lnSpc>
                <a:spcPts val="6200"/>
              </a:lnSpc>
            </a:pPr>
            <a:r>
              <a:rPr lang="en-US" sz="5000" b="1">
                <a:solidFill>
                  <a:srgbClr val="000000"/>
                </a:solidFill>
                <a:latin typeface="Neue Einstellung Bold"/>
                <a:ea typeface="Neue Einstellung Bold"/>
                <a:cs typeface="Neue Einstellung Bold"/>
                <a:sym typeface="Neue Einstellung Bold"/>
              </a:rPr>
              <a:t>ACTION</a:t>
            </a:r>
          </a:p>
        </p:txBody>
      </p:sp>
      <p:sp>
        <p:nvSpPr>
          <p:cNvPr id="8" name="TextBox 8"/>
          <p:cNvSpPr txBox="1"/>
          <p:nvPr/>
        </p:nvSpPr>
        <p:spPr>
          <a:xfrm>
            <a:off x="9753155" y="1961932"/>
            <a:ext cx="5830261" cy="1216023"/>
          </a:xfrm>
          <a:prstGeom prst="rect">
            <a:avLst/>
          </a:prstGeom>
        </p:spPr>
        <p:txBody>
          <a:bodyPr lIns="0" tIns="0" rIns="0" bIns="0" rtlCol="0" anchor="t">
            <a:spAutoFit/>
          </a:bodyPr>
          <a:lstStyle/>
          <a:p>
            <a:pPr algn="ctr">
              <a:lnSpc>
                <a:spcPts val="4900"/>
              </a:lnSpc>
            </a:pPr>
            <a:r>
              <a:rPr lang="en-US" sz="3500">
                <a:solidFill>
                  <a:srgbClr val="000000"/>
                </a:solidFill>
                <a:latin typeface="Neue Einstellung"/>
                <a:ea typeface="Neue Einstellung"/>
                <a:cs typeface="Neue Einstellung"/>
                <a:sym typeface="Neue Einstellung"/>
              </a:rPr>
              <a:t>“..a little less conversation, </a:t>
            </a:r>
          </a:p>
          <a:p>
            <a:pPr algn="ctr">
              <a:lnSpc>
                <a:spcPts val="4900"/>
              </a:lnSpc>
            </a:pPr>
            <a:r>
              <a:rPr lang="en-US" sz="3500">
                <a:solidFill>
                  <a:srgbClr val="000000"/>
                </a:solidFill>
                <a:latin typeface="Neue Einstellung"/>
                <a:ea typeface="Neue Einstellung"/>
                <a:cs typeface="Neue Einstellung"/>
                <a:sym typeface="Neue Einstellung"/>
              </a:rPr>
              <a:t>[a lot] more action..”</a:t>
            </a:r>
          </a:p>
        </p:txBody>
      </p:sp>
      <p:sp>
        <p:nvSpPr>
          <p:cNvPr id="9" name="TextBox 9"/>
          <p:cNvSpPr txBox="1"/>
          <p:nvPr/>
        </p:nvSpPr>
        <p:spPr>
          <a:xfrm>
            <a:off x="8948933" y="4167335"/>
            <a:ext cx="7439214" cy="7122795"/>
          </a:xfrm>
          <a:prstGeom prst="rect">
            <a:avLst/>
          </a:prstGeom>
        </p:spPr>
        <p:txBody>
          <a:bodyPr lIns="0" tIns="0" rIns="0" bIns="0" rtlCol="0" anchor="t">
            <a:spAutoFit/>
          </a:bodyPr>
          <a:lstStyle/>
          <a:p>
            <a:pPr marL="582932" lvl="1" indent="-291466" algn="l">
              <a:lnSpc>
                <a:spcPts val="3780"/>
              </a:lnSpc>
              <a:buFont typeface="Arial"/>
              <a:buChar char="•"/>
            </a:pPr>
            <a:r>
              <a:rPr lang="en-US" sz="2700">
                <a:solidFill>
                  <a:srgbClr val="000000"/>
                </a:solidFill>
                <a:latin typeface="Neue Einstellung"/>
                <a:ea typeface="Neue Einstellung"/>
                <a:cs typeface="Neue Einstellung"/>
                <a:sym typeface="Neue Einstellung"/>
              </a:rPr>
              <a:t>Currently in the </a:t>
            </a:r>
            <a:r>
              <a:rPr lang="en-US" sz="2700" b="1">
                <a:solidFill>
                  <a:srgbClr val="000000"/>
                </a:solidFill>
                <a:latin typeface="Neue Einstellung Bold"/>
                <a:ea typeface="Neue Einstellung Bold"/>
                <a:cs typeface="Neue Einstellung Bold"/>
                <a:sym typeface="Neue Einstellung Bold"/>
              </a:rPr>
              <a:t>web tendering process</a:t>
            </a:r>
            <a:r>
              <a:rPr lang="en-US" sz="2700">
                <a:solidFill>
                  <a:srgbClr val="000000"/>
                </a:solidFill>
                <a:latin typeface="Neue Einstellung"/>
                <a:ea typeface="Neue Einstellung"/>
                <a:cs typeface="Neue Einstellung"/>
                <a:sym typeface="Neue Einstellung"/>
              </a:rPr>
              <a:t> </a:t>
            </a:r>
          </a:p>
          <a:p>
            <a:pPr algn="l">
              <a:lnSpc>
                <a:spcPts val="3780"/>
              </a:lnSpc>
            </a:pPr>
            <a:r>
              <a:rPr lang="en-US" sz="2700">
                <a:solidFill>
                  <a:srgbClr val="000000"/>
                </a:solidFill>
                <a:latin typeface="Neue Einstellung"/>
                <a:ea typeface="Neue Einstellung"/>
                <a:cs typeface="Neue Einstellung"/>
                <a:sym typeface="Neue Einstellung"/>
              </a:rPr>
              <a:t>      - software development and testing</a:t>
            </a:r>
          </a:p>
          <a:p>
            <a:pPr algn="l">
              <a:lnSpc>
                <a:spcPts val="3780"/>
              </a:lnSpc>
            </a:pPr>
            <a:endParaRPr lang="en-US" sz="2700">
              <a:solidFill>
                <a:srgbClr val="000000"/>
              </a:solidFill>
              <a:latin typeface="Neue Einstellung"/>
              <a:ea typeface="Neue Einstellung"/>
              <a:cs typeface="Neue Einstellung"/>
              <a:sym typeface="Neue Einstellung"/>
            </a:endParaRPr>
          </a:p>
          <a:p>
            <a:pPr marL="582932" lvl="1" indent="-291466" algn="l">
              <a:lnSpc>
                <a:spcPts val="3780"/>
              </a:lnSpc>
              <a:buFont typeface="Arial"/>
              <a:buChar char="•"/>
            </a:pPr>
            <a:r>
              <a:rPr lang="en-US" sz="2700">
                <a:solidFill>
                  <a:srgbClr val="000000"/>
                </a:solidFill>
                <a:latin typeface="Neue Einstellung"/>
                <a:ea typeface="Neue Einstellung"/>
                <a:cs typeface="Neue Einstellung"/>
                <a:sym typeface="Neue Einstellung"/>
              </a:rPr>
              <a:t>The Advisory Group and previous participants are </a:t>
            </a:r>
            <a:r>
              <a:rPr lang="en-US" sz="2700" b="1">
                <a:solidFill>
                  <a:srgbClr val="000000"/>
                </a:solidFill>
                <a:latin typeface="Neue Einstellung Bold"/>
                <a:ea typeface="Neue Einstellung Bold"/>
                <a:cs typeface="Neue Einstellung Bold"/>
                <a:sym typeface="Neue Einstellung Bold"/>
              </a:rPr>
              <a:t>reviewing the 6th Framework</a:t>
            </a:r>
            <a:r>
              <a:rPr lang="en-US" sz="2700">
                <a:solidFill>
                  <a:srgbClr val="000000"/>
                </a:solidFill>
                <a:latin typeface="Neue Einstellung"/>
                <a:ea typeface="Neue Einstellung"/>
                <a:cs typeface="Neue Einstellung"/>
                <a:sym typeface="Neue Einstellung"/>
              </a:rPr>
              <a:t> = final content </a:t>
            </a:r>
          </a:p>
          <a:p>
            <a:pPr algn="l">
              <a:lnSpc>
                <a:spcPts val="3780"/>
              </a:lnSpc>
            </a:pPr>
            <a:endParaRPr lang="en-US" sz="2700">
              <a:solidFill>
                <a:srgbClr val="000000"/>
              </a:solidFill>
              <a:latin typeface="Neue Einstellung"/>
              <a:ea typeface="Neue Einstellung"/>
              <a:cs typeface="Neue Einstellung"/>
              <a:sym typeface="Neue Einstellung"/>
            </a:endParaRPr>
          </a:p>
          <a:p>
            <a:pPr marL="582932" lvl="1" indent="-291466" algn="l">
              <a:lnSpc>
                <a:spcPts val="3780"/>
              </a:lnSpc>
              <a:buFont typeface="Arial"/>
              <a:buChar char="•"/>
            </a:pPr>
            <a:r>
              <a:rPr lang="en-US" sz="2700">
                <a:solidFill>
                  <a:srgbClr val="000000"/>
                </a:solidFill>
                <a:latin typeface="Neue Einstellung"/>
                <a:ea typeface="Neue Einstellung"/>
                <a:cs typeface="Neue Einstellung"/>
                <a:sym typeface="Neue Einstellung"/>
              </a:rPr>
              <a:t>Hosting the </a:t>
            </a:r>
            <a:r>
              <a:rPr lang="en-US" sz="2700" b="1">
                <a:solidFill>
                  <a:srgbClr val="000000"/>
                </a:solidFill>
                <a:latin typeface="Neue Einstellung Bold"/>
                <a:ea typeface="Neue Einstellung Bold"/>
                <a:cs typeface="Neue Einstellung Bold"/>
                <a:sym typeface="Neue Einstellung Bold"/>
              </a:rPr>
              <a:t>Spring Round Up</a:t>
            </a:r>
            <a:r>
              <a:rPr lang="en-US" sz="2700">
                <a:solidFill>
                  <a:srgbClr val="000000"/>
                </a:solidFill>
                <a:latin typeface="Neue Einstellung"/>
                <a:ea typeface="Neue Einstellung"/>
                <a:cs typeface="Neue Einstellung"/>
                <a:sym typeface="Neue Einstellung"/>
              </a:rPr>
              <a:t> with all previous participants</a:t>
            </a:r>
          </a:p>
          <a:p>
            <a:pPr algn="l">
              <a:lnSpc>
                <a:spcPts val="3780"/>
              </a:lnSpc>
            </a:pPr>
            <a:endParaRPr lang="en-US" sz="2700">
              <a:solidFill>
                <a:srgbClr val="000000"/>
              </a:solidFill>
              <a:latin typeface="Neue Einstellung"/>
              <a:ea typeface="Neue Einstellung"/>
              <a:cs typeface="Neue Einstellung"/>
              <a:sym typeface="Neue Einstellung"/>
            </a:endParaRPr>
          </a:p>
          <a:p>
            <a:pPr marL="582932" lvl="1" indent="-291466" algn="l">
              <a:lnSpc>
                <a:spcPts val="3780"/>
              </a:lnSpc>
              <a:buFont typeface="Arial"/>
              <a:buChar char="•"/>
            </a:pPr>
            <a:r>
              <a:rPr lang="en-US" sz="2700">
                <a:solidFill>
                  <a:srgbClr val="000000"/>
                </a:solidFill>
                <a:latin typeface="Neue Einstellung"/>
                <a:ea typeface="Neue Einstellung"/>
                <a:cs typeface="Neue Einstellung"/>
                <a:sym typeface="Neue Einstellung"/>
              </a:rPr>
              <a:t> </a:t>
            </a:r>
            <a:r>
              <a:rPr lang="en-US" sz="2700" b="1">
                <a:solidFill>
                  <a:srgbClr val="000000"/>
                </a:solidFill>
                <a:latin typeface="Neue Einstellung Bold"/>
                <a:ea typeface="Neue Einstellung Bold"/>
                <a:cs typeface="Neue Einstellung Bold"/>
                <a:sym typeface="Neue Einstellung Bold"/>
              </a:rPr>
              <a:t>Autumn 2025 launch!</a:t>
            </a:r>
          </a:p>
          <a:p>
            <a:pPr algn="ctr">
              <a:lnSpc>
                <a:spcPts val="3780"/>
              </a:lnSpc>
            </a:pPr>
            <a:endParaRPr lang="en-US" sz="2700" b="1">
              <a:solidFill>
                <a:srgbClr val="000000"/>
              </a:solidFill>
              <a:latin typeface="Neue Einstellung Bold"/>
              <a:ea typeface="Neue Einstellung Bold"/>
              <a:cs typeface="Neue Einstellung Bold"/>
              <a:sym typeface="Neue Einstellung Bold"/>
            </a:endParaRPr>
          </a:p>
          <a:p>
            <a:pPr algn="ctr">
              <a:lnSpc>
                <a:spcPts val="3780"/>
              </a:lnSpc>
            </a:pPr>
            <a:endParaRPr lang="en-US" sz="2700" b="1">
              <a:solidFill>
                <a:srgbClr val="000000"/>
              </a:solidFill>
              <a:latin typeface="Neue Einstellung Bold"/>
              <a:ea typeface="Neue Einstellung Bold"/>
              <a:cs typeface="Neue Einstellung Bold"/>
              <a:sym typeface="Neue Einstellung Bold"/>
            </a:endParaRPr>
          </a:p>
          <a:p>
            <a:pPr algn="ctr">
              <a:lnSpc>
                <a:spcPts val="3780"/>
              </a:lnSpc>
            </a:pPr>
            <a:endParaRPr lang="en-US" sz="2700" b="1">
              <a:solidFill>
                <a:srgbClr val="000000"/>
              </a:solidFill>
              <a:latin typeface="Neue Einstellung Bold"/>
              <a:ea typeface="Neue Einstellung Bold"/>
              <a:cs typeface="Neue Einstellung Bold"/>
              <a:sym typeface="Neue Einstellung Bold"/>
            </a:endParaRPr>
          </a:p>
          <a:p>
            <a:pPr algn="ctr">
              <a:lnSpc>
                <a:spcPts val="3780"/>
              </a:lnSpc>
            </a:pPr>
            <a:endParaRPr lang="en-US" sz="2700" b="1">
              <a:solidFill>
                <a:srgbClr val="000000"/>
              </a:solidFill>
              <a:latin typeface="Neue Einstellung Bold"/>
              <a:ea typeface="Neue Einstellung Bold"/>
              <a:cs typeface="Neue Einstellung Bold"/>
              <a:sym typeface="Neue Einstellung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66E589-0ED5-337E-DD08-D41B4CE8EBD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QR code to sign up to be a tester and or get notifications for the autumn launch</a:t>
            </a:r>
          </a:p>
        </p:txBody>
      </p:sp>
      <p:sp>
        <p:nvSpPr>
          <p:cNvPr id="2" name="Freeform 2" descr="A image advertising a QR code which you can scan if you would like to be a summer website tester and or get notifications for the autumn WIDE Framework launch. The QR code is in the bottom right of the page"/>
          <p:cNvSpPr/>
          <p:nvPr/>
        </p:nvSpPr>
        <p:spPr>
          <a:xfrm>
            <a:off x="0" y="0"/>
            <a:ext cx="18328731" cy="10287000"/>
          </a:xfrm>
          <a:custGeom>
            <a:avLst/>
            <a:gdLst/>
            <a:ahLst/>
            <a:cxnLst/>
            <a:rect l="l" t="t" r="r" b="b"/>
            <a:pathLst>
              <a:path w="18328731" h="10287000">
                <a:moveTo>
                  <a:pt x="0" y="0"/>
                </a:moveTo>
                <a:lnTo>
                  <a:pt x="18328731" y="0"/>
                </a:lnTo>
                <a:lnTo>
                  <a:pt x="18328731" y="10287000"/>
                </a:lnTo>
                <a:lnTo>
                  <a:pt x="0" y="10287000"/>
                </a:lnTo>
                <a:lnTo>
                  <a:pt x="0" y="0"/>
                </a:lnTo>
                <a:close/>
              </a:path>
            </a:pathLst>
          </a:custGeom>
          <a:blipFill>
            <a:blip r:embed="rId3"/>
            <a:stretch>
              <a:fillRect/>
            </a:stretch>
          </a:blipFill>
        </p:spPr>
        <p:txBody>
          <a:bodyPr/>
          <a:lstStyle/>
          <a:p>
            <a:endParaRPr lang="en-GB" dirty="0"/>
          </a:p>
        </p:txBody>
      </p:sp>
      <p:sp>
        <p:nvSpPr>
          <p:cNvPr id="4" name="Freeform 4">
            <a:extLst>
              <a:ext uri="{C183D7F6-B498-43B3-948B-1728B52AA6E4}">
                <adec:decorative xmlns:adec="http://schemas.microsoft.com/office/drawing/2017/decorative" val="1"/>
              </a:ext>
            </a:extLst>
          </p:cNvPr>
          <p:cNvSpPr/>
          <p:nvPr/>
        </p:nvSpPr>
        <p:spPr>
          <a:xfrm>
            <a:off x="8711812" y="8526620"/>
            <a:ext cx="9074199" cy="1463360"/>
          </a:xfrm>
          <a:custGeom>
            <a:avLst/>
            <a:gdLst/>
            <a:ahLst/>
            <a:cxnLst/>
            <a:rect l="l" t="t" r="r" b="b"/>
            <a:pathLst>
              <a:path w="9074199" h="1463360">
                <a:moveTo>
                  <a:pt x="0" y="0"/>
                </a:moveTo>
                <a:lnTo>
                  <a:pt x="9074199" y="0"/>
                </a:lnTo>
                <a:lnTo>
                  <a:pt x="9074199" y="1463360"/>
                </a:lnTo>
                <a:lnTo>
                  <a:pt x="0" y="1463360"/>
                </a:lnTo>
                <a:lnTo>
                  <a:pt x="0" y="0"/>
                </a:lnTo>
                <a:close/>
              </a:path>
            </a:pathLst>
          </a:custGeom>
          <a:blipFill>
            <a:blip r:embed="rId4"/>
            <a:stretch>
              <a:fillRect l="-10017" t="-300199" r="-7211" b="-326731"/>
            </a:stretch>
          </a:blipFill>
        </p:spPr>
        <p:txBody>
          <a:bodyPr/>
          <a:lstStyle/>
          <a:p>
            <a:endParaRPr lang="en-GB"/>
          </a:p>
        </p:txBody>
      </p:sp>
      <p:sp>
        <p:nvSpPr>
          <p:cNvPr id="5" name="Freeform 5" descr="Summer Website tester&#10;Interested in being an employer tester? &#10;&#10;Autumn WIDE Framework Launch&#10;Interested in being notified for the launch? &#10;&#10;QR Code on site leads to https://forms.office.com/e/JQuXsEmmFL?origin=QRCode&#10;">
            <a:extLst>
              <a:ext uri="{C183D7F6-B498-43B3-948B-1728B52AA6E4}">
                <adec:decorative xmlns:adec="http://schemas.microsoft.com/office/drawing/2017/decorative" val="0"/>
              </a:ext>
            </a:extLst>
          </p:cNvPr>
          <p:cNvSpPr/>
          <p:nvPr/>
        </p:nvSpPr>
        <p:spPr>
          <a:xfrm>
            <a:off x="-10886"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21391" b="-5497"/>
            </a:stretch>
          </a:blipFill>
          <a:ln w="342900" cap="sq">
            <a:solidFill>
              <a:srgbClr val="8C9437"/>
            </a:solidFill>
            <a:prstDash val="solid"/>
            <a:miter/>
          </a:ln>
        </p:spPr>
        <p:txBody>
          <a:bodyPr/>
          <a:lstStyle/>
          <a:p>
            <a:endParaRPr lang="en-GB" dirty="0"/>
          </a:p>
        </p:txBody>
      </p:sp>
      <p:sp>
        <p:nvSpPr>
          <p:cNvPr id="7" name="TextBox 7"/>
          <p:cNvSpPr txBox="1"/>
          <p:nvPr/>
        </p:nvSpPr>
        <p:spPr>
          <a:xfrm>
            <a:off x="10303255" y="8359968"/>
            <a:ext cx="5586512" cy="1375885"/>
          </a:xfrm>
          <a:prstGeom prst="rect">
            <a:avLst/>
          </a:prstGeom>
        </p:spPr>
        <p:txBody>
          <a:bodyPr lIns="0" tIns="0" rIns="0" bIns="0" rtlCol="0" anchor="t">
            <a:spAutoFit/>
          </a:bodyPr>
          <a:lstStyle/>
          <a:p>
            <a:pPr algn="ctr">
              <a:lnSpc>
                <a:spcPts val="3604"/>
              </a:lnSpc>
            </a:pPr>
            <a:r>
              <a:rPr lang="en-US" sz="2906" spc="-58">
                <a:solidFill>
                  <a:srgbClr val="000000"/>
                </a:solidFill>
                <a:latin typeface="Neue Einstellung"/>
                <a:ea typeface="Neue Einstellung"/>
                <a:cs typeface="Neue Einstellung"/>
                <a:sym typeface="Neue Einstellung"/>
              </a:rPr>
              <a:t>Use the QR code </a:t>
            </a:r>
          </a:p>
          <a:p>
            <a:pPr algn="ctr">
              <a:lnSpc>
                <a:spcPts val="3604"/>
              </a:lnSpc>
            </a:pPr>
            <a:r>
              <a:rPr lang="en-US" sz="2906" spc="-58">
                <a:solidFill>
                  <a:srgbClr val="000000"/>
                </a:solidFill>
                <a:latin typeface="Neue Einstellung"/>
                <a:ea typeface="Neue Einstellung"/>
                <a:cs typeface="Neue Einstellung"/>
                <a:sym typeface="Neue Einstellung"/>
              </a:rPr>
              <a:t>or </a:t>
            </a:r>
          </a:p>
          <a:p>
            <a:pPr algn="ctr">
              <a:lnSpc>
                <a:spcPts val="3604"/>
              </a:lnSpc>
              <a:spcBef>
                <a:spcPct val="0"/>
              </a:spcBef>
            </a:pPr>
            <a:r>
              <a:rPr lang="en-US" sz="2906" spc="-58">
                <a:solidFill>
                  <a:srgbClr val="000000"/>
                </a:solidFill>
                <a:latin typeface="Neue Einstellung"/>
                <a:ea typeface="Neue Einstellung"/>
                <a:cs typeface="Neue Einstellung"/>
                <a:sym typeface="Neue Einstellung"/>
              </a:rPr>
              <a:t>Email catherine.murray@ahead.ie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5D2FEF-51C6-8C29-829D-5D8E628A6BB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Context</a:t>
            </a:r>
          </a:p>
        </p:txBody>
      </p:sp>
      <p:sp>
        <p:nvSpPr>
          <p:cNvPr id="6" name="TextBox 6"/>
          <p:cNvSpPr txBox="1"/>
          <p:nvPr/>
        </p:nvSpPr>
        <p:spPr>
          <a:xfrm>
            <a:off x="2974242" y="1906963"/>
            <a:ext cx="12339516" cy="1552575"/>
          </a:xfrm>
          <a:prstGeom prst="rect">
            <a:avLst/>
          </a:prstGeom>
        </p:spPr>
        <p:txBody>
          <a:bodyPr lIns="0" tIns="0" rIns="0" bIns="0" rtlCol="0" anchor="t">
            <a:spAutoFit/>
          </a:bodyPr>
          <a:lstStyle/>
          <a:p>
            <a:pPr algn="ctr">
              <a:lnSpc>
                <a:spcPts val="6299"/>
              </a:lnSpc>
            </a:pPr>
            <a:r>
              <a:rPr lang="en-US" sz="4499" b="1">
                <a:solidFill>
                  <a:srgbClr val="1C887B"/>
                </a:solidFill>
                <a:latin typeface="Neue Einstellung Bold"/>
                <a:ea typeface="Neue Einstellung Bold"/>
                <a:cs typeface="Neue Einstellung Bold"/>
                <a:sym typeface="Neue Einstellung Bold"/>
              </a:rPr>
              <a:t>1.1 million people</a:t>
            </a:r>
            <a:r>
              <a:rPr lang="en-US" sz="4499" b="1">
                <a:solidFill>
                  <a:srgbClr val="000000"/>
                </a:solidFill>
                <a:latin typeface="Neue Einstellung Bold"/>
                <a:ea typeface="Neue Einstellung Bold"/>
                <a:cs typeface="Neue Einstellung Bold"/>
                <a:sym typeface="Neue Einstellung Bold"/>
              </a:rPr>
              <a:t> live with a disability </a:t>
            </a:r>
          </a:p>
          <a:p>
            <a:pPr algn="ctr">
              <a:lnSpc>
                <a:spcPts val="6299"/>
              </a:lnSpc>
            </a:pPr>
            <a:r>
              <a:rPr lang="en-US" sz="4499" b="1">
                <a:solidFill>
                  <a:srgbClr val="000000"/>
                </a:solidFill>
                <a:latin typeface="Neue Einstellung Bold"/>
                <a:ea typeface="Neue Einstellung Bold"/>
                <a:cs typeface="Neue Einstellung Bold"/>
                <a:sym typeface="Neue Einstellung Bold"/>
              </a:rPr>
              <a:t>in Ireland </a:t>
            </a:r>
          </a:p>
        </p:txBody>
      </p:sp>
      <p:sp>
        <p:nvSpPr>
          <p:cNvPr id="9" name="TextBox 9"/>
          <p:cNvSpPr txBox="1"/>
          <p:nvPr/>
        </p:nvSpPr>
        <p:spPr>
          <a:xfrm>
            <a:off x="1368051" y="5343867"/>
            <a:ext cx="3570699" cy="2491743"/>
          </a:xfrm>
          <a:prstGeom prst="rect">
            <a:avLst/>
          </a:prstGeom>
        </p:spPr>
        <p:txBody>
          <a:bodyPr lIns="0" tIns="0" rIns="0" bIns="0" rtlCol="0" anchor="t">
            <a:spAutoFit/>
          </a:bodyPr>
          <a:lstStyle/>
          <a:p>
            <a:pPr algn="ctr">
              <a:lnSpc>
                <a:spcPts val="10779"/>
              </a:lnSpc>
            </a:pPr>
            <a:r>
              <a:rPr lang="en-US" sz="7699" b="1" dirty="0">
                <a:solidFill>
                  <a:srgbClr val="000000"/>
                </a:solidFill>
                <a:latin typeface="Neue Einstellung Bold"/>
                <a:ea typeface="Neue Einstellung Bold"/>
                <a:cs typeface="Neue Einstellung Bold"/>
                <a:sym typeface="Neue Einstellung Bold"/>
              </a:rPr>
              <a:t>1 in 5</a:t>
            </a:r>
            <a:r>
              <a:rPr lang="en-US" sz="7699" dirty="0">
                <a:solidFill>
                  <a:srgbClr val="000000"/>
                </a:solidFill>
                <a:latin typeface="Neue Einstellung"/>
                <a:ea typeface="Neue Einstellung"/>
                <a:cs typeface="Neue Einstellung"/>
                <a:sym typeface="Neue Einstellung"/>
              </a:rPr>
              <a:t> </a:t>
            </a:r>
          </a:p>
          <a:p>
            <a:pPr algn="ctr">
              <a:lnSpc>
                <a:spcPts val="9239"/>
              </a:lnSpc>
            </a:pPr>
            <a:r>
              <a:rPr lang="en-US" sz="6599" dirty="0">
                <a:solidFill>
                  <a:srgbClr val="000000"/>
                </a:solidFill>
                <a:latin typeface="Neue Einstellung"/>
                <a:ea typeface="Neue Einstellung"/>
                <a:cs typeface="Neue Einstellung"/>
                <a:sym typeface="Neue Einstellung"/>
              </a:rPr>
              <a:t>people</a:t>
            </a:r>
          </a:p>
        </p:txBody>
      </p:sp>
      <p:sp>
        <p:nvSpPr>
          <p:cNvPr id="10" name="TextBox 10"/>
          <p:cNvSpPr txBox="1"/>
          <p:nvPr/>
        </p:nvSpPr>
        <p:spPr>
          <a:xfrm>
            <a:off x="6377066" y="5041924"/>
            <a:ext cx="5533867" cy="3076578"/>
          </a:xfrm>
          <a:prstGeom prst="rect">
            <a:avLst/>
          </a:prstGeom>
        </p:spPr>
        <p:txBody>
          <a:bodyPr lIns="0" tIns="0" rIns="0" bIns="0" rtlCol="0" anchor="t">
            <a:spAutoFit/>
          </a:bodyPr>
          <a:lstStyle/>
          <a:p>
            <a:pPr algn="ctr">
              <a:lnSpc>
                <a:spcPts val="10919"/>
              </a:lnSpc>
            </a:pPr>
            <a:r>
              <a:rPr lang="en-US" sz="7799" b="1">
                <a:solidFill>
                  <a:srgbClr val="000000"/>
                </a:solidFill>
                <a:latin typeface="Neue Einstellung Bold"/>
                <a:ea typeface="Neue Einstellung Bold"/>
                <a:cs typeface="Neue Einstellung Bold"/>
                <a:sym typeface="Neue Einstellung Bold"/>
              </a:rPr>
              <a:t>70%</a:t>
            </a:r>
            <a:r>
              <a:rPr lang="en-US" sz="7799">
                <a:solidFill>
                  <a:srgbClr val="000000"/>
                </a:solidFill>
                <a:latin typeface="Neue Einstellung"/>
                <a:ea typeface="Neue Einstellung"/>
                <a:cs typeface="Neue Einstellung"/>
                <a:sym typeface="Neue Einstellung"/>
              </a:rPr>
              <a:t> </a:t>
            </a:r>
          </a:p>
          <a:p>
            <a:pPr algn="ctr">
              <a:lnSpc>
                <a:spcPts val="5459"/>
              </a:lnSpc>
            </a:pPr>
            <a:r>
              <a:rPr lang="en-US" sz="3899">
                <a:solidFill>
                  <a:srgbClr val="000000"/>
                </a:solidFill>
                <a:latin typeface="Neue Einstellung"/>
                <a:ea typeface="Neue Einstellung"/>
                <a:cs typeface="Neue Einstellung"/>
                <a:sym typeface="Neue Einstellung"/>
              </a:rPr>
              <a:t>of disabilities are </a:t>
            </a:r>
          </a:p>
          <a:p>
            <a:pPr algn="ctr">
              <a:lnSpc>
                <a:spcPts val="7979"/>
              </a:lnSpc>
            </a:pPr>
            <a:r>
              <a:rPr lang="en-US" sz="5699" b="1">
                <a:solidFill>
                  <a:srgbClr val="000000"/>
                </a:solidFill>
                <a:latin typeface="Neue Einstellung Bold"/>
                <a:ea typeface="Neue Einstellung Bold"/>
                <a:cs typeface="Neue Einstellung Bold"/>
                <a:sym typeface="Neue Einstellung Bold"/>
              </a:rPr>
              <a:t>acquired</a:t>
            </a:r>
          </a:p>
        </p:txBody>
      </p:sp>
      <p:sp>
        <p:nvSpPr>
          <p:cNvPr id="11" name="TextBox 11"/>
          <p:cNvSpPr txBox="1"/>
          <p:nvPr/>
        </p:nvSpPr>
        <p:spPr>
          <a:xfrm>
            <a:off x="12546824" y="5041924"/>
            <a:ext cx="5533867" cy="3076578"/>
          </a:xfrm>
          <a:prstGeom prst="rect">
            <a:avLst/>
          </a:prstGeom>
        </p:spPr>
        <p:txBody>
          <a:bodyPr lIns="0" tIns="0" rIns="0" bIns="0" rtlCol="0" anchor="t">
            <a:spAutoFit/>
          </a:bodyPr>
          <a:lstStyle/>
          <a:p>
            <a:pPr algn="ctr">
              <a:lnSpc>
                <a:spcPts val="10919"/>
              </a:lnSpc>
            </a:pPr>
            <a:r>
              <a:rPr lang="en-US" sz="7799" b="1">
                <a:solidFill>
                  <a:srgbClr val="000000"/>
                </a:solidFill>
                <a:latin typeface="Neue Einstellung Bold"/>
                <a:ea typeface="Neue Einstellung Bold"/>
                <a:cs typeface="Neue Einstellung Bold"/>
                <a:sym typeface="Neue Einstellung Bold"/>
              </a:rPr>
              <a:t>80%</a:t>
            </a:r>
            <a:r>
              <a:rPr lang="en-US" sz="7799">
                <a:solidFill>
                  <a:srgbClr val="000000"/>
                </a:solidFill>
                <a:latin typeface="Neue Einstellung"/>
                <a:ea typeface="Neue Einstellung"/>
                <a:cs typeface="Neue Einstellung"/>
                <a:sym typeface="Neue Einstellung"/>
              </a:rPr>
              <a:t> </a:t>
            </a:r>
          </a:p>
          <a:p>
            <a:pPr algn="ctr">
              <a:lnSpc>
                <a:spcPts val="5459"/>
              </a:lnSpc>
            </a:pPr>
            <a:r>
              <a:rPr lang="en-US" sz="3900">
                <a:solidFill>
                  <a:srgbClr val="000000"/>
                </a:solidFill>
                <a:latin typeface="Neue Einstellung"/>
                <a:ea typeface="Neue Einstellung"/>
                <a:cs typeface="Neue Einstellung"/>
                <a:sym typeface="Neue Einstellung"/>
              </a:rPr>
              <a:t>of disabilities are </a:t>
            </a:r>
          </a:p>
          <a:p>
            <a:pPr algn="ctr">
              <a:lnSpc>
                <a:spcPts val="7979"/>
              </a:lnSpc>
            </a:pPr>
            <a:r>
              <a:rPr lang="en-US" sz="5699" b="1">
                <a:solidFill>
                  <a:srgbClr val="000000"/>
                </a:solidFill>
                <a:latin typeface="Neue Einstellung Bold"/>
                <a:ea typeface="Neue Einstellung Bold"/>
                <a:cs typeface="Neue Einstellung Bold"/>
                <a:sym typeface="Neue Einstellung Bold"/>
              </a:rPr>
              <a:t>invisible</a:t>
            </a:r>
          </a:p>
        </p:txBody>
      </p:sp>
      <p:sp>
        <p:nvSpPr>
          <p:cNvPr id="12" name="Freeform 12" descr="Employers for change logo"/>
          <p:cNvSpPr/>
          <p:nvPr/>
        </p:nvSpPr>
        <p:spPr>
          <a:xfrm>
            <a:off x="16163620" y="8968574"/>
            <a:ext cx="2124380" cy="1318426"/>
          </a:xfrm>
          <a:custGeom>
            <a:avLst/>
            <a:gdLst/>
            <a:ahLst/>
            <a:cxnLst/>
            <a:rect l="l" t="t" r="r" b="b"/>
            <a:pathLst>
              <a:path w="2124380" h="1318426">
                <a:moveTo>
                  <a:pt x="0" y="0"/>
                </a:moveTo>
                <a:lnTo>
                  <a:pt x="2124380" y="0"/>
                </a:lnTo>
                <a:lnTo>
                  <a:pt x="2124380" y="1318426"/>
                </a:lnTo>
                <a:lnTo>
                  <a:pt x="0" y="1318426"/>
                </a:lnTo>
                <a:lnTo>
                  <a:pt x="0" y="0"/>
                </a:lnTo>
                <a:close/>
              </a:path>
            </a:pathLst>
          </a:custGeom>
          <a:blipFill>
            <a:blip r:embed="rId3"/>
            <a:stretch>
              <a:fillRect l="-300557" t="-157939" r="-20953" b="-149"/>
            </a:stretch>
          </a:blipFill>
        </p:spPr>
        <p:txBody>
          <a:bodyPr/>
          <a:lstStyle/>
          <a:p>
            <a:endParaRPr lang="en-GB"/>
          </a:p>
        </p:txBody>
      </p:sp>
      <p:sp>
        <p:nvSpPr>
          <p:cNvPr id="13" name="TextBox 13"/>
          <p:cNvSpPr txBox="1"/>
          <p:nvPr/>
        </p:nvSpPr>
        <p:spPr>
          <a:xfrm>
            <a:off x="4870597" y="9481974"/>
            <a:ext cx="8546804" cy="499560"/>
          </a:xfrm>
          <a:prstGeom prst="rect">
            <a:avLst/>
          </a:prstGeom>
        </p:spPr>
        <p:txBody>
          <a:bodyPr wrap="square" lIns="0" tIns="0" rIns="0" bIns="0" rtlCol="0" anchor="t">
            <a:spAutoFit/>
          </a:bodyPr>
          <a:lstStyle/>
          <a:p>
            <a:pPr algn="ctr">
              <a:lnSpc>
                <a:spcPts val="4200"/>
              </a:lnSpc>
              <a:spcBef>
                <a:spcPct val="0"/>
              </a:spcBef>
            </a:pPr>
            <a:r>
              <a:rPr lang="en-US" sz="3000" dirty="0">
                <a:solidFill>
                  <a:srgbClr val="000000"/>
                </a:solidFill>
                <a:latin typeface="Neue Einstellung"/>
                <a:ea typeface="Neue Einstellung"/>
                <a:cs typeface="Neue Einstellung"/>
                <a:sym typeface="Neue Einstellung"/>
              </a:rPr>
              <a:t>Source: Disability Federation Ireland - 2024</a:t>
            </a:r>
          </a:p>
        </p:txBody>
      </p:sp>
      <p:grpSp>
        <p:nvGrpSpPr>
          <p:cNvPr id="2" name="Group 2">
            <a:extLst>
              <a:ext uri="{C183D7F6-B498-43B3-948B-1728B52AA6E4}">
                <adec:decorative xmlns:adec="http://schemas.microsoft.com/office/drawing/2017/decorative" val="1"/>
              </a:ext>
            </a:extLst>
          </p:cNvPr>
          <p:cNvGrpSpPr/>
          <p:nvPr/>
        </p:nvGrpSpPr>
        <p:grpSpPr>
          <a:xfrm rot="-10800000">
            <a:off x="0" y="0"/>
            <a:ext cx="18288000" cy="1571252"/>
            <a:chOff x="0" y="0"/>
            <a:chExt cx="4816593" cy="413828"/>
          </a:xfrm>
        </p:grpSpPr>
        <p:sp>
          <p:nvSpPr>
            <p:cNvPr id="3" name="Freeform 3">
              <a:extLst>
                <a:ext uri="{C183D7F6-B498-43B3-948B-1728B52AA6E4}">
                  <adec:decorative xmlns:adec="http://schemas.microsoft.com/office/drawing/2017/decorative" val="1"/>
                </a:ext>
              </a:extLst>
            </p:cNvPr>
            <p:cNvSpPr/>
            <p:nvPr/>
          </p:nvSpPr>
          <p:spPr>
            <a:xfrm>
              <a:off x="0" y="0"/>
              <a:ext cx="4816592" cy="413828"/>
            </a:xfrm>
            <a:custGeom>
              <a:avLst/>
              <a:gdLst/>
              <a:ahLst/>
              <a:cxnLst/>
              <a:rect l="l" t="t" r="r" b="b"/>
              <a:pathLst>
                <a:path w="4816592" h="413828">
                  <a:moveTo>
                    <a:pt x="0" y="0"/>
                  </a:moveTo>
                  <a:lnTo>
                    <a:pt x="4816592" y="0"/>
                  </a:lnTo>
                  <a:lnTo>
                    <a:pt x="4816592" y="413828"/>
                  </a:lnTo>
                  <a:lnTo>
                    <a:pt x="0" y="413828"/>
                  </a:lnTo>
                  <a:close/>
                </a:path>
              </a:pathLst>
            </a:custGeom>
            <a:solidFill>
              <a:srgbClr val="1C887B"/>
            </a:solidFill>
          </p:spPr>
          <p:txBody>
            <a:bodyPr/>
            <a:lstStyle/>
            <a:p>
              <a:endParaRPr lang="en-GB"/>
            </a:p>
          </p:txBody>
        </p:sp>
        <p:sp>
          <p:nvSpPr>
            <p:cNvPr id="4" name="TextBox 4"/>
            <p:cNvSpPr txBox="1"/>
            <p:nvPr/>
          </p:nvSpPr>
          <p:spPr>
            <a:xfrm>
              <a:off x="0" y="-38100"/>
              <a:ext cx="4816593" cy="45192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C183D7F6-B498-43B3-948B-1728B52AA6E4}">
                <adec:decorative xmlns:adec="http://schemas.microsoft.com/office/drawing/2017/decorative" val="1"/>
              </a:ext>
            </a:extLst>
          </p:cNvPr>
          <p:cNvSpPr/>
          <p:nvPr/>
        </p:nvSpPr>
        <p:spPr>
          <a:xfrm>
            <a:off x="426662" y="3992938"/>
            <a:ext cx="5453478" cy="5099002"/>
          </a:xfrm>
          <a:custGeom>
            <a:avLst/>
            <a:gdLst/>
            <a:ahLst/>
            <a:cxnLst/>
            <a:rect l="l" t="t" r="r" b="b"/>
            <a:pathLst>
              <a:path w="5453478" h="5099002">
                <a:moveTo>
                  <a:pt x="0" y="0"/>
                </a:moveTo>
                <a:lnTo>
                  <a:pt x="5453477" y="0"/>
                </a:lnTo>
                <a:lnTo>
                  <a:pt x="5453477" y="5099002"/>
                </a:lnTo>
                <a:lnTo>
                  <a:pt x="0" y="5099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a:off x="12484528" y="3992938"/>
            <a:ext cx="5453478" cy="5099002"/>
          </a:xfrm>
          <a:custGeom>
            <a:avLst/>
            <a:gdLst/>
            <a:ahLst/>
            <a:cxnLst/>
            <a:rect l="l" t="t" r="r" b="b"/>
            <a:pathLst>
              <a:path w="5453478" h="5099002">
                <a:moveTo>
                  <a:pt x="0" y="0"/>
                </a:moveTo>
                <a:lnTo>
                  <a:pt x="5453478" y="0"/>
                </a:lnTo>
                <a:lnTo>
                  <a:pt x="5453478" y="5099002"/>
                </a:lnTo>
                <a:lnTo>
                  <a:pt x="0" y="50990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6417261" y="3992938"/>
            <a:ext cx="5453478" cy="5099002"/>
          </a:xfrm>
          <a:custGeom>
            <a:avLst/>
            <a:gdLst/>
            <a:ahLst/>
            <a:cxnLst/>
            <a:rect l="l" t="t" r="r" b="b"/>
            <a:pathLst>
              <a:path w="5453478" h="5099002">
                <a:moveTo>
                  <a:pt x="0" y="0"/>
                </a:moveTo>
                <a:lnTo>
                  <a:pt x="5453478" y="0"/>
                </a:lnTo>
                <a:lnTo>
                  <a:pt x="5453478" y="5099002"/>
                </a:lnTo>
                <a:lnTo>
                  <a:pt x="0" y="5099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DD8C975-7E72-AE40-5747-AB9C3737E063}"/>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Disability employment gap country comparison</a:t>
            </a:r>
          </a:p>
        </p:txBody>
      </p:sp>
      <p:sp>
        <p:nvSpPr>
          <p:cNvPr id="2" name="TextBox 2">
            <a:extLst>
              <a:ext uri="{C183D7F6-B498-43B3-948B-1728B52AA6E4}">
                <adec:decorative xmlns:adec="http://schemas.microsoft.com/office/drawing/2017/decorative" val="1"/>
              </a:ext>
            </a:extLst>
          </p:cNvPr>
          <p:cNvSpPr txBox="1"/>
          <p:nvPr/>
        </p:nvSpPr>
        <p:spPr>
          <a:xfrm>
            <a:off x="5154769" y="8056988"/>
            <a:ext cx="13530606" cy="603885"/>
          </a:xfrm>
          <a:prstGeom prst="rect">
            <a:avLst/>
          </a:prstGeom>
        </p:spPr>
        <p:txBody>
          <a:bodyPr lIns="0" tIns="0" rIns="0" bIns="0" rtlCol="0" anchor="t">
            <a:spAutoFit/>
          </a:bodyPr>
          <a:lstStyle/>
          <a:p>
            <a:pPr marL="0" lvl="0" indent="0" algn="ctr">
              <a:lnSpc>
                <a:spcPts val="5099"/>
              </a:lnSpc>
            </a:pPr>
            <a:r>
              <a:rPr lang="en-US" sz="3399">
                <a:solidFill>
                  <a:srgbClr val="000000">
                    <a:alpha val="84706"/>
                  </a:srgbClr>
                </a:solidFill>
                <a:latin typeface="Open Sans 1"/>
                <a:ea typeface="Open Sans 1"/>
                <a:cs typeface="Open Sans 1"/>
                <a:sym typeface="Open Sans 1"/>
              </a:rPr>
              <a:t>Can you afford to not to have an effective workforce? </a:t>
            </a:r>
          </a:p>
        </p:txBody>
      </p:sp>
      <p:sp>
        <p:nvSpPr>
          <p:cNvPr id="3" name="Freeform 3" descr="A chart showing countries ranked best to worst in terms of the disability employment gap. Best country is Luxemborg with a gap of 8.5%. The EU average is 21.4% and Ireland ranks worst in Europe with a gap of 39.7%."/>
          <p:cNvSpPr/>
          <p:nvPr/>
        </p:nvSpPr>
        <p:spPr>
          <a:xfrm>
            <a:off x="2157333" y="674837"/>
            <a:ext cx="15291141" cy="8407849"/>
          </a:xfrm>
          <a:custGeom>
            <a:avLst/>
            <a:gdLst/>
            <a:ahLst/>
            <a:cxnLst/>
            <a:rect l="l" t="t" r="r" b="b"/>
            <a:pathLst>
              <a:path w="15291141" h="8407849">
                <a:moveTo>
                  <a:pt x="0" y="0"/>
                </a:moveTo>
                <a:lnTo>
                  <a:pt x="15291140" y="0"/>
                </a:lnTo>
                <a:lnTo>
                  <a:pt x="15291140" y="8407849"/>
                </a:lnTo>
                <a:lnTo>
                  <a:pt x="0" y="8407849"/>
                </a:lnTo>
                <a:lnTo>
                  <a:pt x="0" y="0"/>
                </a:lnTo>
                <a:close/>
              </a:path>
            </a:pathLst>
          </a:custGeom>
          <a:blipFill>
            <a:blip r:embed="rId3"/>
            <a:stretch>
              <a:fillRect l="-2457" r="-6197" b="-7695"/>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6345227" y="3274708"/>
            <a:ext cx="1412302" cy="4430751"/>
          </a:xfrm>
          <a:custGeom>
            <a:avLst/>
            <a:gdLst/>
            <a:ahLst/>
            <a:cxnLst/>
            <a:rect l="l" t="t" r="r" b="b"/>
            <a:pathLst>
              <a:path w="1412302" h="4430751">
                <a:moveTo>
                  <a:pt x="0" y="0"/>
                </a:moveTo>
                <a:lnTo>
                  <a:pt x="1412301" y="0"/>
                </a:lnTo>
                <a:lnTo>
                  <a:pt x="1412301" y="4430751"/>
                </a:lnTo>
                <a:lnTo>
                  <a:pt x="0" y="44307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rot="5400000">
            <a:off x="-8358374" y="4357874"/>
            <a:ext cx="18288000" cy="1571252"/>
            <a:chOff x="0" y="0"/>
            <a:chExt cx="4816593" cy="413828"/>
          </a:xfrm>
        </p:grpSpPr>
        <p:sp>
          <p:nvSpPr>
            <p:cNvPr id="6" name="Freeform 6">
              <a:extLst>
                <a:ext uri="{C183D7F6-B498-43B3-948B-1728B52AA6E4}">
                  <adec:decorative xmlns:adec="http://schemas.microsoft.com/office/drawing/2017/decorative" val="1"/>
                </a:ext>
              </a:extLst>
            </p:cNvPr>
            <p:cNvSpPr/>
            <p:nvPr/>
          </p:nvSpPr>
          <p:spPr>
            <a:xfrm>
              <a:off x="0" y="0"/>
              <a:ext cx="4816592" cy="413828"/>
            </a:xfrm>
            <a:custGeom>
              <a:avLst/>
              <a:gdLst/>
              <a:ahLst/>
              <a:cxnLst/>
              <a:rect l="l" t="t" r="r" b="b"/>
              <a:pathLst>
                <a:path w="4816592" h="413828">
                  <a:moveTo>
                    <a:pt x="0" y="0"/>
                  </a:moveTo>
                  <a:lnTo>
                    <a:pt x="4816592" y="0"/>
                  </a:lnTo>
                  <a:lnTo>
                    <a:pt x="4816592" y="413828"/>
                  </a:lnTo>
                  <a:lnTo>
                    <a:pt x="0" y="413828"/>
                  </a:lnTo>
                  <a:close/>
                </a:path>
              </a:pathLst>
            </a:custGeom>
            <a:solidFill>
              <a:srgbClr val="1C887B"/>
            </a:solidFill>
          </p:spPr>
          <p:txBody>
            <a:bodyPr/>
            <a:lstStyle/>
            <a:p>
              <a:endParaRPr lang="en-GB"/>
            </a:p>
          </p:txBody>
        </p:sp>
        <p:sp>
          <p:nvSpPr>
            <p:cNvPr id="7" name="TextBox 7"/>
            <p:cNvSpPr txBox="1"/>
            <p:nvPr/>
          </p:nvSpPr>
          <p:spPr>
            <a:xfrm>
              <a:off x="0" y="-38100"/>
              <a:ext cx="4816593" cy="4519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C183D7F6-B498-43B3-948B-1728B52AA6E4}">
                <adec:decorative xmlns:adec="http://schemas.microsoft.com/office/drawing/2017/decorative" val="1"/>
              </a:ext>
            </a:extLst>
          </p:cNvPr>
          <p:cNvSpPr/>
          <p:nvPr/>
        </p:nvSpPr>
        <p:spPr>
          <a:xfrm>
            <a:off x="17051378" y="3162605"/>
            <a:ext cx="573769" cy="430327"/>
          </a:xfrm>
          <a:custGeom>
            <a:avLst/>
            <a:gdLst/>
            <a:ahLst/>
            <a:cxnLst/>
            <a:rect l="l" t="t" r="r" b="b"/>
            <a:pathLst>
              <a:path w="573769" h="430327">
                <a:moveTo>
                  <a:pt x="0" y="0"/>
                </a:moveTo>
                <a:lnTo>
                  <a:pt x="573768" y="0"/>
                </a:lnTo>
                <a:lnTo>
                  <a:pt x="573768" y="430327"/>
                </a:lnTo>
                <a:lnTo>
                  <a:pt x="0" y="430327"/>
                </a:lnTo>
                <a:lnTo>
                  <a:pt x="0" y="0"/>
                </a:lnTo>
                <a:close/>
              </a:path>
            </a:pathLst>
          </a:custGeom>
          <a:blipFill>
            <a:blip r:embed="rId6"/>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11036894" y="5490084"/>
            <a:ext cx="1215262" cy="791439"/>
          </a:xfrm>
          <a:custGeom>
            <a:avLst/>
            <a:gdLst/>
            <a:ahLst/>
            <a:cxnLst/>
            <a:rect l="l" t="t" r="r" b="b"/>
            <a:pathLst>
              <a:path w="1215262" h="791439">
                <a:moveTo>
                  <a:pt x="0" y="0"/>
                </a:moveTo>
                <a:lnTo>
                  <a:pt x="1215262" y="0"/>
                </a:lnTo>
                <a:lnTo>
                  <a:pt x="1215262" y="791439"/>
                </a:lnTo>
                <a:lnTo>
                  <a:pt x="0" y="7914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a:off x="6430707" y="8265154"/>
            <a:ext cx="1215262" cy="791439"/>
          </a:xfrm>
          <a:custGeom>
            <a:avLst/>
            <a:gdLst/>
            <a:ahLst/>
            <a:cxnLst/>
            <a:rect l="l" t="t" r="r" b="b"/>
            <a:pathLst>
              <a:path w="1215262" h="791439">
                <a:moveTo>
                  <a:pt x="0" y="0"/>
                </a:moveTo>
                <a:lnTo>
                  <a:pt x="1215262" y="0"/>
                </a:lnTo>
                <a:lnTo>
                  <a:pt x="1215262" y="791439"/>
                </a:lnTo>
                <a:lnTo>
                  <a:pt x="0" y="7914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1" name="Group 11" descr="Ireland is at 39.7% . This is the widest employment gap between disabled people and people without disabilities">
            <a:extLst>
              <a:ext uri="{C183D7F6-B498-43B3-948B-1728B52AA6E4}">
                <adec:decorative xmlns:adec="http://schemas.microsoft.com/office/drawing/2017/decorative" val="0"/>
              </a:ext>
            </a:extLst>
          </p:cNvPr>
          <p:cNvGrpSpPr/>
          <p:nvPr/>
        </p:nvGrpSpPr>
        <p:grpSpPr>
          <a:xfrm>
            <a:off x="16827419" y="2047521"/>
            <a:ext cx="863762" cy="667409"/>
            <a:chOff x="0" y="0"/>
            <a:chExt cx="227493" cy="175779"/>
          </a:xfrm>
        </p:grpSpPr>
        <p:sp>
          <p:nvSpPr>
            <p:cNvPr id="12" name="Freeform 12">
              <a:extLst>
                <a:ext uri="{C183D7F6-B498-43B3-948B-1728B52AA6E4}">
                  <adec:decorative xmlns:adec="http://schemas.microsoft.com/office/drawing/2017/decorative" val="1"/>
                </a:ext>
              </a:extLst>
            </p:cNvPr>
            <p:cNvSpPr/>
            <p:nvPr/>
          </p:nvSpPr>
          <p:spPr>
            <a:xfrm>
              <a:off x="0" y="0"/>
              <a:ext cx="227493" cy="175779"/>
            </a:xfrm>
            <a:custGeom>
              <a:avLst/>
              <a:gdLst/>
              <a:ahLst/>
              <a:cxnLst/>
              <a:rect l="l" t="t" r="r" b="b"/>
              <a:pathLst>
                <a:path w="227493" h="175779">
                  <a:moveTo>
                    <a:pt x="87889" y="0"/>
                  </a:moveTo>
                  <a:lnTo>
                    <a:pt x="139604" y="0"/>
                  </a:lnTo>
                  <a:cubicBezTo>
                    <a:pt x="188143" y="0"/>
                    <a:pt x="227493" y="39349"/>
                    <a:pt x="227493" y="87889"/>
                  </a:cubicBezTo>
                  <a:lnTo>
                    <a:pt x="227493" y="87889"/>
                  </a:lnTo>
                  <a:cubicBezTo>
                    <a:pt x="227493" y="136429"/>
                    <a:pt x="188143" y="175779"/>
                    <a:pt x="139604" y="175779"/>
                  </a:cubicBezTo>
                  <a:lnTo>
                    <a:pt x="87889" y="175779"/>
                  </a:lnTo>
                  <a:cubicBezTo>
                    <a:pt x="39349" y="175779"/>
                    <a:pt x="0" y="136429"/>
                    <a:pt x="0" y="87889"/>
                  </a:cubicBezTo>
                  <a:lnTo>
                    <a:pt x="0" y="87889"/>
                  </a:lnTo>
                  <a:cubicBezTo>
                    <a:pt x="0" y="39349"/>
                    <a:pt x="39349" y="0"/>
                    <a:pt x="87889" y="0"/>
                  </a:cubicBezTo>
                  <a:close/>
                </a:path>
              </a:pathLst>
            </a:custGeom>
            <a:solidFill>
              <a:srgbClr val="FFFFFF"/>
            </a:solidFill>
          </p:spPr>
          <p:txBody>
            <a:bodyPr/>
            <a:lstStyle/>
            <a:p>
              <a:endParaRPr lang="en-GB"/>
            </a:p>
          </p:txBody>
        </p:sp>
        <p:sp>
          <p:nvSpPr>
            <p:cNvPr id="13" name="TextBox 13"/>
            <p:cNvSpPr txBox="1"/>
            <p:nvPr/>
          </p:nvSpPr>
          <p:spPr>
            <a:xfrm>
              <a:off x="0" y="-38100"/>
              <a:ext cx="227493" cy="213879"/>
            </a:xfrm>
            <a:prstGeom prst="rect">
              <a:avLst/>
            </a:prstGeom>
          </p:spPr>
          <p:txBody>
            <a:bodyPr lIns="50800" tIns="50800" rIns="50800" bIns="50800" rtlCol="0" anchor="ctr"/>
            <a:lstStyle/>
            <a:p>
              <a:pPr algn="ctr">
                <a:lnSpc>
                  <a:spcPts val="2659"/>
                </a:lnSpc>
              </a:pPr>
              <a:endParaRPr/>
            </a:p>
          </p:txBody>
        </p:sp>
      </p:grpSp>
      <p:sp>
        <p:nvSpPr>
          <p:cNvPr id="14" name="Freeform 14">
            <a:extLst>
              <a:ext uri="{C183D7F6-B498-43B3-948B-1728B52AA6E4}">
                <adec:decorative xmlns:adec="http://schemas.microsoft.com/office/drawing/2017/decorative" val="1"/>
              </a:ext>
            </a:extLst>
          </p:cNvPr>
          <p:cNvSpPr/>
          <p:nvPr/>
        </p:nvSpPr>
        <p:spPr>
          <a:xfrm>
            <a:off x="16542267" y="1923491"/>
            <a:ext cx="1215262" cy="791439"/>
          </a:xfrm>
          <a:custGeom>
            <a:avLst/>
            <a:gdLst/>
            <a:ahLst/>
            <a:cxnLst/>
            <a:rect l="l" t="t" r="r" b="b"/>
            <a:pathLst>
              <a:path w="1215262" h="791439">
                <a:moveTo>
                  <a:pt x="0" y="0"/>
                </a:moveTo>
                <a:lnTo>
                  <a:pt x="1215261" y="0"/>
                </a:lnTo>
                <a:lnTo>
                  <a:pt x="1215261" y="791439"/>
                </a:lnTo>
                <a:lnTo>
                  <a:pt x="0" y="7914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TextBox 15">
            <a:extLst>
              <a:ext uri="{C183D7F6-B498-43B3-948B-1728B52AA6E4}">
                <adec:decorative xmlns:adec="http://schemas.microsoft.com/office/drawing/2017/decorative" val="1"/>
              </a:ext>
            </a:extLst>
          </p:cNvPr>
          <p:cNvSpPr txBox="1"/>
          <p:nvPr/>
        </p:nvSpPr>
        <p:spPr>
          <a:xfrm>
            <a:off x="11920072" y="8479155"/>
            <a:ext cx="5705074" cy="1472565"/>
          </a:xfrm>
          <a:prstGeom prst="rect">
            <a:avLst/>
          </a:prstGeom>
        </p:spPr>
        <p:txBody>
          <a:bodyPr lIns="0" tIns="0" rIns="0" bIns="0" rtlCol="0" anchor="t">
            <a:spAutoFit/>
          </a:bodyPr>
          <a:lstStyle/>
          <a:p>
            <a:pPr algn="ctr">
              <a:lnSpc>
                <a:spcPts val="3900"/>
              </a:lnSpc>
              <a:spcBef>
                <a:spcPct val="0"/>
              </a:spcBef>
            </a:pPr>
            <a:r>
              <a:rPr lang="en-US" sz="2600" dirty="0">
                <a:solidFill>
                  <a:srgbClr val="000000"/>
                </a:solidFill>
                <a:latin typeface="Neue Einstellung"/>
                <a:ea typeface="Neue Einstellung"/>
                <a:cs typeface="Neue Einstellung"/>
                <a:sym typeface="Neue Einstellung"/>
              </a:rPr>
              <a:t>Widest employment gap between disabled people and people without disabilities </a:t>
            </a:r>
          </a:p>
        </p:txBody>
      </p:sp>
      <p:sp>
        <p:nvSpPr>
          <p:cNvPr id="16" name="TextBox 16">
            <a:extLst>
              <a:ext uri="{C183D7F6-B498-43B3-948B-1728B52AA6E4}">
                <adec:decorative xmlns:adec="http://schemas.microsoft.com/office/drawing/2017/decorative" val="1"/>
              </a:ext>
            </a:extLst>
          </p:cNvPr>
          <p:cNvSpPr txBox="1"/>
          <p:nvPr/>
        </p:nvSpPr>
        <p:spPr>
          <a:xfrm>
            <a:off x="14406763" y="2139291"/>
            <a:ext cx="5705074" cy="417194"/>
          </a:xfrm>
          <a:prstGeom prst="rect">
            <a:avLst/>
          </a:prstGeom>
        </p:spPr>
        <p:txBody>
          <a:bodyPr lIns="0" tIns="0" rIns="0" bIns="0" rtlCol="0" anchor="t">
            <a:spAutoFit/>
          </a:bodyPr>
          <a:lstStyle/>
          <a:p>
            <a:pPr algn="ctr">
              <a:lnSpc>
                <a:spcPts val="3450"/>
              </a:lnSpc>
              <a:spcBef>
                <a:spcPct val="0"/>
              </a:spcBef>
            </a:pPr>
            <a:r>
              <a:rPr lang="en-US" sz="2300" dirty="0">
                <a:solidFill>
                  <a:srgbClr val="000000"/>
                </a:solidFill>
                <a:latin typeface="Open Sans 2"/>
                <a:ea typeface="Open Sans 2"/>
                <a:cs typeface="Open Sans 2"/>
                <a:sym typeface="Open Sans 2"/>
              </a:rPr>
              <a:t>39.7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2B70C41-2B61-867F-37E5-D542DE76CB5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Legislative overview</a:t>
            </a:r>
          </a:p>
        </p:txBody>
      </p:sp>
      <p:sp>
        <p:nvSpPr>
          <p:cNvPr id="4" name="TextBox 4"/>
          <p:cNvSpPr txBox="1"/>
          <p:nvPr/>
        </p:nvSpPr>
        <p:spPr>
          <a:xfrm>
            <a:off x="328672" y="287720"/>
            <a:ext cx="14101779" cy="9644885"/>
          </a:xfrm>
          <a:prstGeom prst="rect">
            <a:avLst/>
          </a:prstGeom>
        </p:spPr>
        <p:txBody>
          <a:bodyPr lIns="0" tIns="0" rIns="0" bIns="0" rtlCol="0" anchor="t">
            <a:spAutoFit/>
          </a:bodyPr>
          <a:lstStyle/>
          <a:p>
            <a:pPr algn="l">
              <a:lnSpc>
                <a:spcPts val="2771"/>
              </a:lnSpc>
            </a:pPr>
            <a:r>
              <a:rPr lang="en-US" sz="1700" dirty="0">
                <a:solidFill>
                  <a:srgbClr val="202020"/>
                </a:solidFill>
                <a:latin typeface="Neue Einstellung"/>
                <a:ea typeface="Neue Einstellung"/>
                <a:cs typeface="Neue Einstellung"/>
                <a:sym typeface="Neue Einstellung"/>
              </a:rPr>
              <a:t>1998-2015 (Policy)</a:t>
            </a:r>
            <a:r>
              <a:rPr lang="en-US" sz="1700" b="1" dirty="0">
                <a:solidFill>
                  <a:srgbClr val="202020"/>
                </a:solidFill>
                <a:latin typeface="Neue Einstellung Bold"/>
                <a:ea typeface="Neue Einstellung Bold"/>
                <a:cs typeface="Neue Einstellung Bold"/>
                <a:sym typeface="Neue Einstellung Bold"/>
              </a:rPr>
              <a:t> Employment Equality Acts</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2000 (EU) Equality Framework Directive</a:t>
            </a:r>
          </a:p>
          <a:p>
            <a:pPr algn="l">
              <a:lnSpc>
                <a:spcPts val="2771"/>
              </a:lnSpc>
            </a:pPr>
            <a:r>
              <a:rPr lang="en-US" sz="1700" dirty="0">
                <a:solidFill>
                  <a:srgbClr val="202020"/>
                </a:solidFill>
                <a:latin typeface="Neue Einstellung"/>
                <a:ea typeface="Neue Einstellung"/>
                <a:cs typeface="Neue Einstellung"/>
                <a:sym typeface="Neue Einstellung"/>
              </a:rPr>
              <a:t>2000-2018 (Policy)</a:t>
            </a:r>
            <a:r>
              <a:rPr lang="en-US" sz="1700" b="1" dirty="0">
                <a:solidFill>
                  <a:srgbClr val="202020"/>
                </a:solidFill>
                <a:latin typeface="Neue Einstellung Bold"/>
                <a:ea typeface="Neue Einstellung Bold"/>
                <a:cs typeface="Neue Einstellung Bold"/>
                <a:sym typeface="Neue Einstellung Bold"/>
              </a:rPr>
              <a:t> Equal Status Acts </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2005 (Policy)</a:t>
            </a:r>
            <a:r>
              <a:rPr lang="en-US" sz="1700" b="1" dirty="0">
                <a:solidFill>
                  <a:srgbClr val="202020"/>
                </a:solidFill>
                <a:latin typeface="Neue Einstellung Bold"/>
                <a:ea typeface="Neue Einstellung Bold"/>
                <a:cs typeface="Neue Einstellung Bold"/>
                <a:sym typeface="Neue Einstellung Bold"/>
              </a:rPr>
              <a:t> Disability Act</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2007 UNCRPD Article 27</a:t>
            </a:r>
          </a:p>
          <a:p>
            <a:pPr algn="l">
              <a:lnSpc>
                <a:spcPts val="2771"/>
              </a:lnSpc>
            </a:pPr>
            <a:endParaRPr lang="en-US" sz="1700" dirty="0">
              <a:solidFill>
                <a:srgbClr val="202020"/>
              </a:solidFill>
              <a:latin typeface="Neue Einstellung"/>
              <a:ea typeface="Neue Einstellung"/>
              <a:cs typeface="Neue Einstellung"/>
              <a:sym typeface="Neue Einstellung"/>
            </a:endParaRPr>
          </a:p>
          <a:p>
            <a:pPr algn="l">
              <a:lnSpc>
                <a:spcPts val="2771"/>
              </a:lnSpc>
            </a:pPr>
            <a:r>
              <a:rPr lang="en-US" sz="1700" dirty="0">
                <a:solidFill>
                  <a:srgbClr val="202020"/>
                </a:solidFill>
                <a:latin typeface="Neue Einstellung"/>
                <a:ea typeface="Neue Einstellung"/>
                <a:cs typeface="Neue Einstellung"/>
                <a:sym typeface="Neue Einstellung"/>
              </a:rPr>
              <a:t>2014 (Policy) </a:t>
            </a:r>
            <a:r>
              <a:rPr lang="en-US" sz="1700" b="1" dirty="0">
                <a:solidFill>
                  <a:srgbClr val="202020"/>
                </a:solidFill>
                <a:latin typeface="Neue Einstellung Bold"/>
                <a:ea typeface="Neue Einstellung Bold"/>
                <a:cs typeface="Neue Einstellung Bold"/>
                <a:sym typeface="Neue Einstellung Bold"/>
              </a:rPr>
              <a:t>Irish Human Rights and Equality Commission Act</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2015 - 2024 (Strategy)</a:t>
            </a:r>
            <a:r>
              <a:rPr lang="en-US" sz="1700" b="1" dirty="0">
                <a:solidFill>
                  <a:srgbClr val="202020"/>
                </a:solidFill>
                <a:latin typeface="Neue Einstellung Bold"/>
                <a:ea typeface="Neue Einstellung Bold"/>
                <a:cs typeface="Neue Einstellung Bold"/>
                <a:sym typeface="Neue Einstellung Bold"/>
              </a:rPr>
              <a:t> The Comprehensive Employment Strategy for People with Disabilities</a:t>
            </a:r>
          </a:p>
          <a:p>
            <a:pPr algn="l">
              <a:lnSpc>
                <a:spcPts val="2771"/>
              </a:lnSpc>
            </a:pPr>
            <a:r>
              <a:rPr lang="en-US" sz="1700" dirty="0">
                <a:solidFill>
                  <a:srgbClr val="202020"/>
                </a:solidFill>
                <a:latin typeface="Neue Einstellung"/>
                <a:ea typeface="Neue Einstellung"/>
                <a:cs typeface="Neue Einstellung"/>
                <a:sym typeface="Neue Einstellung"/>
              </a:rPr>
              <a:t>2015 - 2030</a:t>
            </a:r>
            <a:r>
              <a:rPr lang="en-US" sz="1700" b="1" dirty="0">
                <a:solidFill>
                  <a:srgbClr val="202020"/>
                </a:solidFill>
                <a:latin typeface="Neue Einstellung Bold"/>
                <a:ea typeface="Neue Einstellung Bold"/>
                <a:cs typeface="Neue Einstellung Bold"/>
                <a:sym typeface="Neue Einstellung Bold"/>
              </a:rPr>
              <a:t> </a:t>
            </a:r>
            <a:r>
              <a:rPr lang="en-US" sz="1700" dirty="0">
                <a:solidFill>
                  <a:srgbClr val="202020"/>
                </a:solidFill>
                <a:latin typeface="Neue Einstellung"/>
                <a:ea typeface="Neue Einstellung"/>
                <a:cs typeface="Neue Einstellung"/>
                <a:sym typeface="Neue Einstellung"/>
              </a:rPr>
              <a:t>Sustainable Development Goal 8 Agenda</a:t>
            </a:r>
          </a:p>
          <a:p>
            <a:pPr algn="l">
              <a:lnSpc>
                <a:spcPts val="2771"/>
              </a:lnSpc>
            </a:pPr>
            <a:endParaRPr lang="en-US" sz="1700" dirty="0">
              <a:solidFill>
                <a:srgbClr val="202020"/>
              </a:solidFill>
              <a:latin typeface="Neue Einstellung"/>
              <a:ea typeface="Neue Einstellung"/>
              <a:cs typeface="Neue Einstellung"/>
              <a:sym typeface="Neue Einstellung"/>
            </a:endParaRPr>
          </a:p>
          <a:p>
            <a:pPr algn="l">
              <a:lnSpc>
                <a:spcPts val="2771"/>
              </a:lnSpc>
            </a:pPr>
            <a:r>
              <a:rPr lang="en-US" sz="1700" dirty="0">
                <a:solidFill>
                  <a:srgbClr val="202020"/>
                </a:solidFill>
                <a:latin typeface="Neue Einstellung"/>
                <a:ea typeface="Neue Einstellung"/>
                <a:cs typeface="Neue Einstellung"/>
                <a:sym typeface="Neue Einstellung"/>
              </a:rPr>
              <a:t>2017 (Strategy)</a:t>
            </a:r>
            <a:r>
              <a:rPr lang="en-US" sz="1700" b="1" dirty="0">
                <a:solidFill>
                  <a:srgbClr val="202020"/>
                </a:solidFill>
                <a:latin typeface="Neue Einstellung Bold"/>
                <a:ea typeface="Neue Einstellung Bold"/>
                <a:cs typeface="Neue Einstellung Bold"/>
                <a:sym typeface="Neue Einstellung Bold"/>
              </a:rPr>
              <a:t> Make Work Pay for People with Disabilities Report </a:t>
            </a:r>
          </a:p>
          <a:p>
            <a:pPr algn="l">
              <a:lnSpc>
                <a:spcPts val="2771"/>
              </a:lnSpc>
            </a:pPr>
            <a:r>
              <a:rPr lang="en-US" sz="1700" dirty="0">
                <a:solidFill>
                  <a:srgbClr val="202020"/>
                </a:solidFill>
                <a:latin typeface="Neue Einstellung"/>
                <a:ea typeface="Neue Einstellung"/>
                <a:cs typeface="Neue Einstellung"/>
                <a:sym typeface="Neue Einstellung"/>
              </a:rPr>
              <a:t>2017 - 2022 (Strategy)</a:t>
            </a:r>
            <a:r>
              <a:rPr lang="en-US" sz="1700" b="1" dirty="0">
                <a:solidFill>
                  <a:srgbClr val="202020"/>
                </a:solidFill>
                <a:latin typeface="Neue Einstellung Bold"/>
                <a:ea typeface="Neue Einstellung Bold"/>
                <a:cs typeface="Neue Einstellung Bold"/>
                <a:sym typeface="Neue Einstellung Bold"/>
              </a:rPr>
              <a:t> National Disability Inclusion Strategy </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2018</a:t>
            </a:r>
            <a:r>
              <a:rPr lang="en-US" sz="1700" b="1" dirty="0">
                <a:solidFill>
                  <a:srgbClr val="202020"/>
                </a:solidFill>
                <a:latin typeface="Neue Einstellung Bold"/>
                <a:ea typeface="Neue Einstellung Bold"/>
                <a:cs typeface="Neue Einstellung Bold"/>
                <a:sym typeface="Neue Einstellung Bold"/>
              </a:rPr>
              <a:t> </a:t>
            </a:r>
            <a:r>
              <a:rPr lang="en-US" sz="1700" dirty="0">
                <a:solidFill>
                  <a:srgbClr val="202020"/>
                </a:solidFill>
                <a:latin typeface="Neue Einstellung"/>
                <a:ea typeface="Neue Einstellung"/>
                <a:cs typeface="Neue Einstellung"/>
                <a:sym typeface="Neue Einstellung"/>
              </a:rPr>
              <a:t>Global Disability Summit</a:t>
            </a:r>
          </a:p>
          <a:p>
            <a:pPr algn="l">
              <a:lnSpc>
                <a:spcPts val="2771"/>
              </a:lnSpc>
            </a:pPr>
            <a:endParaRPr lang="en-US" sz="1700" dirty="0">
              <a:solidFill>
                <a:srgbClr val="202020"/>
              </a:solidFill>
              <a:latin typeface="Neue Einstellung"/>
              <a:ea typeface="Neue Einstellung"/>
              <a:cs typeface="Neue Einstellung"/>
              <a:sym typeface="Neue Einstellung"/>
            </a:endParaRPr>
          </a:p>
          <a:p>
            <a:pPr algn="l">
              <a:lnSpc>
                <a:spcPts val="2771"/>
              </a:lnSpc>
            </a:pPr>
            <a:r>
              <a:rPr lang="en-US" sz="1700" dirty="0">
                <a:solidFill>
                  <a:srgbClr val="202020"/>
                </a:solidFill>
                <a:latin typeface="Neue Einstellung"/>
                <a:ea typeface="Neue Einstellung"/>
                <a:cs typeface="Neue Einstellung"/>
                <a:sym typeface="Neue Einstellung"/>
              </a:rPr>
              <a:t>2020 - 2025 (Strategy)</a:t>
            </a:r>
            <a:r>
              <a:rPr lang="en-US" sz="1700" b="1" dirty="0">
                <a:solidFill>
                  <a:srgbClr val="202020"/>
                </a:solidFill>
                <a:latin typeface="Neue Einstellung Bold"/>
                <a:ea typeface="Neue Einstellung Bold"/>
                <a:cs typeface="Neue Einstellung Bold"/>
                <a:sym typeface="Neue Einstellung Bold"/>
              </a:rPr>
              <a:t> Roadmap for Social Inclusion </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2021 Porto Social Summit</a:t>
            </a:r>
          </a:p>
          <a:p>
            <a:pPr algn="l">
              <a:lnSpc>
                <a:spcPts val="2771"/>
              </a:lnSpc>
            </a:pPr>
            <a:r>
              <a:rPr lang="en-US" sz="1700" dirty="0">
                <a:solidFill>
                  <a:srgbClr val="202020"/>
                </a:solidFill>
                <a:latin typeface="Neue Einstellung"/>
                <a:ea typeface="Neue Einstellung"/>
                <a:cs typeface="Neue Einstellung"/>
                <a:sym typeface="Neue Einstellung"/>
              </a:rPr>
              <a:t>2021 - 2030 Union of Equality: Strategy for the Rights of Persons with Disability </a:t>
            </a:r>
          </a:p>
          <a:p>
            <a:pPr algn="l">
              <a:lnSpc>
                <a:spcPts val="2771"/>
              </a:lnSpc>
            </a:pPr>
            <a:r>
              <a:rPr lang="en-US" sz="1700" dirty="0">
                <a:solidFill>
                  <a:srgbClr val="202020"/>
                </a:solidFill>
                <a:latin typeface="Neue Einstellung"/>
                <a:ea typeface="Neue Einstellung"/>
                <a:cs typeface="Neue Einstellung"/>
                <a:sym typeface="Neue Einstellung"/>
              </a:rPr>
              <a:t>2021 - 2025 (Strategy)</a:t>
            </a:r>
            <a:r>
              <a:rPr lang="en-US" sz="1700" b="1" dirty="0">
                <a:solidFill>
                  <a:srgbClr val="202020"/>
                </a:solidFill>
                <a:latin typeface="Neue Einstellung Bold"/>
                <a:ea typeface="Neue Einstellung Bold"/>
                <a:cs typeface="Neue Einstellung Bold"/>
                <a:sym typeface="Neue Einstellung Bold"/>
              </a:rPr>
              <a:t> Pathways to Work</a:t>
            </a:r>
          </a:p>
          <a:p>
            <a:pPr algn="l">
              <a:lnSpc>
                <a:spcPts val="2771"/>
              </a:lnSpc>
            </a:pPr>
            <a:endParaRPr lang="en-US" sz="1700" b="1" dirty="0">
              <a:solidFill>
                <a:srgbClr val="202020"/>
              </a:solidFill>
              <a:latin typeface="Neue Einstellung Bold"/>
              <a:ea typeface="Neue Einstellung Bold"/>
              <a:cs typeface="Neue Einstellung Bold"/>
              <a:sym typeface="Neue Einstellung Bold"/>
            </a:endParaRPr>
          </a:p>
          <a:p>
            <a:pPr algn="l">
              <a:lnSpc>
                <a:spcPts val="2771"/>
              </a:lnSpc>
            </a:pPr>
            <a:r>
              <a:rPr lang="en-US" sz="1700" dirty="0">
                <a:solidFill>
                  <a:srgbClr val="202020"/>
                </a:solidFill>
                <a:latin typeface="Neue Einstellung"/>
                <a:ea typeface="Neue Einstellung"/>
                <a:cs typeface="Neue Einstellung"/>
                <a:sym typeface="Neue Einstellung"/>
              </a:rPr>
              <a:t>2022 CSRD</a:t>
            </a:r>
          </a:p>
          <a:p>
            <a:pPr algn="l">
              <a:lnSpc>
                <a:spcPts val="2771"/>
              </a:lnSpc>
            </a:pPr>
            <a:endParaRPr lang="en-US" sz="1700" dirty="0">
              <a:solidFill>
                <a:srgbClr val="202020"/>
              </a:solidFill>
              <a:latin typeface="Neue Einstellung"/>
              <a:ea typeface="Neue Einstellung"/>
              <a:cs typeface="Neue Einstellung"/>
              <a:sym typeface="Neue Einstellung"/>
            </a:endParaRPr>
          </a:p>
          <a:p>
            <a:pPr algn="l">
              <a:lnSpc>
                <a:spcPts val="2771"/>
              </a:lnSpc>
            </a:pPr>
            <a:r>
              <a:rPr lang="en-US" sz="1700" dirty="0">
                <a:solidFill>
                  <a:srgbClr val="202020"/>
                </a:solidFill>
                <a:latin typeface="Neue Einstellung"/>
                <a:ea typeface="Neue Einstellung"/>
                <a:cs typeface="Neue Einstellung"/>
                <a:sym typeface="Neue Einstellung"/>
              </a:rPr>
              <a:t>2025 Global Disability Summit</a:t>
            </a:r>
          </a:p>
        </p:txBody>
      </p:sp>
      <p:pic>
        <p:nvPicPr>
          <p:cNvPr id="2" name="Picture 2" descr="There is a woman wearing a white top with black blazer, shaking her head and looking at her watc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l="31856" r="32472"/>
          <a:stretch>
            <a:fillRect/>
          </a:stretch>
        </p:blipFill>
        <p:spPr>
          <a:xfrm>
            <a:off x="12195434" y="0"/>
            <a:ext cx="6502083" cy="10287000"/>
          </a:xfrm>
          <a:prstGeom prst="rect">
            <a:avLst/>
          </a:prstGeom>
        </p:spPr>
      </p:pic>
      <p:sp>
        <p:nvSpPr>
          <p:cNvPr id="3" name="TextBox 3"/>
          <p:cNvSpPr txBox="1"/>
          <p:nvPr/>
        </p:nvSpPr>
        <p:spPr>
          <a:xfrm>
            <a:off x="14041476" y="7945416"/>
            <a:ext cx="3074945" cy="1987189"/>
          </a:xfrm>
          <a:prstGeom prst="rect">
            <a:avLst/>
          </a:prstGeom>
        </p:spPr>
        <p:txBody>
          <a:bodyPr lIns="0" tIns="0" rIns="0" bIns="0" rtlCol="0" anchor="t">
            <a:spAutoFit/>
          </a:bodyPr>
          <a:lstStyle/>
          <a:p>
            <a:pPr algn="ctr">
              <a:lnSpc>
                <a:spcPts val="5001"/>
              </a:lnSpc>
            </a:pPr>
            <a:r>
              <a:rPr lang="en-US" sz="6252" b="1" spc="-62">
                <a:solidFill>
                  <a:srgbClr val="202020"/>
                </a:solidFill>
                <a:latin typeface="Barlow SemiCondensed Bold"/>
                <a:ea typeface="Barlow SemiCondensed Bold"/>
                <a:cs typeface="Barlow SemiCondensed Bold"/>
                <a:sym typeface="Barlow SemiCondensed Bold"/>
              </a:rPr>
              <a:t>WHERE’S THE ACTION?</a:t>
            </a:r>
          </a:p>
        </p:txBody>
      </p:sp>
      <p:grpSp>
        <p:nvGrpSpPr>
          <p:cNvPr id="5" name="Group 5">
            <a:extLst>
              <a:ext uri="{C183D7F6-B498-43B3-948B-1728B52AA6E4}">
                <adec:decorative xmlns:adec="http://schemas.microsoft.com/office/drawing/2017/decorative" val="1"/>
              </a:ext>
            </a:extLst>
          </p:cNvPr>
          <p:cNvGrpSpPr/>
          <p:nvPr/>
        </p:nvGrpSpPr>
        <p:grpSpPr>
          <a:xfrm rot="5400000">
            <a:off x="2641917" y="4733983"/>
            <a:ext cx="18288000" cy="819035"/>
            <a:chOff x="0" y="0"/>
            <a:chExt cx="4816593" cy="215713"/>
          </a:xfrm>
        </p:grpSpPr>
        <p:sp>
          <p:nvSpPr>
            <p:cNvPr id="6" name="Freeform 6">
              <a:extLst>
                <a:ext uri="{C183D7F6-B498-43B3-948B-1728B52AA6E4}">
                  <adec:decorative xmlns:adec="http://schemas.microsoft.com/office/drawing/2017/decorative" val="1"/>
                </a:ext>
              </a:extLst>
            </p:cNvPr>
            <p:cNvSpPr/>
            <p:nvPr/>
          </p:nvSpPr>
          <p:spPr>
            <a:xfrm>
              <a:off x="0" y="0"/>
              <a:ext cx="4816592" cy="215713"/>
            </a:xfrm>
            <a:custGeom>
              <a:avLst/>
              <a:gdLst/>
              <a:ahLst/>
              <a:cxnLst/>
              <a:rect l="l" t="t" r="r" b="b"/>
              <a:pathLst>
                <a:path w="4816592" h="215713">
                  <a:moveTo>
                    <a:pt x="0" y="0"/>
                  </a:moveTo>
                  <a:lnTo>
                    <a:pt x="4816592" y="0"/>
                  </a:lnTo>
                  <a:lnTo>
                    <a:pt x="4816592" y="215713"/>
                  </a:lnTo>
                  <a:lnTo>
                    <a:pt x="0" y="215713"/>
                  </a:lnTo>
                  <a:close/>
                </a:path>
              </a:pathLst>
            </a:custGeom>
            <a:solidFill>
              <a:srgbClr val="72AFB6"/>
            </a:solidFill>
          </p:spPr>
          <p:txBody>
            <a:bodyPr/>
            <a:lstStyle/>
            <a:p>
              <a:endParaRPr lang="en-GB"/>
            </a:p>
          </p:txBody>
        </p:sp>
        <p:sp>
          <p:nvSpPr>
            <p:cNvPr id="7" name="TextBox 7"/>
            <p:cNvSpPr txBox="1"/>
            <p:nvPr/>
          </p:nvSpPr>
          <p:spPr>
            <a:xfrm>
              <a:off x="0" y="-38100"/>
              <a:ext cx="4816593" cy="25381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C183D7F6-B498-43B3-948B-1728B52AA6E4}">
                <adec:decorative xmlns:adec="http://schemas.microsoft.com/office/drawing/2017/decorative" val="1"/>
              </a:ext>
            </a:extLst>
          </p:cNvPr>
          <p:cNvSpPr/>
          <p:nvPr/>
        </p:nvSpPr>
        <p:spPr>
          <a:xfrm rot="-8100000">
            <a:off x="3550621" y="1924436"/>
            <a:ext cx="663857" cy="674822"/>
          </a:xfrm>
          <a:custGeom>
            <a:avLst/>
            <a:gdLst/>
            <a:ahLst/>
            <a:cxnLst/>
            <a:rect l="l" t="t" r="r" b="b"/>
            <a:pathLst>
              <a:path w="663857" h="674822">
                <a:moveTo>
                  <a:pt x="0" y="0"/>
                </a:moveTo>
                <a:lnTo>
                  <a:pt x="663857" y="0"/>
                </a:lnTo>
                <a:lnTo>
                  <a:pt x="663857" y="674822"/>
                </a:lnTo>
                <a:lnTo>
                  <a:pt x="0" y="674822"/>
                </a:lnTo>
                <a:lnTo>
                  <a:pt x="0" y="0"/>
                </a:lnTo>
                <a:close/>
              </a:path>
            </a:pathLst>
          </a:custGeom>
          <a:blipFill>
            <a:blip r:embed="rId6"/>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rot="-8100000">
            <a:off x="8646162" y="7718464"/>
            <a:ext cx="663857" cy="674822"/>
          </a:xfrm>
          <a:custGeom>
            <a:avLst/>
            <a:gdLst/>
            <a:ahLst/>
            <a:cxnLst/>
            <a:rect l="l" t="t" r="r" b="b"/>
            <a:pathLst>
              <a:path w="663857" h="674822">
                <a:moveTo>
                  <a:pt x="0" y="0"/>
                </a:moveTo>
                <a:lnTo>
                  <a:pt x="663857" y="0"/>
                </a:lnTo>
                <a:lnTo>
                  <a:pt x="663857" y="674823"/>
                </a:lnTo>
                <a:lnTo>
                  <a:pt x="0" y="674823"/>
                </a:lnTo>
                <a:lnTo>
                  <a:pt x="0" y="0"/>
                </a:lnTo>
                <a:close/>
              </a:path>
            </a:pathLst>
          </a:custGeom>
          <a:blipFill>
            <a:blip r:embed="rId6"/>
            <a:stretch>
              <a:fillRect/>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rot="-8100000">
            <a:off x="1862708" y="8831761"/>
            <a:ext cx="663857" cy="674822"/>
          </a:xfrm>
          <a:custGeom>
            <a:avLst/>
            <a:gdLst/>
            <a:ahLst/>
            <a:cxnLst/>
            <a:rect l="l" t="t" r="r" b="b"/>
            <a:pathLst>
              <a:path w="663857" h="674822">
                <a:moveTo>
                  <a:pt x="0" y="0"/>
                </a:moveTo>
                <a:lnTo>
                  <a:pt x="663856" y="0"/>
                </a:lnTo>
                <a:lnTo>
                  <a:pt x="663856" y="674822"/>
                </a:lnTo>
                <a:lnTo>
                  <a:pt x="0" y="674822"/>
                </a:lnTo>
                <a:lnTo>
                  <a:pt x="0" y="0"/>
                </a:lnTo>
                <a:close/>
              </a:path>
            </a:pathLst>
          </a:custGeom>
          <a:blipFill>
            <a:blip r:embed="rId6"/>
            <a:stretch>
              <a:fillRect/>
            </a:stretch>
          </a:blipFill>
        </p:spPr>
        <p:txBody>
          <a:bodyPr/>
          <a:lstStyle/>
          <a:p>
            <a:endParaRPr lang="en-GB"/>
          </a:p>
        </p:txBody>
      </p:sp>
      <p:sp>
        <p:nvSpPr>
          <p:cNvPr id="11" name="Freeform 11">
            <a:extLst>
              <a:ext uri="{C183D7F6-B498-43B3-948B-1728B52AA6E4}">
                <adec:decorative xmlns:adec="http://schemas.microsoft.com/office/drawing/2017/decorative" val="1"/>
              </a:ext>
            </a:extLst>
          </p:cNvPr>
          <p:cNvSpPr/>
          <p:nvPr/>
        </p:nvSpPr>
        <p:spPr>
          <a:xfrm rot="-8100000">
            <a:off x="10393838" y="3969071"/>
            <a:ext cx="663857" cy="674822"/>
          </a:xfrm>
          <a:custGeom>
            <a:avLst/>
            <a:gdLst/>
            <a:ahLst/>
            <a:cxnLst/>
            <a:rect l="l" t="t" r="r" b="b"/>
            <a:pathLst>
              <a:path w="663857" h="674822">
                <a:moveTo>
                  <a:pt x="0" y="0"/>
                </a:moveTo>
                <a:lnTo>
                  <a:pt x="663856" y="0"/>
                </a:lnTo>
                <a:lnTo>
                  <a:pt x="663856" y="674822"/>
                </a:lnTo>
                <a:lnTo>
                  <a:pt x="0" y="674822"/>
                </a:lnTo>
                <a:lnTo>
                  <a:pt x="0" y="0"/>
                </a:lnTo>
                <a:close/>
              </a:path>
            </a:pathLst>
          </a:custGeom>
          <a:blipFill>
            <a:blip r:embed="rId6"/>
            <a:stretch>
              <a:fillRect/>
            </a:stretch>
          </a:blipFill>
        </p:spPr>
        <p:txBody>
          <a:bodyPr/>
          <a:lstStyle/>
          <a:p>
            <a:endParaRPr lang="en-GB"/>
          </a:p>
        </p:txBody>
      </p:sp>
      <p:sp>
        <p:nvSpPr>
          <p:cNvPr id="12" name="Freeform 12">
            <a:extLst>
              <a:ext uri="{C183D7F6-B498-43B3-948B-1728B52AA6E4}">
                <adec:decorative xmlns:adec="http://schemas.microsoft.com/office/drawing/2017/decorative" val="1"/>
              </a:ext>
            </a:extLst>
          </p:cNvPr>
          <p:cNvSpPr/>
          <p:nvPr/>
        </p:nvSpPr>
        <p:spPr>
          <a:xfrm rot="-8100000">
            <a:off x="3550621" y="9476294"/>
            <a:ext cx="663857" cy="674822"/>
          </a:xfrm>
          <a:custGeom>
            <a:avLst/>
            <a:gdLst/>
            <a:ahLst/>
            <a:cxnLst/>
            <a:rect l="l" t="t" r="r" b="b"/>
            <a:pathLst>
              <a:path w="663857" h="674822">
                <a:moveTo>
                  <a:pt x="0" y="0"/>
                </a:moveTo>
                <a:lnTo>
                  <a:pt x="663857" y="0"/>
                </a:lnTo>
                <a:lnTo>
                  <a:pt x="663857" y="674823"/>
                </a:lnTo>
                <a:lnTo>
                  <a:pt x="0" y="674823"/>
                </a:lnTo>
                <a:lnTo>
                  <a:pt x="0" y="0"/>
                </a:lnTo>
                <a:close/>
              </a:path>
            </a:pathLst>
          </a:custGeom>
          <a:blipFill>
            <a:blip r:embed="rId6"/>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rot="-8100000">
            <a:off x="6305795" y="4387880"/>
            <a:ext cx="663857" cy="674822"/>
          </a:xfrm>
          <a:custGeom>
            <a:avLst/>
            <a:gdLst/>
            <a:ahLst/>
            <a:cxnLst/>
            <a:rect l="l" t="t" r="r" b="b"/>
            <a:pathLst>
              <a:path w="663857" h="674822">
                <a:moveTo>
                  <a:pt x="0" y="0"/>
                </a:moveTo>
                <a:lnTo>
                  <a:pt x="663857" y="0"/>
                </a:lnTo>
                <a:lnTo>
                  <a:pt x="663857" y="674823"/>
                </a:lnTo>
                <a:lnTo>
                  <a:pt x="0" y="674823"/>
                </a:lnTo>
                <a:lnTo>
                  <a:pt x="0" y="0"/>
                </a:lnTo>
                <a:close/>
              </a:path>
            </a:pathLst>
          </a:custGeom>
          <a:blipFill>
            <a:blip r:embed="rId6"/>
            <a:stretch>
              <a:fillRect/>
            </a:stretch>
          </a:blipFill>
        </p:spPr>
        <p:txBody>
          <a:bodyPr/>
          <a:lstStyle/>
          <a:p>
            <a:endParaRPr lang="en-GB"/>
          </a:p>
        </p:txBody>
      </p:sp>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2AFB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1759F1-843D-763A-C417-55C96FB50CAE}"/>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IE" dirty="0"/>
              <a:t>Two worlds apart. It’s all talk and no action.</a:t>
            </a:r>
          </a:p>
        </p:txBody>
      </p:sp>
      <p:grpSp>
        <p:nvGrpSpPr>
          <p:cNvPr id="2" name="Group 2" descr="A middle-aged man with short brown hair, using a wheelchair and moving towards a set of steps. He shakes his head in frustration"/>
          <p:cNvGrpSpPr/>
          <p:nvPr/>
        </p:nvGrpSpPr>
        <p:grpSpPr>
          <a:xfrm>
            <a:off x="6436084" y="0"/>
            <a:ext cx="12172996" cy="10287000"/>
            <a:chOff x="0" y="0"/>
            <a:chExt cx="1872462" cy="1582356"/>
          </a:xfrm>
        </p:grpSpPr>
        <p:sp>
          <p:nvSpPr>
            <p:cNvPr id="3" name="Freeform 3" descr="A middle-aged man with short brown hair sitting in a wheelchair, approaching a set of steps and shaking is head in frustration"/>
            <p:cNvSpPr/>
            <p:nvPr/>
          </p:nvSpPr>
          <p:spPr>
            <a:xfrm>
              <a:off x="0" y="0"/>
              <a:ext cx="1872462" cy="1582356"/>
            </a:xfrm>
            <a:custGeom>
              <a:avLst/>
              <a:gdLst/>
              <a:ahLst/>
              <a:cxnLst/>
              <a:rect l="l" t="t" r="r" b="b"/>
              <a:pathLst>
                <a:path w="1872462" h="1582356">
                  <a:moveTo>
                    <a:pt x="0" y="0"/>
                  </a:moveTo>
                  <a:lnTo>
                    <a:pt x="1872462" y="0"/>
                  </a:lnTo>
                  <a:lnTo>
                    <a:pt x="1872462" y="1582356"/>
                  </a:lnTo>
                  <a:lnTo>
                    <a:pt x="0" y="1582356"/>
                  </a:lnTo>
                  <a:close/>
                </a:path>
              </a:pathLst>
            </a:custGeom>
            <a:blipFill>
              <a:blip r:embed="rId3"/>
              <a:stretch>
                <a:fillRect l="-24869" r="-24869"/>
              </a:stretch>
            </a:blipFill>
          </p:spPr>
          <p:txBody>
            <a:bodyPr/>
            <a:lstStyle/>
            <a:p>
              <a:endParaRPr lang="en-GB" dirty="0"/>
            </a:p>
          </p:txBody>
        </p:sp>
      </p:grpSp>
      <p:sp>
        <p:nvSpPr>
          <p:cNvPr id="4" name="TextBox 4">
            <a:extLst>
              <a:ext uri="{C183D7F6-B498-43B3-948B-1728B52AA6E4}">
                <adec:decorative xmlns:adec="http://schemas.microsoft.com/office/drawing/2017/decorative" val="1"/>
              </a:ext>
            </a:extLst>
          </p:cNvPr>
          <p:cNvSpPr txBox="1"/>
          <p:nvPr/>
        </p:nvSpPr>
        <p:spPr>
          <a:xfrm>
            <a:off x="802983" y="630304"/>
            <a:ext cx="4854252" cy="5276851"/>
          </a:xfrm>
          <a:prstGeom prst="rect">
            <a:avLst/>
          </a:prstGeom>
        </p:spPr>
        <p:txBody>
          <a:bodyPr lIns="0" tIns="0" rIns="0" bIns="0" rtlCol="0" anchor="t">
            <a:spAutoFit/>
          </a:bodyPr>
          <a:lstStyle/>
          <a:p>
            <a:pPr algn="ctr">
              <a:lnSpc>
                <a:spcPts val="9099"/>
              </a:lnSpc>
            </a:pPr>
            <a:endParaRPr/>
          </a:p>
          <a:p>
            <a:pPr algn="ctr">
              <a:lnSpc>
                <a:spcPts val="7279"/>
              </a:lnSpc>
            </a:pPr>
            <a:r>
              <a:rPr lang="en-US" sz="5199" b="1">
                <a:solidFill>
                  <a:srgbClr val="000000"/>
                </a:solidFill>
                <a:latin typeface="Neue Einstellung Bold"/>
                <a:ea typeface="Neue Einstellung Bold"/>
                <a:cs typeface="Neue Einstellung Bold"/>
                <a:sym typeface="Neue Einstellung Bold"/>
              </a:rPr>
              <a:t>Two worlds apart</a:t>
            </a:r>
          </a:p>
          <a:p>
            <a:pPr algn="ctr">
              <a:lnSpc>
                <a:spcPts val="7279"/>
              </a:lnSpc>
            </a:pPr>
            <a:endParaRPr lang="en-US" sz="5199" b="1">
              <a:solidFill>
                <a:srgbClr val="000000"/>
              </a:solidFill>
              <a:latin typeface="Neue Einstellung Bold"/>
              <a:ea typeface="Neue Einstellung Bold"/>
              <a:cs typeface="Neue Einstellung Bold"/>
              <a:sym typeface="Neue Einstellung Bold"/>
            </a:endParaRPr>
          </a:p>
          <a:p>
            <a:pPr algn="ctr">
              <a:lnSpc>
                <a:spcPts val="5739"/>
              </a:lnSpc>
            </a:pPr>
            <a:endParaRPr lang="en-US" sz="5199" b="1">
              <a:solidFill>
                <a:srgbClr val="000000"/>
              </a:solidFill>
              <a:latin typeface="Neue Einstellung Bold"/>
              <a:ea typeface="Neue Einstellung Bold"/>
              <a:cs typeface="Neue Einstellung Bold"/>
              <a:sym typeface="Neue Einstellung Bold"/>
            </a:endParaRPr>
          </a:p>
          <a:p>
            <a:pPr algn="ctr">
              <a:lnSpc>
                <a:spcPts val="4899"/>
              </a:lnSpc>
            </a:pPr>
            <a:endParaRPr lang="en-US" sz="5199" b="1">
              <a:solidFill>
                <a:srgbClr val="000000"/>
              </a:solidFill>
              <a:latin typeface="Neue Einstellung Bold"/>
              <a:ea typeface="Neue Einstellung Bold"/>
              <a:cs typeface="Neue Einstellung Bold"/>
              <a:sym typeface="Neue Einstellung Bold"/>
            </a:endParaRPr>
          </a:p>
        </p:txBody>
      </p:sp>
      <p:sp>
        <p:nvSpPr>
          <p:cNvPr id="5" name="TextBox 5">
            <a:extLst>
              <a:ext uri="{C183D7F6-B498-43B3-948B-1728B52AA6E4}">
                <adec:decorative xmlns:adec="http://schemas.microsoft.com/office/drawing/2017/decorative" val="1"/>
              </a:ext>
            </a:extLst>
          </p:cNvPr>
          <p:cNvSpPr txBox="1"/>
          <p:nvPr/>
        </p:nvSpPr>
        <p:spPr>
          <a:xfrm>
            <a:off x="1028700" y="5019675"/>
            <a:ext cx="4402818" cy="3171825"/>
          </a:xfrm>
          <a:prstGeom prst="rect">
            <a:avLst/>
          </a:prstGeom>
        </p:spPr>
        <p:txBody>
          <a:bodyPr lIns="0" tIns="0" rIns="0" bIns="0" rtlCol="0" anchor="t">
            <a:spAutoFit/>
          </a:bodyPr>
          <a:lstStyle/>
          <a:p>
            <a:pPr algn="ctr">
              <a:lnSpc>
                <a:spcPts val="8400"/>
              </a:lnSpc>
            </a:pPr>
            <a:r>
              <a:rPr lang="en-US" sz="6000">
                <a:solidFill>
                  <a:srgbClr val="000000"/>
                </a:solidFill>
                <a:latin typeface="Neue Einstellung"/>
                <a:ea typeface="Neue Einstellung"/>
                <a:cs typeface="Neue Einstellung"/>
                <a:sym typeface="Neue Einstellung"/>
              </a:rPr>
              <a:t>All Talk </a:t>
            </a:r>
          </a:p>
          <a:p>
            <a:pPr algn="ctr">
              <a:lnSpc>
                <a:spcPts val="8400"/>
              </a:lnSpc>
            </a:pPr>
            <a:r>
              <a:rPr lang="en-US" sz="6000">
                <a:solidFill>
                  <a:srgbClr val="000000"/>
                </a:solidFill>
                <a:latin typeface="Neue Einstellung"/>
                <a:ea typeface="Neue Einstellung"/>
                <a:cs typeface="Neue Einstellung"/>
                <a:sym typeface="Neue Einstellung"/>
              </a:rPr>
              <a:t>and </a:t>
            </a:r>
          </a:p>
          <a:p>
            <a:pPr algn="ctr">
              <a:lnSpc>
                <a:spcPts val="8400"/>
              </a:lnSpc>
            </a:pPr>
            <a:r>
              <a:rPr lang="en-US" sz="6000">
                <a:solidFill>
                  <a:srgbClr val="000000"/>
                </a:solidFill>
                <a:latin typeface="Neue Einstellung"/>
                <a:ea typeface="Neue Einstellung"/>
                <a:cs typeface="Neue Einstellung"/>
                <a:sym typeface="Neue Einstellung"/>
              </a:rPr>
              <a:t>No 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n image of a mountain with three climbers hiking to the summit. The individuals represent Catherine Murray, Dara Ryder and Employers for Change who are all working on the WIDE framework"/>
          <p:cNvSpPr/>
          <p:nvPr/>
        </p:nvSpPr>
        <p:spPr>
          <a:xfrm>
            <a:off x="2730431" y="2265151"/>
            <a:ext cx="8816869" cy="7872407"/>
          </a:xfrm>
          <a:custGeom>
            <a:avLst/>
            <a:gdLst/>
            <a:ahLst/>
            <a:cxnLst/>
            <a:rect l="l" t="t" r="r" b="b"/>
            <a:pathLst>
              <a:path w="8816869" h="7872407">
                <a:moveTo>
                  <a:pt x="0" y="0"/>
                </a:moveTo>
                <a:lnTo>
                  <a:pt x="8816870" y="0"/>
                </a:lnTo>
                <a:lnTo>
                  <a:pt x="8816870" y="7872407"/>
                </a:lnTo>
                <a:lnTo>
                  <a:pt x="0" y="7872407"/>
                </a:lnTo>
                <a:lnTo>
                  <a:pt x="0" y="0"/>
                </a:lnTo>
                <a:close/>
              </a:path>
            </a:pathLst>
          </a:custGeom>
          <a:blipFill>
            <a:blip r:embed="rId3"/>
            <a:stretch>
              <a:fillRect t="-1270" r="-3453" b="-1270"/>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4808049" y="469495"/>
            <a:ext cx="21946915" cy="3591313"/>
          </a:xfrm>
          <a:custGeom>
            <a:avLst/>
            <a:gdLst/>
            <a:ahLst/>
            <a:cxnLst/>
            <a:rect l="l" t="t" r="r" b="b"/>
            <a:pathLst>
              <a:path w="21946915" h="3591313">
                <a:moveTo>
                  <a:pt x="0" y="0"/>
                </a:moveTo>
                <a:lnTo>
                  <a:pt x="21946915" y="0"/>
                </a:lnTo>
                <a:lnTo>
                  <a:pt x="21946915" y="3591313"/>
                </a:lnTo>
                <a:lnTo>
                  <a:pt x="0" y="35913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Title 7">
            <a:extLst>
              <a:ext uri="{FF2B5EF4-FFF2-40B4-BE49-F238E27FC236}">
                <a16:creationId xmlns:a16="http://schemas.microsoft.com/office/drawing/2014/main" id="{C8A05E8D-E3B0-7606-09D1-3FC31D67B69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Introducing the WIDE Framework</a:t>
            </a:r>
          </a:p>
        </p:txBody>
      </p:sp>
      <p:sp>
        <p:nvSpPr>
          <p:cNvPr id="5" name="TextBox 5"/>
          <p:cNvSpPr txBox="1"/>
          <p:nvPr/>
        </p:nvSpPr>
        <p:spPr>
          <a:xfrm>
            <a:off x="261464" y="724855"/>
            <a:ext cx="5930777" cy="2289177"/>
          </a:xfrm>
          <a:prstGeom prst="rect">
            <a:avLst/>
          </a:prstGeom>
        </p:spPr>
        <p:txBody>
          <a:bodyPr lIns="0" tIns="0" rIns="0" bIns="0" rtlCol="0" anchor="t">
            <a:spAutoFit/>
          </a:bodyPr>
          <a:lstStyle/>
          <a:p>
            <a:pPr algn="ctr">
              <a:lnSpc>
                <a:spcPts val="9099"/>
              </a:lnSpc>
            </a:pPr>
            <a:r>
              <a:rPr lang="en-US" sz="6499" b="1" dirty="0">
                <a:solidFill>
                  <a:srgbClr val="000000"/>
                </a:solidFill>
                <a:latin typeface="Neue Einstellung Bold"/>
                <a:ea typeface="Neue Einstellung Bold"/>
                <a:cs typeface="Neue Einstellung Bold"/>
                <a:sym typeface="Neue Einstellung Bold"/>
              </a:rPr>
              <a:t>THE WIDE FRAMEWORK</a:t>
            </a:r>
          </a:p>
        </p:txBody>
      </p:sp>
      <p:sp>
        <p:nvSpPr>
          <p:cNvPr id="3" name="Freeform 3">
            <a:extLst>
              <a:ext uri="{C183D7F6-B498-43B3-948B-1728B52AA6E4}">
                <adec:decorative xmlns:adec="http://schemas.microsoft.com/office/drawing/2017/decorative" val="1"/>
              </a:ext>
            </a:extLst>
          </p:cNvPr>
          <p:cNvSpPr/>
          <p:nvPr/>
        </p:nvSpPr>
        <p:spPr>
          <a:xfrm rot="9698897">
            <a:off x="10356358" y="1401981"/>
            <a:ext cx="1994658" cy="563491"/>
          </a:xfrm>
          <a:custGeom>
            <a:avLst/>
            <a:gdLst/>
            <a:ahLst/>
            <a:cxnLst/>
            <a:rect l="l" t="t" r="r" b="b"/>
            <a:pathLst>
              <a:path w="1994658" h="563491">
                <a:moveTo>
                  <a:pt x="0" y="0"/>
                </a:moveTo>
                <a:lnTo>
                  <a:pt x="1994657" y="0"/>
                </a:lnTo>
                <a:lnTo>
                  <a:pt x="1994657" y="563491"/>
                </a:lnTo>
                <a:lnTo>
                  <a:pt x="0" y="5634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13110780" y="1271909"/>
            <a:ext cx="4402818" cy="3417570"/>
          </a:xfrm>
          <a:prstGeom prst="rect">
            <a:avLst/>
          </a:prstGeom>
        </p:spPr>
        <p:txBody>
          <a:bodyPr lIns="0" tIns="0" rIns="0" bIns="0" rtlCol="0" anchor="t">
            <a:spAutoFit/>
          </a:bodyPr>
          <a:lstStyle/>
          <a:p>
            <a:pPr algn="ctr">
              <a:lnSpc>
                <a:spcPts val="4620"/>
              </a:lnSpc>
            </a:pPr>
            <a:r>
              <a:rPr lang="en-US" sz="3300" b="1">
                <a:solidFill>
                  <a:srgbClr val="000000"/>
                </a:solidFill>
                <a:latin typeface="Neue Einstellung Bold"/>
                <a:ea typeface="Neue Einstellung Bold"/>
                <a:cs typeface="Neue Einstellung Bold"/>
                <a:sym typeface="Neue Einstellung Bold"/>
              </a:rPr>
              <a:t>Framework aims</a:t>
            </a:r>
          </a:p>
          <a:p>
            <a:pPr algn="ctr">
              <a:lnSpc>
                <a:spcPts val="4200"/>
              </a:lnSpc>
            </a:pPr>
            <a:endParaRPr lang="en-US" sz="3300" b="1">
              <a:solidFill>
                <a:srgbClr val="000000"/>
              </a:solidFill>
              <a:latin typeface="Neue Einstellung Bold"/>
              <a:ea typeface="Neue Einstellung Bold"/>
              <a:cs typeface="Neue Einstellung Bold"/>
              <a:sym typeface="Neue Einstellung Bold"/>
            </a:endParaRPr>
          </a:p>
          <a:p>
            <a:pPr algn="ctr">
              <a:lnSpc>
                <a:spcPts val="3640"/>
              </a:lnSpc>
            </a:pPr>
            <a:r>
              <a:rPr lang="en-US" sz="2600">
                <a:solidFill>
                  <a:srgbClr val="000000"/>
                </a:solidFill>
                <a:latin typeface="Neue Einstellung"/>
                <a:ea typeface="Neue Einstellung"/>
                <a:cs typeface="Neue Einstellung"/>
                <a:sym typeface="Neue Einstellung"/>
              </a:rPr>
              <a:t>To support employers in </a:t>
            </a:r>
            <a:r>
              <a:rPr lang="en-US" sz="2600" b="1">
                <a:solidFill>
                  <a:srgbClr val="000000"/>
                </a:solidFill>
                <a:latin typeface="Neue Einstellung Bold"/>
                <a:ea typeface="Neue Einstellung Bold"/>
                <a:cs typeface="Neue Einstellung Bold"/>
                <a:sym typeface="Neue Einstellung Bold"/>
              </a:rPr>
              <a:t>hiring, retaining and promoting</a:t>
            </a:r>
            <a:r>
              <a:rPr lang="en-US" sz="2600">
                <a:solidFill>
                  <a:srgbClr val="000000"/>
                </a:solidFill>
                <a:latin typeface="Neue Einstellung"/>
                <a:ea typeface="Neue Einstellung"/>
                <a:cs typeface="Neue Einstellung"/>
                <a:sym typeface="Neue Einstellung"/>
              </a:rPr>
              <a:t> disabled employees, creating </a:t>
            </a:r>
            <a:r>
              <a:rPr lang="en-US" sz="2600" b="1">
                <a:solidFill>
                  <a:srgbClr val="000000"/>
                </a:solidFill>
                <a:latin typeface="Neue Einstellung Bold"/>
                <a:ea typeface="Neue Einstellung Bold"/>
                <a:cs typeface="Neue Einstellung Bold"/>
                <a:sym typeface="Neue Einstellung Bold"/>
              </a:rPr>
              <a:t>inclusive workplaces</a:t>
            </a:r>
          </a:p>
        </p:txBody>
      </p:sp>
      <p:sp>
        <p:nvSpPr>
          <p:cNvPr id="7" name="TextBox 7"/>
          <p:cNvSpPr txBox="1"/>
          <p:nvPr/>
        </p:nvSpPr>
        <p:spPr>
          <a:xfrm>
            <a:off x="13110780" y="6560745"/>
            <a:ext cx="4402818" cy="3347720"/>
          </a:xfrm>
          <a:prstGeom prst="rect">
            <a:avLst/>
          </a:prstGeom>
        </p:spPr>
        <p:txBody>
          <a:bodyPr lIns="0" tIns="0" rIns="0" bIns="0" rtlCol="0" anchor="t">
            <a:spAutoFit/>
          </a:bodyPr>
          <a:lstStyle/>
          <a:p>
            <a:pPr algn="ctr">
              <a:lnSpc>
                <a:spcPts val="4620"/>
              </a:lnSpc>
            </a:pPr>
            <a:r>
              <a:rPr lang="en-US" sz="3300" b="1">
                <a:solidFill>
                  <a:srgbClr val="000000"/>
                </a:solidFill>
                <a:latin typeface="Neue Einstellung Bold"/>
                <a:ea typeface="Neue Einstellung Bold"/>
                <a:cs typeface="Neue Einstellung Bold"/>
                <a:sym typeface="Neue Einstellung Bold"/>
              </a:rPr>
              <a:t>What it will be</a:t>
            </a:r>
          </a:p>
          <a:p>
            <a:pPr algn="ctr">
              <a:lnSpc>
                <a:spcPts val="3640"/>
              </a:lnSpc>
            </a:pPr>
            <a:endParaRPr lang="en-US" sz="3300" b="1">
              <a:solidFill>
                <a:srgbClr val="000000"/>
              </a:solidFill>
              <a:latin typeface="Neue Einstellung Bold"/>
              <a:ea typeface="Neue Einstellung Bold"/>
              <a:cs typeface="Neue Einstellung Bold"/>
              <a:sym typeface="Neue Einstellung Bold"/>
            </a:endParaRPr>
          </a:p>
          <a:p>
            <a:pPr algn="ctr">
              <a:lnSpc>
                <a:spcPts val="3640"/>
              </a:lnSpc>
            </a:pPr>
            <a:r>
              <a:rPr lang="en-US" sz="2600" b="1">
                <a:solidFill>
                  <a:srgbClr val="000000"/>
                </a:solidFill>
                <a:latin typeface="Neue Einstellung Bold"/>
                <a:ea typeface="Neue Einstellung Bold"/>
                <a:cs typeface="Neue Einstellung Bold"/>
                <a:sym typeface="Neue Einstellung Bold"/>
              </a:rPr>
              <a:t>Freely accessible web platform/software </a:t>
            </a:r>
            <a:r>
              <a:rPr lang="en-US" sz="2600">
                <a:solidFill>
                  <a:srgbClr val="000000"/>
                </a:solidFill>
                <a:latin typeface="Neue Einstellung"/>
                <a:ea typeface="Neue Einstellung"/>
                <a:cs typeface="Neue Einstellung"/>
                <a:sym typeface="Neue Einstellung"/>
              </a:rPr>
              <a:t>providing employers with an</a:t>
            </a:r>
            <a:r>
              <a:rPr lang="en-US" sz="2600" b="1">
                <a:solidFill>
                  <a:srgbClr val="000000"/>
                </a:solidFill>
                <a:latin typeface="Neue Einstellung Bold"/>
                <a:ea typeface="Neue Einstellung Bold"/>
                <a:cs typeface="Neue Einstellung Bold"/>
                <a:sym typeface="Neue Einstellung Bold"/>
              </a:rPr>
              <a:t> improvement focused tool</a:t>
            </a:r>
            <a:r>
              <a:rPr lang="en-US" sz="2600">
                <a:solidFill>
                  <a:srgbClr val="000000"/>
                </a:solidFill>
                <a:latin typeface="Neue Einstellung"/>
                <a:ea typeface="Neue Einstellung"/>
                <a:cs typeface="Neue Einstellung"/>
                <a:sym typeface="Neue Einstellung"/>
              </a:rPr>
              <a:t> for self-review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E772744-8BA9-5E5E-D3B7-21DCBE123E5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Framework domains</a:t>
            </a:r>
          </a:p>
        </p:txBody>
      </p:sp>
      <p:sp>
        <p:nvSpPr>
          <p:cNvPr id="9" name="TextBox 9"/>
          <p:cNvSpPr txBox="1"/>
          <p:nvPr/>
        </p:nvSpPr>
        <p:spPr>
          <a:xfrm>
            <a:off x="3688495" y="461984"/>
            <a:ext cx="6186832" cy="1689100"/>
          </a:xfrm>
          <a:prstGeom prst="rect">
            <a:avLst/>
          </a:prstGeom>
        </p:spPr>
        <p:txBody>
          <a:bodyPr lIns="0" tIns="0" rIns="0" bIns="0" rtlCol="0" anchor="t">
            <a:spAutoFit/>
          </a:bodyPr>
          <a:lstStyle/>
          <a:p>
            <a:pPr algn="ctr">
              <a:lnSpc>
                <a:spcPts val="6750"/>
              </a:lnSpc>
            </a:pPr>
            <a:r>
              <a:rPr lang="en-US" sz="4500" b="1" spc="-89">
                <a:solidFill>
                  <a:srgbClr val="000000"/>
                </a:solidFill>
                <a:latin typeface="Neue Einstellung Bold"/>
                <a:ea typeface="Neue Einstellung Bold"/>
                <a:cs typeface="Neue Einstellung Bold"/>
                <a:sym typeface="Neue Einstellung Bold"/>
              </a:rPr>
              <a:t>WIDE Framework Domains</a:t>
            </a:r>
          </a:p>
        </p:txBody>
      </p:sp>
      <p:sp>
        <p:nvSpPr>
          <p:cNvPr id="2" name="Freeform 2">
            <a:extLst>
              <a:ext uri="{C183D7F6-B498-43B3-948B-1728B52AA6E4}">
                <adec:decorative xmlns:adec="http://schemas.microsoft.com/office/drawing/2017/decorative" val="1"/>
              </a:ext>
            </a:extLst>
          </p:cNvPr>
          <p:cNvSpPr/>
          <p:nvPr/>
        </p:nvSpPr>
        <p:spPr>
          <a:xfrm>
            <a:off x="11529212" y="0"/>
            <a:ext cx="5730088" cy="10287000"/>
          </a:xfrm>
          <a:custGeom>
            <a:avLst/>
            <a:gdLst/>
            <a:ahLst/>
            <a:cxnLst/>
            <a:rect l="l" t="t" r="r" b="b"/>
            <a:pathLst>
              <a:path w="5730088" h="10287000">
                <a:moveTo>
                  <a:pt x="0" y="0"/>
                </a:moveTo>
                <a:lnTo>
                  <a:pt x="5730088" y="0"/>
                </a:lnTo>
                <a:lnTo>
                  <a:pt x="5730088" y="10287000"/>
                </a:lnTo>
                <a:lnTo>
                  <a:pt x="0" y="10287000"/>
                </a:lnTo>
                <a:lnTo>
                  <a:pt x="0" y="0"/>
                </a:lnTo>
                <a:close/>
              </a:path>
            </a:pathLst>
          </a:custGeom>
          <a:blipFill>
            <a:blip r:embed="rId3">
              <a:alphaModFix amt="40000"/>
            </a:blip>
            <a:stretch>
              <a:fillRect l="-7784" r="-7784"/>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5799125" y="-24897"/>
            <a:ext cx="5730088" cy="10287000"/>
          </a:xfrm>
          <a:custGeom>
            <a:avLst/>
            <a:gdLst/>
            <a:ahLst/>
            <a:cxnLst/>
            <a:rect l="l" t="t" r="r" b="b"/>
            <a:pathLst>
              <a:path w="5730088" h="10287000">
                <a:moveTo>
                  <a:pt x="0" y="0"/>
                </a:moveTo>
                <a:lnTo>
                  <a:pt x="5730087" y="0"/>
                </a:lnTo>
                <a:lnTo>
                  <a:pt x="5730087" y="10287000"/>
                </a:lnTo>
                <a:lnTo>
                  <a:pt x="0" y="10287000"/>
                </a:lnTo>
                <a:lnTo>
                  <a:pt x="0" y="0"/>
                </a:lnTo>
                <a:close/>
              </a:path>
            </a:pathLst>
          </a:custGeom>
          <a:blipFill>
            <a:blip r:embed="rId3">
              <a:alphaModFix amt="40000"/>
            </a:blip>
            <a:stretch>
              <a:fillRect l="-7784" r="-7784"/>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0" y="0"/>
            <a:ext cx="5730088" cy="10287000"/>
          </a:xfrm>
          <a:custGeom>
            <a:avLst/>
            <a:gdLst/>
            <a:ahLst/>
            <a:cxnLst/>
            <a:rect l="l" t="t" r="r" b="b"/>
            <a:pathLst>
              <a:path w="5730088" h="10287000">
                <a:moveTo>
                  <a:pt x="0" y="0"/>
                </a:moveTo>
                <a:lnTo>
                  <a:pt x="5730088" y="0"/>
                </a:lnTo>
                <a:lnTo>
                  <a:pt x="5730088" y="10287000"/>
                </a:lnTo>
                <a:lnTo>
                  <a:pt x="0" y="10287000"/>
                </a:lnTo>
                <a:lnTo>
                  <a:pt x="0" y="0"/>
                </a:lnTo>
                <a:close/>
              </a:path>
            </a:pathLst>
          </a:custGeom>
          <a:blipFill>
            <a:blip r:embed="rId3">
              <a:alphaModFix amt="40000"/>
            </a:blip>
            <a:stretch>
              <a:fillRect l="-7784" r="-7784"/>
            </a:stretch>
          </a:blipFill>
        </p:spPr>
        <p:txBody>
          <a:bodyPr/>
          <a:lstStyle/>
          <a:p>
            <a:endParaRPr lang="en-GB"/>
          </a:p>
        </p:txBody>
      </p:sp>
      <p:sp>
        <p:nvSpPr>
          <p:cNvPr id="5" name="Freeform 5" descr="An image showing the two themes of culture and practices. Under these headings are the 6 domains. under culture is policy and strategy, environment and training. Under practices are recruitment, supports and performance and progression"/>
          <p:cNvSpPr/>
          <p:nvPr/>
        </p:nvSpPr>
        <p:spPr>
          <a:xfrm>
            <a:off x="556521" y="2419116"/>
            <a:ext cx="11661058" cy="7069517"/>
          </a:xfrm>
          <a:custGeom>
            <a:avLst/>
            <a:gdLst/>
            <a:ahLst/>
            <a:cxnLst/>
            <a:rect l="l" t="t" r="r" b="b"/>
            <a:pathLst>
              <a:path w="11661058" h="7069517">
                <a:moveTo>
                  <a:pt x="0" y="0"/>
                </a:moveTo>
                <a:lnTo>
                  <a:pt x="11661058" y="0"/>
                </a:lnTo>
                <a:lnTo>
                  <a:pt x="11661058" y="7069517"/>
                </a:lnTo>
                <a:lnTo>
                  <a:pt x="0" y="7069517"/>
                </a:lnTo>
                <a:lnTo>
                  <a:pt x="0" y="0"/>
                </a:lnTo>
                <a:close/>
              </a:path>
            </a:pathLst>
          </a:custGeom>
          <a:blipFill>
            <a:blip r:embed="rId4"/>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17259300" y="159016"/>
            <a:ext cx="5730088" cy="10287000"/>
          </a:xfrm>
          <a:custGeom>
            <a:avLst/>
            <a:gdLst/>
            <a:ahLst/>
            <a:cxnLst/>
            <a:rect l="l" t="t" r="r" b="b"/>
            <a:pathLst>
              <a:path w="5730088" h="10287000">
                <a:moveTo>
                  <a:pt x="0" y="0"/>
                </a:moveTo>
                <a:lnTo>
                  <a:pt x="5730088" y="0"/>
                </a:lnTo>
                <a:lnTo>
                  <a:pt x="5730088" y="10287000"/>
                </a:lnTo>
                <a:lnTo>
                  <a:pt x="0" y="10287000"/>
                </a:lnTo>
                <a:lnTo>
                  <a:pt x="0" y="0"/>
                </a:lnTo>
                <a:close/>
              </a:path>
            </a:pathLst>
          </a:custGeom>
          <a:blipFill>
            <a:blip r:embed="rId3">
              <a:alphaModFix amt="40000"/>
            </a:blip>
            <a:stretch>
              <a:fillRect l="-7784" r="-7784"/>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rot="715091">
            <a:off x="14822290" y="283106"/>
            <a:ext cx="2980872" cy="3213878"/>
          </a:xfrm>
          <a:custGeom>
            <a:avLst/>
            <a:gdLst/>
            <a:ahLst/>
            <a:cxnLst/>
            <a:rect l="l" t="t" r="r" b="b"/>
            <a:pathLst>
              <a:path w="2980872" h="3213878">
                <a:moveTo>
                  <a:pt x="0" y="0"/>
                </a:moveTo>
                <a:lnTo>
                  <a:pt x="2980872" y="0"/>
                </a:lnTo>
                <a:lnTo>
                  <a:pt x="2980872" y="3213878"/>
                </a:lnTo>
                <a:lnTo>
                  <a:pt x="0" y="3213878"/>
                </a:lnTo>
                <a:lnTo>
                  <a:pt x="0" y="0"/>
                </a:lnTo>
                <a:close/>
              </a:path>
            </a:pathLst>
          </a:custGeom>
          <a:blipFill>
            <a:blip r:embed="rId5"/>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rot="10349716" flipH="1">
            <a:off x="12686318" y="3153705"/>
            <a:ext cx="1681917" cy="508780"/>
          </a:xfrm>
          <a:custGeom>
            <a:avLst/>
            <a:gdLst/>
            <a:ahLst/>
            <a:cxnLst/>
            <a:rect l="l" t="t" r="r" b="b"/>
            <a:pathLst>
              <a:path w="1681917" h="508780">
                <a:moveTo>
                  <a:pt x="1681916" y="0"/>
                </a:moveTo>
                <a:lnTo>
                  <a:pt x="0" y="0"/>
                </a:lnTo>
                <a:lnTo>
                  <a:pt x="0" y="508780"/>
                </a:lnTo>
                <a:lnTo>
                  <a:pt x="1681916" y="508780"/>
                </a:lnTo>
                <a:lnTo>
                  <a:pt x="16819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12544891" y="4205182"/>
            <a:ext cx="5557999" cy="2628900"/>
          </a:xfrm>
          <a:prstGeom prst="rect">
            <a:avLst/>
          </a:prstGeom>
        </p:spPr>
        <p:txBody>
          <a:bodyPr lIns="0" tIns="0" rIns="0" bIns="0" rtlCol="0" anchor="t">
            <a:spAutoFit/>
          </a:bodyPr>
          <a:lstStyle/>
          <a:p>
            <a:pPr algn="ctr">
              <a:lnSpc>
                <a:spcPts val="5250"/>
              </a:lnSpc>
            </a:pPr>
            <a:r>
              <a:rPr lang="en-US" sz="3500" spc="-70" dirty="0">
                <a:solidFill>
                  <a:srgbClr val="000000"/>
                </a:solidFill>
                <a:latin typeface="Neue Einstellung"/>
                <a:ea typeface="Neue Einstellung"/>
                <a:cs typeface="Neue Einstellung"/>
                <a:sym typeface="Neue Einstellung"/>
              </a:rPr>
              <a:t>Inspired by the UDL Framework</a:t>
            </a:r>
          </a:p>
          <a:p>
            <a:pPr algn="ctr">
              <a:lnSpc>
                <a:spcPts val="5250"/>
              </a:lnSpc>
            </a:pPr>
            <a:r>
              <a:rPr lang="en-US" sz="3500" spc="-70" dirty="0">
                <a:solidFill>
                  <a:srgbClr val="000000"/>
                </a:solidFill>
                <a:latin typeface="Neue Einstellung"/>
                <a:ea typeface="Neue Einstellung"/>
                <a:cs typeface="Neue Einstellung"/>
                <a:sym typeface="Neue Einstellung"/>
              </a:rPr>
              <a:t> (Trusted, flexible and visible)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38520" y="320131"/>
            <a:ext cx="16765350" cy="9695748"/>
          </a:xfrm>
          <a:custGeom>
            <a:avLst/>
            <a:gdLst/>
            <a:ahLst/>
            <a:cxnLst/>
            <a:rect l="l" t="t" r="r" b="b"/>
            <a:pathLst>
              <a:path w="16765350" h="9695748">
                <a:moveTo>
                  <a:pt x="0" y="0"/>
                </a:moveTo>
                <a:lnTo>
                  <a:pt x="16765350" y="0"/>
                </a:lnTo>
                <a:lnTo>
                  <a:pt x="16765350" y="9695748"/>
                </a:lnTo>
                <a:lnTo>
                  <a:pt x="0" y="9695748"/>
                </a:lnTo>
                <a:lnTo>
                  <a:pt x="0" y="0"/>
                </a:lnTo>
                <a:close/>
              </a:path>
            </a:pathLst>
          </a:custGeom>
          <a:blipFill>
            <a:blip r:embed="rId3">
              <a:extLst>
                <a:ext uri="{96DAC541-7B7A-43D3-8B79-37D633B846F1}">
                  <asvg:svgBlip xmlns:asvg="http://schemas.microsoft.com/office/drawing/2016/SVG/main" r:embed="rId4"/>
                </a:ext>
              </a:extLst>
            </a:blip>
            <a:stretch>
              <a:fillRect l="-8860"/>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5073396" y="167560"/>
            <a:ext cx="1343379" cy="1722280"/>
          </a:xfrm>
          <a:custGeom>
            <a:avLst/>
            <a:gdLst/>
            <a:ahLst/>
            <a:cxnLst/>
            <a:rect l="l" t="t" r="r" b="b"/>
            <a:pathLst>
              <a:path w="1343379" h="1722280">
                <a:moveTo>
                  <a:pt x="0" y="0"/>
                </a:moveTo>
                <a:lnTo>
                  <a:pt x="1343378" y="0"/>
                </a:lnTo>
                <a:lnTo>
                  <a:pt x="1343378" y="1722280"/>
                </a:lnTo>
                <a:lnTo>
                  <a:pt x="0" y="1722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4108643" y="5199474"/>
            <a:ext cx="1343379" cy="1722280"/>
          </a:xfrm>
          <a:custGeom>
            <a:avLst/>
            <a:gdLst/>
            <a:ahLst/>
            <a:cxnLst/>
            <a:rect l="l" t="t" r="r" b="b"/>
            <a:pathLst>
              <a:path w="1343379" h="1722280">
                <a:moveTo>
                  <a:pt x="0" y="0"/>
                </a:moveTo>
                <a:lnTo>
                  <a:pt x="1343378" y="0"/>
                </a:lnTo>
                <a:lnTo>
                  <a:pt x="1343378" y="1722280"/>
                </a:lnTo>
                <a:lnTo>
                  <a:pt x="0" y="17222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a:extLst>
              <a:ext uri="{C183D7F6-B498-43B3-948B-1728B52AA6E4}">
                <adec:decorative xmlns:adec="http://schemas.microsoft.com/office/drawing/2017/decorative" val="1"/>
              </a:ext>
            </a:extLst>
          </p:cNvPr>
          <p:cNvSpPr/>
          <p:nvPr/>
        </p:nvSpPr>
        <p:spPr>
          <a:xfrm>
            <a:off x="8145712" y="3164389"/>
            <a:ext cx="1343379" cy="1722280"/>
          </a:xfrm>
          <a:custGeom>
            <a:avLst/>
            <a:gdLst/>
            <a:ahLst/>
            <a:cxnLst/>
            <a:rect l="l" t="t" r="r" b="b"/>
            <a:pathLst>
              <a:path w="1343379" h="1722280">
                <a:moveTo>
                  <a:pt x="0" y="0"/>
                </a:moveTo>
                <a:lnTo>
                  <a:pt x="1343379" y="0"/>
                </a:lnTo>
                <a:lnTo>
                  <a:pt x="1343379" y="1722280"/>
                </a:lnTo>
                <a:lnTo>
                  <a:pt x="0" y="17222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15128765" y="2221845"/>
            <a:ext cx="3885528" cy="2921655"/>
          </a:xfrm>
          <a:custGeom>
            <a:avLst/>
            <a:gdLst/>
            <a:ahLst/>
            <a:cxnLst/>
            <a:rect l="l" t="t" r="r" b="b"/>
            <a:pathLst>
              <a:path w="3885528" h="2921655">
                <a:moveTo>
                  <a:pt x="0" y="0"/>
                </a:moveTo>
                <a:lnTo>
                  <a:pt x="3885528" y="0"/>
                </a:lnTo>
                <a:lnTo>
                  <a:pt x="3885528" y="2921655"/>
                </a:lnTo>
                <a:lnTo>
                  <a:pt x="0" y="2921655"/>
                </a:lnTo>
                <a:lnTo>
                  <a:pt x="0" y="0"/>
                </a:lnTo>
                <a:close/>
              </a:path>
            </a:pathLst>
          </a:custGeom>
          <a:blipFill>
            <a:blip r:embed="rId11"/>
            <a:stretch>
              <a:fillRect l="-20400" t="-29140" b="-111192"/>
            </a:stretch>
          </a:blipFill>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a:off x="14457076" y="2527456"/>
            <a:ext cx="1343379" cy="1722280"/>
          </a:xfrm>
          <a:custGeom>
            <a:avLst/>
            <a:gdLst/>
            <a:ahLst/>
            <a:cxnLst/>
            <a:rect l="l" t="t" r="r" b="b"/>
            <a:pathLst>
              <a:path w="1343379" h="1722280">
                <a:moveTo>
                  <a:pt x="0" y="0"/>
                </a:moveTo>
                <a:lnTo>
                  <a:pt x="1343379" y="0"/>
                </a:lnTo>
                <a:lnTo>
                  <a:pt x="1343379" y="1722281"/>
                </a:lnTo>
                <a:lnTo>
                  <a:pt x="0" y="17222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3881259" y="320131"/>
            <a:ext cx="3838393" cy="2135106"/>
          </a:xfrm>
          <a:custGeom>
            <a:avLst/>
            <a:gdLst/>
            <a:ahLst/>
            <a:cxnLst/>
            <a:rect l="l" t="t" r="r" b="b"/>
            <a:pathLst>
              <a:path w="3838393" h="2135106">
                <a:moveTo>
                  <a:pt x="0" y="0"/>
                </a:moveTo>
                <a:lnTo>
                  <a:pt x="3838392" y="0"/>
                </a:lnTo>
                <a:lnTo>
                  <a:pt x="3838392" y="2135106"/>
                </a:lnTo>
                <a:lnTo>
                  <a:pt x="0" y="21351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rot="3467889">
            <a:off x="9284566" y="8749430"/>
            <a:ext cx="409049" cy="1253791"/>
          </a:xfrm>
          <a:custGeom>
            <a:avLst/>
            <a:gdLst/>
            <a:ahLst/>
            <a:cxnLst/>
            <a:rect l="l" t="t" r="r" b="b"/>
            <a:pathLst>
              <a:path w="409049" h="1253791">
                <a:moveTo>
                  <a:pt x="0" y="0"/>
                </a:moveTo>
                <a:lnTo>
                  <a:pt x="409049" y="0"/>
                </a:lnTo>
                <a:lnTo>
                  <a:pt x="409049" y="1253790"/>
                </a:lnTo>
                <a:lnTo>
                  <a:pt x="0" y="1253790"/>
                </a:lnTo>
                <a:lnTo>
                  <a:pt x="0" y="0"/>
                </a:lnTo>
                <a:close/>
              </a:path>
            </a:pathLst>
          </a:custGeom>
          <a:blipFill>
            <a:blip r:embed="rId16"/>
            <a:stretch>
              <a:fillRect/>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flipH="1">
            <a:off x="9398380" y="8226402"/>
            <a:ext cx="2063797" cy="2063797"/>
          </a:xfrm>
          <a:custGeom>
            <a:avLst/>
            <a:gdLst/>
            <a:ahLst/>
            <a:cxnLst/>
            <a:rect l="l" t="t" r="r" b="b"/>
            <a:pathLst>
              <a:path w="2063797" h="2063797">
                <a:moveTo>
                  <a:pt x="2063797" y="0"/>
                </a:moveTo>
                <a:lnTo>
                  <a:pt x="0" y="0"/>
                </a:lnTo>
                <a:lnTo>
                  <a:pt x="0" y="2063796"/>
                </a:lnTo>
                <a:lnTo>
                  <a:pt x="2063797" y="2063796"/>
                </a:lnTo>
                <a:lnTo>
                  <a:pt x="2063797" y="0"/>
                </a:lnTo>
                <a:close/>
              </a:path>
            </a:pathLst>
          </a:custGeom>
          <a:blipFill>
            <a:blip r:embed="rId17"/>
            <a:stretch>
              <a:fillRect/>
            </a:stretch>
          </a:blipFill>
        </p:spPr>
        <p:txBody>
          <a:bodyPr/>
          <a:lstStyle/>
          <a:p>
            <a:endParaRPr lang="en-GB"/>
          </a:p>
        </p:txBody>
      </p:sp>
      <p:sp>
        <p:nvSpPr>
          <p:cNvPr id="23" name="Title 22">
            <a:extLst>
              <a:ext uri="{FF2B5EF4-FFF2-40B4-BE49-F238E27FC236}">
                <a16:creationId xmlns:a16="http://schemas.microsoft.com/office/drawing/2014/main" id="{416B1232-F066-9407-3263-A73BF085773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IE" dirty="0"/>
              <a:t>Methodology</a:t>
            </a:r>
          </a:p>
        </p:txBody>
      </p:sp>
      <p:sp>
        <p:nvSpPr>
          <p:cNvPr id="15" name="TextBox 15"/>
          <p:cNvSpPr txBox="1"/>
          <p:nvPr/>
        </p:nvSpPr>
        <p:spPr>
          <a:xfrm>
            <a:off x="6456673" y="400685"/>
            <a:ext cx="4574934" cy="1170306"/>
          </a:xfrm>
          <a:prstGeom prst="rect">
            <a:avLst/>
          </a:prstGeom>
        </p:spPr>
        <p:txBody>
          <a:bodyPr lIns="0" tIns="0" rIns="0" bIns="0" rtlCol="0" anchor="t">
            <a:spAutoFit/>
          </a:bodyPr>
          <a:lstStyle/>
          <a:p>
            <a:pPr algn="ctr">
              <a:lnSpc>
                <a:spcPts val="4799"/>
              </a:lnSpc>
            </a:pPr>
            <a:r>
              <a:rPr lang="en-US" sz="3199">
                <a:solidFill>
                  <a:srgbClr val="000000"/>
                </a:solidFill>
                <a:latin typeface="Neue Einstellung"/>
                <a:ea typeface="Neue Einstellung"/>
                <a:cs typeface="Neue Einstellung"/>
                <a:sym typeface="Neue Einstellung"/>
              </a:rPr>
              <a:t>Consultations with </a:t>
            </a:r>
          </a:p>
          <a:p>
            <a:pPr algn="ctr">
              <a:lnSpc>
                <a:spcPts val="4799"/>
              </a:lnSpc>
              <a:spcBef>
                <a:spcPct val="0"/>
              </a:spcBef>
            </a:pPr>
            <a:r>
              <a:rPr lang="en-US" sz="3199" b="1">
                <a:solidFill>
                  <a:srgbClr val="000000"/>
                </a:solidFill>
                <a:latin typeface="Neue Einstellung Bold"/>
                <a:ea typeface="Neue Einstellung Bold"/>
                <a:cs typeface="Neue Einstellung Bold"/>
                <a:sym typeface="Neue Einstellung Bold"/>
              </a:rPr>
              <a:t>25 disabled people</a:t>
            </a:r>
          </a:p>
        </p:txBody>
      </p:sp>
      <p:sp>
        <p:nvSpPr>
          <p:cNvPr id="13" name="TextBox 13"/>
          <p:cNvSpPr txBox="1"/>
          <p:nvPr/>
        </p:nvSpPr>
        <p:spPr>
          <a:xfrm>
            <a:off x="9624325" y="3332574"/>
            <a:ext cx="3888662" cy="1814830"/>
          </a:xfrm>
          <a:prstGeom prst="rect">
            <a:avLst/>
          </a:prstGeom>
        </p:spPr>
        <p:txBody>
          <a:bodyPr lIns="0" tIns="0" rIns="0" bIns="0" rtlCol="0" anchor="t">
            <a:spAutoFit/>
          </a:bodyPr>
          <a:lstStyle/>
          <a:p>
            <a:pPr algn="ctr">
              <a:lnSpc>
                <a:spcPts val="4800"/>
              </a:lnSpc>
            </a:pPr>
            <a:r>
              <a:rPr lang="en-US" sz="3200">
                <a:solidFill>
                  <a:srgbClr val="000000"/>
                </a:solidFill>
                <a:latin typeface="Neue Einstellung"/>
                <a:ea typeface="Neue Einstellung"/>
                <a:cs typeface="Neue Einstellung"/>
                <a:sym typeface="Neue Einstellung"/>
              </a:rPr>
              <a:t>Consultations with </a:t>
            </a:r>
          </a:p>
          <a:p>
            <a:pPr algn="ctr">
              <a:lnSpc>
                <a:spcPts val="4800"/>
              </a:lnSpc>
              <a:spcBef>
                <a:spcPct val="0"/>
              </a:spcBef>
            </a:pPr>
            <a:r>
              <a:rPr lang="en-US" sz="3200" b="1">
                <a:solidFill>
                  <a:srgbClr val="000000"/>
                </a:solidFill>
                <a:latin typeface="Neue Einstellung Bold"/>
                <a:ea typeface="Neue Einstellung Bold"/>
                <a:cs typeface="Neue Einstellung Bold"/>
                <a:sym typeface="Neue Einstellung Bold"/>
              </a:rPr>
              <a:t>33 disability organisations</a:t>
            </a:r>
          </a:p>
        </p:txBody>
      </p:sp>
      <p:sp>
        <p:nvSpPr>
          <p:cNvPr id="14" name="TextBox 14"/>
          <p:cNvSpPr txBox="1"/>
          <p:nvPr/>
        </p:nvSpPr>
        <p:spPr>
          <a:xfrm>
            <a:off x="4108643" y="7099253"/>
            <a:ext cx="3695416" cy="1198880"/>
          </a:xfrm>
          <a:prstGeom prst="rect">
            <a:avLst/>
          </a:prstGeom>
        </p:spPr>
        <p:txBody>
          <a:bodyPr lIns="0" tIns="0" rIns="0" bIns="0" rtlCol="0" anchor="t">
            <a:spAutoFit/>
          </a:bodyPr>
          <a:lstStyle/>
          <a:p>
            <a:pPr algn="ctr">
              <a:lnSpc>
                <a:spcPts val="4800"/>
              </a:lnSpc>
            </a:pPr>
            <a:r>
              <a:rPr lang="en-US" sz="3200">
                <a:solidFill>
                  <a:srgbClr val="000000"/>
                </a:solidFill>
                <a:latin typeface="Neue Einstellung"/>
                <a:ea typeface="Neue Einstellung"/>
                <a:cs typeface="Neue Einstellung"/>
                <a:sym typeface="Neue Einstellung"/>
              </a:rPr>
              <a:t>Consultations with </a:t>
            </a:r>
          </a:p>
          <a:p>
            <a:pPr algn="ctr">
              <a:lnSpc>
                <a:spcPts val="4800"/>
              </a:lnSpc>
              <a:spcBef>
                <a:spcPct val="0"/>
              </a:spcBef>
            </a:pPr>
            <a:r>
              <a:rPr lang="en-US" sz="3200" b="1">
                <a:solidFill>
                  <a:srgbClr val="000000"/>
                </a:solidFill>
                <a:latin typeface="Neue Einstellung Bold"/>
                <a:ea typeface="Neue Einstellung Bold"/>
                <a:cs typeface="Neue Einstellung Bold"/>
                <a:sym typeface="Neue Einstellung Bold"/>
              </a:rPr>
              <a:t>14 employers</a:t>
            </a:r>
            <a:r>
              <a:rPr lang="en-US" sz="3200">
                <a:solidFill>
                  <a:srgbClr val="000000"/>
                </a:solidFill>
                <a:latin typeface="Neue Einstellung"/>
                <a:ea typeface="Neue Einstellung"/>
                <a:cs typeface="Neue Einstellung"/>
                <a:sym typeface="Neue Einstellung"/>
              </a:rPr>
              <a:t> </a:t>
            </a:r>
          </a:p>
        </p:txBody>
      </p:sp>
      <p:sp>
        <p:nvSpPr>
          <p:cNvPr id="12" name="TextBox 12"/>
          <p:cNvSpPr txBox="1"/>
          <p:nvPr/>
        </p:nvSpPr>
        <p:spPr>
          <a:xfrm>
            <a:off x="10430278" y="7163388"/>
            <a:ext cx="1977223" cy="582930"/>
          </a:xfrm>
          <a:prstGeom prst="rect">
            <a:avLst/>
          </a:prstGeom>
        </p:spPr>
        <p:txBody>
          <a:bodyPr lIns="0" tIns="0" rIns="0" bIns="0" rtlCol="0" anchor="t">
            <a:spAutoFit/>
          </a:bodyPr>
          <a:lstStyle/>
          <a:p>
            <a:pPr algn="ctr">
              <a:lnSpc>
                <a:spcPts val="4800"/>
              </a:lnSpc>
              <a:spcBef>
                <a:spcPct val="0"/>
              </a:spcBef>
            </a:pPr>
            <a:r>
              <a:rPr lang="en-US" sz="3200">
                <a:solidFill>
                  <a:srgbClr val="000000"/>
                </a:solidFill>
                <a:latin typeface="Neue Einstellung"/>
                <a:ea typeface="Neue Einstellung"/>
                <a:cs typeface="Neue Einstellung"/>
                <a:sym typeface="Neue Einstellung"/>
              </a:rPr>
              <a:t>Analysis</a:t>
            </a:r>
          </a:p>
        </p:txBody>
      </p:sp>
      <p:sp>
        <p:nvSpPr>
          <p:cNvPr id="11" name="TextBox 11"/>
          <p:cNvSpPr txBox="1"/>
          <p:nvPr/>
        </p:nvSpPr>
        <p:spPr>
          <a:xfrm>
            <a:off x="14457076" y="5934075"/>
            <a:ext cx="3892177" cy="1814830"/>
          </a:xfrm>
          <a:prstGeom prst="rect">
            <a:avLst/>
          </a:prstGeom>
        </p:spPr>
        <p:txBody>
          <a:bodyPr lIns="0" tIns="0" rIns="0" bIns="0" rtlCol="0" anchor="t">
            <a:spAutoFit/>
          </a:bodyPr>
          <a:lstStyle/>
          <a:p>
            <a:pPr algn="ctr">
              <a:lnSpc>
                <a:spcPts val="4800"/>
              </a:lnSpc>
            </a:pPr>
            <a:r>
              <a:rPr lang="en-US" sz="3200">
                <a:solidFill>
                  <a:srgbClr val="000000"/>
                </a:solidFill>
                <a:latin typeface="Neue Einstellung"/>
                <a:ea typeface="Neue Einstellung"/>
                <a:cs typeface="Neue Einstellung"/>
                <a:sym typeface="Neue Einstellung"/>
              </a:rPr>
              <a:t>Creation of the </a:t>
            </a:r>
          </a:p>
          <a:p>
            <a:pPr algn="ctr">
              <a:lnSpc>
                <a:spcPts val="4800"/>
              </a:lnSpc>
              <a:spcBef>
                <a:spcPct val="0"/>
              </a:spcBef>
            </a:pPr>
            <a:r>
              <a:rPr lang="en-US" sz="3200" b="1">
                <a:solidFill>
                  <a:srgbClr val="000000"/>
                </a:solidFill>
                <a:latin typeface="Neue Einstellung Bold"/>
                <a:ea typeface="Neue Einstellung Bold"/>
                <a:cs typeface="Neue Einstellung Bold"/>
                <a:sym typeface="Neue Einstellung Bold"/>
              </a:rPr>
              <a:t>6th Framework draft</a:t>
            </a:r>
          </a:p>
        </p:txBody>
      </p:sp>
      <p:grpSp>
        <p:nvGrpSpPr>
          <p:cNvPr id="16" name="Group 16">
            <a:extLst>
              <a:ext uri="{C183D7F6-B498-43B3-948B-1728B52AA6E4}">
                <adec:decorative xmlns:adec="http://schemas.microsoft.com/office/drawing/2017/decorative" val="1"/>
              </a:ext>
            </a:extLst>
          </p:cNvPr>
          <p:cNvGrpSpPr/>
          <p:nvPr/>
        </p:nvGrpSpPr>
        <p:grpSpPr>
          <a:xfrm rot="5400000">
            <a:off x="-8131184" y="-1072637"/>
            <a:ext cx="18288000" cy="5924954"/>
            <a:chOff x="0" y="0"/>
            <a:chExt cx="4816593" cy="1560482"/>
          </a:xfrm>
        </p:grpSpPr>
        <p:sp>
          <p:nvSpPr>
            <p:cNvPr id="17" name="Freeform 17">
              <a:extLst>
                <a:ext uri="{C183D7F6-B498-43B3-948B-1728B52AA6E4}">
                  <adec:decorative xmlns:adec="http://schemas.microsoft.com/office/drawing/2017/decorative" val="1"/>
                </a:ext>
              </a:extLst>
            </p:cNvPr>
            <p:cNvSpPr/>
            <p:nvPr/>
          </p:nvSpPr>
          <p:spPr>
            <a:xfrm>
              <a:off x="0" y="0"/>
              <a:ext cx="4816592" cy="1560482"/>
            </a:xfrm>
            <a:custGeom>
              <a:avLst/>
              <a:gdLst/>
              <a:ahLst/>
              <a:cxnLst/>
              <a:rect l="l" t="t" r="r" b="b"/>
              <a:pathLst>
                <a:path w="4816592" h="1560482">
                  <a:moveTo>
                    <a:pt x="0" y="0"/>
                  </a:moveTo>
                  <a:lnTo>
                    <a:pt x="4816592" y="0"/>
                  </a:lnTo>
                  <a:lnTo>
                    <a:pt x="4816592" y="1560482"/>
                  </a:lnTo>
                  <a:lnTo>
                    <a:pt x="0" y="1560482"/>
                  </a:lnTo>
                  <a:close/>
                </a:path>
              </a:pathLst>
            </a:custGeom>
            <a:solidFill>
              <a:srgbClr val="FFE786"/>
            </a:solidFill>
          </p:spPr>
          <p:txBody>
            <a:bodyPr/>
            <a:lstStyle/>
            <a:p>
              <a:endParaRPr lang="en-GB"/>
            </a:p>
          </p:txBody>
        </p:sp>
        <p:sp>
          <p:nvSpPr>
            <p:cNvPr id="18" name="TextBox 18"/>
            <p:cNvSpPr txBox="1"/>
            <p:nvPr/>
          </p:nvSpPr>
          <p:spPr>
            <a:xfrm>
              <a:off x="0" y="-38100"/>
              <a:ext cx="4816593" cy="1598582"/>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a:extLst>
              <a:ext uri="{C183D7F6-B498-43B3-948B-1728B52AA6E4}">
                <adec:decorative xmlns:adec="http://schemas.microsoft.com/office/drawing/2017/decorative" val="1"/>
              </a:ext>
            </a:extLst>
          </p:cNvPr>
          <p:cNvSpPr txBox="1"/>
          <p:nvPr/>
        </p:nvSpPr>
        <p:spPr>
          <a:xfrm>
            <a:off x="279890" y="1448415"/>
            <a:ext cx="3419177" cy="1432560"/>
          </a:xfrm>
          <a:prstGeom prst="rect">
            <a:avLst/>
          </a:prstGeom>
        </p:spPr>
        <p:txBody>
          <a:bodyPr lIns="0" tIns="0" rIns="0" bIns="0" rtlCol="0" anchor="t">
            <a:spAutoFit/>
          </a:bodyPr>
          <a:lstStyle/>
          <a:p>
            <a:pPr algn="ctr">
              <a:lnSpc>
                <a:spcPts val="5849"/>
              </a:lnSpc>
            </a:pPr>
            <a:r>
              <a:rPr lang="en-US" sz="3899" b="1" dirty="0">
                <a:solidFill>
                  <a:srgbClr val="000000"/>
                </a:solidFill>
                <a:latin typeface="Neue Einstellung Bold"/>
                <a:ea typeface="Neue Einstellung Bold"/>
                <a:cs typeface="Neue Einstellung Bold"/>
                <a:sym typeface="Neue Einstellung Bold"/>
              </a:rPr>
              <a:t>Methodology </a:t>
            </a:r>
          </a:p>
          <a:p>
            <a:pPr algn="ctr">
              <a:lnSpc>
                <a:spcPts val="5849"/>
              </a:lnSpc>
              <a:spcBef>
                <a:spcPct val="0"/>
              </a:spcBef>
            </a:pPr>
            <a:endParaRPr lang="en-US" sz="3899" b="1" dirty="0">
              <a:solidFill>
                <a:srgbClr val="000000"/>
              </a:solidFill>
              <a:latin typeface="Neue Einstellung Bold"/>
              <a:ea typeface="Neue Einstellung Bold"/>
              <a:cs typeface="Neue Einstellung Bold"/>
              <a:sym typeface="Neue Einstellung Bold"/>
            </a:endParaRPr>
          </a:p>
        </p:txBody>
      </p:sp>
      <p:sp>
        <p:nvSpPr>
          <p:cNvPr id="20" name="TextBox 20"/>
          <p:cNvSpPr txBox="1"/>
          <p:nvPr/>
        </p:nvSpPr>
        <p:spPr>
          <a:xfrm>
            <a:off x="13512988" y="514350"/>
            <a:ext cx="4574934" cy="1123950"/>
          </a:xfrm>
          <a:prstGeom prst="rect">
            <a:avLst/>
          </a:prstGeom>
        </p:spPr>
        <p:txBody>
          <a:bodyPr lIns="0" tIns="0" rIns="0" bIns="0" rtlCol="0" anchor="t">
            <a:spAutoFit/>
          </a:bodyPr>
          <a:lstStyle/>
          <a:p>
            <a:pPr algn="ctr">
              <a:lnSpc>
                <a:spcPts val="4500"/>
              </a:lnSpc>
            </a:pPr>
            <a:r>
              <a:rPr lang="en-US" sz="3000">
                <a:solidFill>
                  <a:srgbClr val="000000"/>
                </a:solidFill>
                <a:latin typeface="Neue Einstellung"/>
                <a:ea typeface="Neue Einstellung"/>
                <a:cs typeface="Neue Einstellung"/>
                <a:sym typeface="Neue Einstellung"/>
              </a:rPr>
              <a:t>Thank you to all our </a:t>
            </a:r>
          </a:p>
          <a:p>
            <a:pPr algn="ctr">
              <a:lnSpc>
                <a:spcPts val="4500"/>
              </a:lnSpc>
              <a:spcBef>
                <a:spcPct val="0"/>
              </a:spcBef>
            </a:pPr>
            <a:r>
              <a:rPr lang="en-US" sz="3000">
                <a:solidFill>
                  <a:srgbClr val="000000"/>
                </a:solidFill>
                <a:latin typeface="Neue Einstellung"/>
                <a:ea typeface="Neue Einstellung"/>
                <a:cs typeface="Neue Einstellung"/>
                <a:sym typeface="Neue Einstellung"/>
              </a:rPr>
              <a:t>co-researchers!</a:t>
            </a:r>
          </a:p>
        </p:txBody>
      </p:sp>
      <p:sp>
        <p:nvSpPr>
          <p:cNvPr id="21" name="Freeform 21">
            <a:extLst>
              <a:ext uri="{C183D7F6-B498-43B3-948B-1728B52AA6E4}">
                <adec:decorative xmlns:adec="http://schemas.microsoft.com/office/drawing/2017/decorative" val="1"/>
              </a:ext>
            </a:extLst>
          </p:cNvPr>
          <p:cNvSpPr/>
          <p:nvPr/>
        </p:nvSpPr>
        <p:spPr>
          <a:xfrm rot="3467889">
            <a:off x="11257652" y="8106645"/>
            <a:ext cx="409049" cy="1253791"/>
          </a:xfrm>
          <a:custGeom>
            <a:avLst/>
            <a:gdLst/>
            <a:ahLst/>
            <a:cxnLst/>
            <a:rect l="l" t="t" r="r" b="b"/>
            <a:pathLst>
              <a:path w="409049" h="1253791">
                <a:moveTo>
                  <a:pt x="0" y="0"/>
                </a:moveTo>
                <a:lnTo>
                  <a:pt x="409049" y="0"/>
                </a:lnTo>
                <a:lnTo>
                  <a:pt x="409049" y="1253790"/>
                </a:lnTo>
                <a:lnTo>
                  <a:pt x="0" y="1253790"/>
                </a:lnTo>
                <a:lnTo>
                  <a:pt x="0" y="0"/>
                </a:lnTo>
                <a:close/>
              </a:path>
            </a:pathLst>
          </a:custGeom>
          <a:blipFill>
            <a:blip r:embed="rId16"/>
            <a:stretch>
              <a:fillRect/>
            </a:stretch>
          </a:blipFill>
        </p:spPr>
        <p:txBody>
          <a:bodyPr/>
          <a:lstStyle/>
          <a:p>
            <a:endParaRPr lang="en-GB"/>
          </a:p>
        </p:txBody>
      </p:sp>
      <p:sp>
        <p:nvSpPr>
          <p:cNvPr id="22" name="Freeform 22">
            <a:extLst>
              <a:ext uri="{C183D7F6-B498-43B3-948B-1728B52AA6E4}">
                <adec:decorative xmlns:adec="http://schemas.microsoft.com/office/drawing/2017/decorative" val="1"/>
              </a:ext>
            </a:extLst>
          </p:cNvPr>
          <p:cNvSpPr/>
          <p:nvPr/>
        </p:nvSpPr>
        <p:spPr>
          <a:xfrm flipH="1">
            <a:off x="11462177" y="7613603"/>
            <a:ext cx="2063797" cy="2063797"/>
          </a:xfrm>
          <a:custGeom>
            <a:avLst/>
            <a:gdLst/>
            <a:ahLst/>
            <a:cxnLst/>
            <a:rect l="l" t="t" r="r" b="b"/>
            <a:pathLst>
              <a:path w="2063797" h="2063797">
                <a:moveTo>
                  <a:pt x="2063797" y="0"/>
                </a:moveTo>
                <a:lnTo>
                  <a:pt x="0" y="0"/>
                </a:lnTo>
                <a:lnTo>
                  <a:pt x="0" y="2063797"/>
                </a:lnTo>
                <a:lnTo>
                  <a:pt x="2063797" y="2063797"/>
                </a:lnTo>
                <a:lnTo>
                  <a:pt x="2063797" y="0"/>
                </a:lnTo>
                <a:close/>
              </a:path>
            </a:pathLst>
          </a:custGeom>
          <a:blipFill>
            <a:blip r:embed="rId17"/>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a94638-522b-41e0-a5c8-53b01322a595" xsi:nil="true"/>
    <lcf76f155ced4ddcb4097134ff3c332f xmlns="cb26e2a2-2356-4742-832f-d13de69bbd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3EAA2805582043B6C66D0C9C6BCAF9" ma:contentTypeVersion="15" ma:contentTypeDescription="Create a new document." ma:contentTypeScope="" ma:versionID="73811b1739d11429e1f818ab07314ac0">
  <xsd:schema xmlns:xsd="http://www.w3.org/2001/XMLSchema" xmlns:xs="http://www.w3.org/2001/XMLSchema" xmlns:p="http://schemas.microsoft.com/office/2006/metadata/properties" xmlns:ns2="cb26e2a2-2356-4742-832f-d13de69bbd20" xmlns:ns3="dea94638-522b-41e0-a5c8-53b01322a595" targetNamespace="http://schemas.microsoft.com/office/2006/metadata/properties" ma:root="true" ma:fieldsID="67db26d43099be390b4d5d6d5448e28a" ns2:_="" ns3:_="">
    <xsd:import namespace="cb26e2a2-2356-4742-832f-d13de69bbd20"/>
    <xsd:import namespace="dea94638-522b-41e0-a5c8-53b01322a5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6e2a2-2356-4742-832f-d13de69bb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94638-522b-41e0-a5c8-53b01322a5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c9b814f-f941-4edd-bdaa-05dc0d9914f9}" ma:internalName="TaxCatchAll" ma:showField="CatchAllData" ma:web="dea94638-522b-41e0-a5c8-53b01322a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CC2501-6253-4371-B996-14C2E77A5DDE}">
  <ds:schemaRefs>
    <ds:schemaRef ds:uri="http://schemas.microsoft.com/office/2006/metadata/properties"/>
    <ds:schemaRef ds:uri="http://schemas.microsoft.com/office/infopath/2007/PartnerControls"/>
    <ds:schemaRef ds:uri="dea94638-522b-41e0-a5c8-53b01322a595"/>
    <ds:schemaRef ds:uri="cb26e2a2-2356-4742-832f-d13de69bbd20"/>
  </ds:schemaRefs>
</ds:datastoreItem>
</file>

<file path=customXml/itemProps2.xml><?xml version="1.0" encoding="utf-8"?>
<ds:datastoreItem xmlns:ds="http://schemas.openxmlformats.org/officeDocument/2006/customXml" ds:itemID="{D32CE932-CE19-4DFD-99CC-3E73E798FD4D}">
  <ds:schemaRefs>
    <ds:schemaRef ds:uri="http://schemas.microsoft.com/sharepoint/v3/contenttype/forms"/>
  </ds:schemaRefs>
</ds:datastoreItem>
</file>

<file path=customXml/itemProps3.xml><?xml version="1.0" encoding="utf-8"?>
<ds:datastoreItem xmlns:ds="http://schemas.openxmlformats.org/officeDocument/2006/customXml" ds:itemID="{F7395008-1FF3-4095-8E5E-D17404459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6e2a2-2356-4742-832f-d13de69bbd20"/>
    <ds:schemaRef ds:uri="dea94638-522b-41e0-a5c8-53b01322a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TotalTime>
  <Words>3746</Words>
  <Application>Microsoft Office PowerPoint</Application>
  <PresentationFormat>Custom</PresentationFormat>
  <Paragraphs>343</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Neue Einstellung</vt:lpstr>
      <vt:lpstr>Open Sans 1</vt:lpstr>
      <vt:lpstr>Calibri</vt:lpstr>
      <vt:lpstr>Open Sans 1 Bold</vt:lpstr>
      <vt:lpstr>Barlow SemiCondensed Bold</vt:lpstr>
      <vt:lpstr>Neue Einstellung Bold</vt:lpstr>
      <vt:lpstr>Open Sans 2</vt:lpstr>
      <vt:lpstr>Office Theme</vt:lpstr>
      <vt:lpstr>WIDE framework</vt:lpstr>
      <vt:lpstr>Agenda</vt:lpstr>
      <vt:lpstr>Context</vt:lpstr>
      <vt:lpstr>Disability employment gap country comparison</vt:lpstr>
      <vt:lpstr>Legislative overview</vt:lpstr>
      <vt:lpstr>Two worlds apart. It’s all talk and no action.</vt:lpstr>
      <vt:lpstr>Introducing the WIDE Framework</vt:lpstr>
      <vt:lpstr>Framework domains</vt:lpstr>
      <vt:lpstr>Methodology</vt:lpstr>
      <vt:lpstr>Literature findings</vt:lpstr>
      <vt:lpstr>Irish Initiatives</vt:lpstr>
      <vt:lpstr>Findings – policy and strategy</vt:lpstr>
      <vt:lpstr>Findings - environment</vt:lpstr>
      <vt:lpstr>Findings – training and development</vt:lpstr>
      <vt:lpstr>Findings – recruitment and selection</vt:lpstr>
      <vt:lpstr>Findings – recruitment and selection 2</vt:lpstr>
      <vt:lpstr>Findings – workplace supports</vt:lpstr>
      <vt:lpstr>Findings – performance and progression</vt:lpstr>
      <vt:lpstr>The AHEAD journal</vt:lpstr>
      <vt:lpstr>Action</vt:lpstr>
      <vt:lpstr>QR code to sign up to be a tester and or get notifications for the autumn launch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Catherine Murray</dc:creator>
  <cp:lastModifiedBy>Damien Claffey</cp:lastModifiedBy>
  <cp:revision>4</cp:revision>
  <dcterms:created xsi:type="dcterms:W3CDTF">2006-08-16T00:00:00Z</dcterms:created>
  <dcterms:modified xsi:type="dcterms:W3CDTF">2025-04-28T14:31:49Z</dcterms:modified>
  <dc:identifier>DAGjYY5_sUs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0x010100983EAA2805582043B6C66D0C9C6BCAF9</vt:lpwstr>
  </property>
  <property fmtid="{D5CDD505-2E9C-101B-9397-08002B2CF9AE}" pid="3" name="MediaServiceImageTags">
    <vt:lpwstr/>
  </property>
</Properties>
</file>