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slideLayouts/slideLayout4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s/slide2.xml" ContentType="application/vnd.openxmlformats-officedocument.presentationml.slide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colors3.xml" ContentType="application/vnd.openxmlformats-officedocument.drawingml.diagramColors+xml"/>
  <Override PartName="/ppt/diagrams/data1.xml" ContentType="application/vnd.openxmlformats-officedocument.drawingml.diagramData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drawing1.xml" ContentType="application/vnd.ms-office.drawingml.diagramDrawing+xml"/>
  <Override PartName="/ppt/diagrams/drawing2.xml" ContentType="application/vnd.ms-office.drawingml.diagramDrawing+xml"/>
  <Override PartName="/ppt/diagrams/drawing3.xml" ContentType="application/vnd.ms-office.drawingml.diagramDrawing+xml"/>
  <Override PartName="/ppt/diagrams/layout1.xml" ContentType="application/vnd.openxmlformats-officedocument.drawingml.diagramLayout+xml"/>
  <Override PartName="/ppt/diagrams/layout2.xml" ContentType="application/vnd.openxmlformats-officedocument.drawingml.diagramLayout+xml"/>
  <Override PartName="/ppt/slideLayouts/slideLayout3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ppt/diagrams/layout3.xml" ContentType="application/vnd.openxmlformats-officedocument.drawingml.diagramLayout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diagrams/quickStyle1.xml" ContentType="application/vnd.openxmlformats-officedocument.drawingml.diagramStyle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notesSlides/notesSlide3.xml" ContentType="application/vnd.openxmlformats-officedocument.presentationml.notes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8.xml" ContentType="application/vnd.openxmlformats-officedocument.presentationml.slideLayout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6.xml" ContentType="application/vnd.openxmlformats-officedocument.presentationml.slide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3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17"/>
  </p:notesMasterIdLst>
  <p:sldIdLst>
    <p:sldId id="307" r:id="rId2"/>
    <p:sldId id="298" r:id="rId3"/>
    <p:sldId id="258" r:id="rId4"/>
    <p:sldId id="302" r:id="rId5"/>
    <p:sldId id="267" r:id="rId6"/>
    <p:sldId id="292" r:id="rId7"/>
    <p:sldId id="271" r:id="rId8"/>
    <p:sldId id="291" r:id="rId9"/>
    <p:sldId id="273" r:id="rId10"/>
    <p:sldId id="316" r:id="rId11"/>
    <p:sldId id="318" r:id="rId12"/>
    <p:sldId id="276" r:id="rId13"/>
    <p:sldId id="308" r:id="rId14"/>
    <p:sldId id="296" r:id="rId15"/>
    <p:sldId id="297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1F1F"/>
    <a:srgbClr val="7A97D2"/>
    <a:srgbClr val="E9F2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86" autoAdjust="0"/>
    <p:restoredTop sz="86467" autoAdjust="0"/>
  </p:normalViewPr>
  <p:slideViewPr>
    <p:cSldViewPr snapToGrid="0">
      <p:cViewPr varScale="1">
        <p:scale>
          <a:sx n="78" d="100"/>
          <a:sy n="78" d="100"/>
        </p:scale>
        <p:origin x="120" y="49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7CC0DD0-8FB0-4D0A-B653-5539AB4687FA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AAAD20A6-E2F2-49DB-A35B-2C07E2B9BDBD}">
      <dgm:prSet custT="1"/>
      <dgm:spPr>
        <a:solidFill>
          <a:schemeClr val="tx1"/>
        </a:solidFill>
      </dgm:spPr>
      <dgm:t>
        <a:bodyPr/>
        <a:lstStyle/>
        <a:p>
          <a:r>
            <a:rPr lang="en-US" sz="2600" dirty="0">
              <a:solidFill>
                <a:schemeClr val="bg1"/>
              </a:solidFill>
            </a:rPr>
            <a:t>Bridging the gap between policy and practice. </a:t>
          </a:r>
        </a:p>
      </dgm:t>
    </dgm:pt>
    <dgm:pt modelId="{1F4E66D6-51C2-47A4-8451-0E7F00166847}" type="parTrans" cxnId="{FDBF3A2F-93F7-441B-8D45-5AA7354AB5CF}">
      <dgm:prSet/>
      <dgm:spPr/>
      <dgm:t>
        <a:bodyPr/>
        <a:lstStyle/>
        <a:p>
          <a:endParaRPr lang="en-US"/>
        </a:p>
      </dgm:t>
    </dgm:pt>
    <dgm:pt modelId="{F668E0E3-BF27-4430-8DA1-0660AFB326AB}" type="sibTrans" cxnId="{FDBF3A2F-93F7-441B-8D45-5AA7354AB5CF}">
      <dgm:prSet/>
      <dgm:spPr/>
      <dgm:t>
        <a:bodyPr/>
        <a:lstStyle/>
        <a:p>
          <a:endParaRPr lang="en-US"/>
        </a:p>
      </dgm:t>
    </dgm:pt>
    <dgm:pt modelId="{75CA4863-A706-4C2F-A5FC-E89672A41873}">
      <dgm:prSet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en-US" sz="2600" dirty="0">
              <a:solidFill>
                <a:schemeClr val="bg1"/>
              </a:solidFill>
            </a:rPr>
            <a:t>Most studies focus on each group of students separately (</a:t>
          </a:r>
          <a:r>
            <a:rPr lang="fr-FR" sz="2600" dirty="0">
              <a:solidFill>
                <a:schemeClr val="bg1"/>
              </a:solidFill>
            </a:rPr>
            <a:t>Venturini et al., </a:t>
          </a:r>
          <a:r>
            <a:rPr lang="fr-FR" sz="2600" b="0" dirty="0">
              <a:solidFill>
                <a:schemeClr val="bg1"/>
              </a:solidFill>
            </a:rPr>
            <a:t>2022</a:t>
          </a:r>
          <a:r>
            <a:rPr lang="fr-FR" sz="2600" dirty="0">
              <a:solidFill>
                <a:schemeClr val="bg1"/>
              </a:solidFill>
            </a:rPr>
            <a:t>).</a:t>
          </a:r>
          <a:endParaRPr lang="en-US" sz="2600" dirty="0">
            <a:solidFill>
              <a:schemeClr val="bg1"/>
            </a:solidFill>
          </a:endParaRPr>
        </a:p>
      </dgm:t>
    </dgm:pt>
    <dgm:pt modelId="{1A5B51F0-BF86-41C4-9865-FDE669208424}" type="parTrans" cxnId="{4A47F139-7CA4-49DF-A96A-BF98B76E0530}">
      <dgm:prSet/>
      <dgm:spPr/>
      <dgm:t>
        <a:bodyPr/>
        <a:lstStyle/>
        <a:p>
          <a:endParaRPr lang="en-US"/>
        </a:p>
      </dgm:t>
    </dgm:pt>
    <dgm:pt modelId="{C36392D3-722C-42B5-A863-34EFF05ABA0C}" type="sibTrans" cxnId="{4A47F139-7CA4-49DF-A96A-BF98B76E0530}">
      <dgm:prSet/>
      <dgm:spPr/>
      <dgm:t>
        <a:bodyPr/>
        <a:lstStyle/>
        <a:p>
          <a:endParaRPr lang="en-US"/>
        </a:p>
      </dgm:t>
    </dgm:pt>
    <dgm:pt modelId="{56317EA6-617E-4D11-AE4C-D592A14B6B08}">
      <dgm:prSet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en-US" sz="2600" dirty="0">
              <a:solidFill>
                <a:schemeClr val="bg1"/>
              </a:solidFill>
            </a:rPr>
            <a:t>No studies combine the perspectives of a hard of hearing non-native student and a non-native student with audiology background.</a:t>
          </a:r>
        </a:p>
      </dgm:t>
    </dgm:pt>
    <dgm:pt modelId="{36AF202B-609B-4044-8739-590EA12A6BE7}" type="parTrans" cxnId="{0EEA5528-D846-4C2C-87EF-17398499763E}">
      <dgm:prSet/>
      <dgm:spPr/>
      <dgm:t>
        <a:bodyPr/>
        <a:lstStyle/>
        <a:p>
          <a:endParaRPr lang="en-US"/>
        </a:p>
      </dgm:t>
    </dgm:pt>
    <dgm:pt modelId="{4F3EAEFC-3BE2-4C5E-88AE-EEE9D763129E}" type="sibTrans" cxnId="{0EEA5528-D846-4C2C-87EF-17398499763E}">
      <dgm:prSet/>
      <dgm:spPr/>
      <dgm:t>
        <a:bodyPr/>
        <a:lstStyle/>
        <a:p>
          <a:endParaRPr lang="en-US"/>
        </a:p>
      </dgm:t>
    </dgm:pt>
    <dgm:pt modelId="{50B509B1-B17F-488A-A607-F3AC9694E91F}">
      <dgm:prSet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en-US" sz="2600" dirty="0">
              <a:solidFill>
                <a:schemeClr val="bg1"/>
              </a:solidFill>
            </a:rPr>
            <a:t>Research often treats STT as an accessibility tool (</a:t>
          </a:r>
          <a:r>
            <a:rPr lang="en-US" sz="2600" dirty="0" err="1">
              <a:solidFill>
                <a:schemeClr val="bg1"/>
              </a:solidFill>
            </a:rPr>
            <a:t>Alsalamah</a:t>
          </a:r>
          <a:r>
            <a:rPr lang="en-US" sz="2600" dirty="0">
              <a:solidFill>
                <a:schemeClr val="bg1"/>
              </a:solidFill>
            </a:rPr>
            <a:t>, 2020).</a:t>
          </a:r>
        </a:p>
      </dgm:t>
    </dgm:pt>
    <dgm:pt modelId="{389CAF05-73D1-4D81-B7E5-6A9FA2B4B546}" type="parTrans" cxnId="{6E59BB86-22AA-41F5-BBA8-DD68CFE9D28D}">
      <dgm:prSet/>
      <dgm:spPr/>
      <dgm:t>
        <a:bodyPr/>
        <a:lstStyle/>
        <a:p>
          <a:endParaRPr lang="en-US"/>
        </a:p>
      </dgm:t>
    </dgm:pt>
    <dgm:pt modelId="{36610691-B74F-466E-ADF5-DB5F2D140397}" type="sibTrans" cxnId="{6E59BB86-22AA-41F5-BBA8-DD68CFE9D28D}">
      <dgm:prSet/>
      <dgm:spPr/>
      <dgm:t>
        <a:bodyPr/>
        <a:lstStyle/>
        <a:p>
          <a:endParaRPr lang="en-US"/>
        </a:p>
      </dgm:t>
    </dgm:pt>
    <dgm:pt modelId="{AEC16F24-DCDF-40BD-99C2-81E63EBDDD1B}" type="pres">
      <dgm:prSet presAssocID="{F7CC0DD0-8FB0-4D0A-B653-5539AB4687FA}" presName="linear" presStyleCnt="0">
        <dgm:presLayoutVars>
          <dgm:animLvl val="lvl"/>
          <dgm:resizeHandles val="exact"/>
        </dgm:presLayoutVars>
      </dgm:prSet>
      <dgm:spPr/>
    </dgm:pt>
    <dgm:pt modelId="{0233BAB5-8B99-422E-A653-D435BEE9BC7F}" type="pres">
      <dgm:prSet presAssocID="{AAAD20A6-E2F2-49DB-A35B-2C07E2B9BDBD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5F1BDF77-B90F-491B-8559-3B379C008E18}" type="pres">
      <dgm:prSet presAssocID="{F668E0E3-BF27-4430-8DA1-0660AFB326AB}" presName="spacer" presStyleCnt="0"/>
      <dgm:spPr/>
    </dgm:pt>
    <dgm:pt modelId="{771FF19D-CD14-4582-A04E-729C806FC17B}" type="pres">
      <dgm:prSet presAssocID="{50B509B1-B17F-488A-A607-F3AC9694E91F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7434EEAF-8FE7-434B-A559-B5F64D9C75A1}" type="pres">
      <dgm:prSet presAssocID="{36610691-B74F-466E-ADF5-DB5F2D140397}" presName="spacer" presStyleCnt="0"/>
      <dgm:spPr/>
    </dgm:pt>
    <dgm:pt modelId="{8DE3A1D5-F3C8-4A2D-BDE6-DFA688309029}" type="pres">
      <dgm:prSet presAssocID="{75CA4863-A706-4C2F-A5FC-E89672A41873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0982E490-A841-4E4A-A41D-C96E27AA9466}" type="pres">
      <dgm:prSet presAssocID="{C36392D3-722C-42B5-A863-34EFF05ABA0C}" presName="spacer" presStyleCnt="0"/>
      <dgm:spPr/>
    </dgm:pt>
    <dgm:pt modelId="{6F92BCEA-8502-4220-AD43-15D97510260D}" type="pres">
      <dgm:prSet presAssocID="{56317EA6-617E-4D11-AE4C-D592A14B6B08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AAE9CF07-4E79-4510-8429-C812DEFD99A7}" type="presOf" srcId="{AAAD20A6-E2F2-49DB-A35B-2C07E2B9BDBD}" destId="{0233BAB5-8B99-422E-A653-D435BEE9BC7F}" srcOrd="0" destOrd="0" presId="urn:microsoft.com/office/officeart/2005/8/layout/vList2"/>
    <dgm:cxn modelId="{8AAF3908-FCF3-4D13-9607-6E09CCD2998C}" type="presOf" srcId="{75CA4863-A706-4C2F-A5FC-E89672A41873}" destId="{8DE3A1D5-F3C8-4A2D-BDE6-DFA688309029}" srcOrd="0" destOrd="0" presId="urn:microsoft.com/office/officeart/2005/8/layout/vList2"/>
    <dgm:cxn modelId="{0EEA5528-D846-4C2C-87EF-17398499763E}" srcId="{F7CC0DD0-8FB0-4D0A-B653-5539AB4687FA}" destId="{56317EA6-617E-4D11-AE4C-D592A14B6B08}" srcOrd="3" destOrd="0" parTransId="{36AF202B-609B-4044-8739-590EA12A6BE7}" sibTransId="{4F3EAEFC-3BE2-4C5E-88AE-EEE9D763129E}"/>
    <dgm:cxn modelId="{FDBF3A2F-93F7-441B-8D45-5AA7354AB5CF}" srcId="{F7CC0DD0-8FB0-4D0A-B653-5539AB4687FA}" destId="{AAAD20A6-E2F2-49DB-A35B-2C07E2B9BDBD}" srcOrd="0" destOrd="0" parTransId="{1F4E66D6-51C2-47A4-8451-0E7F00166847}" sibTransId="{F668E0E3-BF27-4430-8DA1-0660AFB326AB}"/>
    <dgm:cxn modelId="{4A47F139-7CA4-49DF-A96A-BF98B76E0530}" srcId="{F7CC0DD0-8FB0-4D0A-B653-5539AB4687FA}" destId="{75CA4863-A706-4C2F-A5FC-E89672A41873}" srcOrd="2" destOrd="0" parTransId="{1A5B51F0-BF86-41C4-9865-FDE669208424}" sibTransId="{C36392D3-722C-42B5-A863-34EFF05ABA0C}"/>
    <dgm:cxn modelId="{54DF674A-543A-4879-A7D1-D57B8A0A01BD}" type="presOf" srcId="{56317EA6-617E-4D11-AE4C-D592A14B6B08}" destId="{6F92BCEA-8502-4220-AD43-15D97510260D}" srcOrd="0" destOrd="0" presId="urn:microsoft.com/office/officeart/2005/8/layout/vList2"/>
    <dgm:cxn modelId="{6E59BB86-22AA-41F5-BBA8-DD68CFE9D28D}" srcId="{F7CC0DD0-8FB0-4D0A-B653-5539AB4687FA}" destId="{50B509B1-B17F-488A-A607-F3AC9694E91F}" srcOrd="1" destOrd="0" parTransId="{389CAF05-73D1-4D81-B7E5-6A9FA2B4B546}" sibTransId="{36610691-B74F-466E-ADF5-DB5F2D140397}"/>
    <dgm:cxn modelId="{C5E927DB-77F8-419D-A67C-22D324553389}" type="presOf" srcId="{50B509B1-B17F-488A-A607-F3AC9694E91F}" destId="{771FF19D-CD14-4582-A04E-729C806FC17B}" srcOrd="0" destOrd="0" presId="urn:microsoft.com/office/officeart/2005/8/layout/vList2"/>
    <dgm:cxn modelId="{694DCBF2-A2A5-4290-895F-7EB4C78A4BED}" type="presOf" srcId="{F7CC0DD0-8FB0-4D0A-B653-5539AB4687FA}" destId="{AEC16F24-DCDF-40BD-99C2-81E63EBDDD1B}" srcOrd="0" destOrd="0" presId="urn:microsoft.com/office/officeart/2005/8/layout/vList2"/>
    <dgm:cxn modelId="{FFDC129A-DBA2-4554-BD98-0CA35E2D7F8D}" type="presParOf" srcId="{AEC16F24-DCDF-40BD-99C2-81E63EBDDD1B}" destId="{0233BAB5-8B99-422E-A653-D435BEE9BC7F}" srcOrd="0" destOrd="0" presId="urn:microsoft.com/office/officeart/2005/8/layout/vList2"/>
    <dgm:cxn modelId="{DAFA8842-0D8E-4D4F-9433-26F7DD944AA0}" type="presParOf" srcId="{AEC16F24-DCDF-40BD-99C2-81E63EBDDD1B}" destId="{5F1BDF77-B90F-491B-8559-3B379C008E18}" srcOrd="1" destOrd="0" presId="urn:microsoft.com/office/officeart/2005/8/layout/vList2"/>
    <dgm:cxn modelId="{93A33F79-900D-401C-A44E-DA9609E034AB}" type="presParOf" srcId="{AEC16F24-DCDF-40BD-99C2-81E63EBDDD1B}" destId="{771FF19D-CD14-4582-A04E-729C806FC17B}" srcOrd="2" destOrd="0" presId="urn:microsoft.com/office/officeart/2005/8/layout/vList2"/>
    <dgm:cxn modelId="{B4DACBE8-FB77-4571-8956-DA8B72E4AF85}" type="presParOf" srcId="{AEC16F24-DCDF-40BD-99C2-81E63EBDDD1B}" destId="{7434EEAF-8FE7-434B-A559-B5F64D9C75A1}" srcOrd="3" destOrd="0" presId="urn:microsoft.com/office/officeart/2005/8/layout/vList2"/>
    <dgm:cxn modelId="{91CDE75D-EDA1-404E-ABE6-082CFD321F6F}" type="presParOf" srcId="{AEC16F24-DCDF-40BD-99C2-81E63EBDDD1B}" destId="{8DE3A1D5-F3C8-4A2D-BDE6-DFA688309029}" srcOrd="4" destOrd="0" presId="urn:microsoft.com/office/officeart/2005/8/layout/vList2"/>
    <dgm:cxn modelId="{8F31234D-89BF-4DBC-B093-50726B034C3F}" type="presParOf" srcId="{AEC16F24-DCDF-40BD-99C2-81E63EBDDD1B}" destId="{0982E490-A841-4E4A-A41D-C96E27AA9466}" srcOrd="5" destOrd="0" presId="urn:microsoft.com/office/officeart/2005/8/layout/vList2"/>
    <dgm:cxn modelId="{586FA48E-94A1-459B-A438-A60E069521F0}" type="presParOf" srcId="{AEC16F24-DCDF-40BD-99C2-81E63EBDDD1B}" destId="{6F92BCEA-8502-4220-AD43-15D97510260D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006E960-0481-4096-81CF-6A7959AB3980}" type="doc">
      <dgm:prSet loTypeId="urn:microsoft.com/office/officeart/2005/8/layout/list1" loCatId="list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EE34CFAD-2454-448B-A28C-6AC6207382DC}">
      <dgm:prSet custT="1"/>
      <dgm:spPr>
        <a:solidFill>
          <a:schemeClr val="accent2"/>
        </a:solidFill>
      </dgm:spPr>
      <dgm:t>
        <a:bodyPr/>
        <a:lstStyle/>
        <a:p>
          <a:r>
            <a:rPr lang="en-US" sz="2800" b="1" dirty="0">
              <a:solidFill>
                <a:schemeClr val="tx1"/>
              </a:solidFill>
            </a:rPr>
            <a:t>Disability Justice</a:t>
          </a:r>
          <a:endParaRPr lang="en-US" sz="2800" dirty="0">
            <a:solidFill>
              <a:schemeClr val="tx1"/>
            </a:solidFill>
          </a:endParaRPr>
        </a:p>
      </dgm:t>
    </dgm:pt>
    <dgm:pt modelId="{4766C550-5233-4871-8759-8912DC89E3E0}" type="parTrans" cxnId="{2FC6D46A-8D71-4D34-8C74-4892FFED046B}">
      <dgm:prSet/>
      <dgm:spPr/>
      <dgm:t>
        <a:bodyPr/>
        <a:lstStyle/>
        <a:p>
          <a:endParaRPr lang="en-US"/>
        </a:p>
      </dgm:t>
    </dgm:pt>
    <dgm:pt modelId="{040EDE29-9D1B-452B-BD4C-44EECFA790C2}" type="sibTrans" cxnId="{2FC6D46A-8D71-4D34-8C74-4892FFED046B}">
      <dgm:prSet/>
      <dgm:spPr/>
      <dgm:t>
        <a:bodyPr/>
        <a:lstStyle/>
        <a:p>
          <a:endParaRPr lang="en-US"/>
        </a:p>
      </dgm:t>
    </dgm:pt>
    <dgm:pt modelId="{EF73B621-6F80-49B9-9861-E09E7C20B85B}">
      <dgm:prSet custT="1"/>
      <dgm:spPr/>
      <dgm:t>
        <a:bodyPr/>
        <a:lstStyle/>
        <a:p>
          <a:pPr algn="l"/>
          <a:endParaRPr lang="en-US" sz="2400" b="0" dirty="0">
            <a:solidFill>
              <a:schemeClr val="tx1"/>
            </a:solidFill>
          </a:endParaRPr>
        </a:p>
      </dgm:t>
    </dgm:pt>
    <dgm:pt modelId="{6B2B7205-05EC-4C1B-9BD3-550E7BDD6A20}" type="parTrans" cxnId="{6E0045DC-A336-4103-BFC2-C5E493FF702D}">
      <dgm:prSet/>
      <dgm:spPr/>
      <dgm:t>
        <a:bodyPr/>
        <a:lstStyle/>
        <a:p>
          <a:endParaRPr lang="en-US"/>
        </a:p>
      </dgm:t>
    </dgm:pt>
    <dgm:pt modelId="{65505A92-4591-4705-B2DC-5C42A0800824}" type="sibTrans" cxnId="{6E0045DC-A336-4103-BFC2-C5E493FF702D}">
      <dgm:prSet/>
      <dgm:spPr/>
      <dgm:t>
        <a:bodyPr/>
        <a:lstStyle/>
        <a:p>
          <a:endParaRPr lang="en-US"/>
        </a:p>
      </dgm:t>
    </dgm:pt>
    <dgm:pt modelId="{77EAF885-DEBB-4534-84FA-F5BA4BFADCF9}">
      <dgm:prSet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en-US" sz="2800" b="1" dirty="0">
              <a:solidFill>
                <a:schemeClr val="tx1"/>
              </a:solidFill>
            </a:rPr>
            <a:t>Duoethnography</a:t>
          </a:r>
          <a:endParaRPr lang="en-US" sz="2800" dirty="0">
            <a:solidFill>
              <a:schemeClr val="tx1"/>
            </a:solidFill>
          </a:endParaRPr>
        </a:p>
      </dgm:t>
    </dgm:pt>
    <dgm:pt modelId="{0E787481-1565-4F3D-97A9-B2C1B6F3516B}" type="parTrans" cxnId="{552B3F05-663A-4E0E-BDBC-A3F54AC8A8E4}">
      <dgm:prSet/>
      <dgm:spPr/>
      <dgm:t>
        <a:bodyPr/>
        <a:lstStyle/>
        <a:p>
          <a:endParaRPr lang="en-US"/>
        </a:p>
      </dgm:t>
    </dgm:pt>
    <dgm:pt modelId="{E44A27CA-B9F6-44EC-B129-27AE2E079AB3}" type="sibTrans" cxnId="{552B3F05-663A-4E0E-BDBC-A3F54AC8A8E4}">
      <dgm:prSet/>
      <dgm:spPr/>
      <dgm:t>
        <a:bodyPr/>
        <a:lstStyle/>
        <a:p>
          <a:endParaRPr lang="en-US"/>
        </a:p>
      </dgm:t>
    </dgm:pt>
    <dgm:pt modelId="{EA6CCBEC-F863-4A32-9543-E928DF393DF2}">
      <dgm:prSet custT="1"/>
      <dgm:spPr/>
      <dgm:t>
        <a:bodyPr/>
        <a:lstStyle/>
        <a:p>
          <a:r>
            <a:rPr lang="en-US" sz="2400" dirty="0"/>
            <a:t>Two researchers, two lived experiences</a:t>
          </a:r>
        </a:p>
      </dgm:t>
    </dgm:pt>
    <dgm:pt modelId="{20930801-A324-44FA-AC67-C49683FCE3E9}" type="parTrans" cxnId="{A57C12AE-C44A-41A1-85AF-655EDE411CA8}">
      <dgm:prSet/>
      <dgm:spPr/>
      <dgm:t>
        <a:bodyPr/>
        <a:lstStyle/>
        <a:p>
          <a:endParaRPr lang="en-US"/>
        </a:p>
      </dgm:t>
    </dgm:pt>
    <dgm:pt modelId="{0533F2D5-1E79-4ABD-8140-B9395D3C9464}" type="sibTrans" cxnId="{A57C12AE-C44A-41A1-85AF-655EDE411CA8}">
      <dgm:prSet/>
      <dgm:spPr/>
      <dgm:t>
        <a:bodyPr/>
        <a:lstStyle/>
        <a:p>
          <a:endParaRPr lang="en-US"/>
        </a:p>
      </dgm:t>
    </dgm:pt>
    <dgm:pt modelId="{FD803C87-B64D-4684-B5D4-A6943BC0AB99}">
      <dgm:prSet custT="1"/>
      <dgm:spPr/>
      <dgm:t>
        <a:bodyPr/>
        <a:lstStyle/>
        <a:p>
          <a:r>
            <a:rPr lang="en-US" sz="2400" dirty="0"/>
            <a:t>Observation + Reflection + Dialogue  </a:t>
          </a:r>
        </a:p>
      </dgm:t>
    </dgm:pt>
    <dgm:pt modelId="{0C1E3F8E-C2CF-42D9-8D9B-F4F812672B5F}" type="parTrans" cxnId="{F980E7DB-58AF-4DDA-AA19-87FEAC0EBF2A}">
      <dgm:prSet/>
      <dgm:spPr/>
      <dgm:t>
        <a:bodyPr/>
        <a:lstStyle/>
        <a:p>
          <a:endParaRPr lang="en-US"/>
        </a:p>
      </dgm:t>
    </dgm:pt>
    <dgm:pt modelId="{7E71D0C2-5FA3-49DF-924F-79752AE4116B}" type="sibTrans" cxnId="{F980E7DB-58AF-4DDA-AA19-87FEAC0EBF2A}">
      <dgm:prSet/>
      <dgm:spPr/>
      <dgm:t>
        <a:bodyPr/>
        <a:lstStyle/>
        <a:p>
          <a:endParaRPr lang="en-US"/>
        </a:p>
      </dgm:t>
    </dgm:pt>
    <dgm:pt modelId="{03F8FDFE-861C-407C-A68A-C14031234D1D}">
      <dgm:prSet custT="1"/>
      <dgm:spPr/>
      <dgm:t>
        <a:bodyPr/>
        <a:lstStyle/>
        <a:p>
          <a:pPr algn="l"/>
          <a:r>
            <a:rPr lang="en-US" altLang="en-US" sz="2400" dirty="0">
              <a:solidFill>
                <a:schemeClr val="tx1"/>
              </a:solidFill>
              <a:cs typeface="Arial" panose="020B0604020202020204" pitchFamily="34" charset="0"/>
            </a:rPr>
            <a:t>Disability justice provides a holistic, inclusive framework.</a:t>
          </a:r>
          <a:endParaRPr lang="en-US" sz="2400" b="0" dirty="0">
            <a:solidFill>
              <a:schemeClr val="tx1"/>
            </a:solidFill>
          </a:endParaRPr>
        </a:p>
      </dgm:t>
    </dgm:pt>
    <dgm:pt modelId="{170E5998-6319-4C14-8EE7-B517C586CCB9}" type="parTrans" cxnId="{C735692D-5092-4F92-BBED-F63F8E106983}">
      <dgm:prSet/>
      <dgm:spPr/>
      <dgm:t>
        <a:bodyPr/>
        <a:lstStyle/>
        <a:p>
          <a:endParaRPr lang="en-US"/>
        </a:p>
      </dgm:t>
    </dgm:pt>
    <dgm:pt modelId="{A6661DF7-F0CD-43D9-A912-CF3651E3AA11}" type="sibTrans" cxnId="{C735692D-5092-4F92-BBED-F63F8E106983}">
      <dgm:prSet/>
      <dgm:spPr/>
      <dgm:t>
        <a:bodyPr/>
        <a:lstStyle/>
        <a:p>
          <a:endParaRPr lang="en-US"/>
        </a:p>
      </dgm:t>
    </dgm:pt>
    <dgm:pt modelId="{80477D75-2981-42DD-84C0-02D3D92FB9BE}">
      <dgm:prSet custT="1"/>
      <dgm:spPr/>
      <dgm:t>
        <a:bodyPr/>
        <a:lstStyle/>
        <a:p>
          <a:pPr algn="l"/>
          <a:r>
            <a:rPr lang="en-US" altLang="en-US" sz="2400" dirty="0">
              <a:solidFill>
                <a:schemeClr val="tx1"/>
              </a:solidFill>
              <a:cs typeface="Arial" panose="020B0604020202020204" pitchFamily="34" charset="0"/>
            </a:rPr>
            <a:t>Prioritizes intersectionality, dignity, humanity to drive systematic change.</a:t>
          </a:r>
          <a:endParaRPr lang="en-US" altLang="en-US" sz="2400" b="0" dirty="0">
            <a:solidFill>
              <a:schemeClr val="tx1"/>
            </a:solidFill>
          </a:endParaRPr>
        </a:p>
      </dgm:t>
    </dgm:pt>
    <dgm:pt modelId="{3EC1428B-57DF-48BF-B0D4-FEE5A04DC563}" type="parTrans" cxnId="{52B66B49-FB86-4524-9C94-A9F2B8C8A9E6}">
      <dgm:prSet/>
      <dgm:spPr/>
      <dgm:t>
        <a:bodyPr/>
        <a:lstStyle/>
        <a:p>
          <a:endParaRPr lang="en-US"/>
        </a:p>
      </dgm:t>
    </dgm:pt>
    <dgm:pt modelId="{2E5BFF2D-BA17-4566-95B1-0CF90B78EE0B}" type="sibTrans" cxnId="{52B66B49-FB86-4524-9C94-A9F2B8C8A9E6}">
      <dgm:prSet/>
      <dgm:spPr/>
      <dgm:t>
        <a:bodyPr/>
        <a:lstStyle/>
        <a:p>
          <a:endParaRPr lang="en-US"/>
        </a:p>
      </dgm:t>
    </dgm:pt>
    <dgm:pt modelId="{A1A2190C-115A-46A7-BA1F-D9D6138400B7}">
      <dgm:prSet custT="1"/>
      <dgm:spPr/>
      <dgm:t>
        <a:bodyPr/>
        <a:lstStyle/>
        <a:p>
          <a:pPr algn="l"/>
          <a:endParaRPr lang="en-US" sz="2400" b="0" dirty="0"/>
        </a:p>
      </dgm:t>
    </dgm:pt>
    <dgm:pt modelId="{8FDDD7D8-2D37-4A8D-A790-FC9CE4511E5C}" type="parTrans" cxnId="{A6AEF679-A37F-4A87-AD11-2B3A665512AE}">
      <dgm:prSet/>
      <dgm:spPr/>
      <dgm:t>
        <a:bodyPr/>
        <a:lstStyle/>
        <a:p>
          <a:endParaRPr lang="en-US"/>
        </a:p>
      </dgm:t>
    </dgm:pt>
    <dgm:pt modelId="{9968E57B-CF00-4522-A96A-92C1B5E317A0}" type="sibTrans" cxnId="{A6AEF679-A37F-4A87-AD11-2B3A665512AE}">
      <dgm:prSet/>
      <dgm:spPr/>
      <dgm:t>
        <a:bodyPr/>
        <a:lstStyle/>
        <a:p>
          <a:endParaRPr lang="en-US"/>
        </a:p>
      </dgm:t>
    </dgm:pt>
    <dgm:pt modelId="{0B8D4282-BF4A-4F15-89B7-58CA1844569C}">
      <dgm:prSet custT="1"/>
      <dgm:spPr/>
      <dgm:t>
        <a:bodyPr/>
        <a:lstStyle/>
        <a:p>
          <a:r>
            <a:rPr lang="en-US" sz="2400" dirty="0"/>
            <a:t>Co-</a:t>
          </a:r>
          <a:r>
            <a:rPr lang="en-US" sz="2400" dirty="0" err="1"/>
            <a:t>construted</a:t>
          </a:r>
          <a:r>
            <a:rPr lang="en-US" sz="2400" dirty="0"/>
            <a:t> understanding</a:t>
          </a:r>
        </a:p>
      </dgm:t>
    </dgm:pt>
    <dgm:pt modelId="{6E8B9600-41E7-4E6F-AECD-B16BA6E668BA}" type="parTrans" cxnId="{E689743F-BC7C-4095-A96D-7D8ABAD78A9E}">
      <dgm:prSet/>
      <dgm:spPr/>
      <dgm:t>
        <a:bodyPr/>
        <a:lstStyle/>
        <a:p>
          <a:endParaRPr lang="en-US"/>
        </a:p>
      </dgm:t>
    </dgm:pt>
    <dgm:pt modelId="{A7017B6F-DF71-4834-A827-F1B51531F9C1}" type="sibTrans" cxnId="{E689743F-BC7C-4095-A96D-7D8ABAD78A9E}">
      <dgm:prSet/>
      <dgm:spPr/>
      <dgm:t>
        <a:bodyPr/>
        <a:lstStyle/>
        <a:p>
          <a:endParaRPr lang="en-US"/>
        </a:p>
      </dgm:t>
    </dgm:pt>
    <dgm:pt modelId="{CFF806E9-391F-4478-96C1-6B9D25AC5F3D}">
      <dgm:prSet custT="1"/>
      <dgm:spPr/>
      <dgm:t>
        <a:bodyPr/>
        <a:lstStyle/>
        <a:p>
          <a:endParaRPr lang="en-US" sz="2400" dirty="0"/>
        </a:p>
      </dgm:t>
    </dgm:pt>
    <dgm:pt modelId="{9E4C1AD9-5098-4641-BBAD-C23ADBB30BB3}" type="parTrans" cxnId="{69CDC0F8-8CC9-4605-B79B-E1E7D165F07E}">
      <dgm:prSet/>
      <dgm:spPr/>
      <dgm:t>
        <a:bodyPr/>
        <a:lstStyle/>
        <a:p>
          <a:endParaRPr lang="en-US"/>
        </a:p>
      </dgm:t>
    </dgm:pt>
    <dgm:pt modelId="{B5B0FE8C-E643-432E-B446-241F5E3597A0}" type="sibTrans" cxnId="{69CDC0F8-8CC9-4605-B79B-E1E7D165F07E}">
      <dgm:prSet/>
      <dgm:spPr/>
      <dgm:t>
        <a:bodyPr/>
        <a:lstStyle/>
        <a:p>
          <a:endParaRPr lang="en-US"/>
        </a:p>
      </dgm:t>
    </dgm:pt>
    <dgm:pt modelId="{FA42A637-82D1-40B7-BB53-1E0D5AC415A8}">
      <dgm:prSet custT="1"/>
      <dgm:spPr/>
      <dgm:t>
        <a:bodyPr/>
        <a:lstStyle/>
        <a:p>
          <a:endParaRPr lang="en-US" sz="2400" dirty="0"/>
        </a:p>
      </dgm:t>
    </dgm:pt>
    <dgm:pt modelId="{8F65E381-930F-464C-9D94-AA54E234078E}" type="parTrans" cxnId="{6A45658F-5534-4B66-AC3E-8EA8AD47A46F}">
      <dgm:prSet/>
      <dgm:spPr/>
      <dgm:t>
        <a:bodyPr/>
        <a:lstStyle/>
        <a:p>
          <a:endParaRPr lang="en-US"/>
        </a:p>
      </dgm:t>
    </dgm:pt>
    <dgm:pt modelId="{56EF0761-E64F-4432-92A3-23C3F1989752}" type="sibTrans" cxnId="{6A45658F-5534-4B66-AC3E-8EA8AD47A46F}">
      <dgm:prSet/>
      <dgm:spPr/>
      <dgm:t>
        <a:bodyPr/>
        <a:lstStyle/>
        <a:p>
          <a:endParaRPr lang="en-US"/>
        </a:p>
      </dgm:t>
    </dgm:pt>
    <dgm:pt modelId="{0AF222BB-0907-493E-986F-D801F1E2846C}" type="pres">
      <dgm:prSet presAssocID="{C006E960-0481-4096-81CF-6A7959AB3980}" presName="linear" presStyleCnt="0">
        <dgm:presLayoutVars>
          <dgm:dir/>
          <dgm:animLvl val="lvl"/>
          <dgm:resizeHandles val="exact"/>
        </dgm:presLayoutVars>
      </dgm:prSet>
      <dgm:spPr/>
    </dgm:pt>
    <dgm:pt modelId="{2AE98936-CA1B-4ACC-81B5-84E726B1A3BA}" type="pres">
      <dgm:prSet presAssocID="{EE34CFAD-2454-448B-A28C-6AC6207382DC}" presName="parentLin" presStyleCnt="0"/>
      <dgm:spPr/>
    </dgm:pt>
    <dgm:pt modelId="{EC4AFEB7-131D-4BAC-AB89-7A6516675357}" type="pres">
      <dgm:prSet presAssocID="{EE34CFAD-2454-448B-A28C-6AC6207382DC}" presName="parentLeftMargin" presStyleLbl="node1" presStyleIdx="0" presStyleCnt="2"/>
      <dgm:spPr/>
    </dgm:pt>
    <dgm:pt modelId="{BD63074C-A85A-48EC-BCCA-3CEBE5423AF2}" type="pres">
      <dgm:prSet presAssocID="{EE34CFAD-2454-448B-A28C-6AC6207382DC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C55BBA96-83E2-4BAE-B199-2835582A8E3C}" type="pres">
      <dgm:prSet presAssocID="{EE34CFAD-2454-448B-A28C-6AC6207382DC}" presName="negativeSpace" presStyleCnt="0"/>
      <dgm:spPr/>
    </dgm:pt>
    <dgm:pt modelId="{9F244200-6AAE-4138-A5A6-D4FCCB2704F5}" type="pres">
      <dgm:prSet presAssocID="{EE34CFAD-2454-448B-A28C-6AC6207382DC}" presName="childText" presStyleLbl="conFgAcc1" presStyleIdx="0" presStyleCnt="2" custLinFactNeighborX="-86" custLinFactNeighborY="-37499">
        <dgm:presLayoutVars>
          <dgm:bulletEnabled val="1"/>
        </dgm:presLayoutVars>
      </dgm:prSet>
      <dgm:spPr/>
    </dgm:pt>
    <dgm:pt modelId="{B853B5B1-AB9B-4E91-BBC8-AB68664B545E}" type="pres">
      <dgm:prSet presAssocID="{040EDE29-9D1B-452B-BD4C-44EECFA790C2}" presName="spaceBetweenRectangles" presStyleCnt="0"/>
      <dgm:spPr/>
    </dgm:pt>
    <dgm:pt modelId="{8BCA9C58-DF95-45F2-BE88-3536E3BA0A23}" type="pres">
      <dgm:prSet presAssocID="{77EAF885-DEBB-4534-84FA-F5BA4BFADCF9}" presName="parentLin" presStyleCnt="0"/>
      <dgm:spPr/>
    </dgm:pt>
    <dgm:pt modelId="{104A78BC-60B2-4970-A252-649E8F1EC935}" type="pres">
      <dgm:prSet presAssocID="{77EAF885-DEBB-4534-84FA-F5BA4BFADCF9}" presName="parentLeftMargin" presStyleLbl="node1" presStyleIdx="0" presStyleCnt="2"/>
      <dgm:spPr/>
    </dgm:pt>
    <dgm:pt modelId="{3ABCF3CF-F676-4FF9-9F4B-E7DC7B6A6006}" type="pres">
      <dgm:prSet presAssocID="{77EAF885-DEBB-4534-84FA-F5BA4BFADCF9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6B3B79EF-E228-4564-B55D-9203F844E967}" type="pres">
      <dgm:prSet presAssocID="{77EAF885-DEBB-4534-84FA-F5BA4BFADCF9}" presName="negativeSpace" presStyleCnt="0"/>
      <dgm:spPr/>
    </dgm:pt>
    <dgm:pt modelId="{ED4EE418-B1A6-495F-A015-504FDEC715FB}" type="pres">
      <dgm:prSet presAssocID="{77EAF885-DEBB-4534-84FA-F5BA4BFADCF9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552B3F05-663A-4E0E-BDBC-A3F54AC8A8E4}" srcId="{C006E960-0481-4096-81CF-6A7959AB3980}" destId="{77EAF885-DEBB-4534-84FA-F5BA4BFADCF9}" srcOrd="1" destOrd="0" parTransId="{0E787481-1565-4F3D-97A9-B2C1B6F3516B}" sibTransId="{E44A27CA-B9F6-44EC-B129-27AE2E079AB3}"/>
    <dgm:cxn modelId="{685E641B-01DC-4E17-A6EF-6A567C485793}" type="presOf" srcId="{0B8D4282-BF4A-4F15-89B7-58CA1844569C}" destId="{ED4EE418-B1A6-495F-A015-504FDEC715FB}" srcOrd="0" destOrd="4" presId="urn:microsoft.com/office/officeart/2005/8/layout/list1"/>
    <dgm:cxn modelId="{70DAB82C-3074-4B6F-ACEA-C9EAABAE904D}" type="presOf" srcId="{CFF806E9-391F-4478-96C1-6B9D25AC5F3D}" destId="{ED4EE418-B1A6-495F-A015-504FDEC715FB}" srcOrd="0" destOrd="1" presId="urn:microsoft.com/office/officeart/2005/8/layout/list1"/>
    <dgm:cxn modelId="{C735692D-5092-4F92-BBED-F63F8E106983}" srcId="{EE34CFAD-2454-448B-A28C-6AC6207382DC}" destId="{03F8FDFE-861C-407C-A68A-C14031234D1D}" srcOrd="1" destOrd="0" parTransId="{170E5998-6319-4C14-8EE7-B517C586CCB9}" sibTransId="{A6661DF7-F0CD-43D9-A912-CF3651E3AA11}"/>
    <dgm:cxn modelId="{F5D6033E-1247-4613-A2AD-2A3967FC0992}" type="presOf" srcId="{EE34CFAD-2454-448B-A28C-6AC6207382DC}" destId="{BD63074C-A85A-48EC-BCCA-3CEBE5423AF2}" srcOrd="1" destOrd="0" presId="urn:microsoft.com/office/officeart/2005/8/layout/list1"/>
    <dgm:cxn modelId="{E689743F-BC7C-4095-A96D-7D8ABAD78A9E}" srcId="{77EAF885-DEBB-4534-84FA-F5BA4BFADCF9}" destId="{0B8D4282-BF4A-4F15-89B7-58CA1844569C}" srcOrd="4" destOrd="0" parTransId="{6E8B9600-41E7-4E6F-AECD-B16BA6E668BA}" sibTransId="{A7017B6F-DF71-4834-A827-F1B51531F9C1}"/>
    <dgm:cxn modelId="{52B66B49-FB86-4524-9C94-A9F2B8C8A9E6}" srcId="{EE34CFAD-2454-448B-A28C-6AC6207382DC}" destId="{80477D75-2981-42DD-84C0-02D3D92FB9BE}" srcOrd="3" destOrd="0" parTransId="{3EC1428B-57DF-48BF-B0D4-FEE5A04DC563}" sibTransId="{2E5BFF2D-BA17-4566-95B1-0CF90B78EE0B}"/>
    <dgm:cxn modelId="{2FC6D46A-8D71-4D34-8C74-4892FFED046B}" srcId="{C006E960-0481-4096-81CF-6A7959AB3980}" destId="{EE34CFAD-2454-448B-A28C-6AC6207382DC}" srcOrd="0" destOrd="0" parTransId="{4766C550-5233-4871-8759-8912DC89E3E0}" sibTransId="{040EDE29-9D1B-452B-BD4C-44EECFA790C2}"/>
    <dgm:cxn modelId="{854D0F78-108D-40CA-94B6-809A459F4A93}" type="presOf" srcId="{EE34CFAD-2454-448B-A28C-6AC6207382DC}" destId="{EC4AFEB7-131D-4BAC-AB89-7A6516675357}" srcOrd="0" destOrd="0" presId="urn:microsoft.com/office/officeart/2005/8/layout/list1"/>
    <dgm:cxn modelId="{A6AEF679-A37F-4A87-AD11-2B3A665512AE}" srcId="{EE34CFAD-2454-448B-A28C-6AC6207382DC}" destId="{A1A2190C-115A-46A7-BA1F-D9D6138400B7}" srcOrd="2" destOrd="0" parTransId="{8FDDD7D8-2D37-4A8D-A790-FC9CE4511E5C}" sibTransId="{9968E57B-CF00-4522-A96A-92C1B5E317A0}"/>
    <dgm:cxn modelId="{FA074C8D-6E19-4C75-9071-768243584E08}" type="presOf" srcId="{C006E960-0481-4096-81CF-6A7959AB3980}" destId="{0AF222BB-0907-493E-986F-D801F1E2846C}" srcOrd="0" destOrd="0" presId="urn:microsoft.com/office/officeart/2005/8/layout/list1"/>
    <dgm:cxn modelId="{6A45658F-5534-4B66-AC3E-8EA8AD47A46F}" srcId="{77EAF885-DEBB-4534-84FA-F5BA4BFADCF9}" destId="{FA42A637-82D1-40B7-BB53-1E0D5AC415A8}" srcOrd="3" destOrd="0" parTransId="{8F65E381-930F-464C-9D94-AA54E234078E}" sibTransId="{56EF0761-E64F-4432-92A3-23C3F1989752}"/>
    <dgm:cxn modelId="{BEFF0E93-A107-499E-AE88-720957D12453}" type="presOf" srcId="{A1A2190C-115A-46A7-BA1F-D9D6138400B7}" destId="{9F244200-6AAE-4138-A5A6-D4FCCB2704F5}" srcOrd="0" destOrd="2" presId="urn:microsoft.com/office/officeart/2005/8/layout/list1"/>
    <dgm:cxn modelId="{C4EEA097-C2A1-492F-8180-EA96A5749581}" type="presOf" srcId="{FD803C87-B64D-4684-B5D4-A6943BC0AB99}" destId="{ED4EE418-B1A6-495F-A015-504FDEC715FB}" srcOrd="0" destOrd="2" presId="urn:microsoft.com/office/officeart/2005/8/layout/list1"/>
    <dgm:cxn modelId="{359AC1A2-7E84-4F0E-8476-EE54B502C033}" type="presOf" srcId="{77EAF885-DEBB-4534-84FA-F5BA4BFADCF9}" destId="{3ABCF3CF-F676-4FF9-9F4B-E7DC7B6A6006}" srcOrd="1" destOrd="0" presId="urn:microsoft.com/office/officeart/2005/8/layout/list1"/>
    <dgm:cxn modelId="{A57C12AE-C44A-41A1-85AF-655EDE411CA8}" srcId="{77EAF885-DEBB-4534-84FA-F5BA4BFADCF9}" destId="{EA6CCBEC-F863-4A32-9543-E928DF393DF2}" srcOrd="0" destOrd="0" parTransId="{20930801-A324-44FA-AC67-C49683FCE3E9}" sibTransId="{0533F2D5-1E79-4ABD-8140-B9395D3C9464}"/>
    <dgm:cxn modelId="{44D248CF-09EF-430A-8BD2-2A790A585BAF}" type="presOf" srcId="{EA6CCBEC-F863-4A32-9543-E928DF393DF2}" destId="{ED4EE418-B1A6-495F-A015-504FDEC715FB}" srcOrd="0" destOrd="0" presId="urn:microsoft.com/office/officeart/2005/8/layout/list1"/>
    <dgm:cxn modelId="{32A87ED5-676C-49BE-B9CF-CDD3A6425794}" type="presOf" srcId="{80477D75-2981-42DD-84C0-02D3D92FB9BE}" destId="{9F244200-6AAE-4138-A5A6-D4FCCB2704F5}" srcOrd="0" destOrd="3" presId="urn:microsoft.com/office/officeart/2005/8/layout/list1"/>
    <dgm:cxn modelId="{E4CE1BD6-C539-4D9D-AA4E-8AA2C06036CC}" type="presOf" srcId="{03F8FDFE-861C-407C-A68A-C14031234D1D}" destId="{9F244200-6AAE-4138-A5A6-D4FCCB2704F5}" srcOrd="0" destOrd="1" presId="urn:microsoft.com/office/officeart/2005/8/layout/list1"/>
    <dgm:cxn modelId="{E0C843D7-8388-4B2B-A799-E565D2074708}" type="presOf" srcId="{FA42A637-82D1-40B7-BB53-1E0D5AC415A8}" destId="{ED4EE418-B1A6-495F-A015-504FDEC715FB}" srcOrd="0" destOrd="3" presId="urn:microsoft.com/office/officeart/2005/8/layout/list1"/>
    <dgm:cxn modelId="{F980E7DB-58AF-4DDA-AA19-87FEAC0EBF2A}" srcId="{77EAF885-DEBB-4534-84FA-F5BA4BFADCF9}" destId="{FD803C87-B64D-4684-B5D4-A6943BC0AB99}" srcOrd="2" destOrd="0" parTransId="{0C1E3F8E-C2CF-42D9-8D9B-F4F812672B5F}" sibTransId="{7E71D0C2-5FA3-49DF-924F-79752AE4116B}"/>
    <dgm:cxn modelId="{6E0045DC-A336-4103-BFC2-C5E493FF702D}" srcId="{EE34CFAD-2454-448B-A28C-6AC6207382DC}" destId="{EF73B621-6F80-49B9-9861-E09E7C20B85B}" srcOrd="0" destOrd="0" parTransId="{6B2B7205-05EC-4C1B-9BD3-550E7BDD6A20}" sibTransId="{65505A92-4591-4705-B2DC-5C42A0800824}"/>
    <dgm:cxn modelId="{6BB3C1F4-E143-4D9F-9E1B-623CD6062522}" type="presOf" srcId="{77EAF885-DEBB-4534-84FA-F5BA4BFADCF9}" destId="{104A78BC-60B2-4970-A252-649E8F1EC935}" srcOrd="0" destOrd="0" presId="urn:microsoft.com/office/officeart/2005/8/layout/list1"/>
    <dgm:cxn modelId="{4FC8B8F7-62C2-40AA-83AC-FB8D34157B8A}" type="presOf" srcId="{EF73B621-6F80-49B9-9861-E09E7C20B85B}" destId="{9F244200-6AAE-4138-A5A6-D4FCCB2704F5}" srcOrd="0" destOrd="0" presId="urn:microsoft.com/office/officeart/2005/8/layout/list1"/>
    <dgm:cxn modelId="{69CDC0F8-8CC9-4605-B79B-E1E7D165F07E}" srcId="{77EAF885-DEBB-4534-84FA-F5BA4BFADCF9}" destId="{CFF806E9-391F-4478-96C1-6B9D25AC5F3D}" srcOrd="1" destOrd="0" parTransId="{9E4C1AD9-5098-4641-BBAD-C23ADBB30BB3}" sibTransId="{B5B0FE8C-E643-432E-B446-241F5E3597A0}"/>
    <dgm:cxn modelId="{2B118D8C-EB2E-443D-8627-AF1EB071F816}" type="presParOf" srcId="{0AF222BB-0907-493E-986F-D801F1E2846C}" destId="{2AE98936-CA1B-4ACC-81B5-84E726B1A3BA}" srcOrd="0" destOrd="0" presId="urn:microsoft.com/office/officeart/2005/8/layout/list1"/>
    <dgm:cxn modelId="{CE19E0FC-0E40-4BA3-B675-FC9876B56224}" type="presParOf" srcId="{2AE98936-CA1B-4ACC-81B5-84E726B1A3BA}" destId="{EC4AFEB7-131D-4BAC-AB89-7A6516675357}" srcOrd="0" destOrd="0" presId="urn:microsoft.com/office/officeart/2005/8/layout/list1"/>
    <dgm:cxn modelId="{8267D425-F4C9-4869-8C03-2BF00806791D}" type="presParOf" srcId="{2AE98936-CA1B-4ACC-81B5-84E726B1A3BA}" destId="{BD63074C-A85A-48EC-BCCA-3CEBE5423AF2}" srcOrd="1" destOrd="0" presId="urn:microsoft.com/office/officeart/2005/8/layout/list1"/>
    <dgm:cxn modelId="{5CE31678-E7C0-49BD-B1D0-599BA42B772B}" type="presParOf" srcId="{0AF222BB-0907-493E-986F-D801F1E2846C}" destId="{C55BBA96-83E2-4BAE-B199-2835582A8E3C}" srcOrd="1" destOrd="0" presId="urn:microsoft.com/office/officeart/2005/8/layout/list1"/>
    <dgm:cxn modelId="{8637259A-EEBA-451E-9DE8-42041B31F62A}" type="presParOf" srcId="{0AF222BB-0907-493E-986F-D801F1E2846C}" destId="{9F244200-6AAE-4138-A5A6-D4FCCB2704F5}" srcOrd="2" destOrd="0" presId="urn:microsoft.com/office/officeart/2005/8/layout/list1"/>
    <dgm:cxn modelId="{8B0C01C5-11CA-4AC3-BC4E-E13BB737C1B4}" type="presParOf" srcId="{0AF222BB-0907-493E-986F-D801F1E2846C}" destId="{B853B5B1-AB9B-4E91-BBC8-AB68664B545E}" srcOrd="3" destOrd="0" presId="urn:microsoft.com/office/officeart/2005/8/layout/list1"/>
    <dgm:cxn modelId="{DA534941-03C8-4886-B3DA-ED894185AF88}" type="presParOf" srcId="{0AF222BB-0907-493E-986F-D801F1E2846C}" destId="{8BCA9C58-DF95-45F2-BE88-3536E3BA0A23}" srcOrd="4" destOrd="0" presId="urn:microsoft.com/office/officeart/2005/8/layout/list1"/>
    <dgm:cxn modelId="{36F0A924-D023-430B-91FE-DA16E09F3A3A}" type="presParOf" srcId="{8BCA9C58-DF95-45F2-BE88-3536E3BA0A23}" destId="{104A78BC-60B2-4970-A252-649E8F1EC935}" srcOrd="0" destOrd="0" presId="urn:microsoft.com/office/officeart/2005/8/layout/list1"/>
    <dgm:cxn modelId="{9AF5DD08-75B2-4DE2-88ED-10DF0E4FCD92}" type="presParOf" srcId="{8BCA9C58-DF95-45F2-BE88-3536E3BA0A23}" destId="{3ABCF3CF-F676-4FF9-9F4B-E7DC7B6A6006}" srcOrd="1" destOrd="0" presId="urn:microsoft.com/office/officeart/2005/8/layout/list1"/>
    <dgm:cxn modelId="{6F6495E2-F834-436B-BD56-A0D9F1CA083A}" type="presParOf" srcId="{0AF222BB-0907-493E-986F-D801F1E2846C}" destId="{6B3B79EF-E228-4564-B55D-9203F844E967}" srcOrd="5" destOrd="0" presId="urn:microsoft.com/office/officeart/2005/8/layout/list1"/>
    <dgm:cxn modelId="{0D826FB8-759C-439A-BAD4-8FFA2CE9BF61}" type="presParOf" srcId="{0AF222BB-0907-493E-986F-D801F1E2846C}" destId="{ED4EE418-B1A6-495F-A015-504FDEC715FB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6788469-9FD2-4FE8-873C-5E93B1410889}" type="doc">
      <dgm:prSet loTypeId="urn:microsoft.com/office/officeart/2005/8/layout/vList5" loCatId="list" qsTypeId="urn:microsoft.com/office/officeart/2005/8/quickstyle/simple2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3AD1626F-A5AB-4C89-8F91-B75CADAFDF8E}">
      <dgm:prSet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en-US" dirty="0"/>
            <a:t>Quick Demo: </a:t>
          </a:r>
        </a:p>
      </dgm:t>
    </dgm:pt>
    <dgm:pt modelId="{D35AD760-2B04-4768-B6BE-798425F65B4E}" type="parTrans" cxnId="{0D8384EC-DCCD-4548-B997-8CD80434B033}">
      <dgm:prSet/>
      <dgm:spPr/>
      <dgm:t>
        <a:bodyPr/>
        <a:lstStyle/>
        <a:p>
          <a:endParaRPr lang="en-US"/>
        </a:p>
      </dgm:t>
    </dgm:pt>
    <dgm:pt modelId="{CECD0F32-5960-4C5E-870D-470C61682EBC}" type="sibTrans" cxnId="{0D8384EC-DCCD-4548-B997-8CD80434B033}">
      <dgm:prSet/>
      <dgm:spPr/>
      <dgm:t>
        <a:bodyPr/>
        <a:lstStyle/>
        <a:p>
          <a:endParaRPr lang="en-US"/>
        </a:p>
      </dgm:t>
    </dgm:pt>
    <dgm:pt modelId="{2E3D473A-48BE-4F52-ACC5-4BE8382225AB}">
      <dgm:prSet/>
      <dgm:spPr>
        <a:solidFill>
          <a:schemeClr val="accent1">
            <a:lumMod val="20000"/>
            <a:lumOff val="80000"/>
            <a:alpha val="90000"/>
          </a:schemeClr>
        </a:solidFill>
        <a:ln w="28575"/>
      </dgm:spPr>
      <dgm:t>
        <a:bodyPr/>
        <a:lstStyle/>
        <a:p>
          <a:r>
            <a:rPr lang="en-US" dirty="0"/>
            <a:t>How to set-up STT…</a:t>
          </a:r>
        </a:p>
      </dgm:t>
    </dgm:pt>
    <dgm:pt modelId="{744AC8A5-AC9C-481F-94CD-8B03CA51F212}" type="parTrans" cxnId="{6D7BEA9E-406B-40F9-BCD2-CC49F7426F5E}">
      <dgm:prSet/>
      <dgm:spPr/>
      <dgm:t>
        <a:bodyPr/>
        <a:lstStyle/>
        <a:p>
          <a:endParaRPr lang="en-US"/>
        </a:p>
      </dgm:t>
    </dgm:pt>
    <dgm:pt modelId="{6B1F2F04-1D78-4396-96AC-A389B8A8BC29}" type="sibTrans" cxnId="{6D7BEA9E-406B-40F9-BCD2-CC49F7426F5E}">
      <dgm:prSet/>
      <dgm:spPr/>
      <dgm:t>
        <a:bodyPr/>
        <a:lstStyle/>
        <a:p>
          <a:endParaRPr lang="en-US"/>
        </a:p>
      </dgm:t>
    </dgm:pt>
    <dgm:pt modelId="{ACEBADC5-39FA-4857-9AD7-671491200AAF}" type="pres">
      <dgm:prSet presAssocID="{26788469-9FD2-4FE8-873C-5E93B1410889}" presName="Name0" presStyleCnt="0">
        <dgm:presLayoutVars>
          <dgm:dir/>
          <dgm:animLvl val="lvl"/>
          <dgm:resizeHandles val="exact"/>
        </dgm:presLayoutVars>
      </dgm:prSet>
      <dgm:spPr/>
    </dgm:pt>
    <dgm:pt modelId="{F6273F51-D46E-4961-B32F-EA306F857577}" type="pres">
      <dgm:prSet presAssocID="{3AD1626F-A5AB-4C89-8F91-B75CADAFDF8E}" presName="linNode" presStyleCnt="0"/>
      <dgm:spPr/>
    </dgm:pt>
    <dgm:pt modelId="{FD049ED6-FDE7-4B74-9C0A-4953E202D4DD}" type="pres">
      <dgm:prSet presAssocID="{3AD1626F-A5AB-4C89-8F91-B75CADAFDF8E}" presName="parentText" presStyleLbl="node1" presStyleIdx="0" presStyleCnt="1" custLinFactNeighborX="821">
        <dgm:presLayoutVars>
          <dgm:chMax val="1"/>
          <dgm:bulletEnabled val="1"/>
        </dgm:presLayoutVars>
      </dgm:prSet>
      <dgm:spPr/>
    </dgm:pt>
    <dgm:pt modelId="{F0B50403-3750-463D-AAD8-92836A1F9867}" type="pres">
      <dgm:prSet presAssocID="{3AD1626F-A5AB-4C89-8F91-B75CADAFDF8E}" presName="descendantText" presStyleLbl="alignAccFollowNode1" presStyleIdx="0" presStyleCnt="1" custLinFactNeighborX="1750" custLinFactNeighborY="2302">
        <dgm:presLayoutVars>
          <dgm:bulletEnabled val="1"/>
        </dgm:presLayoutVars>
      </dgm:prSet>
      <dgm:spPr/>
    </dgm:pt>
  </dgm:ptLst>
  <dgm:cxnLst>
    <dgm:cxn modelId="{D215D720-33CB-4047-8628-D8833F907583}" type="presOf" srcId="{2E3D473A-48BE-4F52-ACC5-4BE8382225AB}" destId="{F0B50403-3750-463D-AAD8-92836A1F9867}" srcOrd="0" destOrd="0" presId="urn:microsoft.com/office/officeart/2005/8/layout/vList5"/>
    <dgm:cxn modelId="{9CF16038-3D2D-4867-B597-02CBD12EDD90}" type="presOf" srcId="{3AD1626F-A5AB-4C89-8F91-B75CADAFDF8E}" destId="{FD049ED6-FDE7-4B74-9C0A-4953E202D4DD}" srcOrd="0" destOrd="0" presId="urn:microsoft.com/office/officeart/2005/8/layout/vList5"/>
    <dgm:cxn modelId="{6D7BEA9E-406B-40F9-BCD2-CC49F7426F5E}" srcId="{3AD1626F-A5AB-4C89-8F91-B75CADAFDF8E}" destId="{2E3D473A-48BE-4F52-ACC5-4BE8382225AB}" srcOrd="0" destOrd="0" parTransId="{744AC8A5-AC9C-481F-94CD-8B03CA51F212}" sibTransId="{6B1F2F04-1D78-4396-96AC-A389B8A8BC29}"/>
    <dgm:cxn modelId="{927EC2DB-EFC2-4D40-83EB-0E3EE4ACBDE5}" type="presOf" srcId="{26788469-9FD2-4FE8-873C-5E93B1410889}" destId="{ACEBADC5-39FA-4857-9AD7-671491200AAF}" srcOrd="0" destOrd="0" presId="urn:microsoft.com/office/officeart/2005/8/layout/vList5"/>
    <dgm:cxn modelId="{0D8384EC-DCCD-4548-B997-8CD80434B033}" srcId="{26788469-9FD2-4FE8-873C-5E93B1410889}" destId="{3AD1626F-A5AB-4C89-8F91-B75CADAFDF8E}" srcOrd="0" destOrd="0" parTransId="{D35AD760-2B04-4768-B6BE-798425F65B4E}" sibTransId="{CECD0F32-5960-4C5E-870D-470C61682EBC}"/>
    <dgm:cxn modelId="{C8DBCB90-F2E2-4D50-B782-5B8214F44A83}" type="presParOf" srcId="{ACEBADC5-39FA-4857-9AD7-671491200AAF}" destId="{F6273F51-D46E-4961-B32F-EA306F857577}" srcOrd="0" destOrd="0" presId="urn:microsoft.com/office/officeart/2005/8/layout/vList5"/>
    <dgm:cxn modelId="{8AF7F9DE-9581-41A5-BBE4-E81387F4A4D2}" type="presParOf" srcId="{F6273F51-D46E-4961-B32F-EA306F857577}" destId="{FD049ED6-FDE7-4B74-9C0A-4953E202D4DD}" srcOrd="0" destOrd="0" presId="urn:microsoft.com/office/officeart/2005/8/layout/vList5"/>
    <dgm:cxn modelId="{AAFFA9D3-5177-4623-BCFC-3C88F3F0EA8B}" type="presParOf" srcId="{F6273F51-D46E-4961-B32F-EA306F857577}" destId="{F0B50403-3750-463D-AAD8-92836A1F9867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33BAB5-8B99-422E-A653-D435BEE9BC7F}">
      <dsp:nvSpPr>
        <dsp:cNvPr id="0" name=""/>
        <dsp:cNvSpPr/>
      </dsp:nvSpPr>
      <dsp:spPr>
        <a:xfrm>
          <a:off x="0" y="136079"/>
          <a:ext cx="6983730" cy="1368900"/>
        </a:xfrm>
        <a:prstGeom prst="roundRect">
          <a:avLst/>
        </a:prstGeom>
        <a:solidFill>
          <a:schemeClr val="tx1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>
              <a:solidFill>
                <a:schemeClr val="bg1"/>
              </a:solidFill>
            </a:rPr>
            <a:t>Bridging the gap between policy and practice. </a:t>
          </a:r>
        </a:p>
      </dsp:txBody>
      <dsp:txXfrm>
        <a:off x="66824" y="202903"/>
        <a:ext cx="6850082" cy="1235252"/>
      </dsp:txXfrm>
    </dsp:sp>
    <dsp:sp modelId="{771FF19D-CD14-4582-A04E-729C806FC17B}">
      <dsp:nvSpPr>
        <dsp:cNvPr id="0" name=""/>
        <dsp:cNvSpPr/>
      </dsp:nvSpPr>
      <dsp:spPr>
        <a:xfrm>
          <a:off x="0" y="1692179"/>
          <a:ext cx="6983730" cy="1368900"/>
        </a:xfrm>
        <a:prstGeom prst="roundRect">
          <a:avLst/>
        </a:prstGeom>
        <a:solidFill>
          <a:schemeClr val="accent1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>
              <a:solidFill>
                <a:schemeClr val="bg1"/>
              </a:solidFill>
            </a:rPr>
            <a:t>Research often treats STT as an accessibility tool (</a:t>
          </a:r>
          <a:r>
            <a:rPr lang="en-US" sz="2600" kern="1200" dirty="0" err="1">
              <a:solidFill>
                <a:schemeClr val="bg1"/>
              </a:solidFill>
            </a:rPr>
            <a:t>Alsalamah</a:t>
          </a:r>
          <a:r>
            <a:rPr lang="en-US" sz="2600" kern="1200" dirty="0">
              <a:solidFill>
                <a:schemeClr val="bg1"/>
              </a:solidFill>
            </a:rPr>
            <a:t>, 2020).</a:t>
          </a:r>
        </a:p>
      </dsp:txBody>
      <dsp:txXfrm>
        <a:off x="66824" y="1759003"/>
        <a:ext cx="6850082" cy="1235252"/>
      </dsp:txXfrm>
    </dsp:sp>
    <dsp:sp modelId="{8DE3A1D5-F3C8-4A2D-BDE6-DFA688309029}">
      <dsp:nvSpPr>
        <dsp:cNvPr id="0" name=""/>
        <dsp:cNvSpPr/>
      </dsp:nvSpPr>
      <dsp:spPr>
        <a:xfrm>
          <a:off x="0" y="3248279"/>
          <a:ext cx="6983730" cy="1368900"/>
        </a:xfrm>
        <a:prstGeom prst="roundRect">
          <a:avLst/>
        </a:prstGeom>
        <a:solidFill>
          <a:schemeClr val="accent2">
            <a:lumMod val="40000"/>
            <a:lumOff val="6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>
              <a:solidFill>
                <a:schemeClr val="bg1"/>
              </a:solidFill>
            </a:rPr>
            <a:t>Most studies focus on each group of students separately (</a:t>
          </a:r>
          <a:r>
            <a:rPr lang="fr-FR" sz="2600" kern="1200" dirty="0">
              <a:solidFill>
                <a:schemeClr val="bg1"/>
              </a:solidFill>
            </a:rPr>
            <a:t>Venturini et al., </a:t>
          </a:r>
          <a:r>
            <a:rPr lang="fr-FR" sz="2600" b="0" kern="1200" dirty="0">
              <a:solidFill>
                <a:schemeClr val="bg1"/>
              </a:solidFill>
            </a:rPr>
            <a:t>2022</a:t>
          </a:r>
          <a:r>
            <a:rPr lang="fr-FR" sz="2600" kern="1200" dirty="0">
              <a:solidFill>
                <a:schemeClr val="bg1"/>
              </a:solidFill>
            </a:rPr>
            <a:t>).</a:t>
          </a:r>
          <a:endParaRPr lang="en-US" sz="2600" kern="1200" dirty="0">
            <a:solidFill>
              <a:schemeClr val="bg1"/>
            </a:solidFill>
          </a:endParaRPr>
        </a:p>
      </dsp:txBody>
      <dsp:txXfrm>
        <a:off x="66824" y="3315103"/>
        <a:ext cx="6850082" cy="1235252"/>
      </dsp:txXfrm>
    </dsp:sp>
    <dsp:sp modelId="{6F92BCEA-8502-4220-AD43-15D97510260D}">
      <dsp:nvSpPr>
        <dsp:cNvPr id="0" name=""/>
        <dsp:cNvSpPr/>
      </dsp:nvSpPr>
      <dsp:spPr>
        <a:xfrm>
          <a:off x="0" y="4804379"/>
          <a:ext cx="6983730" cy="1368900"/>
        </a:xfrm>
        <a:prstGeom prst="roundRect">
          <a:avLst/>
        </a:prstGeom>
        <a:solidFill>
          <a:schemeClr val="accent2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>
              <a:solidFill>
                <a:schemeClr val="bg1"/>
              </a:solidFill>
            </a:rPr>
            <a:t>No studies combine the perspectives of a hard of hearing non-native student and a non-native student with audiology background.</a:t>
          </a:r>
        </a:p>
      </dsp:txBody>
      <dsp:txXfrm>
        <a:off x="66824" y="4871203"/>
        <a:ext cx="6850082" cy="123525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244200-6AAE-4138-A5A6-D4FCCB2704F5}">
      <dsp:nvSpPr>
        <dsp:cNvPr id="0" name=""/>
        <dsp:cNvSpPr/>
      </dsp:nvSpPr>
      <dsp:spPr>
        <a:xfrm>
          <a:off x="0" y="398470"/>
          <a:ext cx="7303771" cy="28822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6854" tIns="624840" rIns="566854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b="0" kern="1200" dirty="0">
            <a:solidFill>
              <a:schemeClr val="tx1"/>
            </a:solidFill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en-US" sz="2400" kern="1200" dirty="0">
              <a:solidFill>
                <a:schemeClr val="tx1"/>
              </a:solidFill>
              <a:cs typeface="Arial" panose="020B0604020202020204" pitchFamily="34" charset="0"/>
            </a:rPr>
            <a:t>Disability justice provides a holistic, inclusive framework.</a:t>
          </a:r>
          <a:endParaRPr lang="en-US" sz="2400" b="0" kern="1200" dirty="0">
            <a:solidFill>
              <a:schemeClr val="tx1"/>
            </a:solidFill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b="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en-US" sz="2400" kern="1200" dirty="0">
              <a:solidFill>
                <a:schemeClr val="tx1"/>
              </a:solidFill>
              <a:cs typeface="Arial" panose="020B0604020202020204" pitchFamily="34" charset="0"/>
            </a:rPr>
            <a:t>Prioritizes intersectionality, dignity, humanity to drive systematic change.</a:t>
          </a:r>
          <a:endParaRPr lang="en-US" altLang="en-US" sz="2400" b="0" kern="1200" dirty="0">
            <a:solidFill>
              <a:schemeClr val="tx1"/>
            </a:solidFill>
          </a:endParaRPr>
        </a:p>
      </dsp:txBody>
      <dsp:txXfrm>
        <a:off x="0" y="398470"/>
        <a:ext cx="7303771" cy="2882250"/>
      </dsp:txXfrm>
    </dsp:sp>
    <dsp:sp modelId="{BD63074C-A85A-48EC-BCCA-3CEBE5423AF2}">
      <dsp:nvSpPr>
        <dsp:cNvPr id="0" name=""/>
        <dsp:cNvSpPr/>
      </dsp:nvSpPr>
      <dsp:spPr>
        <a:xfrm>
          <a:off x="365188" y="16418"/>
          <a:ext cx="5112639" cy="885600"/>
        </a:xfrm>
        <a:prstGeom prst="roundRect">
          <a:avLst/>
        </a:prstGeom>
        <a:solidFill>
          <a:schemeClr val="accent2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3246" tIns="0" rIns="193246" bIns="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>
              <a:solidFill>
                <a:schemeClr val="tx1"/>
              </a:solidFill>
            </a:rPr>
            <a:t>Disability Justice</a:t>
          </a:r>
          <a:endParaRPr lang="en-US" sz="2800" kern="1200" dirty="0">
            <a:solidFill>
              <a:schemeClr val="tx1"/>
            </a:solidFill>
          </a:endParaRPr>
        </a:p>
      </dsp:txBody>
      <dsp:txXfrm>
        <a:off x="408419" y="59649"/>
        <a:ext cx="5026177" cy="799138"/>
      </dsp:txXfrm>
    </dsp:sp>
    <dsp:sp modelId="{ED4EE418-B1A6-495F-A015-504FDEC715FB}">
      <dsp:nvSpPr>
        <dsp:cNvPr id="0" name=""/>
        <dsp:cNvSpPr/>
      </dsp:nvSpPr>
      <dsp:spPr>
        <a:xfrm>
          <a:off x="0" y="3946268"/>
          <a:ext cx="7303771" cy="25987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6854" tIns="624840" rIns="566854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Two researchers, two lived experiences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Observation + Reflection + Dialogue  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Co-</a:t>
          </a:r>
          <a:r>
            <a:rPr lang="en-US" sz="2400" kern="1200" dirty="0" err="1"/>
            <a:t>construted</a:t>
          </a:r>
          <a:r>
            <a:rPr lang="en-US" sz="2400" kern="1200" dirty="0"/>
            <a:t> understanding</a:t>
          </a:r>
        </a:p>
      </dsp:txBody>
      <dsp:txXfrm>
        <a:off x="0" y="3946268"/>
        <a:ext cx="7303771" cy="2598750"/>
      </dsp:txXfrm>
    </dsp:sp>
    <dsp:sp modelId="{3ABCF3CF-F676-4FF9-9F4B-E7DC7B6A6006}">
      <dsp:nvSpPr>
        <dsp:cNvPr id="0" name=""/>
        <dsp:cNvSpPr/>
      </dsp:nvSpPr>
      <dsp:spPr>
        <a:xfrm>
          <a:off x="365188" y="3503468"/>
          <a:ext cx="5112639" cy="885600"/>
        </a:xfrm>
        <a:prstGeom prst="roundRect">
          <a:avLst/>
        </a:prstGeom>
        <a:solidFill>
          <a:schemeClr val="accent2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3246" tIns="0" rIns="193246" bIns="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>
              <a:solidFill>
                <a:schemeClr val="tx1"/>
              </a:solidFill>
            </a:rPr>
            <a:t>Duoethnography</a:t>
          </a:r>
          <a:endParaRPr lang="en-US" sz="2800" kern="1200" dirty="0">
            <a:solidFill>
              <a:schemeClr val="tx1"/>
            </a:solidFill>
          </a:endParaRPr>
        </a:p>
      </dsp:txBody>
      <dsp:txXfrm>
        <a:off x="408419" y="3546699"/>
        <a:ext cx="5026177" cy="79913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B50403-3750-463D-AAD8-92836A1F9867}">
      <dsp:nvSpPr>
        <dsp:cNvPr id="0" name=""/>
        <dsp:cNvSpPr/>
      </dsp:nvSpPr>
      <dsp:spPr>
        <a:xfrm rot="5400000">
          <a:off x="5439097" y="-940544"/>
          <a:ext cx="3922776" cy="6965162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8575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2889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6500" kern="1200" dirty="0"/>
            <a:t>How to set-up STT…</a:t>
          </a:r>
        </a:p>
      </dsp:txBody>
      <dsp:txXfrm rot="-5400000">
        <a:off x="3917904" y="772143"/>
        <a:ext cx="6773668" cy="3539788"/>
      </dsp:txXfrm>
    </dsp:sp>
    <dsp:sp modelId="{FD049ED6-FDE7-4B74-9C0A-4953E202D4DD}">
      <dsp:nvSpPr>
        <dsp:cNvPr id="0" name=""/>
        <dsp:cNvSpPr/>
      </dsp:nvSpPr>
      <dsp:spPr>
        <a:xfrm>
          <a:off x="57183" y="0"/>
          <a:ext cx="3917904" cy="4903470"/>
        </a:xfrm>
        <a:prstGeom prst="roundRect">
          <a:avLst/>
        </a:prstGeom>
        <a:solidFill>
          <a:schemeClr val="accent1">
            <a:lumMod val="50000"/>
          </a:schemeClr>
        </a:solidFill>
        <a:ln w="317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dirty="0"/>
            <a:t>Quick Demo: </a:t>
          </a:r>
        </a:p>
      </dsp:txBody>
      <dsp:txXfrm>
        <a:off x="248439" y="191256"/>
        <a:ext cx="3535392" cy="45209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D718E2-9635-4E24-A808-03C89DB07DE4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83F6C9-136B-41CE-AAE9-F3C3BA59A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4777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83F6C9-136B-41CE-AAE9-F3C3BA59A8D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9619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83F6C9-136B-41CE-AAE9-F3C3BA59A8D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4339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83F6C9-136B-41CE-AAE9-F3C3BA59A8D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1308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107F2-BD33-4016-8916-FA72E4F8CC52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6CA23-51EF-4EE1-9071-756D85ED73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09465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107F2-BD33-4016-8916-FA72E4F8CC52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6CA23-51EF-4EE1-9071-756D85ED73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627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107F2-BD33-4016-8916-FA72E4F8CC52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6CA23-51EF-4EE1-9071-756D85ED73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635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107F2-BD33-4016-8916-FA72E4F8CC52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6CA23-51EF-4EE1-9071-756D85ED73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928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107F2-BD33-4016-8916-FA72E4F8CC52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6CA23-51EF-4EE1-9071-756D85ED73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11788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107F2-BD33-4016-8916-FA72E4F8CC52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6CA23-51EF-4EE1-9071-756D85ED73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184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107F2-BD33-4016-8916-FA72E4F8CC52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6CA23-51EF-4EE1-9071-756D85ED739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7547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107F2-BD33-4016-8916-FA72E4F8CC52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6CA23-51EF-4EE1-9071-756D85ED73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946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107F2-BD33-4016-8916-FA72E4F8CC52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6CA23-51EF-4EE1-9071-756D85ED73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476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107F2-BD33-4016-8916-FA72E4F8CC52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67503" cy="320040"/>
          </a:xfrm>
        </p:spPr>
        <p:txBody>
          <a:bodyPr/>
          <a:lstStyle>
            <a:lvl1pPr>
              <a:defRPr>
                <a:solidFill>
                  <a:srgbClr val="FFFFFF">
                    <a:alpha val="69804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6CA23-51EF-4EE1-9071-756D85ED73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97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90000"/>
                  </a:srgbClr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F60107F2-BD33-4016-8916-FA72E4F8CC52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8523" y="6236208"/>
            <a:ext cx="5103729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6CA23-51EF-4EE1-9071-756D85ED73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965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F60107F2-BD33-4016-8916-FA72E4F8CC52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EB96CA23-51EF-4EE1-9071-756D85ED73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094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s://doi.org/10.3233/SHTI220884" TargetMode="External"/><Relationship Id="rId3" Type="http://schemas.openxmlformats.org/officeDocument/2006/relationships/hyperlink" Target="https://doi.org/10.17645/si.v11i4.7798" TargetMode="External"/><Relationship Id="rId7" Type="http://schemas.openxmlformats.org/officeDocument/2006/relationships/hyperlink" Target="https://doi.org/10.1111/josi.12409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oi.org/10.1080/13613324.2018.1468748" TargetMode="External"/><Relationship Id="rId5" Type="http://schemas.openxmlformats.org/officeDocument/2006/relationships/hyperlink" Target="https://doi.org/10.17605/OSF.IO/MKEFZ" TargetMode="External"/><Relationship Id="rId4" Type="http://schemas.openxmlformats.org/officeDocument/2006/relationships/hyperlink" Target="https://muse.jhu.edu/book/57058/" TargetMode="External"/><Relationship Id="rId9" Type="http://schemas.openxmlformats.org/officeDocument/2006/relationships/hyperlink" Target="https://doi.org/10.11575/PRISM/48644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E4F5113-E992-88E9-E6E1-320E4DFA44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Rectangle 1042">
            <a:extLst>
              <a:ext uri="{FF2B5EF4-FFF2-40B4-BE49-F238E27FC236}">
                <a16:creationId xmlns:a16="http://schemas.microsoft.com/office/drawing/2014/main" id="{B70C6A5B-11DB-E758-FEF4-9706EA4B1D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424281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45F88EED-8C3C-9C83-8435-62656F6E58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2391" y="480325"/>
            <a:ext cx="11607217" cy="3474455"/>
          </a:xfrm>
        </p:spPr>
        <p:txBody>
          <a:bodyPr>
            <a:noAutofit/>
          </a:bodyPr>
          <a:lstStyle/>
          <a:p>
            <a:r>
              <a:rPr lang="en-US" b="1" dirty="0"/>
              <a:t>Speech-to-Text Technology: Enhancing Engagement and Inclusion for Non-Native and Hard-of-Hearing University Students</a:t>
            </a:r>
            <a:endParaRPr lang="en-US" sz="3200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B24476D-74A3-DD2B-7080-2F5A630ABB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75359" y="4574859"/>
            <a:ext cx="10241280" cy="1802816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sz="2400" b="1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Presenter: Shahzad Yazdanpanah, MEd, Thompson Rivers University</a:t>
            </a:r>
          </a:p>
          <a:p>
            <a:pPr>
              <a:lnSpc>
                <a:spcPct val="90000"/>
              </a:lnSpc>
            </a:pPr>
            <a:r>
              <a:rPr lang="en-US" sz="2400" b="1" i="1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Recipient of the 2026 CASJE Emerging Scholar Award</a:t>
            </a:r>
          </a:p>
          <a:p>
            <a:pPr>
              <a:lnSpc>
                <a:spcPct val="90000"/>
              </a:lnSpc>
            </a:pPr>
            <a:r>
              <a:rPr lang="en-US" sz="2400" b="1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Research Team: Shahzad Yazdanpanah &amp; Shadi Noohikashani</a:t>
            </a:r>
          </a:p>
          <a:p>
            <a:pPr>
              <a:lnSpc>
                <a:spcPct val="90000"/>
              </a:lnSpc>
            </a:pPr>
            <a:r>
              <a:rPr lang="en-US" sz="2400" b="1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May 21</a:t>
            </a:r>
            <a:r>
              <a:rPr lang="en-US" sz="2400" b="1" baseline="30000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st</a:t>
            </a:r>
            <a:r>
              <a:rPr lang="en-US" sz="2400" b="1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 , 2026</a:t>
            </a:r>
          </a:p>
        </p:txBody>
      </p:sp>
      <p:pic>
        <p:nvPicPr>
          <p:cNvPr id="2" name="Picture 2" descr="GATHER 2026">
            <a:extLst>
              <a:ext uri="{FF2B5EF4-FFF2-40B4-BE49-F238E27FC236}">
                <a16:creationId xmlns:a16="http://schemas.microsoft.com/office/drawing/2014/main" id="{E37E185B-0786-D2AF-4C2C-C1C76DB9C1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13713" y="5875020"/>
            <a:ext cx="2051510" cy="822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93802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9AFF7AF-3832-9F95-B2CC-6E3233A87A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BBA056-7FAB-8057-0A7D-48A0775C79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7509" y="455262"/>
            <a:ext cx="9818370" cy="118872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From Accommodation to UDL practice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AC39353C-63DC-B43A-EC53-48EA0AC5A1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818153" y="1920240"/>
            <a:ext cx="8555694" cy="4480560"/>
            <a:chOff x="2362161" y="914399"/>
            <a:chExt cx="8176138" cy="5693323"/>
          </a:xfrm>
          <a:solidFill>
            <a:schemeClr val="bg1"/>
          </a:solidFill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</p:grpSpPr>
        <p:sp>
          <p:nvSpPr>
            <p:cNvPr id="5" name="Arrow: Pentagon 2">
              <a:extLst>
                <a:ext uri="{FF2B5EF4-FFF2-40B4-BE49-F238E27FC236}">
                  <a16:creationId xmlns:a16="http://schemas.microsoft.com/office/drawing/2014/main" id="{01D588AB-76DF-05A3-5996-4561843667FC}"/>
                </a:ext>
              </a:extLst>
            </p:cNvPr>
            <p:cNvSpPr/>
            <p:nvPr/>
          </p:nvSpPr>
          <p:spPr>
            <a:xfrm rot="21600000">
              <a:off x="2362161" y="914399"/>
              <a:ext cx="8158353" cy="919098"/>
            </a:xfrm>
            <a:prstGeom prst="roundRect">
              <a:avLst/>
            </a:prstGeom>
            <a:grpFill/>
            <a:ln>
              <a:noFill/>
            </a:ln>
            <a:effectLst/>
            <a:sp3d>
              <a:bevelT w="139700" h="139700"/>
            </a:sp3d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35070" tIns="91441" rIns="170688" bIns="91441" numCol="1" spcCol="1270" anchor="ctr" anchorCtr="0">
              <a:noAutofit/>
            </a:bodyPr>
            <a:lstStyle/>
            <a:p>
              <a:pPr algn="ctr" defTabSz="528469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Let go of bias</a:t>
              </a:r>
              <a:endParaRPr lang="en-US" sz="2400" b="1" kern="1200">
                <a:solidFill>
                  <a:schemeClr val="tx1"/>
                </a:solidFill>
              </a:endParaRPr>
            </a:p>
          </p:txBody>
        </p:sp>
        <p:sp>
          <p:nvSpPr>
            <p:cNvPr id="6" name="Arrow: Pentagon 7">
              <a:extLst>
                <a:ext uri="{FF2B5EF4-FFF2-40B4-BE49-F238E27FC236}">
                  <a16:creationId xmlns:a16="http://schemas.microsoft.com/office/drawing/2014/main" id="{D3027F15-5A9E-B668-5352-D15C4D6E9630}"/>
                </a:ext>
              </a:extLst>
            </p:cNvPr>
            <p:cNvSpPr/>
            <p:nvPr/>
          </p:nvSpPr>
          <p:spPr>
            <a:xfrm rot="21600000">
              <a:off x="2368117" y="2083945"/>
              <a:ext cx="8158353" cy="919098"/>
            </a:xfrm>
            <a:prstGeom prst="roundRect">
              <a:avLst/>
            </a:prstGeom>
            <a:grpFill/>
            <a:ln>
              <a:noFill/>
            </a:ln>
            <a:effectLst/>
            <a:sp3d>
              <a:bevelT w="139700" h="139700"/>
            </a:sp3d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35070" tIns="91441" rIns="170688" bIns="91441" numCol="1" spcCol="1270" anchor="ctr" anchorCtr="0">
              <a:noAutofit/>
            </a:bodyPr>
            <a:lstStyle/>
            <a:p>
              <a:pPr algn="ctr" defTabSz="528469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Normalize STT for everyone</a:t>
              </a:r>
              <a:endParaRPr lang="en-US" sz="2400" b="1" kern="1200">
                <a:solidFill>
                  <a:schemeClr val="tx1"/>
                </a:solidFill>
              </a:endParaRPr>
            </a:p>
          </p:txBody>
        </p:sp>
        <p:sp>
          <p:nvSpPr>
            <p:cNvPr id="7" name="Arrow: Pentagon 9">
              <a:extLst>
                <a:ext uri="{FF2B5EF4-FFF2-40B4-BE49-F238E27FC236}">
                  <a16:creationId xmlns:a16="http://schemas.microsoft.com/office/drawing/2014/main" id="{82BBC018-1D8A-9801-9C70-30AB56EB36E5}"/>
                </a:ext>
              </a:extLst>
            </p:cNvPr>
            <p:cNvSpPr/>
            <p:nvPr/>
          </p:nvSpPr>
          <p:spPr>
            <a:xfrm rot="21600000">
              <a:off x="2379946" y="3301718"/>
              <a:ext cx="8158353" cy="919098"/>
            </a:xfrm>
            <a:prstGeom prst="roundRect">
              <a:avLst/>
            </a:prstGeom>
            <a:grpFill/>
            <a:ln>
              <a:noFill/>
            </a:ln>
            <a:effectLst/>
            <a:sp3d>
              <a:bevelT w="139700" h="139700"/>
            </a:sp3d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35070" tIns="91441" rIns="170688" bIns="91441" numCol="1" spcCol="1270" anchor="ctr" anchorCtr="0">
              <a:noAutofit/>
            </a:bodyPr>
            <a:lstStyle/>
            <a:p>
              <a:pPr algn="ctr" defTabSz="528469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Turn on captions in lectures, videos, Teams, etc. </a:t>
              </a:r>
              <a:endParaRPr lang="en-US" sz="2400" b="1" kern="1200">
                <a:solidFill>
                  <a:schemeClr val="tx1"/>
                </a:solidFill>
              </a:endParaRPr>
            </a:p>
          </p:txBody>
        </p:sp>
        <p:sp>
          <p:nvSpPr>
            <p:cNvPr id="8" name="Arrow: Pentagon 11">
              <a:extLst>
                <a:ext uri="{FF2B5EF4-FFF2-40B4-BE49-F238E27FC236}">
                  <a16:creationId xmlns:a16="http://schemas.microsoft.com/office/drawing/2014/main" id="{2A68E37A-A587-8FE0-5084-0DE18400A1C2}"/>
                </a:ext>
              </a:extLst>
            </p:cNvPr>
            <p:cNvSpPr/>
            <p:nvPr/>
          </p:nvSpPr>
          <p:spPr>
            <a:xfrm rot="21600000">
              <a:off x="2379946" y="4495173"/>
              <a:ext cx="8158353" cy="919096"/>
            </a:xfrm>
            <a:prstGeom prst="roundRect">
              <a:avLst/>
            </a:prstGeom>
            <a:grpFill/>
            <a:ln>
              <a:noFill/>
            </a:ln>
            <a:effectLst/>
            <a:sp3d>
              <a:bevelT w="139700" h="139700"/>
            </a:sp3d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35070" tIns="91440" rIns="170688" bIns="91440" numCol="1" spcCol="1270" anchor="ctr" anchorCtr="0">
              <a:noAutofit/>
            </a:bodyPr>
            <a:lstStyle/>
            <a:p>
              <a:pPr algn="ctr" defTabSz="528469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Use STT to support emotional inclusion</a:t>
              </a:r>
              <a:endParaRPr lang="en-US" sz="2400" b="1" kern="1200">
                <a:solidFill>
                  <a:schemeClr val="tx1"/>
                </a:solidFill>
              </a:endParaRPr>
            </a:p>
          </p:txBody>
        </p:sp>
        <p:sp>
          <p:nvSpPr>
            <p:cNvPr id="9" name="Arrow: Pentagon 13">
              <a:extLst>
                <a:ext uri="{FF2B5EF4-FFF2-40B4-BE49-F238E27FC236}">
                  <a16:creationId xmlns:a16="http://schemas.microsoft.com/office/drawing/2014/main" id="{994BF00B-3350-57E8-09F2-AB1F65C7F763}"/>
                </a:ext>
              </a:extLst>
            </p:cNvPr>
            <p:cNvSpPr/>
            <p:nvPr/>
          </p:nvSpPr>
          <p:spPr>
            <a:xfrm rot="21600000">
              <a:off x="2379946" y="5688625"/>
              <a:ext cx="8158353" cy="919097"/>
            </a:xfrm>
            <a:prstGeom prst="roundRect">
              <a:avLst/>
            </a:prstGeom>
            <a:grpFill/>
            <a:ln>
              <a:noFill/>
            </a:ln>
            <a:effectLst/>
            <a:sp3d>
              <a:bevelT w="139700" h="139700"/>
            </a:sp3d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35070" tIns="91441" rIns="170688" bIns="91440" numCol="1" spcCol="1270" anchor="ctr" anchorCtr="0">
              <a:noAutofit/>
            </a:bodyPr>
            <a:lstStyle/>
            <a:p>
              <a:pPr algn="ctr" defTabSz="528469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Invite student voice and co-design</a:t>
              </a:r>
              <a:endParaRPr lang="en-US" sz="2400" b="1" kern="120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497472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19EC677A-E6A2-0A62-D329-63228065ED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1026482"/>
              </p:ext>
            </p:extLst>
          </p:nvPr>
        </p:nvGraphicFramePr>
        <p:xfrm>
          <a:off x="540166" y="1188720"/>
          <a:ext cx="10883067" cy="49034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E310D59F-6527-04C7-A580-9E3C1F233F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-1188720"/>
            <a:ext cx="7729728" cy="1188720"/>
          </a:xfrm>
          <a:noFill/>
          <a:ln>
            <a:noFill/>
          </a:ln>
        </p:spPr>
        <p:txBody>
          <a:bodyPr vert="horz" lIns="182880" tIns="182880" rIns="182880" bIns="182880" rtlCol="0" anchor="b">
            <a:normAutofit/>
          </a:bodyPr>
          <a:lstStyle/>
          <a:p>
            <a:r>
              <a:rPr lang="en-GB" dirty="0"/>
              <a:t>How to set up STT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6814655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49680" y="1248156"/>
            <a:ext cx="969264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2228" y="1060704"/>
            <a:ext cx="10067544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4FDECBA-A7C7-0E32-70F6-55DDAA252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577215"/>
            <a:ext cx="7729728" cy="966978"/>
          </a:xfrm>
          <a:solidFill>
            <a:schemeClr val="bg1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tx1"/>
                </a:solidFill>
              </a:rPr>
              <a:t>Conclusion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0F4CD0-7D4A-C939-94F8-1C4FABB51E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49680" y="1435609"/>
            <a:ext cx="9718588" cy="4174235"/>
          </a:xfrm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90000"/>
              </a:lnSpc>
              <a:buNone/>
            </a:pPr>
            <a:endParaRPr lang="en-US" sz="150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3200" dirty="0">
                <a:solidFill>
                  <a:schemeClr val="tx1"/>
                </a:solidFill>
              </a:rPr>
              <a:t>STT should be viewed not only as an accessibility accommodation, but also as an inclusive teaching practice.</a:t>
            </a:r>
          </a:p>
          <a:p>
            <a:pPr>
              <a:lnSpc>
                <a:spcPct val="90000"/>
              </a:lnSpc>
            </a:pPr>
            <a:endParaRPr lang="en-US" sz="320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3200" dirty="0">
                <a:solidFill>
                  <a:schemeClr val="tx1"/>
                </a:solidFill>
              </a:rPr>
              <a:t>STT supported comprehension, confidence, participation, and sense of belonging.</a:t>
            </a:r>
          </a:p>
          <a:p>
            <a:pPr>
              <a:lnSpc>
                <a:spcPct val="90000"/>
              </a:lnSpc>
            </a:pPr>
            <a:endParaRPr lang="en-US" sz="320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3200" dirty="0">
                <a:solidFill>
                  <a:schemeClr val="tx1"/>
                </a:solidFill>
              </a:rPr>
              <a:t>Accessibility is not only about technology, but about creating learning environments where students feel seen, valued, and included.</a:t>
            </a:r>
          </a:p>
          <a:p>
            <a:pPr>
              <a:lnSpc>
                <a:spcPct val="90000"/>
              </a:lnSpc>
            </a:pPr>
            <a:endParaRPr lang="en-US" sz="320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3200" dirty="0">
                <a:solidFill>
                  <a:schemeClr val="tx1"/>
                </a:solidFill>
              </a:rPr>
              <a:t>Inclusive technologies can help transform students from silent observers into active participants.</a:t>
            </a:r>
          </a:p>
          <a:p>
            <a:pPr>
              <a:lnSpc>
                <a:spcPct val="90000"/>
              </a:lnSpc>
            </a:pPr>
            <a:endParaRPr lang="en-US" sz="320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3200" dirty="0">
                <a:solidFill>
                  <a:schemeClr val="tx1"/>
                </a:solidFill>
              </a:rPr>
              <a:t>When accessibility tools are normalized rather than individualized, classrooms become more participatory, equitable, and human-centered.</a:t>
            </a:r>
          </a:p>
          <a:p>
            <a:pPr>
              <a:lnSpc>
                <a:spcPct val="90000"/>
              </a:lnSpc>
            </a:pPr>
            <a:endParaRPr lang="en-US" sz="15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13699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C9BC51-CE32-20A9-F74A-96AA18E38D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09783"/>
            <a:ext cx="7729728" cy="118872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434745-14B7-99F1-3816-42BDF745C5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9558" y="1705232"/>
            <a:ext cx="11158150" cy="4930345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2600" dirty="0" err="1">
                <a:solidFill>
                  <a:schemeClr val="tx1"/>
                </a:solidFill>
              </a:rPr>
              <a:t>Buettgen</a:t>
            </a:r>
            <a:r>
              <a:rPr lang="en-US" sz="2600" dirty="0">
                <a:solidFill>
                  <a:schemeClr val="tx1"/>
                </a:solidFill>
              </a:rPr>
              <a:t>, A., Fontes, F., &amp; Eriksson, S. (2023). Disabled people and the intersectional nature of social inclusion. </a:t>
            </a:r>
            <a:r>
              <a:rPr lang="en-US" sz="2600" i="1" dirty="0">
                <a:solidFill>
                  <a:schemeClr val="tx1"/>
                </a:solidFill>
              </a:rPr>
              <a:t>Social Inclusion, 11</a:t>
            </a:r>
            <a:r>
              <a:rPr lang="en-US" sz="2600" dirty="0">
                <a:solidFill>
                  <a:schemeClr val="tx1"/>
                </a:solidFill>
              </a:rPr>
              <a:t>(4), 287–290. </a:t>
            </a:r>
            <a:r>
              <a:rPr lang="en-US" sz="2600" u="sng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https://doi.org/10.17645/si.v11i4.7798</a:t>
            </a:r>
            <a:endParaRPr lang="en-US" sz="26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600" dirty="0">
                <a:solidFill>
                  <a:schemeClr val="tx1"/>
                </a:solidFill>
              </a:rPr>
              <a:t>Dolmage, J. T. (2017). </a:t>
            </a:r>
            <a:r>
              <a:rPr lang="en-US" sz="2600" i="1" dirty="0">
                <a:solidFill>
                  <a:schemeClr val="tx1"/>
                </a:solidFill>
              </a:rPr>
              <a:t>Academic ableism: Disability and higher education</a:t>
            </a:r>
            <a:r>
              <a:rPr lang="en-US" sz="2600" dirty="0">
                <a:solidFill>
                  <a:schemeClr val="tx1"/>
                </a:solidFill>
              </a:rPr>
              <a:t>. University of Michigan Press. </a:t>
            </a:r>
            <a:r>
              <a:rPr lang="en-US" sz="2600" u="sng" dirty="0">
                <a:solidFill>
                  <a:schemeClr val="tx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https://muse.jhu.edu/book/57058/</a:t>
            </a:r>
            <a:endParaRPr lang="en-US" sz="26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600" dirty="0">
                <a:solidFill>
                  <a:schemeClr val="tx1"/>
                </a:solidFill>
              </a:rPr>
              <a:t>Lopez, J., &amp; Grey, F. (2025). </a:t>
            </a:r>
            <a:r>
              <a:rPr lang="en-US" sz="2600" i="1" dirty="0">
                <a:solidFill>
                  <a:schemeClr val="tx1"/>
                </a:solidFill>
              </a:rPr>
              <a:t>Anti-ableism in higher education: A changemaking report</a:t>
            </a:r>
            <a:r>
              <a:rPr lang="en-US" sz="2600" dirty="0">
                <a:solidFill>
                  <a:schemeClr val="tx1"/>
                </a:solidFill>
              </a:rPr>
              <a:t>. </a:t>
            </a:r>
            <a:r>
              <a:rPr lang="en-US" sz="2600" u="sng" dirty="0">
                <a:solidFill>
                  <a:schemeClr val="tx1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https://doi.org/10.17605/OSF.IO/MKEFZ</a:t>
            </a:r>
            <a:endParaRPr lang="en-US" sz="26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600" dirty="0">
                <a:solidFill>
                  <a:schemeClr val="tx1"/>
                </a:solidFill>
              </a:rPr>
              <a:t>Marom, L. (2019). Under the cloak of professionalism: Covert racism in teacher education. </a:t>
            </a:r>
            <a:r>
              <a:rPr lang="en-US" sz="2600" i="1" dirty="0">
                <a:solidFill>
                  <a:schemeClr val="tx1"/>
                </a:solidFill>
              </a:rPr>
              <a:t>Race Ethnicity and Education</a:t>
            </a:r>
            <a:r>
              <a:rPr lang="en-US" sz="2600" dirty="0">
                <a:solidFill>
                  <a:schemeClr val="tx1"/>
                </a:solidFill>
              </a:rPr>
              <a:t>, </a:t>
            </a:r>
            <a:r>
              <a:rPr lang="en-US" sz="2600" i="1" dirty="0">
                <a:solidFill>
                  <a:schemeClr val="tx1"/>
                </a:solidFill>
              </a:rPr>
              <a:t>22</a:t>
            </a:r>
            <a:r>
              <a:rPr lang="en-US" sz="2600" dirty="0">
                <a:solidFill>
                  <a:schemeClr val="tx1"/>
                </a:solidFill>
              </a:rPr>
              <a:t>(3), 319–337 </a:t>
            </a:r>
            <a:r>
              <a:rPr lang="en-US" sz="2600" u="sng" dirty="0">
                <a:solidFill>
                  <a:schemeClr val="tx1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https://doi.org/10.1080/13613324.2018.1468748</a:t>
            </a:r>
            <a:endParaRPr lang="en-US" sz="26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600" dirty="0">
                <a:solidFill>
                  <a:schemeClr val="tx1"/>
                </a:solidFill>
              </a:rPr>
              <a:t>Nair, R., &amp; </a:t>
            </a:r>
            <a:r>
              <a:rPr lang="en-US" sz="2600" dirty="0" err="1">
                <a:solidFill>
                  <a:schemeClr val="tx1"/>
                </a:solidFill>
              </a:rPr>
              <a:t>Vollhardt</a:t>
            </a:r>
            <a:r>
              <a:rPr lang="en-US" sz="2600" dirty="0">
                <a:solidFill>
                  <a:schemeClr val="tx1"/>
                </a:solidFill>
              </a:rPr>
              <a:t>, J. R. (2020). Intersectionality and relations between oppressed groups: Intergroup implications of beliefs about intersectional differences and commonalities. </a:t>
            </a:r>
            <a:r>
              <a:rPr lang="en-US" sz="2600" i="1" dirty="0">
                <a:solidFill>
                  <a:schemeClr val="tx1"/>
                </a:solidFill>
              </a:rPr>
              <a:t>Journal of Social Issues</a:t>
            </a:r>
            <a:r>
              <a:rPr lang="en-US" sz="2600" dirty="0">
                <a:solidFill>
                  <a:schemeClr val="tx1"/>
                </a:solidFill>
              </a:rPr>
              <a:t>, </a:t>
            </a:r>
            <a:r>
              <a:rPr lang="en-US" sz="2600" i="1" dirty="0">
                <a:solidFill>
                  <a:schemeClr val="tx1"/>
                </a:solidFill>
              </a:rPr>
              <a:t>76</a:t>
            </a:r>
            <a:r>
              <a:rPr lang="en-US" sz="2600" dirty="0">
                <a:solidFill>
                  <a:schemeClr val="tx1"/>
                </a:solidFill>
              </a:rPr>
              <a:t>(4), 993–1013. </a:t>
            </a:r>
            <a:r>
              <a:rPr lang="en-US" sz="2600" u="sng" dirty="0">
                <a:solidFill>
                  <a:schemeClr val="tx1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https://doi.org/10.1111/josi.12409</a:t>
            </a:r>
            <a:endParaRPr lang="en-US" sz="2600" u="sng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CA" sz="2600" dirty="0">
                <a:solidFill>
                  <a:schemeClr val="tx1"/>
                </a:solidFill>
              </a:rPr>
              <a:t>Sawyer, R. D., &amp; Norris, J. (2013). </a:t>
            </a:r>
            <a:r>
              <a:rPr lang="en-CA" sz="2600" i="1" dirty="0">
                <a:solidFill>
                  <a:schemeClr val="tx1"/>
                </a:solidFill>
              </a:rPr>
              <a:t>Duoethnography</a:t>
            </a:r>
            <a:r>
              <a:rPr lang="en-CA" sz="2600" dirty="0">
                <a:solidFill>
                  <a:schemeClr val="tx1"/>
                </a:solidFill>
              </a:rPr>
              <a:t>. Oxford University Press.</a:t>
            </a:r>
            <a:r>
              <a:rPr lang="en-US" sz="2600" dirty="0">
                <a:solidFill>
                  <a:schemeClr val="tx1"/>
                </a:solidFill>
              </a:rPr>
              <a:t> </a:t>
            </a:r>
            <a:endParaRPr lang="en-US" sz="2600" u="sng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600" dirty="0">
                <a:solidFill>
                  <a:schemeClr val="tx1"/>
                </a:solidFill>
              </a:rPr>
              <a:t>Venturini, S., Vann, M. M., Pucci, M., &amp; Bencini, G. (2022). Towards a more inclusive learning environment: The importance of providing captions that are suited to learners’ language proficiency in the UDL classroom. In Transforming our world through universal design for human development. IOS Press. </a:t>
            </a:r>
            <a:r>
              <a:rPr lang="en-US" sz="2600" dirty="0">
                <a:solidFill>
                  <a:schemeClr val="tx1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https://doi.org/10.3233/SHTI220884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</a:p>
          <a:p>
            <a:pPr marL="0" indent="0">
              <a:buNone/>
            </a:pPr>
            <a:r>
              <a:rPr lang="en-US" sz="2600" dirty="0" err="1">
                <a:solidFill>
                  <a:schemeClr val="tx1"/>
                </a:solidFill>
              </a:rPr>
              <a:t>Wolbring</a:t>
            </a:r>
            <a:r>
              <a:rPr lang="en-US" sz="2600" dirty="0">
                <a:solidFill>
                  <a:schemeClr val="tx1"/>
                </a:solidFill>
              </a:rPr>
              <a:t>, G., Mahr, D., &amp; Lamoureux, R. (2025). </a:t>
            </a:r>
            <a:r>
              <a:rPr lang="en-US" sz="2600" i="1" dirty="0">
                <a:solidFill>
                  <a:schemeClr val="tx1"/>
                </a:solidFill>
              </a:rPr>
              <a:t>Teaching about the intersectionality of disabled people using an intersectional pedagogy framework: A primer</a:t>
            </a:r>
            <a:r>
              <a:rPr lang="en-US" sz="2600" dirty="0">
                <a:solidFill>
                  <a:schemeClr val="tx1"/>
                </a:solidFill>
              </a:rPr>
              <a:t>. Learning Object. </a:t>
            </a:r>
            <a:r>
              <a:rPr lang="en-US" sz="2600" u="sng" dirty="0">
                <a:solidFill>
                  <a:schemeClr val="tx1"/>
                </a:solidFill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https://doi.org/10.11575/PRISM/48644</a:t>
            </a:r>
            <a:r>
              <a:rPr lang="en-US" sz="2600" dirty="0">
                <a:solidFill>
                  <a:schemeClr val="tx1"/>
                </a:solidFill>
              </a:rPr>
              <a:t>  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55622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6023CD-B0CD-0618-8AAF-2970AC0F4F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978776"/>
            <a:ext cx="5925310" cy="1174991"/>
          </a:xfrm>
        </p:spPr>
        <p:txBody>
          <a:bodyPr>
            <a:normAutofit/>
          </a:bodyPr>
          <a:lstStyle/>
          <a:p>
            <a:r>
              <a:rPr lang="en-US" sz="3600" b="1" dirty="0"/>
              <a:t>Have a Question?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F79F3B-60B7-AC90-5576-FC627B1675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154" y="2623972"/>
            <a:ext cx="7429500" cy="3255252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chemeClr val="tx1"/>
                </a:solidFill>
              </a:rPr>
              <a:t>Reach me at </a:t>
            </a:r>
          </a:p>
          <a:p>
            <a:endParaRPr lang="en-US" sz="3200" dirty="0"/>
          </a:p>
          <a:p>
            <a:pPr marL="0" indent="0">
              <a:buNone/>
            </a:pPr>
            <a:r>
              <a:rPr lang="en-US" sz="3200" dirty="0"/>
              <a:t>         </a:t>
            </a:r>
            <a:r>
              <a:rPr lang="en-US" sz="3600" b="1" dirty="0">
                <a:solidFill>
                  <a:schemeClr val="tx1"/>
                </a:solidFill>
              </a:rPr>
              <a:t>shahzady6990@gmail.com</a:t>
            </a:r>
            <a:endParaRPr lang="en-US" sz="3200" b="1" dirty="0">
              <a:solidFill>
                <a:schemeClr val="tx1"/>
              </a:solidFill>
            </a:endParaRPr>
          </a:p>
        </p:txBody>
      </p:sp>
      <p:pic>
        <p:nvPicPr>
          <p:cNvPr id="5" name="Picture 4" descr="Question mark symbol">
            <a:extLst>
              <a:ext uri="{FF2B5EF4-FFF2-40B4-BE49-F238E27FC236}">
                <a16:creationId xmlns:a16="http://schemas.microsoft.com/office/drawing/2014/main" id="{66FC0617-4D32-7549-FC94-51EDB43F411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0818" r="30982"/>
          <a:stretch>
            <a:fillRect/>
          </a:stretch>
        </p:blipFill>
        <p:spPr>
          <a:xfrm>
            <a:off x="7534654" y="10"/>
            <a:ext cx="4657345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74819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84167985-D6E9-40FF-97C0-4B6D373E85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68" y="640080"/>
            <a:ext cx="10911865" cy="4626864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68801362-349C-44BE-BEF6-8E926E1D38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6196" y="804672"/>
            <a:ext cx="10579608" cy="42976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3225592-F05D-002A-4166-FBFE908D74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2729" y="1289303"/>
            <a:ext cx="9638443" cy="3339303"/>
          </a:xfrm>
          <a:ln>
            <a:noFill/>
          </a:ln>
        </p:spPr>
        <p:txBody>
          <a:bodyPr vert="horz" lIns="274320" tIns="182880" rIns="274320" bIns="182880" rtlCol="0" anchor="ctr" anchorCtr="1">
            <a:normAutofit/>
          </a:bodyPr>
          <a:lstStyle/>
          <a:p>
            <a:r>
              <a:rPr lang="en-US" sz="5000" dirty="0">
                <a:solidFill>
                  <a:srgbClr val="262626"/>
                </a:solidFill>
              </a:rPr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554465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85C88F5E-B9CA-C8FB-B2EC-4587B27DF5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13" r="24765"/>
          <a:stretch>
            <a:fillRect/>
          </a:stretch>
        </p:blipFill>
        <p:spPr>
          <a:xfrm>
            <a:off x="642" y="10"/>
            <a:ext cx="6743298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DCEF96E-1AEA-5050-6E37-F9CB7827A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7508" y="628760"/>
            <a:ext cx="5143260" cy="1556279"/>
          </a:xfrm>
          <a:solidFill>
            <a:schemeClr val="tx1">
              <a:alpha val="60000"/>
            </a:schemeClr>
          </a:solidFill>
          <a:ln>
            <a:solidFill>
              <a:schemeClr val="bg1"/>
            </a:solidFill>
          </a:ln>
        </p:spPr>
        <p:txBody>
          <a:bodyPr>
            <a:noAutofit/>
          </a:bodyPr>
          <a:lstStyle/>
          <a:p>
            <a:r>
              <a:rPr lang="en-US" sz="2900" b="1" dirty="0">
                <a:solidFill>
                  <a:schemeClr val="bg1"/>
                </a:solidFill>
              </a:rPr>
              <a:t>Land Acknowledgement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A9D38ED-EC4D-14A8-10EB-A72D74440A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49251" y="2388870"/>
            <a:ext cx="4979773" cy="3255134"/>
          </a:xfrm>
        </p:spPr>
        <p:txBody>
          <a:bodyPr anchor="ctr">
            <a:normAutofit/>
          </a:bodyPr>
          <a:lstStyle/>
          <a:p>
            <a:pPr marL="0" indent="0" algn="just">
              <a:buNone/>
            </a:pPr>
            <a:r>
              <a:rPr lang="en-US" sz="2400" dirty="0"/>
              <a:t>I acknowledge that I am located on the traditional and unceded territory of the </a:t>
            </a:r>
            <a:r>
              <a:rPr lang="en-US" sz="2400" dirty="0" err="1"/>
              <a:t>Tk̓emlúps</a:t>
            </a:r>
            <a:r>
              <a:rPr lang="en-US" sz="2400" dirty="0"/>
              <a:t> </a:t>
            </a:r>
            <a:r>
              <a:rPr lang="en-US" sz="2400" dirty="0" err="1"/>
              <a:t>te</a:t>
            </a:r>
            <a:r>
              <a:rPr lang="en-US" sz="2400" dirty="0"/>
              <a:t> </a:t>
            </a:r>
            <a:r>
              <a:rPr lang="en-US" sz="2400" dirty="0" err="1"/>
              <a:t>Secwépemc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350011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AD85578-1E4B-4014-9D52-E768947503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8550B3F-9390-4CA1-B3C8-91529289DC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38656" y="0"/>
            <a:ext cx="4653776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319F74B-DF1E-B452-4C4F-4AA38BEA04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328" y="880110"/>
            <a:ext cx="5875020" cy="4883762"/>
          </a:xfrm>
          <a:prstGeom prst="ellipse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bg1"/>
                </a:solidFill>
              </a:rPr>
              <a:t>Who the Researchers are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18194B-A435-783C-623B-44B2BED9D4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22378" y="0"/>
            <a:ext cx="5512892" cy="6858000"/>
          </a:xfrm>
        </p:spPr>
        <p:txBody>
          <a:bodyPr anchor="ctr">
            <a:normAutofit fontScale="92500" lnSpcReduction="20000"/>
          </a:bodyPr>
          <a:lstStyle/>
          <a:p>
            <a:pPr marL="0" indent="0">
              <a:lnSpc>
                <a:spcPct val="90000"/>
              </a:lnSpc>
              <a:buNone/>
            </a:pPr>
            <a:endParaRPr lang="en-US" sz="1100" b="1" dirty="0"/>
          </a:p>
          <a:p>
            <a:pPr marL="0" indent="0">
              <a:lnSpc>
                <a:spcPct val="90000"/>
              </a:lnSpc>
              <a:buNone/>
            </a:pPr>
            <a:endParaRPr lang="en-US" sz="2800" b="1" dirty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US" sz="3100" b="1" dirty="0">
                <a:solidFill>
                  <a:schemeClr val="tx1"/>
                </a:solidFill>
              </a:rPr>
              <a:t>Shahzad</a:t>
            </a:r>
          </a:p>
          <a:p>
            <a:pPr>
              <a:lnSpc>
                <a:spcPct val="90000"/>
              </a:lnSpc>
            </a:pPr>
            <a:r>
              <a:rPr lang="en-US" sz="3100" dirty="0">
                <a:solidFill>
                  <a:schemeClr val="tx1"/>
                </a:solidFill>
              </a:rPr>
              <a:t>Hard of hearing </a:t>
            </a:r>
          </a:p>
          <a:p>
            <a:pPr>
              <a:lnSpc>
                <a:spcPct val="90000"/>
              </a:lnSpc>
            </a:pPr>
            <a:r>
              <a:rPr lang="en-US" sz="3100" dirty="0">
                <a:solidFill>
                  <a:schemeClr val="tx1"/>
                </a:solidFill>
              </a:rPr>
              <a:t>International student  </a:t>
            </a:r>
          </a:p>
          <a:p>
            <a:pPr>
              <a:lnSpc>
                <a:spcPct val="90000"/>
              </a:lnSpc>
            </a:pPr>
            <a:r>
              <a:rPr lang="en-US" sz="3100" dirty="0">
                <a:solidFill>
                  <a:schemeClr val="tx1"/>
                </a:solidFill>
              </a:rPr>
              <a:t>Educator</a:t>
            </a:r>
          </a:p>
          <a:p>
            <a:pPr>
              <a:lnSpc>
                <a:spcPct val="90000"/>
              </a:lnSpc>
            </a:pPr>
            <a:endParaRPr lang="en-US" sz="3100" dirty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US" sz="3100" b="1" dirty="0">
                <a:solidFill>
                  <a:schemeClr val="tx1"/>
                </a:solidFill>
              </a:rPr>
              <a:t>Shadi</a:t>
            </a:r>
          </a:p>
          <a:p>
            <a:pPr>
              <a:lnSpc>
                <a:spcPct val="90000"/>
              </a:lnSpc>
            </a:pPr>
            <a:r>
              <a:rPr lang="en-US" sz="3100" dirty="0">
                <a:solidFill>
                  <a:schemeClr val="tx1"/>
                </a:solidFill>
              </a:rPr>
              <a:t>Audiologist </a:t>
            </a:r>
          </a:p>
          <a:p>
            <a:pPr>
              <a:lnSpc>
                <a:spcPct val="90000"/>
              </a:lnSpc>
            </a:pPr>
            <a:r>
              <a:rPr lang="en-US" sz="3100" dirty="0">
                <a:solidFill>
                  <a:schemeClr val="tx1"/>
                </a:solidFill>
              </a:rPr>
              <a:t>International student </a:t>
            </a:r>
          </a:p>
          <a:p>
            <a:pPr>
              <a:lnSpc>
                <a:spcPct val="90000"/>
              </a:lnSpc>
            </a:pPr>
            <a:r>
              <a:rPr lang="en-US" sz="3100" dirty="0">
                <a:solidFill>
                  <a:schemeClr val="tx1"/>
                </a:solidFill>
              </a:rPr>
              <a:t>Language learner</a:t>
            </a:r>
          </a:p>
          <a:p>
            <a:pPr>
              <a:lnSpc>
                <a:spcPct val="90000"/>
              </a:lnSpc>
            </a:pPr>
            <a:endParaRPr lang="en-US" sz="3100" dirty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US" sz="3100" b="1" dirty="0">
                <a:solidFill>
                  <a:schemeClr val="tx1"/>
                </a:solidFill>
              </a:rPr>
              <a:t>Shared experiences</a:t>
            </a:r>
            <a:r>
              <a:rPr lang="en-US" sz="3100" dirty="0">
                <a:solidFill>
                  <a:schemeClr val="tx1"/>
                </a:solidFill>
              </a:rPr>
              <a:t>:</a:t>
            </a:r>
          </a:p>
          <a:p>
            <a:pPr>
              <a:lnSpc>
                <a:spcPct val="90000"/>
              </a:lnSpc>
            </a:pPr>
            <a:r>
              <a:rPr lang="en-US" sz="3100" dirty="0">
                <a:solidFill>
                  <a:schemeClr val="tx1"/>
                </a:solidFill>
              </a:rPr>
              <a:t>Struggling with diverse accents </a:t>
            </a:r>
          </a:p>
          <a:p>
            <a:pPr>
              <a:lnSpc>
                <a:spcPct val="90000"/>
              </a:lnSpc>
            </a:pPr>
            <a:r>
              <a:rPr lang="en-US" sz="3100" dirty="0">
                <a:solidFill>
                  <a:schemeClr val="tx1"/>
                </a:solidFill>
              </a:rPr>
              <a:t>Exclusion </a:t>
            </a:r>
          </a:p>
          <a:p>
            <a:pPr>
              <a:lnSpc>
                <a:spcPct val="90000"/>
              </a:lnSpc>
            </a:pPr>
            <a:r>
              <a:rPr lang="en-US" sz="3100" dirty="0">
                <a:solidFill>
                  <a:schemeClr val="tx1"/>
                </a:solidFill>
              </a:rPr>
              <a:t>Participation anxiety </a:t>
            </a:r>
          </a:p>
          <a:p>
            <a:pPr>
              <a:lnSpc>
                <a:spcPct val="90000"/>
              </a:lnSpc>
            </a:pPr>
            <a:endParaRPr lang="en-US" sz="1100" dirty="0"/>
          </a:p>
          <a:p>
            <a:pPr>
              <a:lnSpc>
                <a:spcPct val="90000"/>
              </a:lnSpc>
            </a:pP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5318313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D6CB7DF-0BFD-C338-14B8-FAFB335BFF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79B6E007-7765-567C-9704-C1FE0EEC93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738255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F4FC3B-714B-B8CF-62D5-280772CCC8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147" y="2303144"/>
            <a:ext cx="4251960" cy="2251709"/>
          </a:xfrm>
          <a:noFill/>
          <a:ln w="38100">
            <a:solidFill>
              <a:schemeClr val="bg1"/>
            </a:solidFill>
          </a:ln>
        </p:spPr>
        <p:txBody>
          <a:bodyPr>
            <a:normAutofit/>
          </a:bodyPr>
          <a:lstStyle/>
          <a:p>
            <a:r>
              <a:rPr lang="en-US" sz="3600" b="1">
                <a:solidFill>
                  <a:schemeClr val="bg1"/>
                </a:solidFill>
              </a:rPr>
              <a:t>Why this research matters</a:t>
            </a:r>
            <a:endParaRPr lang="en-US" sz="3600" dirty="0">
              <a:solidFill>
                <a:schemeClr val="bg1"/>
              </a:solidFill>
            </a:endParaRPr>
          </a:p>
        </p:txBody>
      </p: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2684297C-E764-CAD1-CEC3-10682EC01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3278" y="0"/>
            <a:ext cx="7438722" cy="68579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1" name="Content Placeholder 2">
            <a:extLst>
              <a:ext uri="{FF2B5EF4-FFF2-40B4-BE49-F238E27FC236}">
                <a16:creationId xmlns:a16="http://schemas.microsoft.com/office/drawing/2014/main" id="{36BC09D0-B098-EBEF-51F9-090FA6A97C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0328627"/>
              </p:ext>
            </p:extLst>
          </p:nvPr>
        </p:nvGraphicFramePr>
        <p:xfrm>
          <a:off x="4981402" y="274318"/>
          <a:ext cx="6983730" cy="63093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653032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7FBE789D-66E0-4C5C-8DDC-CF4D7BF218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6C092F8-98E3-4599-A7BF-1B658CF1D3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2587BF-54B7-D58D-E53D-690EED26B8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883" y="2454975"/>
            <a:ext cx="4240530" cy="1948047"/>
          </a:xfrm>
          <a:solidFill>
            <a:schemeClr val="tx2">
              <a:lumMod val="60000"/>
              <a:lumOff val="40000"/>
              <a:alpha val="15000"/>
            </a:schemeClr>
          </a:solidFill>
          <a:ln>
            <a:solidFill>
              <a:schemeClr val="bg1"/>
            </a:solidFill>
          </a:ln>
        </p:spPr>
        <p:txBody>
          <a:bodyPr wrap="square">
            <a:normAutofit fontScale="90000"/>
          </a:bodyPr>
          <a:lstStyle/>
          <a:p>
            <a:br>
              <a:rPr lang="en-US" sz="2400" b="1" dirty="0">
                <a:solidFill>
                  <a:schemeClr val="bg1"/>
                </a:solidFill>
              </a:rPr>
            </a:br>
            <a:r>
              <a:rPr lang="en-US" sz="3600" b="1" dirty="0">
                <a:solidFill>
                  <a:schemeClr val="bg1"/>
                </a:solidFill>
              </a:rPr>
              <a:t>theoretical framework &amp; Methodology</a:t>
            </a:r>
            <a:br>
              <a:rPr lang="en-US" sz="3600" dirty="0">
                <a:solidFill>
                  <a:schemeClr val="bg1"/>
                </a:solidFill>
              </a:rPr>
            </a:br>
            <a:endParaRPr lang="en-US" sz="3600" dirty="0">
              <a:solidFill>
                <a:schemeClr val="bg1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072EB57-A340-EDBF-9AE1-17EB7CA6F9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9644500"/>
              </p:ext>
            </p:extLst>
          </p:nvPr>
        </p:nvGraphicFramePr>
        <p:xfrm>
          <a:off x="4843446" y="148281"/>
          <a:ext cx="7303771" cy="6561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ADB80709-AAFF-55AC-5DF0-66ACD1A7319C}"/>
              </a:ext>
            </a:extLst>
          </p:cNvPr>
          <p:cNvSpPr txBox="1"/>
          <p:nvPr/>
        </p:nvSpPr>
        <p:spPr>
          <a:xfrm>
            <a:off x="10324358" y="3041475"/>
            <a:ext cx="21648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altLang="en-US" dirty="0"/>
              <a:t>(</a:t>
            </a:r>
            <a:r>
              <a:rPr lang="en-US" kern="100" dirty="0">
                <a:cs typeface="Arial" panose="020B0604020202020204" pitchFamily="34" charset="0"/>
              </a:rPr>
              <a:t>Sins Invalid, 2015</a:t>
            </a:r>
            <a:r>
              <a:rPr lang="en-US" altLang="en-US" dirty="0"/>
              <a:t>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5317D20-94C7-B3A0-DA4E-5824036B2C16}"/>
              </a:ext>
            </a:extLst>
          </p:cNvPr>
          <p:cNvSpPr txBox="1"/>
          <p:nvPr/>
        </p:nvSpPr>
        <p:spPr>
          <a:xfrm>
            <a:off x="9776872" y="6304000"/>
            <a:ext cx="25065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altLang="en-US" dirty="0"/>
              <a:t>(Sawyer &amp; Norris, 2013)</a:t>
            </a:r>
          </a:p>
        </p:txBody>
      </p:sp>
    </p:spTree>
    <p:extLst>
      <p:ext uri="{BB962C8B-B14F-4D97-AF65-F5344CB8AC3E}">
        <p14:creationId xmlns:p14="http://schemas.microsoft.com/office/powerpoint/2010/main" val="27531688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80F2CF1-B91B-3AAB-4D92-358467FBA8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2AEFFFF2-9EB4-4B6C-B9F8-2BA3EF89A2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3070172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0D65299F-028F-4AFC-B46A-8DB33E20FE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70172" y="0"/>
            <a:ext cx="912182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BAC87F6E-526A-49B5-995D-42DB656594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7423" y="1443035"/>
            <a:ext cx="3971932" cy="3971930"/>
          </a:xfrm>
          <a:prstGeom prst="ellipse">
            <a:avLst/>
          </a:prstGeom>
          <a:solidFill>
            <a:srgbClr val="FFFFFF"/>
          </a:solidFill>
          <a:ln w="317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BFEC464-7FCD-0310-F3B5-23C7DF7C16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0873" y="1586484"/>
            <a:ext cx="3685032" cy="368503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>
            <a:normAutofit/>
          </a:bodyPr>
          <a:lstStyle/>
          <a:p>
            <a:br>
              <a:rPr lang="en-US" sz="3000" b="1" dirty="0">
                <a:solidFill>
                  <a:srgbClr val="1F1F1F"/>
                </a:solidFill>
              </a:rPr>
            </a:br>
            <a:r>
              <a:rPr lang="en-US" sz="3200" b="1" dirty="0">
                <a:solidFill>
                  <a:srgbClr val="1F1F1F"/>
                </a:solidFill>
              </a:rPr>
              <a:t>Key Finding 1</a:t>
            </a:r>
            <a:br>
              <a:rPr lang="en-US" sz="3200" dirty="0">
                <a:solidFill>
                  <a:srgbClr val="1F1F1F"/>
                </a:solidFill>
              </a:rPr>
            </a:br>
            <a:endParaRPr lang="en-US" sz="3200" dirty="0">
              <a:solidFill>
                <a:srgbClr val="1F1F1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649530-1AD5-3B43-1D1C-B3FC027E44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91695" y="1402080"/>
            <a:ext cx="5320696" cy="405384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800" b="1" dirty="0">
                <a:solidFill>
                  <a:schemeClr val="tx1"/>
                </a:solidFill>
              </a:rPr>
              <a:t>Comprehension </a:t>
            </a:r>
          </a:p>
          <a:p>
            <a:pPr marL="0" indent="0">
              <a:buNone/>
            </a:pPr>
            <a:endParaRPr lang="en-US" sz="2800" dirty="0">
              <a:solidFill>
                <a:schemeClr val="tx1"/>
              </a:solidFill>
            </a:endParaRPr>
          </a:p>
          <a:p>
            <a:pPr lvl="0"/>
            <a:r>
              <a:rPr lang="en-US" sz="2800" dirty="0">
                <a:solidFill>
                  <a:schemeClr val="tx1"/>
                </a:solidFill>
              </a:rPr>
              <a:t>Real-time captions supported understanding</a:t>
            </a:r>
          </a:p>
          <a:p>
            <a:pPr lvl="0"/>
            <a:r>
              <a:rPr lang="en-US" sz="2800" dirty="0">
                <a:solidFill>
                  <a:schemeClr val="tx1"/>
                </a:solidFill>
              </a:rPr>
              <a:t>Helped with accents, fast speech, academic vocabulary</a:t>
            </a:r>
          </a:p>
          <a:p>
            <a:r>
              <a:rPr lang="en-US" sz="2800" dirty="0">
                <a:solidFill>
                  <a:schemeClr val="tx1"/>
                </a:solidFill>
              </a:rPr>
              <a:t>Made learning more accessible</a:t>
            </a:r>
          </a:p>
        </p:txBody>
      </p:sp>
    </p:spTree>
    <p:extLst>
      <p:ext uri="{BB962C8B-B14F-4D97-AF65-F5344CB8AC3E}">
        <p14:creationId xmlns:p14="http://schemas.microsoft.com/office/powerpoint/2010/main" val="16887062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2AEFFFF2-9EB4-4B6C-B9F8-2BA3EF89A2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3070172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0D65299F-028F-4AFC-B46A-8DB33E20FE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70172" y="0"/>
            <a:ext cx="912182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BAC87F6E-526A-49B5-995D-42DB656594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7423" y="1443035"/>
            <a:ext cx="3971932" cy="3971930"/>
          </a:xfrm>
          <a:prstGeom prst="ellipse">
            <a:avLst/>
          </a:prstGeom>
          <a:solidFill>
            <a:srgbClr val="FFFFFF"/>
          </a:solidFill>
          <a:ln w="317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62C3467-FEE7-904A-E2CB-5D56583841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0873" y="1586484"/>
            <a:ext cx="3685032" cy="368503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>
            <a:normAutofit/>
          </a:bodyPr>
          <a:lstStyle/>
          <a:p>
            <a:br>
              <a:rPr lang="en-US" sz="3000" b="1" dirty="0">
                <a:solidFill>
                  <a:srgbClr val="1F1F1F"/>
                </a:solidFill>
              </a:rPr>
            </a:br>
            <a:r>
              <a:rPr lang="en-US" sz="3200" b="1" dirty="0">
                <a:solidFill>
                  <a:srgbClr val="1F1F1F"/>
                </a:solidFill>
              </a:rPr>
              <a:t>Key Finding 2</a:t>
            </a:r>
            <a:br>
              <a:rPr lang="en-US" sz="3200" dirty="0">
                <a:solidFill>
                  <a:srgbClr val="1F1F1F"/>
                </a:solidFill>
              </a:rPr>
            </a:br>
            <a:endParaRPr lang="en-US" sz="3200" dirty="0">
              <a:solidFill>
                <a:srgbClr val="1F1F1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796A04-A295-E5A4-0639-07E1D9EF16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91694" y="1402080"/>
            <a:ext cx="6258436" cy="4053840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2800" b="1" dirty="0">
                <a:solidFill>
                  <a:schemeClr val="tx1"/>
                </a:solidFill>
              </a:rPr>
              <a:t>Confidence (Emotional Impact)</a:t>
            </a:r>
          </a:p>
          <a:p>
            <a:pPr marL="0" indent="0">
              <a:buNone/>
            </a:pPr>
            <a:endParaRPr lang="en-US" sz="2800" dirty="0">
              <a:solidFill>
                <a:schemeClr val="tx1"/>
              </a:solidFill>
            </a:endParaRPr>
          </a:p>
          <a:p>
            <a:pPr lvl="0"/>
            <a:r>
              <a:rPr lang="en-US" sz="2800" dirty="0">
                <a:solidFill>
                  <a:schemeClr val="tx1"/>
                </a:solidFill>
              </a:rPr>
              <a:t>Reduced anxiety </a:t>
            </a:r>
          </a:p>
          <a:p>
            <a:pPr lvl="0"/>
            <a:r>
              <a:rPr lang="en-US" sz="2800" dirty="0">
                <a:solidFill>
                  <a:schemeClr val="tx1"/>
                </a:solidFill>
              </a:rPr>
              <a:t>Increased confidence </a:t>
            </a:r>
          </a:p>
          <a:p>
            <a:pPr lvl="0"/>
            <a:r>
              <a:rPr lang="en-US" sz="2800" dirty="0">
                <a:solidFill>
                  <a:schemeClr val="tx1"/>
                </a:solidFill>
              </a:rPr>
              <a:t>Less fear of missing information </a:t>
            </a:r>
          </a:p>
          <a:p>
            <a:r>
              <a:rPr lang="en-US" sz="2800" dirty="0">
                <a:solidFill>
                  <a:schemeClr val="tx1"/>
                </a:solidFill>
              </a:rPr>
              <a:t>Students felt more capable</a:t>
            </a:r>
          </a:p>
          <a:p>
            <a:r>
              <a:rPr lang="en-US" sz="2800" dirty="0">
                <a:solidFill>
                  <a:schemeClr val="tx1"/>
                </a:solidFill>
              </a:rPr>
              <a:t>Increased sense of belonging &amp; inclusion</a:t>
            </a:r>
          </a:p>
        </p:txBody>
      </p:sp>
    </p:spTree>
    <p:extLst>
      <p:ext uri="{BB962C8B-B14F-4D97-AF65-F5344CB8AC3E}">
        <p14:creationId xmlns:p14="http://schemas.microsoft.com/office/powerpoint/2010/main" val="32886613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C5C4B14-882F-F90E-093A-2AAA955859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2AEFFFF2-9EB4-4B6C-B9F8-2BA3EF89A2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3070172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0D65299F-028F-4AFC-B46A-8DB33E20FE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70172" y="0"/>
            <a:ext cx="912182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BAC87F6E-526A-49B5-995D-42DB656594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7423" y="1443035"/>
            <a:ext cx="3971932" cy="3971930"/>
          </a:xfrm>
          <a:prstGeom prst="ellipse">
            <a:avLst/>
          </a:prstGeom>
          <a:solidFill>
            <a:srgbClr val="FFFFFF"/>
          </a:solidFill>
          <a:ln w="317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5B03246-72FA-7132-E476-ADB47484C8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0873" y="1586484"/>
            <a:ext cx="3685032" cy="368503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>
            <a:normAutofit fontScale="90000"/>
          </a:bodyPr>
          <a:lstStyle/>
          <a:p>
            <a:br>
              <a:rPr lang="en-US" sz="2600" b="1" dirty="0">
                <a:solidFill>
                  <a:srgbClr val="1F1F1F"/>
                </a:solidFill>
              </a:rPr>
            </a:br>
            <a:br>
              <a:rPr lang="en-US" sz="2600" b="1" dirty="0">
                <a:solidFill>
                  <a:srgbClr val="1F1F1F"/>
                </a:solidFill>
              </a:rPr>
            </a:br>
            <a:r>
              <a:rPr lang="en-US" sz="3600" b="1" dirty="0">
                <a:solidFill>
                  <a:srgbClr val="1F1F1F"/>
                </a:solidFill>
              </a:rPr>
              <a:t>Key Finding 3</a:t>
            </a:r>
            <a:br>
              <a:rPr lang="en-US" sz="3600" dirty="0">
                <a:solidFill>
                  <a:srgbClr val="1F1F1F"/>
                </a:solidFill>
              </a:rPr>
            </a:br>
            <a:br>
              <a:rPr lang="en-US" sz="2600" dirty="0">
                <a:solidFill>
                  <a:srgbClr val="1F1F1F"/>
                </a:solidFill>
              </a:rPr>
            </a:br>
            <a:endParaRPr lang="en-US" sz="2600" dirty="0">
              <a:solidFill>
                <a:srgbClr val="1F1F1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056690-9CAC-B20F-DF6C-F4A657D147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91695" y="1402080"/>
            <a:ext cx="5320696" cy="405384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800" b="1" dirty="0">
                <a:solidFill>
                  <a:schemeClr val="tx1"/>
                </a:solidFill>
              </a:rPr>
              <a:t>Participation (Engagement)</a:t>
            </a:r>
          </a:p>
          <a:p>
            <a:endParaRPr lang="en-US" sz="2800" dirty="0">
              <a:solidFill>
                <a:schemeClr val="tx1"/>
              </a:solidFill>
            </a:endParaRPr>
          </a:p>
          <a:p>
            <a:pPr lvl="0"/>
            <a:r>
              <a:rPr lang="en-US" sz="2800" dirty="0">
                <a:solidFill>
                  <a:schemeClr val="tx1"/>
                </a:solidFill>
              </a:rPr>
              <a:t>More active involvement </a:t>
            </a:r>
          </a:p>
          <a:p>
            <a:pPr lvl="0"/>
            <a:r>
              <a:rPr lang="en-US" sz="2800" dirty="0">
                <a:solidFill>
                  <a:schemeClr val="tx1"/>
                </a:solidFill>
              </a:rPr>
              <a:t>Greater willingness to speak </a:t>
            </a:r>
          </a:p>
          <a:p>
            <a:pPr lvl="0"/>
            <a:r>
              <a:rPr lang="en-US" sz="2800" dirty="0">
                <a:solidFill>
                  <a:schemeClr val="tx1"/>
                </a:solidFill>
              </a:rPr>
              <a:t>Better interaction with peers </a:t>
            </a:r>
          </a:p>
          <a:p>
            <a:r>
              <a:rPr lang="en-US" sz="2800" dirty="0">
                <a:solidFill>
                  <a:schemeClr val="tx1"/>
                </a:solidFill>
              </a:rPr>
              <a:t>From silent → engaged learners</a:t>
            </a:r>
          </a:p>
        </p:txBody>
      </p:sp>
    </p:spTree>
    <p:extLst>
      <p:ext uri="{BB962C8B-B14F-4D97-AF65-F5344CB8AC3E}">
        <p14:creationId xmlns:p14="http://schemas.microsoft.com/office/powerpoint/2010/main" val="22110592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AEE70035-2E4E-4F9F-A4A6-77B0B9FBD8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bg2">
              <a:lumMod val="7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8FDCBF5-07B8-49C5-BD1E-0DD5E1DB29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38656" y="0"/>
            <a:ext cx="1075334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3627B1-9544-BE58-BB91-D2407166A0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5899" y="1059838"/>
            <a:ext cx="4812634" cy="4738324"/>
          </a:xfrm>
          <a:noFill/>
          <a:ln>
            <a:noFill/>
          </a:ln>
        </p:spPr>
        <p:txBody>
          <a:bodyPr>
            <a:normAutofit/>
          </a:bodyPr>
          <a:lstStyle/>
          <a:p>
            <a:r>
              <a:rPr lang="en-US" sz="4800" b="1" dirty="0">
                <a:solidFill>
                  <a:schemeClr val="bg1"/>
                </a:solidFill>
              </a:rPr>
              <a:t>Critical Insight </a:t>
            </a:r>
            <a:endParaRPr lang="en-US" sz="4800" dirty="0">
              <a:solidFill>
                <a:schemeClr val="bg1"/>
              </a:solidFill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4EFB64A5-5FD5-4748-BC76-137C0DEB6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38656" y="0"/>
            <a:ext cx="4653776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AD2C2B-9AB9-E8EA-4E3B-1C7D3A3F65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5795" y="400050"/>
            <a:ext cx="4653775" cy="6275069"/>
          </a:xfrm>
        </p:spPr>
        <p:txBody>
          <a:bodyPr anchor="ctr">
            <a:normAutofit/>
          </a:bodyPr>
          <a:lstStyle/>
          <a:p>
            <a:pPr marL="0" lvl="0" indent="0">
              <a:buNone/>
            </a:pPr>
            <a:r>
              <a:rPr lang="en-US" sz="3200" dirty="0">
                <a:solidFill>
                  <a:schemeClr val="tx1"/>
                </a:solidFill>
              </a:rPr>
              <a:t>STT is not perfect</a:t>
            </a:r>
          </a:p>
          <a:p>
            <a:pPr marL="0" lvl="0" indent="0">
              <a:buNone/>
            </a:pPr>
            <a:r>
              <a:rPr lang="en-US" sz="3200" dirty="0">
                <a:solidFill>
                  <a:schemeClr val="tx1"/>
                </a:solidFill>
              </a:rPr>
              <a:t> </a:t>
            </a:r>
          </a:p>
          <a:p>
            <a:pPr lvl="0"/>
            <a:r>
              <a:rPr lang="en-US" sz="3200" dirty="0">
                <a:solidFill>
                  <a:schemeClr val="tx1"/>
                </a:solidFill>
              </a:rPr>
              <a:t>Can cause: </a:t>
            </a:r>
          </a:p>
          <a:p>
            <a:pPr lvl="1"/>
            <a:r>
              <a:rPr lang="en-US" sz="3200" dirty="0">
                <a:solidFill>
                  <a:schemeClr val="tx1"/>
                </a:solidFill>
              </a:rPr>
              <a:t>Cognitive overload </a:t>
            </a:r>
          </a:p>
          <a:p>
            <a:pPr lvl="1"/>
            <a:r>
              <a:rPr lang="en-US" sz="3200" dirty="0">
                <a:solidFill>
                  <a:schemeClr val="tx1"/>
                </a:solidFill>
              </a:rPr>
              <a:t>Eye strain</a:t>
            </a:r>
          </a:p>
          <a:p>
            <a:pPr lvl="1"/>
            <a:r>
              <a:rPr lang="en-US" sz="3200" dirty="0">
                <a:solidFill>
                  <a:schemeClr val="tx1"/>
                </a:solidFill>
              </a:rPr>
              <a:t>Distraction </a:t>
            </a:r>
          </a:p>
          <a:p>
            <a:r>
              <a:rPr lang="en-US" sz="3200" dirty="0">
                <a:solidFill>
                  <a:schemeClr val="tx1"/>
                </a:solidFill>
              </a:rPr>
              <a:t> Most effective when used as support, not replacement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339015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Parcel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A425FB89-E954-4A2A-81DC-D90804A94DB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A18236C5C5AA44EA07659CC33D883B7" ma:contentTypeVersion="15" ma:contentTypeDescription="Create a new document." ma:contentTypeScope="" ma:versionID="841780d47e36cf49c97c7ebb8bad3fa5">
  <xsd:schema xmlns:xsd="http://www.w3.org/2001/XMLSchema" xmlns:xs="http://www.w3.org/2001/XMLSchema" xmlns:p="http://schemas.microsoft.com/office/2006/metadata/properties" xmlns:ns2="1316e479-0dd5-4804-90b2-b021d65978fe" xmlns:ns3="4ce5584e-5f0e-4fd3-a3b6-c328330b3f2d" targetNamespace="http://schemas.microsoft.com/office/2006/metadata/properties" ma:root="true" ma:fieldsID="d5e80a9dc54126306ce8ac9233aa9298" ns2:_="" ns3:_="">
    <xsd:import namespace="1316e479-0dd5-4804-90b2-b021d65978fe"/>
    <xsd:import namespace="4ce5584e-5f0e-4fd3-a3b6-c328330b3f2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SearchPropertie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16e479-0dd5-4804-90b2-b021d65978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118109bd-626c-4cb5-b457-7c830300b9d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ce5584e-5f0e-4fd3-a3b6-c328330b3f2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47cb71a9-d6a4-4de9-8779-cae39dc6d9da}" ma:internalName="TaxCatchAll" ma:showField="CatchAllData" ma:web="4ce5584e-5f0e-4fd3-a3b6-c328330b3f2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316e479-0dd5-4804-90b2-b021d65978fe">
      <Terms xmlns="http://schemas.microsoft.com/office/infopath/2007/PartnerControls"/>
    </lcf76f155ced4ddcb4097134ff3c332f>
    <TaxCatchAll xmlns="4ce5584e-5f0e-4fd3-a3b6-c328330b3f2d" xsi:nil="true"/>
  </documentManagement>
</p:properties>
</file>

<file path=customXml/itemProps1.xml><?xml version="1.0" encoding="utf-8"?>
<ds:datastoreItem xmlns:ds="http://schemas.openxmlformats.org/officeDocument/2006/customXml" ds:itemID="{ED607443-8B12-46C8-8D31-26BC659AC317}"/>
</file>

<file path=customXml/itemProps2.xml><?xml version="1.0" encoding="utf-8"?>
<ds:datastoreItem xmlns:ds="http://schemas.openxmlformats.org/officeDocument/2006/customXml" ds:itemID="{E2C333F9-8780-4A4F-BD9D-392DE0FFBD78}"/>
</file>

<file path=customXml/itemProps3.xml><?xml version="1.0" encoding="utf-8"?>
<ds:datastoreItem xmlns:ds="http://schemas.openxmlformats.org/officeDocument/2006/customXml" ds:itemID="{13708B0E-AD22-45AB-8F51-C53BACB49AFB}"/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6477</TotalTime>
  <Words>801</Words>
  <Application>Microsoft Office PowerPoint</Application>
  <PresentationFormat>Widescreen</PresentationFormat>
  <Paragraphs>105</Paragraphs>
  <Slides>15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Aptos</vt:lpstr>
      <vt:lpstr>Arial</vt:lpstr>
      <vt:lpstr>Gill Sans MT</vt:lpstr>
      <vt:lpstr>Parcel</vt:lpstr>
      <vt:lpstr>Speech-to-Text Technology: Enhancing Engagement and Inclusion for Non-Native and Hard-of-Hearing University Students</vt:lpstr>
      <vt:lpstr>Land Acknowledgement</vt:lpstr>
      <vt:lpstr>Who the Researchers are</vt:lpstr>
      <vt:lpstr>Why this research matters</vt:lpstr>
      <vt:lpstr> theoretical framework &amp; Methodology </vt:lpstr>
      <vt:lpstr> Key Finding 1 </vt:lpstr>
      <vt:lpstr> Key Finding 2 </vt:lpstr>
      <vt:lpstr>  Key Finding 3  </vt:lpstr>
      <vt:lpstr>Critical Insight </vt:lpstr>
      <vt:lpstr>From Accommodation to UDL practice</vt:lpstr>
      <vt:lpstr>How to set up STT</vt:lpstr>
      <vt:lpstr>Conclusion</vt:lpstr>
      <vt:lpstr>References</vt:lpstr>
      <vt:lpstr>Have a Question?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Shahzad Yazdanpanah</dc:creator>
  <cp:lastModifiedBy>Danielle Duignan</cp:lastModifiedBy>
  <cp:revision>118</cp:revision>
  <dcterms:created xsi:type="dcterms:W3CDTF">2026-05-09T19:25:12Z</dcterms:created>
  <dcterms:modified xsi:type="dcterms:W3CDTF">2026-05-21T07:59:17Z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0x0101007A18236C5C5AA44EA07659CC33D883B7</vt:lpwstr>
  </property>
</Properties>
</file>