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notesSlides/notesSlide4.xml" ContentType="application/vnd.openxmlformats-officedocument.presentationml.notesSlide+xml"/>
  <Override PartName="/ppt/tags/tag9.xml" ContentType="application/vnd.openxmlformats-officedocument.presentationml.tags+xml"/>
  <Override PartName="/ppt/notesSlides/notesSlide5.xml" ContentType="application/vnd.openxmlformats-officedocument.presentationml.notesSlide+xml"/>
  <Override PartName="/ppt/tags/tag10.xml" ContentType="application/vnd.openxmlformats-officedocument.presentationml.tags+xml"/>
  <Override PartName="/ppt/notesSlides/notesSlide6.xml" ContentType="application/vnd.openxmlformats-officedocument.presentationml.notesSlide+xml"/>
  <Override PartName="/ppt/tags/tag11.xml" ContentType="application/vnd.openxmlformats-officedocument.presentationml.tags+xml"/>
  <Override PartName="/ppt/notesSlides/notesSlide7.xml" ContentType="application/vnd.openxmlformats-officedocument.presentationml.notesSlide+xml"/>
  <Override PartName="/ppt/tags/tag12.xml" ContentType="application/vnd.openxmlformats-officedocument.presentationml.tags+xml"/>
  <Override PartName="/ppt/notesSlides/notesSlide8.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notesMasterIdLst>
    <p:notesMasterId r:id="rId18"/>
  </p:notesMasterIdLst>
  <p:handoutMasterIdLst>
    <p:handoutMasterId r:id="rId19"/>
  </p:handoutMasterIdLst>
  <p:sldIdLst>
    <p:sldId id="271" r:id="rId5"/>
    <p:sldId id="310" r:id="rId6"/>
    <p:sldId id="311" r:id="rId7"/>
    <p:sldId id="313" r:id="rId8"/>
    <p:sldId id="314" r:id="rId9"/>
    <p:sldId id="315" r:id="rId10"/>
    <p:sldId id="305" r:id="rId11"/>
    <p:sldId id="312" r:id="rId12"/>
    <p:sldId id="291" r:id="rId13"/>
    <p:sldId id="292" r:id="rId14"/>
    <p:sldId id="297" r:id="rId15"/>
    <p:sldId id="316" r:id="rId16"/>
    <p:sldId id="272" r:id="rId17"/>
  </p:sldIdLst>
  <p:sldSz cx="9144000" cy="6858000" type="screen4x3"/>
  <p:notesSz cx="6858000" cy="9926638"/>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18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4" autoAdjust="0"/>
    <p:restoredTop sz="86403" autoAdjust="0"/>
  </p:normalViewPr>
  <p:slideViewPr>
    <p:cSldViewPr>
      <p:cViewPr varScale="1">
        <p:scale>
          <a:sx n="69" d="100"/>
          <a:sy n="69" d="100"/>
        </p:scale>
        <p:origin x="520" y="52"/>
      </p:cViewPr>
      <p:guideLst>
        <p:guide orient="horz" pos="2160"/>
        <p:guide pos="2880"/>
      </p:guideLst>
    </p:cSldViewPr>
  </p:slideViewPr>
  <p:outlineViewPr>
    <p:cViewPr>
      <p:scale>
        <a:sx n="33" d="100"/>
        <a:sy n="33" d="100"/>
      </p:scale>
      <p:origin x="0" y="-5032"/>
    </p:cViewPr>
  </p:outlineViewPr>
  <p:notesTextViewPr>
    <p:cViewPr>
      <p:scale>
        <a:sx n="1" d="1"/>
        <a:sy n="1" d="1"/>
      </p:scale>
      <p:origin x="0" y="0"/>
    </p:cViewPr>
  </p:notesTextViewPr>
  <p:sorterViewPr>
    <p:cViewPr>
      <p:scale>
        <a:sx n="146" d="100"/>
        <a:sy n="14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68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96888"/>
          </a:xfrm>
          <a:prstGeom prst="rect">
            <a:avLst/>
          </a:prstGeom>
        </p:spPr>
        <p:txBody>
          <a:bodyPr vert="horz" lIns="91440" tIns="45720" rIns="91440" bIns="45720" rtlCol="0"/>
          <a:lstStyle>
            <a:lvl1pPr algn="r">
              <a:defRPr sz="1200"/>
            </a:lvl1pPr>
          </a:lstStyle>
          <a:p>
            <a:fld id="{020FFD2F-10A2-40BD-ACB9-5E08D788B105}" type="datetimeFigureOut">
              <a:rPr lang="en-US" smtClean="0"/>
              <a:t>11/26/2021</a:t>
            </a:fld>
            <a:endParaRPr lang="en-US"/>
          </a:p>
        </p:txBody>
      </p:sp>
      <p:sp>
        <p:nvSpPr>
          <p:cNvPr id="4" name="Footer Placeholder 3"/>
          <p:cNvSpPr>
            <a:spLocks noGrp="1"/>
          </p:cNvSpPr>
          <p:nvPr>
            <p:ph type="ftr" sz="quarter" idx="2"/>
          </p:nvPr>
        </p:nvSpPr>
        <p:spPr>
          <a:xfrm>
            <a:off x="0" y="9428163"/>
            <a:ext cx="2971800" cy="4968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9428163"/>
            <a:ext cx="2971800" cy="496887"/>
          </a:xfrm>
          <a:prstGeom prst="rect">
            <a:avLst/>
          </a:prstGeom>
        </p:spPr>
        <p:txBody>
          <a:bodyPr vert="horz" lIns="91440" tIns="45720" rIns="91440" bIns="45720" rtlCol="0" anchor="b"/>
          <a:lstStyle>
            <a:lvl1pPr algn="r">
              <a:defRPr sz="1200"/>
            </a:lvl1pPr>
          </a:lstStyle>
          <a:p>
            <a:fld id="{909CA7B1-EBE4-4CDE-B2A1-017D05B85B16}" type="slidenum">
              <a:rPr lang="en-US" smtClean="0"/>
              <a:t>‹#›</a:t>
            </a:fld>
            <a:endParaRPr lang="en-US"/>
          </a:p>
        </p:txBody>
      </p:sp>
    </p:spTree>
    <p:extLst>
      <p:ext uri="{BB962C8B-B14F-4D97-AF65-F5344CB8AC3E}">
        <p14:creationId xmlns:p14="http://schemas.microsoft.com/office/powerpoint/2010/main" val="24176879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6332"/>
          </a:xfrm>
          <a:prstGeom prst="rect">
            <a:avLst/>
          </a:prstGeom>
        </p:spPr>
        <p:txBody>
          <a:bodyPr vert="horz" lIns="91440" tIns="45720" rIns="91440" bIns="45720" rtlCol="0"/>
          <a:lstStyle>
            <a:lvl1pPr algn="l">
              <a:defRPr sz="1200"/>
            </a:lvl1pPr>
          </a:lstStyle>
          <a:p>
            <a:endParaRPr lang="en-IE" dirty="0"/>
          </a:p>
        </p:txBody>
      </p:sp>
      <p:sp>
        <p:nvSpPr>
          <p:cNvPr id="3" name="Date Placeholder 2"/>
          <p:cNvSpPr>
            <a:spLocks noGrp="1"/>
          </p:cNvSpPr>
          <p:nvPr>
            <p:ph type="dt" idx="1"/>
          </p:nvPr>
        </p:nvSpPr>
        <p:spPr>
          <a:xfrm>
            <a:off x="3884613" y="0"/>
            <a:ext cx="2971800" cy="496332"/>
          </a:xfrm>
          <a:prstGeom prst="rect">
            <a:avLst/>
          </a:prstGeom>
        </p:spPr>
        <p:txBody>
          <a:bodyPr vert="horz" lIns="91440" tIns="45720" rIns="91440" bIns="45720" rtlCol="0"/>
          <a:lstStyle>
            <a:lvl1pPr algn="r">
              <a:defRPr sz="1200"/>
            </a:lvl1pPr>
          </a:lstStyle>
          <a:p>
            <a:fld id="{AB5A3642-E9DD-4043-A0DB-9A26A3A40E14}" type="datetimeFigureOut">
              <a:rPr lang="en-IE" smtClean="0"/>
              <a:t>26/11/2021</a:t>
            </a:fld>
            <a:endParaRPr lang="en-IE" dirty="0"/>
          </a:p>
        </p:txBody>
      </p:sp>
      <p:sp>
        <p:nvSpPr>
          <p:cNvPr id="4" name="Slide Image Placeholder 3"/>
          <p:cNvSpPr>
            <a:spLocks noGrp="1" noRot="1" noChangeAspect="1"/>
          </p:cNvSpPr>
          <p:nvPr>
            <p:ph type="sldImg" idx="2"/>
          </p:nvPr>
        </p:nvSpPr>
        <p:spPr>
          <a:xfrm>
            <a:off x="947738" y="744538"/>
            <a:ext cx="4962525" cy="3722687"/>
          </a:xfrm>
          <a:prstGeom prst="rect">
            <a:avLst/>
          </a:prstGeom>
          <a:noFill/>
          <a:ln w="12700">
            <a:solidFill>
              <a:prstClr val="black"/>
            </a:solidFill>
          </a:ln>
        </p:spPr>
        <p:txBody>
          <a:bodyPr vert="horz" lIns="91440" tIns="45720" rIns="91440" bIns="45720" rtlCol="0" anchor="ctr"/>
          <a:lstStyle/>
          <a:p>
            <a:endParaRPr lang="en-IE" dirty="0"/>
          </a:p>
        </p:txBody>
      </p:sp>
      <p:sp>
        <p:nvSpPr>
          <p:cNvPr id="5" name="Notes Placeholder 4"/>
          <p:cNvSpPr>
            <a:spLocks noGrp="1"/>
          </p:cNvSpPr>
          <p:nvPr>
            <p:ph type="body" sz="quarter" idx="3"/>
          </p:nvPr>
        </p:nvSpPr>
        <p:spPr>
          <a:xfrm>
            <a:off x="685800" y="4715153"/>
            <a:ext cx="5486400" cy="446698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9428583"/>
            <a:ext cx="2971800" cy="496332"/>
          </a:xfrm>
          <a:prstGeom prst="rect">
            <a:avLst/>
          </a:prstGeom>
        </p:spPr>
        <p:txBody>
          <a:bodyPr vert="horz" lIns="91440" tIns="45720" rIns="91440" bIns="45720" rtlCol="0" anchor="b"/>
          <a:lstStyle>
            <a:lvl1pPr algn="l">
              <a:defRPr sz="1200"/>
            </a:lvl1pPr>
          </a:lstStyle>
          <a:p>
            <a:endParaRPr lang="en-IE" dirty="0"/>
          </a:p>
        </p:txBody>
      </p:sp>
      <p:sp>
        <p:nvSpPr>
          <p:cNvPr id="7" name="Slide Number Placeholder 6"/>
          <p:cNvSpPr>
            <a:spLocks noGrp="1"/>
          </p:cNvSpPr>
          <p:nvPr>
            <p:ph type="sldNum" sz="quarter" idx="5"/>
          </p:nvPr>
        </p:nvSpPr>
        <p:spPr>
          <a:xfrm>
            <a:off x="3884613" y="9428583"/>
            <a:ext cx="2971800" cy="496332"/>
          </a:xfrm>
          <a:prstGeom prst="rect">
            <a:avLst/>
          </a:prstGeom>
        </p:spPr>
        <p:txBody>
          <a:bodyPr vert="horz" lIns="91440" tIns="45720" rIns="91440" bIns="45720" rtlCol="0" anchor="b"/>
          <a:lstStyle>
            <a:lvl1pPr algn="r">
              <a:defRPr sz="1200"/>
            </a:lvl1pPr>
          </a:lstStyle>
          <a:p>
            <a:fld id="{CF63FB40-B4E2-4BF6-A075-29F4907892C1}" type="slidenum">
              <a:rPr lang="en-IE" smtClean="0"/>
              <a:t>‹#›</a:t>
            </a:fld>
            <a:endParaRPr lang="en-IE" dirty="0"/>
          </a:p>
        </p:txBody>
      </p:sp>
    </p:spTree>
    <p:extLst>
      <p:ext uri="{BB962C8B-B14F-4D97-AF65-F5344CB8AC3E}">
        <p14:creationId xmlns:p14="http://schemas.microsoft.com/office/powerpoint/2010/main" val="1437049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r>
              <a:rPr lang="en-IE" dirty="0"/>
              <a:t>The Role of </a:t>
            </a:r>
          </a:p>
          <a:p>
            <a:r>
              <a:rPr lang="en-IE" dirty="0"/>
              <a:t>Group introductions</a:t>
            </a:r>
          </a:p>
          <a:p>
            <a:r>
              <a:rPr lang="en-IE" dirty="0"/>
              <a:t>Expectations </a:t>
            </a:r>
          </a:p>
        </p:txBody>
      </p:sp>
      <p:sp>
        <p:nvSpPr>
          <p:cNvPr id="4" name="Slide Number Placeholder 3"/>
          <p:cNvSpPr>
            <a:spLocks noGrp="1"/>
          </p:cNvSpPr>
          <p:nvPr>
            <p:ph type="sldNum" sz="quarter" idx="10"/>
          </p:nvPr>
        </p:nvSpPr>
        <p:spPr/>
        <p:txBody>
          <a:bodyPr/>
          <a:lstStyle/>
          <a:p>
            <a:fld id="{80AC12D5-65C1-4CCD-B8AF-87BADD34A10D}" type="slidenum">
              <a:rPr lang="en-IE" smtClean="0">
                <a:solidFill>
                  <a:prstClr val="black"/>
                </a:solidFill>
              </a:rPr>
              <a:pPr/>
              <a:t>1</a:t>
            </a:fld>
            <a:endParaRPr lang="en-IE" dirty="0">
              <a:solidFill>
                <a:prstClr val="black"/>
              </a:solidFill>
            </a:endParaRPr>
          </a:p>
        </p:txBody>
      </p:sp>
    </p:spTree>
    <p:extLst>
      <p:ext uri="{BB962C8B-B14F-4D97-AF65-F5344CB8AC3E}">
        <p14:creationId xmlns:p14="http://schemas.microsoft.com/office/powerpoint/2010/main" val="34687297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Creative – seeing “new ways” to consider existing services/ provision/ networking… </a:t>
            </a:r>
          </a:p>
          <a:p>
            <a:r>
              <a:rPr lang="en-US" dirty="0"/>
              <a:t>Innovation – comes from “ideas” nurturing – try and fail/ try better…</a:t>
            </a:r>
          </a:p>
        </p:txBody>
      </p:sp>
      <p:sp>
        <p:nvSpPr>
          <p:cNvPr id="4" name="Slide Number Placeholder 3"/>
          <p:cNvSpPr>
            <a:spLocks noGrp="1"/>
          </p:cNvSpPr>
          <p:nvPr>
            <p:ph type="sldNum" sz="quarter" idx="5"/>
          </p:nvPr>
        </p:nvSpPr>
        <p:spPr/>
        <p:txBody>
          <a:bodyPr/>
          <a:lstStyle/>
          <a:p>
            <a:fld id="{CF63FB40-B4E2-4BF6-A075-29F4907892C1}" type="slidenum">
              <a:rPr lang="en-IE" smtClean="0"/>
              <a:t>2</a:t>
            </a:fld>
            <a:endParaRPr lang="en-IE" dirty="0"/>
          </a:p>
        </p:txBody>
      </p:sp>
    </p:spTree>
    <p:extLst>
      <p:ext uri="{BB962C8B-B14F-4D97-AF65-F5344CB8AC3E}">
        <p14:creationId xmlns:p14="http://schemas.microsoft.com/office/powerpoint/2010/main" val="8458530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Where are FET students going?</a:t>
            </a:r>
          </a:p>
          <a:p>
            <a:endParaRPr lang="en-IE" dirty="0"/>
          </a:p>
          <a:p>
            <a:r>
              <a:rPr lang="en-IE" dirty="0"/>
              <a:t>20 per cent of PLC graduates are progressing to higher education, one-fifth of the overall first-year intake at institutes of technology and technological universities </a:t>
            </a:r>
          </a:p>
          <a:p>
            <a:r>
              <a:rPr lang="en-IE" dirty="0"/>
              <a:t>emerging evidence better prepared to complete their degree programmes than those entering higher education directly from Leaving Cert</a:t>
            </a:r>
          </a:p>
          <a:p>
            <a:r>
              <a:rPr lang="en-IE" dirty="0"/>
              <a:t>Growing interest among school-leavers in traineeship programmes, which run from six-24 months in vocational areas with a minimum of 30 per cent on-the-job training leading to employment opportunities: available in interesting areas like hospitality, medical administration, animation and healthcare, and they’re being developed in exciting new areas like barista, machine tool operation, biopharma, equestrian.”</a:t>
            </a:r>
          </a:p>
          <a:p>
            <a:endParaRPr lang="en-US" dirty="0"/>
          </a:p>
        </p:txBody>
      </p:sp>
      <p:sp>
        <p:nvSpPr>
          <p:cNvPr id="4" name="Slide Number Placeholder 3"/>
          <p:cNvSpPr>
            <a:spLocks noGrp="1"/>
          </p:cNvSpPr>
          <p:nvPr>
            <p:ph type="sldNum" sz="quarter" idx="5"/>
          </p:nvPr>
        </p:nvSpPr>
        <p:spPr/>
        <p:txBody>
          <a:bodyPr/>
          <a:lstStyle/>
          <a:p>
            <a:fld id="{CF63FB40-B4E2-4BF6-A075-29F4907892C1}" type="slidenum">
              <a:rPr lang="en-IE" smtClean="0"/>
              <a:t>5</a:t>
            </a:fld>
            <a:endParaRPr lang="en-IE" dirty="0"/>
          </a:p>
        </p:txBody>
      </p:sp>
    </p:spTree>
    <p:extLst>
      <p:ext uri="{BB962C8B-B14F-4D97-AF65-F5344CB8AC3E}">
        <p14:creationId xmlns:p14="http://schemas.microsoft.com/office/powerpoint/2010/main" val="35379097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Adult Guidance Services, Guidance in Post Primary, in FET…</a:t>
            </a:r>
          </a:p>
        </p:txBody>
      </p:sp>
      <p:sp>
        <p:nvSpPr>
          <p:cNvPr id="4" name="Slide Number Placeholder 3"/>
          <p:cNvSpPr>
            <a:spLocks noGrp="1"/>
          </p:cNvSpPr>
          <p:nvPr>
            <p:ph type="sldNum" sz="quarter" idx="5"/>
          </p:nvPr>
        </p:nvSpPr>
        <p:spPr/>
        <p:txBody>
          <a:bodyPr/>
          <a:lstStyle/>
          <a:p>
            <a:fld id="{CF63FB40-B4E2-4BF6-A075-29F4907892C1}" type="slidenum">
              <a:rPr lang="en-IE" smtClean="0"/>
              <a:t>7</a:t>
            </a:fld>
            <a:endParaRPr lang="en-IE" dirty="0"/>
          </a:p>
        </p:txBody>
      </p:sp>
    </p:spTree>
    <p:extLst>
      <p:ext uri="{BB962C8B-B14F-4D97-AF65-F5344CB8AC3E}">
        <p14:creationId xmlns:p14="http://schemas.microsoft.com/office/powerpoint/2010/main" val="35819804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F63FB40-B4E2-4BF6-A075-29F4907892C1}" type="slidenum">
              <a:rPr lang="en-IE" smtClean="0"/>
              <a:t>8</a:t>
            </a:fld>
            <a:endParaRPr lang="en-IE" dirty="0"/>
          </a:p>
        </p:txBody>
      </p:sp>
    </p:spTree>
    <p:extLst>
      <p:ext uri="{BB962C8B-B14F-4D97-AF65-F5344CB8AC3E}">
        <p14:creationId xmlns:p14="http://schemas.microsoft.com/office/powerpoint/2010/main" val="14887335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80AC12D5-65C1-4CCD-B8AF-87BADD34A10D}" type="slidenum">
              <a:rPr lang="en-IE" smtClean="0"/>
              <a:t>9</a:t>
            </a:fld>
            <a:endParaRPr lang="en-IE"/>
          </a:p>
        </p:txBody>
      </p:sp>
    </p:spTree>
    <p:extLst>
      <p:ext uri="{BB962C8B-B14F-4D97-AF65-F5344CB8AC3E}">
        <p14:creationId xmlns:p14="http://schemas.microsoft.com/office/powerpoint/2010/main" val="19769694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r>
              <a:rPr lang="en-IE" dirty="0"/>
              <a:t>‘The mission and visions outlined in Ireland’s Education and Training Sector, Overview of Service Delivery and Reform (Department of Education and Skills, 2015b), underpin the conditions necessary for RPL to thrive: where an individual can achieve their full potential and the learning system can respond in a flexible way to the changing needs of society. This report stated that lifelong learning is to be nurtured through valuing the voice of the learner to allow for increased participation and equity of access. ‘</a:t>
            </a:r>
          </a:p>
          <a:p>
            <a:r>
              <a:rPr lang="en-IE" dirty="0"/>
              <a:t>RPL is important in the context of accessing education and in support of lifelong learning. It provides a mechanism for human capital development and the reskilling and/or upskilling of individuals for the knowledge economy. RPL also provides a mechanism to recognise the skills of immigrants and other sectors of society such as the voluntary sector, and older workers. RPL can be used to support the employability and mobility of older people, women and early school leavers.</a:t>
            </a:r>
          </a:p>
          <a:p>
            <a:endParaRPr lang="en-US" dirty="0"/>
          </a:p>
        </p:txBody>
      </p:sp>
      <p:sp>
        <p:nvSpPr>
          <p:cNvPr id="4" name="Slide Number Placeholder 3"/>
          <p:cNvSpPr>
            <a:spLocks noGrp="1"/>
          </p:cNvSpPr>
          <p:nvPr>
            <p:ph type="sldNum" sz="quarter" idx="10"/>
          </p:nvPr>
        </p:nvSpPr>
        <p:spPr/>
        <p:txBody>
          <a:bodyPr/>
          <a:lstStyle/>
          <a:p>
            <a:fld id="{CF63FB40-B4E2-4BF6-A075-29F4907892C1}" type="slidenum">
              <a:rPr lang="en-IE" smtClean="0"/>
              <a:t>10</a:t>
            </a:fld>
            <a:endParaRPr lang="en-IE" dirty="0"/>
          </a:p>
        </p:txBody>
      </p:sp>
    </p:spTree>
    <p:extLst>
      <p:ext uri="{BB962C8B-B14F-4D97-AF65-F5344CB8AC3E}">
        <p14:creationId xmlns:p14="http://schemas.microsoft.com/office/powerpoint/2010/main" val="36693468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63FB40-B4E2-4BF6-A075-29F4907892C1}" type="slidenum">
              <a:rPr lang="en-IE" smtClean="0"/>
              <a:t>11</a:t>
            </a:fld>
            <a:endParaRPr lang="en-IE" dirty="0"/>
          </a:p>
        </p:txBody>
      </p:sp>
    </p:spTree>
    <p:extLst>
      <p:ext uri="{BB962C8B-B14F-4D97-AF65-F5344CB8AC3E}">
        <p14:creationId xmlns:p14="http://schemas.microsoft.com/office/powerpoint/2010/main" val="21651415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CF63FB40-B4E2-4BF6-A075-29F4907892C1}" type="slidenum">
              <a:rPr lang="en-IE" smtClean="0"/>
              <a:t>13</a:t>
            </a:fld>
            <a:endParaRPr lang="en-IE" dirty="0"/>
          </a:p>
        </p:txBody>
      </p:sp>
    </p:spTree>
    <p:extLst>
      <p:ext uri="{BB962C8B-B14F-4D97-AF65-F5344CB8AC3E}">
        <p14:creationId xmlns:p14="http://schemas.microsoft.com/office/powerpoint/2010/main" val="42033276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5780093-3D17-47CD-B377-759A96A6086D}" type="datetimeFigureOut">
              <a:rPr lang="en-IE" smtClean="0">
                <a:solidFill>
                  <a:srgbClr val="00718C"/>
                </a:solidFill>
              </a:rPr>
              <a:pPr/>
              <a:t>26/11/2021</a:t>
            </a:fld>
            <a:endParaRPr lang="en-IE" dirty="0">
              <a:solidFill>
                <a:srgbClr val="00718C"/>
              </a:solidFill>
            </a:endParaRPr>
          </a:p>
        </p:txBody>
      </p:sp>
      <p:sp>
        <p:nvSpPr>
          <p:cNvPr id="5" name="Footer Placeholder 4"/>
          <p:cNvSpPr>
            <a:spLocks noGrp="1"/>
          </p:cNvSpPr>
          <p:nvPr>
            <p:ph type="ftr" sz="quarter" idx="11"/>
          </p:nvPr>
        </p:nvSpPr>
        <p:spPr/>
        <p:txBody>
          <a:bodyPr/>
          <a:lstStyle/>
          <a:p>
            <a:endParaRPr lang="en-IE" dirty="0">
              <a:solidFill>
                <a:srgbClr val="00718C"/>
              </a:solidFill>
            </a:endParaRPr>
          </a:p>
        </p:txBody>
      </p:sp>
      <p:sp>
        <p:nvSpPr>
          <p:cNvPr id="6" name="Slide Number Placeholder 5"/>
          <p:cNvSpPr>
            <a:spLocks noGrp="1"/>
          </p:cNvSpPr>
          <p:nvPr>
            <p:ph type="sldNum" sz="quarter" idx="12"/>
          </p:nvPr>
        </p:nvSpPr>
        <p:spPr/>
        <p:txBody>
          <a:bodyPr/>
          <a:lstStyle/>
          <a:p>
            <a:fld id="{B72FAF86-0F4C-4019-83F8-FC0812CB6EB8}" type="slidenum">
              <a:rPr lang="en-IE" smtClean="0">
                <a:solidFill>
                  <a:srgbClr val="00718C"/>
                </a:solidFill>
              </a:rPr>
              <a:pPr/>
              <a:t>‹#›</a:t>
            </a:fld>
            <a:endParaRPr lang="en-IE" dirty="0">
              <a:solidFill>
                <a:srgbClr val="00718C"/>
              </a:solidFill>
            </a:endParaRPr>
          </a:p>
        </p:txBody>
      </p:sp>
    </p:spTree>
    <p:extLst>
      <p:ext uri="{BB962C8B-B14F-4D97-AF65-F5344CB8AC3E}">
        <p14:creationId xmlns:p14="http://schemas.microsoft.com/office/powerpoint/2010/main" val="24149488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780093-3D17-47CD-B377-759A96A6086D}" type="datetimeFigureOut">
              <a:rPr lang="en-IE" smtClean="0">
                <a:solidFill>
                  <a:srgbClr val="00718C"/>
                </a:solidFill>
              </a:rPr>
              <a:pPr/>
              <a:t>26/11/2021</a:t>
            </a:fld>
            <a:endParaRPr lang="en-IE" dirty="0">
              <a:solidFill>
                <a:srgbClr val="00718C"/>
              </a:solidFill>
            </a:endParaRPr>
          </a:p>
        </p:txBody>
      </p:sp>
      <p:sp>
        <p:nvSpPr>
          <p:cNvPr id="5" name="Footer Placeholder 4"/>
          <p:cNvSpPr>
            <a:spLocks noGrp="1"/>
          </p:cNvSpPr>
          <p:nvPr>
            <p:ph type="ftr" sz="quarter" idx="11"/>
          </p:nvPr>
        </p:nvSpPr>
        <p:spPr/>
        <p:txBody>
          <a:bodyPr/>
          <a:lstStyle/>
          <a:p>
            <a:endParaRPr lang="en-IE" dirty="0">
              <a:solidFill>
                <a:srgbClr val="00718C"/>
              </a:solidFill>
            </a:endParaRPr>
          </a:p>
        </p:txBody>
      </p:sp>
      <p:sp>
        <p:nvSpPr>
          <p:cNvPr id="6" name="Slide Number Placeholder 5"/>
          <p:cNvSpPr>
            <a:spLocks noGrp="1"/>
          </p:cNvSpPr>
          <p:nvPr>
            <p:ph type="sldNum" sz="quarter" idx="12"/>
          </p:nvPr>
        </p:nvSpPr>
        <p:spPr/>
        <p:txBody>
          <a:bodyPr/>
          <a:lstStyle/>
          <a:p>
            <a:fld id="{B72FAF86-0F4C-4019-83F8-FC0812CB6EB8}" type="slidenum">
              <a:rPr lang="en-IE" smtClean="0">
                <a:solidFill>
                  <a:srgbClr val="00718C"/>
                </a:solidFill>
              </a:rPr>
              <a:pPr/>
              <a:t>‹#›</a:t>
            </a:fld>
            <a:endParaRPr lang="en-IE" dirty="0">
              <a:solidFill>
                <a:srgbClr val="00718C"/>
              </a:solidFill>
            </a:endParaRPr>
          </a:p>
        </p:txBody>
      </p:sp>
      <p:sp>
        <p:nvSpPr>
          <p:cNvPr id="7" name="Title 6"/>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792634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5780093-3D17-47CD-B377-759A96A6086D}" type="datetimeFigureOut">
              <a:rPr lang="en-IE" smtClean="0">
                <a:solidFill>
                  <a:srgbClr val="00718C"/>
                </a:solidFill>
              </a:rPr>
              <a:pPr/>
              <a:t>26/11/2021</a:t>
            </a:fld>
            <a:endParaRPr lang="en-IE" dirty="0">
              <a:solidFill>
                <a:srgbClr val="00718C"/>
              </a:solidFill>
            </a:endParaRPr>
          </a:p>
        </p:txBody>
      </p:sp>
      <p:sp>
        <p:nvSpPr>
          <p:cNvPr id="5" name="Footer Placeholder 4"/>
          <p:cNvSpPr>
            <a:spLocks noGrp="1"/>
          </p:cNvSpPr>
          <p:nvPr>
            <p:ph type="ftr" sz="quarter" idx="11"/>
          </p:nvPr>
        </p:nvSpPr>
        <p:spPr/>
        <p:txBody>
          <a:bodyPr/>
          <a:lstStyle/>
          <a:p>
            <a:endParaRPr lang="en-IE" dirty="0">
              <a:solidFill>
                <a:srgbClr val="00718C"/>
              </a:solidFill>
            </a:endParaRPr>
          </a:p>
        </p:txBody>
      </p:sp>
      <p:sp>
        <p:nvSpPr>
          <p:cNvPr id="6" name="Slide Number Placeholder 5"/>
          <p:cNvSpPr>
            <a:spLocks noGrp="1"/>
          </p:cNvSpPr>
          <p:nvPr>
            <p:ph type="sldNum" sz="quarter" idx="12"/>
          </p:nvPr>
        </p:nvSpPr>
        <p:spPr/>
        <p:txBody>
          <a:bodyPr/>
          <a:lstStyle/>
          <a:p>
            <a:fld id="{B72FAF86-0F4C-4019-83F8-FC0812CB6EB8}" type="slidenum">
              <a:rPr lang="en-IE" smtClean="0">
                <a:solidFill>
                  <a:srgbClr val="00718C"/>
                </a:solidFill>
              </a:rPr>
              <a:pPr/>
              <a:t>‹#›</a:t>
            </a:fld>
            <a:endParaRPr lang="en-IE" dirty="0">
              <a:solidFill>
                <a:srgbClr val="00718C"/>
              </a:solidFill>
            </a:endParaRPr>
          </a:p>
        </p:txBody>
      </p:sp>
    </p:spTree>
    <p:extLst>
      <p:ext uri="{BB962C8B-B14F-4D97-AF65-F5344CB8AC3E}">
        <p14:creationId xmlns:p14="http://schemas.microsoft.com/office/powerpoint/2010/main" val="16949339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Date Placeholder 4"/>
          <p:cNvSpPr>
            <a:spLocks noGrp="1"/>
          </p:cNvSpPr>
          <p:nvPr>
            <p:ph type="dt" sz="half" idx="10"/>
          </p:nvPr>
        </p:nvSpPr>
        <p:spPr/>
        <p:txBody>
          <a:bodyPr/>
          <a:lstStyle/>
          <a:p>
            <a:fld id="{D5780093-3D17-47CD-B377-759A96A6086D}" type="datetimeFigureOut">
              <a:rPr lang="en-IE" smtClean="0">
                <a:solidFill>
                  <a:srgbClr val="00718C"/>
                </a:solidFill>
              </a:rPr>
              <a:pPr/>
              <a:t>26/11/2021</a:t>
            </a:fld>
            <a:endParaRPr lang="en-IE" dirty="0">
              <a:solidFill>
                <a:srgbClr val="00718C"/>
              </a:solidFill>
            </a:endParaRPr>
          </a:p>
        </p:txBody>
      </p:sp>
      <p:sp>
        <p:nvSpPr>
          <p:cNvPr id="6" name="Footer Placeholder 5"/>
          <p:cNvSpPr>
            <a:spLocks noGrp="1"/>
          </p:cNvSpPr>
          <p:nvPr>
            <p:ph type="ftr" sz="quarter" idx="11"/>
          </p:nvPr>
        </p:nvSpPr>
        <p:spPr/>
        <p:txBody>
          <a:bodyPr/>
          <a:lstStyle/>
          <a:p>
            <a:endParaRPr lang="en-IE" dirty="0">
              <a:solidFill>
                <a:srgbClr val="00718C"/>
              </a:solidFill>
            </a:endParaRPr>
          </a:p>
        </p:txBody>
      </p:sp>
      <p:sp>
        <p:nvSpPr>
          <p:cNvPr id="7" name="Slide Number Placeholder 6"/>
          <p:cNvSpPr>
            <a:spLocks noGrp="1"/>
          </p:cNvSpPr>
          <p:nvPr>
            <p:ph type="sldNum" sz="quarter" idx="12"/>
          </p:nvPr>
        </p:nvSpPr>
        <p:spPr/>
        <p:txBody>
          <a:bodyPr/>
          <a:lstStyle/>
          <a:p>
            <a:fld id="{B72FAF86-0F4C-4019-83F8-FC0812CB6EB8}" type="slidenum">
              <a:rPr lang="en-IE" smtClean="0">
                <a:solidFill>
                  <a:srgbClr val="00718C"/>
                </a:solidFill>
              </a:rPr>
              <a:pPr/>
              <a:t>‹#›</a:t>
            </a:fld>
            <a:endParaRPr lang="en-IE" dirty="0">
              <a:solidFill>
                <a:srgbClr val="00718C"/>
              </a:solidFill>
            </a:endParaRPr>
          </a:p>
        </p:txBody>
      </p:sp>
      <p:sp>
        <p:nvSpPr>
          <p:cNvPr id="9" name="Content Placeholder 8"/>
          <p:cNvSpPr>
            <a:spLocks noGrp="1"/>
          </p:cNvSpPr>
          <p:nvPr>
            <p:ph sz="quarter" idx="13"/>
          </p:nvPr>
        </p:nvSpPr>
        <p:spPr>
          <a:xfrm>
            <a:off x="676655" y="2679192"/>
            <a:ext cx="3822192" cy="3447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14"/>
          </p:nvPr>
        </p:nvSpPr>
        <p:spPr>
          <a:xfrm>
            <a:off x="4645152" y="2679192"/>
            <a:ext cx="3822192" cy="3447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216814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5780093-3D17-47CD-B377-759A96A6086D}" type="datetimeFigureOut">
              <a:rPr lang="en-IE" smtClean="0">
                <a:solidFill>
                  <a:srgbClr val="00718C"/>
                </a:solidFill>
              </a:rPr>
              <a:pPr/>
              <a:t>26/11/2021</a:t>
            </a:fld>
            <a:endParaRPr lang="en-IE" dirty="0">
              <a:solidFill>
                <a:srgbClr val="00718C"/>
              </a:solidFill>
            </a:endParaRPr>
          </a:p>
        </p:txBody>
      </p:sp>
      <p:sp>
        <p:nvSpPr>
          <p:cNvPr id="8" name="Footer Placeholder 7"/>
          <p:cNvSpPr>
            <a:spLocks noGrp="1"/>
          </p:cNvSpPr>
          <p:nvPr>
            <p:ph type="ftr" sz="quarter" idx="11"/>
          </p:nvPr>
        </p:nvSpPr>
        <p:spPr/>
        <p:txBody>
          <a:bodyPr/>
          <a:lstStyle/>
          <a:p>
            <a:endParaRPr lang="en-IE" dirty="0">
              <a:solidFill>
                <a:srgbClr val="00718C"/>
              </a:solidFill>
            </a:endParaRPr>
          </a:p>
        </p:txBody>
      </p:sp>
      <p:sp>
        <p:nvSpPr>
          <p:cNvPr id="9" name="Slide Number Placeholder 8"/>
          <p:cNvSpPr>
            <a:spLocks noGrp="1"/>
          </p:cNvSpPr>
          <p:nvPr>
            <p:ph type="sldNum" sz="quarter" idx="12"/>
          </p:nvPr>
        </p:nvSpPr>
        <p:spPr/>
        <p:txBody>
          <a:bodyPr/>
          <a:lstStyle/>
          <a:p>
            <a:fld id="{B72FAF86-0F4C-4019-83F8-FC0812CB6EB8}" type="slidenum">
              <a:rPr lang="en-IE" smtClean="0">
                <a:solidFill>
                  <a:srgbClr val="00718C"/>
                </a:solidFill>
              </a:rPr>
              <a:pPr/>
              <a:t>‹#›</a:t>
            </a:fld>
            <a:endParaRPr lang="en-IE" dirty="0">
              <a:solidFill>
                <a:srgbClr val="00718C"/>
              </a:solidFill>
            </a:endParaRPr>
          </a:p>
        </p:txBody>
      </p:sp>
    </p:spTree>
    <p:extLst>
      <p:ext uri="{BB962C8B-B14F-4D97-AF65-F5344CB8AC3E}">
        <p14:creationId xmlns:p14="http://schemas.microsoft.com/office/powerpoint/2010/main" val="28808332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780093-3D17-47CD-B377-759A96A6086D}" type="datetimeFigureOut">
              <a:rPr lang="en-IE" smtClean="0">
                <a:solidFill>
                  <a:srgbClr val="00718C"/>
                </a:solidFill>
              </a:rPr>
              <a:pPr/>
              <a:t>26/11/2021</a:t>
            </a:fld>
            <a:endParaRPr lang="en-IE" dirty="0">
              <a:solidFill>
                <a:srgbClr val="00718C"/>
              </a:solidFill>
            </a:endParaRPr>
          </a:p>
        </p:txBody>
      </p:sp>
      <p:sp>
        <p:nvSpPr>
          <p:cNvPr id="4" name="Footer Placeholder 3"/>
          <p:cNvSpPr>
            <a:spLocks noGrp="1"/>
          </p:cNvSpPr>
          <p:nvPr>
            <p:ph type="ftr" sz="quarter" idx="11"/>
          </p:nvPr>
        </p:nvSpPr>
        <p:spPr/>
        <p:txBody>
          <a:bodyPr/>
          <a:lstStyle/>
          <a:p>
            <a:endParaRPr lang="en-IE" dirty="0">
              <a:solidFill>
                <a:srgbClr val="00718C"/>
              </a:solidFill>
            </a:endParaRPr>
          </a:p>
        </p:txBody>
      </p:sp>
      <p:sp>
        <p:nvSpPr>
          <p:cNvPr id="5" name="Slide Number Placeholder 4"/>
          <p:cNvSpPr>
            <a:spLocks noGrp="1"/>
          </p:cNvSpPr>
          <p:nvPr>
            <p:ph type="sldNum" sz="quarter" idx="12"/>
          </p:nvPr>
        </p:nvSpPr>
        <p:spPr/>
        <p:txBody>
          <a:bodyPr/>
          <a:lstStyle/>
          <a:p>
            <a:fld id="{B72FAF86-0F4C-4019-83F8-FC0812CB6EB8}" type="slidenum">
              <a:rPr lang="en-IE" smtClean="0">
                <a:solidFill>
                  <a:srgbClr val="00718C"/>
                </a:solidFill>
              </a:rPr>
              <a:pPr/>
              <a:t>‹#›</a:t>
            </a:fld>
            <a:endParaRPr lang="en-IE" dirty="0">
              <a:solidFill>
                <a:srgbClr val="00718C"/>
              </a:solidFill>
            </a:endParaRPr>
          </a:p>
        </p:txBody>
      </p:sp>
    </p:spTree>
    <p:extLst>
      <p:ext uri="{BB962C8B-B14F-4D97-AF65-F5344CB8AC3E}">
        <p14:creationId xmlns:p14="http://schemas.microsoft.com/office/powerpoint/2010/main" val="7956991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grpSp>
      <p:sp>
        <p:nvSpPr>
          <p:cNvPr id="2" name="Date Placeholder 1"/>
          <p:cNvSpPr>
            <a:spLocks noGrp="1"/>
          </p:cNvSpPr>
          <p:nvPr>
            <p:ph type="dt" sz="half" idx="10"/>
          </p:nvPr>
        </p:nvSpPr>
        <p:spPr/>
        <p:txBody>
          <a:bodyPr/>
          <a:lstStyle/>
          <a:p>
            <a:fld id="{D5780093-3D17-47CD-B377-759A96A6086D}" type="datetimeFigureOut">
              <a:rPr lang="en-IE" smtClean="0">
                <a:solidFill>
                  <a:srgbClr val="00718C"/>
                </a:solidFill>
              </a:rPr>
              <a:pPr/>
              <a:t>26/11/2021</a:t>
            </a:fld>
            <a:endParaRPr lang="en-IE" dirty="0">
              <a:solidFill>
                <a:srgbClr val="00718C"/>
              </a:solidFill>
            </a:endParaRPr>
          </a:p>
        </p:txBody>
      </p:sp>
      <p:sp>
        <p:nvSpPr>
          <p:cNvPr id="3" name="Footer Placeholder 2"/>
          <p:cNvSpPr>
            <a:spLocks noGrp="1"/>
          </p:cNvSpPr>
          <p:nvPr>
            <p:ph type="ftr" sz="quarter" idx="11"/>
          </p:nvPr>
        </p:nvSpPr>
        <p:spPr/>
        <p:txBody>
          <a:bodyPr/>
          <a:lstStyle/>
          <a:p>
            <a:endParaRPr lang="en-IE" dirty="0">
              <a:solidFill>
                <a:srgbClr val="00718C"/>
              </a:solidFill>
            </a:endParaRPr>
          </a:p>
        </p:txBody>
      </p:sp>
      <p:sp>
        <p:nvSpPr>
          <p:cNvPr id="4" name="Slide Number Placeholder 3"/>
          <p:cNvSpPr>
            <a:spLocks noGrp="1"/>
          </p:cNvSpPr>
          <p:nvPr>
            <p:ph type="sldNum" sz="quarter" idx="12"/>
          </p:nvPr>
        </p:nvSpPr>
        <p:spPr/>
        <p:txBody>
          <a:bodyPr/>
          <a:lstStyle/>
          <a:p>
            <a:fld id="{B72FAF86-0F4C-4019-83F8-FC0812CB6EB8}" type="slidenum">
              <a:rPr lang="en-IE" smtClean="0">
                <a:solidFill>
                  <a:srgbClr val="00718C"/>
                </a:solidFill>
              </a:rPr>
              <a:pPr/>
              <a:t>‹#›</a:t>
            </a:fld>
            <a:endParaRPr lang="en-IE" dirty="0">
              <a:solidFill>
                <a:srgbClr val="00718C"/>
              </a:solidFill>
            </a:endParaRPr>
          </a:p>
        </p:txBody>
      </p:sp>
    </p:spTree>
    <p:extLst>
      <p:ext uri="{BB962C8B-B14F-4D97-AF65-F5344CB8AC3E}">
        <p14:creationId xmlns:p14="http://schemas.microsoft.com/office/powerpoint/2010/main" val="21156876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 name="Date Placeholder 4"/>
          <p:cNvSpPr>
            <a:spLocks noGrp="1"/>
          </p:cNvSpPr>
          <p:nvPr>
            <p:ph type="dt" sz="half" idx="10"/>
          </p:nvPr>
        </p:nvSpPr>
        <p:spPr/>
        <p:txBody>
          <a:bodyPr/>
          <a:lstStyle/>
          <a:p>
            <a:fld id="{D5780093-3D17-47CD-B377-759A96A6086D}" type="datetimeFigureOut">
              <a:rPr lang="en-IE" smtClean="0">
                <a:solidFill>
                  <a:srgbClr val="00718C"/>
                </a:solidFill>
              </a:rPr>
              <a:pPr/>
              <a:t>26/11/2021</a:t>
            </a:fld>
            <a:endParaRPr lang="en-IE" dirty="0">
              <a:solidFill>
                <a:srgbClr val="00718C"/>
              </a:solidFill>
            </a:endParaRPr>
          </a:p>
        </p:txBody>
      </p:sp>
      <p:sp>
        <p:nvSpPr>
          <p:cNvPr id="6" name="Footer Placeholder 5"/>
          <p:cNvSpPr>
            <a:spLocks noGrp="1"/>
          </p:cNvSpPr>
          <p:nvPr>
            <p:ph type="ftr" sz="quarter" idx="11"/>
          </p:nvPr>
        </p:nvSpPr>
        <p:spPr/>
        <p:txBody>
          <a:bodyPr/>
          <a:lstStyle/>
          <a:p>
            <a:endParaRPr lang="en-IE" dirty="0">
              <a:solidFill>
                <a:srgbClr val="00718C"/>
              </a:solidFill>
            </a:endParaRPr>
          </a:p>
        </p:txBody>
      </p:sp>
      <p:sp>
        <p:nvSpPr>
          <p:cNvPr id="7" name="Slide Number Placeholder 6"/>
          <p:cNvSpPr>
            <a:spLocks noGrp="1"/>
          </p:cNvSpPr>
          <p:nvPr>
            <p:ph type="sldNum" sz="quarter" idx="12"/>
          </p:nvPr>
        </p:nvSpPr>
        <p:spPr/>
        <p:txBody>
          <a:bodyPr/>
          <a:lstStyle/>
          <a:p>
            <a:fld id="{B72FAF86-0F4C-4019-83F8-FC0812CB6EB8}" type="slidenum">
              <a:rPr lang="en-IE" smtClean="0">
                <a:solidFill>
                  <a:srgbClr val="00718C"/>
                </a:solidFill>
              </a:rPr>
              <a:pPr/>
              <a:t>‹#›</a:t>
            </a:fld>
            <a:endParaRPr lang="en-IE" dirty="0">
              <a:solidFill>
                <a:srgbClr val="00718C"/>
              </a:solidFill>
            </a:endParaRPr>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473781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5780093-3D17-47CD-B377-759A96A6086D}" type="datetimeFigureOut">
              <a:rPr lang="en-IE" smtClean="0">
                <a:solidFill>
                  <a:srgbClr val="00718C"/>
                </a:solidFill>
              </a:rPr>
              <a:pPr/>
              <a:t>26/11/2021</a:t>
            </a:fld>
            <a:endParaRPr lang="en-IE" dirty="0">
              <a:solidFill>
                <a:srgbClr val="00718C"/>
              </a:solidFill>
            </a:endParaRPr>
          </a:p>
        </p:txBody>
      </p:sp>
      <p:sp>
        <p:nvSpPr>
          <p:cNvPr id="6" name="Footer Placeholder 5"/>
          <p:cNvSpPr>
            <a:spLocks noGrp="1"/>
          </p:cNvSpPr>
          <p:nvPr>
            <p:ph type="ftr" sz="quarter" idx="11"/>
          </p:nvPr>
        </p:nvSpPr>
        <p:spPr/>
        <p:txBody>
          <a:bodyPr/>
          <a:lstStyle/>
          <a:p>
            <a:endParaRPr lang="en-IE" dirty="0">
              <a:solidFill>
                <a:srgbClr val="00718C"/>
              </a:solidFill>
            </a:endParaRPr>
          </a:p>
        </p:txBody>
      </p:sp>
      <p:sp>
        <p:nvSpPr>
          <p:cNvPr id="7" name="Slide Number Placeholder 6"/>
          <p:cNvSpPr>
            <a:spLocks noGrp="1"/>
          </p:cNvSpPr>
          <p:nvPr>
            <p:ph type="sldNum" sz="quarter" idx="12"/>
          </p:nvPr>
        </p:nvSpPr>
        <p:spPr/>
        <p:txBody>
          <a:bodyPr/>
          <a:lstStyle/>
          <a:p>
            <a:fld id="{B72FAF86-0F4C-4019-83F8-FC0812CB6EB8}" type="slidenum">
              <a:rPr lang="en-IE" smtClean="0">
                <a:solidFill>
                  <a:srgbClr val="00718C"/>
                </a:solidFill>
              </a:rPr>
              <a:pPr/>
              <a:t>‹#›</a:t>
            </a:fld>
            <a:endParaRPr lang="en-IE" dirty="0">
              <a:solidFill>
                <a:srgbClr val="00718C"/>
              </a:solidFill>
            </a:endParaRPr>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Tree>
    <p:extLst>
      <p:ext uri="{BB962C8B-B14F-4D97-AF65-F5344CB8AC3E}">
        <p14:creationId xmlns:p14="http://schemas.microsoft.com/office/powerpoint/2010/main" val="10498693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780093-3D17-47CD-B377-759A96A6086D}" type="datetimeFigureOut">
              <a:rPr lang="en-IE" smtClean="0">
                <a:solidFill>
                  <a:srgbClr val="00718C"/>
                </a:solidFill>
              </a:rPr>
              <a:pPr/>
              <a:t>26/11/2021</a:t>
            </a:fld>
            <a:endParaRPr lang="en-IE" dirty="0">
              <a:solidFill>
                <a:srgbClr val="00718C"/>
              </a:solidFill>
            </a:endParaRPr>
          </a:p>
        </p:txBody>
      </p:sp>
      <p:sp>
        <p:nvSpPr>
          <p:cNvPr id="5" name="Footer Placeholder 4"/>
          <p:cNvSpPr>
            <a:spLocks noGrp="1"/>
          </p:cNvSpPr>
          <p:nvPr>
            <p:ph type="ftr" sz="quarter" idx="11"/>
          </p:nvPr>
        </p:nvSpPr>
        <p:spPr/>
        <p:txBody>
          <a:bodyPr/>
          <a:lstStyle/>
          <a:p>
            <a:endParaRPr lang="en-IE" dirty="0">
              <a:solidFill>
                <a:srgbClr val="00718C"/>
              </a:solidFill>
            </a:endParaRPr>
          </a:p>
        </p:txBody>
      </p:sp>
      <p:sp>
        <p:nvSpPr>
          <p:cNvPr id="6" name="Slide Number Placeholder 5"/>
          <p:cNvSpPr>
            <a:spLocks noGrp="1"/>
          </p:cNvSpPr>
          <p:nvPr>
            <p:ph type="sldNum" sz="quarter" idx="12"/>
          </p:nvPr>
        </p:nvSpPr>
        <p:spPr/>
        <p:txBody>
          <a:bodyPr/>
          <a:lstStyle/>
          <a:p>
            <a:fld id="{B72FAF86-0F4C-4019-83F8-FC0812CB6EB8}" type="slidenum">
              <a:rPr lang="en-IE" smtClean="0">
                <a:solidFill>
                  <a:srgbClr val="00718C"/>
                </a:solidFill>
              </a:rPr>
              <a:pPr/>
              <a:t>‹#›</a:t>
            </a:fld>
            <a:endParaRPr lang="en-IE" dirty="0">
              <a:solidFill>
                <a:srgbClr val="00718C"/>
              </a:solidFill>
            </a:endParaRPr>
          </a:p>
        </p:txBody>
      </p:sp>
    </p:spTree>
    <p:extLst>
      <p:ext uri="{BB962C8B-B14F-4D97-AF65-F5344CB8AC3E}">
        <p14:creationId xmlns:p14="http://schemas.microsoft.com/office/powerpoint/2010/main" val="10794618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 name="Date Placeholder 3"/>
          <p:cNvSpPr>
            <a:spLocks noGrp="1"/>
          </p:cNvSpPr>
          <p:nvPr>
            <p:ph type="dt" sz="half" idx="10"/>
          </p:nvPr>
        </p:nvSpPr>
        <p:spPr/>
        <p:txBody>
          <a:bodyPr/>
          <a:lstStyle/>
          <a:p>
            <a:fld id="{D5780093-3D17-47CD-B377-759A96A6086D}" type="datetimeFigureOut">
              <a:rPr lang="en-IE" smtClean="0">
                <a:solidFill>
                  <a:srgbClr val="00718C"/>
                </a:solidFill>
              </a:rPr>
              <a:pPr/>
              <a:t>26/11/2021</a:t>
            </a:fld>
            <a:endParaRPr lang="en-IE" dirty="0">
              <a:solidFill>
                <a:srgbClr val="00718C"/>
              </a:solidFill>
            </a:endParaRPr>
          </a:p>
        </p:txBody>
      </p:sp>
      <p:sp>
        <p:nvSpPr>
          <p:cNvPr id="5" name="Footer Placeholder 4"/>
          <p:cNvSpPr>
            <a:spLocks noGrp="1"/>
          </p:cNvSpPr>
          <p:nvPr>
            <p:ph type="ftr" sz="quarter" idx="11"/>
          </p:nvPr>
        </p:nvSpPr>
        <p:spPr/>
        <p:txBody>
          <a:bodyPr/>
          <a:lstStyle/>
          <a:p>
            <a:endParaRPr lang="en-IE" dirty="0">
              <a:solidFill>
                <a:srgbClr val="00718C"/>
              </a:solidFill>
            </a:endParaRPr>
          </a:p>
        </p:txBody>
      </p:sp>
      <p:sp>
        <p:nvSpPr>
          <p:cNvPr id="6" name="Slide Number Placeholder 5"/>
          <p:cNvSpPr>
            <a:spLocks noGrp="1"/>
          </p:cNvSpPr>
          <p:nvPr>
            <p:ph type="sldNum" sz="quarter" idx="12"/>
          </p:nvPr>
        </p:nvSpPr>
        <p:spPr/>
        <p:txBody>
          <a:bodyPr/>
          <a:lstStyle/>
          <a:p>
            <a:fld id="{B72FAF86-0F4C-4019-83F8-FC0812CB6EB8}" type="slidenum">
              <a:rPr lang="en-IE" smtClean="0">
                <a:solidFill>
                  <a:srgbClr val="00718C"/>
                </a:solidFill>
              </a:rPr>
              <a:pPr/>
              <a:t>‹#›</a:t>
            </a:fld>
            <a:endParaRPr lang="en-IE" dirty="0">
              <a:solidFill>
                <a:srgbClr val="00718C"/>
              </a:solidFill>
            </a:endParaRPr>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662804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D5780093-3D17-47CD-B377-759A96A6086D}" type="datetimeFigureOut">
              <a:rPr lang="en-IE" smtClean="0">
                <a:solidFill>
                  <a:srgbClr val="00718C"/>
                </a:solidFill>
              </a:rPr>
              <a:pPr/>
              <a:t>26/11/2021</a:t>
            </a:fld>
            <a:endParaRPr lang="en-IE" dirty="0">
              <a:solidFill>
                <a:srgbClr val="00718C"/>
              </a:solidFill>
            </a:endParaRPr>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n-IE" dirty="0">
              <a:solidFill>
                <a:srgbClr val="00718C"/>
              </a:solidFill>
            </a:endParaRPr>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B72FAF86-0F4C-4019-83F8-FC0812CB6EB8}" type="slidenum">
              <a:rPr lang="en-IE" smtClean="0">
                <a:solidFill>
                  <a:srgbClr val="00718C"/>
                </a:solidFill>
              </a:rPr>
              <a:pPr/>
              <a:t>‹#›</a:t>
            </a:fld>
            <a:endParaRPr lang="en-IE" dirty="0">
              <a:solidFill>
                <a:srgbClr val="00718C"/>
              </a:solidFill>
            </a:endParaRPr>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8303703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6.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notesSlide" Target="../notesSlides/notesSlide3.xml"/><Relationship Id="rId7" Type="http://schemas.openxmlformats.org/officeDocument/2006/relationships/image" Target="../media/image9.png"/><Relationship Id="rId2" Type="http://schemas.openxmlformats.org/officeDocument/2006/relationships/slideLayout" Target="../slideLayouts/slideLayout4.xml"/><Relationship Id="rId1" Type="http://schemas.openxmlformats.org/officeDocument/2006/relationships/tags" Target="../tags/tag6.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8.xml"/><Relationship Id="rId6" Type="http://schemas.openxmlformats.org/officeDocument/2006/relationships/hyperlink" Target="https://www.aontas.com/assets/resources/Information/One-Step-Up-Info-Booklet.pdf" TargetMode="External"/><Relationship Id="rId5" Type="http://schemas.openxmlformats.org/officeDocument/2006/relationships/hyperlink" Target="https://youtu.be/JZni2i1wWyU" TargetMode="External"/><Relationship Id="rId4" Type="http://schemas.openxmlformats.org/officeDocument/2006/relationships/hyperlink" Target="https://youtu.be/RxcRAJeO894?t=26" TargetMode="Externa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xml"/><Relationship Id="rId1" Type="http://schemas.openxmlformats.org/officeDocument/2006/relationships/tags" Target="../tags/tag9.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11.xml"/><Relationship Id="rId4" Type="http://schemas.openxmlformats.org/officeDocument/2006/relationships/hyperlink" Target="https://www.qqi.ie/Downloads/Prior%20Learning%20Report.pdf" TargetMode="Externa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hyperlink" Target="https://www.ncge.ie/node/3172" TargetMode="External"/><Relationship Id="rId2" Type="http://schemas.openxmlformats.org/officeDocument/2006/relationships/slideLayout" Target="../slideLayouts/slideLayout2.xml"/><Relationship Id="rId1" Type="http://schemas.openxmlformats.org/officeDocument/2006/relationships/tags" Target="../tags/tag13.xml"/><Relationship Id="rId6" Type="http://schemas.openxmlformats.org/officeDocument/2006/relationships/hyperlink" Target="https://www.ncge.ie/node/3175" TargetMode="External"/><Relationship Id="rId5" Type="http://schemas.openxmlformats.org/officeDocument/2006/relationships/hyperlink" Target="https://www.ncge.ie/node/3174" TargetMode="External"/><Relationship Id="rId4" Type="http://schemas.openxmlformats.org/officeDocument/2006/relationships/hyperlink" Target="https://www.ncge.ie/node/3173" TargetMode="Externa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ags" Target="../tags/tag14.xml"/><Relationship Id="rId6" Type="http://schemas.openxmlformats.org/officeDocument/2006/relationships/image" Target="../media/image12.png"/><Relationship Id="rId5" Type="http://schemas.openxmlformats.org/officeDocument/2006/relationships/hyperlink" Target="http://www.ncge.ie/" TargetMode="External"/><Relationship Id="rId4" Type="http://schemas.openxmlformats.org/officeDocument/2006/relationships/hyperlink" Target="mailto:mary.stokes@ncge.i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CGE logo - National centre for guidance in educatio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7544" y="5739577"/>
            <a:ext cx="3384375" cy="977770"/>
          </a:xfrm>
          <a:prstGeom prst="rect">
            <a:avLst/>
          </a:prstGeom>
        </p:spPr>
      </p:pic>
      <p:sp>
        <p:nvSpPr>
          <p:cNvPr id="6" name="Title 5"/>
          <p:cNvSpPr>
            <a:spLocks noGrp="1"/>
          </p:cNvSpPr>
          <p:nvPr>
            <p:ph type="ctrTitle"/>
          </p:nvPr>
        </p:nvSpPr>
        <p:spPr>
          <a:xfrm>
            <a:off x="251520" y="404664"/>
            <a:ext cx="8496943" cy="552043"/>
          </a:xfrm>
        </p:spPr>
        <p:txBody>
          <a:bodyPr>
            <a:noAutofit/>
          </a:bodyPr>
          <a:lstStyle/>
          <a:p>
            <a:r>
              <a:rPr lang="en-IE" sz="4400" b="1" kern="1200" dirty="0">
                <a:solidFill>
                  <a:srgbClr val="FFFFFF"/>
                </a:solidFill>
                <a:effectLst/>
                <a:latin typeface="+mj-lt"/>
                <a:ea typeface="+mj-ea"/>
                <a:cs typeface="+mj-cs"/>
              </a:rPr>
              <a:t>AHEAD Better Options 2021</a:t>
            </a:r>
            <a:endParaRPr lang="en-IE" sz="3200" b="1" dirty="0">
              <a:latin typeface="Calibri" panose="020F0502020204030204" pitchFamily="34" charset="0"/>
            </a:endParaRPr>
          </a:p>
        </p:txBody>
      </p:sp>
      <p:sp>
        <p:nvSpPr>
          <p:cNvPr id="7" name="Subtitle 6"/>
          <p:cNvSpPr>
            <a:spLocks noGrp="1"/>
          </p:cNvSpPr>
          <p:nvPr>
            <p:ph type="subTitle" idx="1"/>
          </p:nvPr>
        </p:nvSpPr>
        <p:spPr>
          <a:xfrm>
            <a:off x="3851919" y="2852936"/>
            <a:ext cx="4896544" cy="1296144"/>
          </a:xfrm>
        </p:spPr>
        <p:txBody>
          <a:bodyPr>
            <a:normAutofit fontScale="70000" lnSpcReduction="20000"/>
          </a:bodyPr>
          <a:lstStyle/>
          <a:p>
            <a:pPr algn="r"/>
            <a:endParaRPr lang="en-IE" sz="2400" b="1" dirty="0">
              <a:latin typeface="Calibri" panose="020F0502020204030204" pitchFamily="34" charset="0"/>
            </a:endParaRPr>
          </a:p>
          <a:p>
            <a:pPr algn="r"/>
            <a:r>
              <a:rPr lang="en-IE" sz="2400" b="1" dirty="0">
                <a:latin typeface="Calibri" panose="020F0502020204030204" pitchFamily="34" charset="0"/>
              </a:rPr>
              <a:t>Mary Stokes, FET Guidance Programme Coordinator, </a:t>
            </a:r>
            <a:endParaRPr lang="en-IE" sz="2400" i="1" dirty="0">
              <a:latin typeface="Calibri" panose="020F0502020204030204" pitchFamily="34" charset="0"/>
            </a:endParaRPr>
          </a:p>
          <a:p>
            <a:pPr algn="r"/>
            <a:r>
              <a:rPr lang="en-IE" sz="2400" b="1" dirty="0">
                <a:latin typeface="Calibri" panose="020F0502020204030204" pitchFamily="34" charset="0"/>
                <a:cs typeface="Calibri" panose="020F0502020204030204" pitchFamily="34" charset="0"/>
              </a:rPr>
              <a:t>                  National Centre for Guidance in Education</a:t>
            </a:r>
          </a:p>
          <a:p>
            <a:pPr algn="r"/>
            <a:r>
              <a:rPr lang="en-IE" sz="2400" b="1" dirty="0">
                <a:latin typeface="Calibri" panose="020F0502020204030204" pitchFamily="34" charset="0"/>
                <a:cs typeface="Calibri" panose="020F0502020204030204" pitchFamily="34" charset="0"/>
              </a:rPr>
              <a:t>Mary.stokes@ncge.ie</a:t>
            </a:r>
          </a:p>
          <a:p>
            <a:endParaRPr lang="en-IE" sz="4200" b="1" dirty="0">
              <a:latin typeface="Calibri" panose="020F0502020204030204" pitchFamily="34" charset="0"/>
              <a:cs typeface="Calibri" panose="020F0502020204030204" pitchFamily="34" charset="0"/>
            </a:endParaRPr>
          </a:p>
          <a:p>
            <a:endParaRPr lang="en-IE" dirty="0"/>
          </a:p>
        </p:txBody>
      </p:sp>
      <p:pic>
        <p:nvPicPr>
          <p:cNvPr id="3" name="Picture 2" descr="Government of Ireland logo">
            <a:extLst>
              <a:ext uri="{FF2B5EF4-FFF2-40B4-BE49-F238E27FC236}">
                <a16:creationId xmlns:a16="http://schemas.microsoft.com/office/drawing/2014/main" id="{DC8D28A5-302F-4347-9EDF-2749EB72C8F6}"/>
              </a:ext>
            </a:extLst>
          </p:cNvPr>
          <p:cNvPicPr>
            <a:picLocks noChangeAspect="1"/>
          </p:cNvPicPr>
          <p:nvPr/>
        </p:nvPicPr>
        <p:blipFill>
          <a:blip r:embed="rId5"/>
          <a:stretch>
            <a:fillRect/>
          </a:stretch>
        </p:blipFill>
        <p:spPr>
          <a:xfrm>
            <a:off x="5580112" y="5624558"/>
            <a:ext cx="1353950" cy="1066893"/>
          </a:xfrm>
          <a:prstGeom prst="rect">
            <a:avLst/>
          </a:prstGeom>
        </p:spPr>
      </p:pic>
      <p:pic>
        <p:nvPicPr>
          <p:cNvPr id="4" name="Picture 3" descr="Department of Education logo">
            <a:extLst>
              <a:ext uri="{FF2B5EF4-FFF2-40B4-BE49-F238E27FC236}">
                <a16:creationId xmlns:a16="http://schemas.microsoft.com/office/drawing/2014/main" id="{0AB75F8C-2FEA-407F-8FA4-E667EC79DE71}"/>
              </a:ext>
            </a:extLst>
          </p:cNvPr>
          <p:cNvPicPr>
            <a:picLocks noChangeAspect="1"/>
          </p:cNvPicPr>
          <p:nvPr/>
        </p:nvPicPr>
        <p:blipFill>
          <a:blip r:embed="rId6"/>
          <a:stretch>
            <a:fillRect/>
          </a:stretch>
        </p:blipFill>
        <p:spPr>
          <a:xfrm>
            <a:off x="7180024" y="5624558"/>
            <a:ext cx="1585253" cy="898507"/>
          </a:xfrm>
          <a:prstGeom prst="rect">
            <a:avLst/>
          </a:prstGeom>
        </p:spPr>
      </p:pic>
      <p:sp>
        <p:nvSpPr>
          <p:cNvPr id="12" name="TextBox 11">
            <a:extLst>
              <a:ext uri="{FF2B5EF4-FFF2-40B4-BE49-F238E27FC236}">
                <a16:creationId xmlns:a16="http://schemas.microsoft.com/office/drawing/2014/main" id="{718A564C-68D5-43F5-9C54-846857123056}"/>
              </a:ext>
            </a:extLst>
          </p:cNvPr>
          <p:cNvSpPr txBox="1"/>
          <p:nvPr/>
        </p:nvSpPr>
        <p:spPr>
          <a:xfrm>
            <a:off x="395537" y="548680"/>
            <a:ext cx="8496943" cy="2492990"/>
          </a:xfrm>
          <a:prstGeom prst="rect">
            <a:avLst/>
          </a:prstGeom>
          <a:noFill/>
        </p:spPr>
        <p:txBody>
          <a:bodyPr wrap="square">
            <a:spAutoFit/>
          </a:bodyPr>
          <a:lstStyle/>
          <a:p>
            <a:pPr algn="ctr"/>
            <a:r>
              <a:rPr lang="en-IE" sz="2400" b="1" dirty="0">
                <a:solidFill>
                  <a:schemeClr val="bg1"/>
                </a:solidFill>
                <a:latin typeface="Calibri" panose="020F0502020204030204" pitchFamily="34" charset="0"/>
              </a:rPr>
              <a:t/>
            </a:r>
            <a:br>
              <a:rPr lang="en-IE" sz="2400" b="1" dirty="0">
                <a:solidFill>
                  <a:schemeClr val="bg1"/>
                </a:solidFill>
                <a:latin typeface="Calibri" panose="020F0502020204030204" pitchFamily="34" charset="0"/>
              </a:rPr>
            </a:br>
            <a:r>
              <a:rPr lang="en-IE" sz="2400" b="1" dirty="0">
                <a:solidFill>
                  <a:schemeClr val="bg1"/>
                </a:solidFill>
                <a:latin typeface="Calibri" panose="020F0502020204030204" pitchFamily="34" charset="0"/>
              </a:rPr>
              <a:t> 'Options and Routes to Courses' </a:t>
            </a:r>
            <a:br>
              <a:rPr lang="en-IE" sz="2400" b="1" dirty="0">
                <a:solidFill>
                  <a:schemeClr val="bg1"/>
                </a:solidFill>
                <a:latin typeface="Calibri" panose="020F0502020204030204" pitchFamily="34" charset="0"/>
              </a:rPr>
            </a:br>
            <a:r>
              <a:rPr lang="en-IE" sz="2400" b="1" dirty="0">
                <a:solidFill>
                  <a:schemeClr val="bg1"/>
                </a:solidFill>
                <a:latin typeface="Calibri" panose="020F0502020204030204" pitchFamily="34" charset="0"/>
              </a:rPr>
              <a:t>Saturday November 27</a:t>
            </a:r>
            <a:r>
              <a:rPr lang="en-IE" sz="2400" b="1" baseline="30000" dirty="0">
                <a:solidFill>
                  <a:schemeClr val="bg1"/>
                </a:solidFill>
                <a:latin typeface="Calibri" panose="020F0502020204030204" pitchFamily="34" charset="0"/>
              </a:rPr>
              <a:t>th</a:t>
            </a:r>
            <a:r>
              <a:rPr lang="en-IE" sz="2400" b="1" dirty="0">
                <a:solidFill>
                  <a:schemeClr val="bg1"/>
                </a:solidFill>
                <a:latin typeface="Calibri" panose="020F0502020204030204" pitchFamily="34" charset="0"/>
              </a:rPr>
              <a:t> 2021 </a:t>
            </a:r>
            <a:br>
              <a:rPr lang="en-IE" sz="2400" b="1" dirty="0">
                <a:solidFill>
                  <a:schemeClr val="bg1"/>
                </a:solidFill>
                <a:latin typeface="Calibri" panose="020F0502020204030204" pitchFamily="34" charset="0"/>
              </a:rPr>
            </a:br>
            <a:r>
              <a:rPr lang="en-IE" sz="2400" b="1" dirty="0">
                <a:solidFill>
                  <a:schemeClr val="bg1"/>
                </a:solidFill>
                <a:latin typeface="Calibri" panose="020F0502020204030204" pitchFamily="34" charset="0"/>
              </a:rPr>
              <a:t/>
            </a:r>
            <a:br>
              <a:rPr lang="en-IE" sz="2400" b="1" dirty="0">
                <a:solidFill>
                  <a:schemeClr val="bg1"/>
                </a:solidFill>
                <a:latin typeface="Calibri" panose="020F0502020204030204" pitchFamily="34" charset="0"/>
              </a:rPr>
            </a:br>
            <a:r>
              <a:rPr lang="en-IE" sz="2400" b="1" dirty="0">
                <a:solidFill>
                  <a:schemeClr val="bg1"/>
                </a:solidFill>
                <a:latin typeface="Calibri" panose="020F0502020204030204" pitchFamily="34" charset="0"/>
              </a:rPr>
              <a:t>Options, Access and Adult Guidance Supports</a:t>
            </a:r>
            <a:r>
              <a:rPr lang="en-IE" sz="1600" b="1" dirty="0">
                <a:solidFill>
                  <a:schemeClr val="bg1"/>
                </a:solidFill>
                <a:latin typeface="Calibri" panose="020F0502020204030204" pitchFamily="34" charset="0"/>
              </a:rPr>
              <a:t/>
            </a:r>
            <a:br>
              <a:rPr lang="en-IE" sz="1600" b="1" dirty="0">
                <a:solidFill>
                  <a:schemeClr val="bg1"/>
                </a:solidFill>
                <a:latin typeface="Calibri" panose="020F0502020204030204" pitchFamily="34" charset="0"/>
              </a:rPr>
            </a:br>
            <a:r>
              <a:rPr lang="en-IE" sz="1800" b="1" dirty="0">
                <a:solidFill>
                  <a:schemeClr val="bg1"/>
                </a:solidFill>
                <a:latin typeface="Calibri" panose="020F0502020204030204" pitchFamily="34" charset="0"/>
              </a:rPr>
              <a:t/>
            </a:r>
            <a:br>
              <a:rPr lang="en-IE" sz="1800" b="1" dirty="0">
                <a:solidFill>
                  <a:schemeClr val="bg1"/>
                </a:solidFill>
                <a:latin typeface="Calibri" panose="020F0502020204030204" pitchFamily="34" charset="0"/>
              </a:rPr>
            </a:br>
            <a:endParaRPr lang="en-US" dirty="0">
              <a:solidFill>
                <a:schemeClr val="bg1"/>
              </a:solidFill>
            </a:endParaRPr>
          </a:p>
        </p:txBody>
      </p:sp>
    </p:spTree>
    <p:custDataLst>
      <p:tags r:id="rId1"/>
    </p:custDataLst>
    <p:extLst>
      <p:ext uri="{BB962C8B-B14F-4D97-AF65-F5344CB8AC3E}">
        <p14:creationId xmlns:p14="http://schemas.microsoft.com/office/powerpoint/2010/main" val="9718238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8ED9C5D-2364-41DF-9873-5A1D149979A9}"/>
              </a:ext>
            </a:extLst>
          </p:cNvPr>
          <p:cNvSpPr>
            <a:spLocks noGrp="1"/>
          </p:cNvSpPr>
          <p:nvPr>
            <p:ph idx="1"/>
          </p:nvPr>
        </p:nvSpPr>
        <p:spPr>
          <a:xfrm>
            <a:off x="107504" y="1844824"/>
            <a:ext cx="8910736" cy="4896544"/>
          </a:xfrm>
        </p:spPr>
        <p:txBody>
          <a:bodyPr>
            <a:normAutofit/>
          </a:bodyPr>
          <a:lstStyle/>
          <a:p>
            <a:pPr marL="0" indent="0" algn="ctr">
              <a:buNone/>
            </a:pPr>
            <a:r>
              <a:rPr lang="en-IE" sz="2200" b="1" dirty="0">
                <a:latin typeface="Calibri" panose="020F0502020204030204" pitchFamily="34" charset="0"/>
                <a:cs typeface="Calibri" panose="020F0502020204030204" pitchFamily="34" charset="0"/>
              </a:rPr>
              <a:t>Who are NCGE? </a:t>
            </a:r>
          </a:p>
          <a:p>
            <a:pPr marL="0" indent="0" algn="ctr">
              <a:buNone/>
            </a:pPr>
            <a:r>
              <a:rPr lang="en-IE" sz="2200" dirty="0">
                <a:latin typeface="Calibri" panose="020F0502020204030204" pitchFamily="34" charset="0"/>
                <a:cs typeface="Calibri" panose="020F0502020204030204" pitchFamily="34" charset="0"/>
              </a:rPr>
              <a:t>An agency of the Department of Education and Skills (DES) and Department of Further and Higher Education, Research, Innovation and Science (DFHRIS), Representative for Ireland in EU. NCGE engages exploration of Career Skills and is informed by National, European and global developments. </a:t>
            </a:r>
          </a:p>
          <a:p>
            <a:pPr marL="0" indent="0" algn="ctr">
              <a:buNone/>
            </a:pPr>
            <a:endParaRPr lang="en-IE" sz="2200" b="1" dirty="0">
              <a:latin typeface="Calibri" panose="020F0502020204030204" pitchFamily="34" charset="0"/>
              <a:cs typeface="Calibri" panose="020F0502020204030204" pitchFamily="34" charset="0"/>
            </a:endParaRPr>
          </a:p>
          <a:p>
            <a:pPr marL="0" indent="0" algn="ctr">
              <a:buNone/>
            </a:pPr>
            <a:r>
              <a:rPr lang="en-IE" sz="2200" b="1" dirty="0">
                <a:latin typeface="Calibri" panose="020F0502020204030204" pitchFamily="34" charset="0"/>
                <a:cs typeface="Calibri" panose="020F0502020204030204" pitchFamily="34" charset="0"/>
              </a:rPr>
              <a:t>What skills are currently seen as valuable for Careers?</a:t>
            </a:r>
          </a:p>
          <a:p>
            <a:pPr marL="0" indent="0" algn="ctr">
              <a:buNone/>
            </a:pPr>
            <a:r>
              <a:rPr lang="en-IE" sz="2200" dirty="0">
                <a:latin typeface="Calibri" panose="020F0502020204030204" pitchFamily="34" charset="0"/>
                <a:cs typeface="Calibri" panose="020F0502020204030204" pitchFamily="34" charset="0"/>
              </a:rPr>
              <a:t>Consistent in all contexts is the increased value for employability are </a:t>
            </a:r>
            <a:r>
              <a:rPr lang="en-IE" sz="2200" b="1" dirty="0">
                <a:latin typeface="Calibri" panose="020F0502020204030204" pitchFamily="34" charset="0"/>
                <a:cs typeface="Calibri" panose="020F0502020204030204" pitchFamily="34" charset="0"/>
              </a:rPr>
              <a:t>competencies</a:t>
            </a:r>
            <a:r>
              <a:rPr lang="en-IE" sz="2200" dirty="0">
                <a:latin typeface="Calibri" panose="020F0502020204030204" pitchFamily="34" charset="0"/>
                <a:cs typeface="Calibri" panose="020F0502020204030204" pitchFamily="34" charset="0"/>
              </a:rPr>
              <a:t> such as </a:t>
            </a:r>
            <a:r>
              <a:rPr lang="en-IE" sz="2200" b="1" dirty="0">
                <a:latin typeface="Calibri" panose="020F0502020204030204" pitchFamily="34" charset="0"/>
                <a:cs typeface="Calibri" panose="020F0502020204030204" pitchFamily="34" charset="0"/>
              </a:rPr>
              <a:t>Project Management, Transversal skills, Communications, Information Technology and Digital Skills, Creative and Innovative skills, and skills like problem solving, communication skills and interpersonal skills. </a:t>
            </a:r>
          </a:p>
          <a:p>
            <a:pPr marL="0" indent="0">
              <a:buNone/>
            </a:pPr>
            <a:endParaRPr lang="en-IE" sz="2200" dirty="0">
              <a:latin typeface="Calibri" panose="020F0502020204030204" pitchFamily="34" charset="0"/>
              <a:cs typeface="Calibri" panose="020F0502020204030204" pitchFamily="34" charset="0"/>
            </a:endParaRPr>
          </a:p>
          <a:p>
            <a:pPr marL="0" indent="0">
              <a:buNone/>
            </a:pPr>
            <a:endParaRPr lang="en-IE" dirty="0">
              <a:latin typeface="Calibri" panose="020F0502020204030204" pitchFamily="34" charset="0"/>
              <a:cs typeface="Calibri" panose="020F0502020204030204" pitchFamily="34" charset="0"/>
            </a:endParaRPr>
          </a:p>
          <a:p>
            <a:pPr>
              <a:buFont typeface="Arial" panose="020B0604020202020204" pitchFamily="34" charset="0"/>
              <a:buChar char="•"/>
            </a:pPr>
            <a:endParaRPr lang="en-IE" dirty="0">
              <a:latin typeface="Calibri" panose="020F0502020204030204" pitchFamily="34" charset="0"/>
              <a:cs typeface="Calibri" panose="020F0502020204030204" pitchFamily="34" charset="0"/>
            </a:endParaRPr>
          </a:p>
          <a:p>
            <a:pPr>
              <a:buFont typeface="Arial" panose="020B0604020202020204" pitchFamily="34" charset="0"/>
              <a:buChar char="•"/>
            </a:pPr>
            <a:endParaRPr lang="en-IE" dirty="0">
              <a:latin typeface="Calibri" panose="020F0502020204030204" pitchFamily="34" charset="0"/>
              <a:cs typeface="Calibri" panose="020F0502020204030204" pitchFamily="34" charset="0"/>
            </a:endParaRPr>
          </a:p>
          <a:p>
            <a:endParaRPr lang="en-US" dirty="0"/>
          </a:p>
        </p:txBody>
      </p:sp>
      <p:sp>
        <p:nvSpPr>
          <p:cNvPr id="3" name="Title 2">
            <a:extLst>
              <a:ext uri="{FF2B5EF4-FFF2-40B4-BE49-F238E27FC236}">
                <a16:creationId xmlns:a16="http://schemas.microsoft.com/office/drawing/2014/main" id="{EB063866-C334-4188-A446-EE54C768F322}"/>
              </a:ext>
            </a:extLst>
          </p:cNvPr>
          <p:cNvSpPr>
            <a:spLocks noGrp="1"/>
          </p:cNvSpPr>
          <p:nvPr>
            <p:ph type="title"/>
          </p:nvPr>
        </p:nvSpPr>
        <p:spPr>
          <a:xfrm>
            <a:off x="457200" y="338328"/>
            <a:ext cx="8147248" cy="930432"/>
          </a:xfrm>
        </p:spPr>
        <p:txBody>
          <a:bodyPr>
            <a:normAutofit/>
          </a:bodyPr>
          <a:lstStyle/>
          <a:p>
            <a:r>
              <a:rPr lang="en-US" sz="2800" dirty="0">
                <a:latin typeface="Calibri" panose="020F0502020204030204" pitchFamily="34" charset="0"/>
                <a:cs typeface="Calibri" panose="020F0502020204030204" pitchFamily="34" charset="0"/>
              </a:rPr>
              <a:t>National Centre for Guidance in Education, Ireland</a:t>
            </a:r>
          </a:p>
        </p:txBody>
      </p:sp>
    </p:spTree>
    <p:custDataLst>
      <p:tags r:id="rId1"/>
    </p:custDataLst>
    <p:extLst>
      <p:ext uri="{BB962C8B-B14F-4D97-AF65-F5344CB8AC3E}">
        <p14:creationId xmlns:p14="http://schemas.microsoft.com/office/powerpoint/2010/main" val="11494367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uidance works with the individual - to make sense of what they want and what interests them. Also to develop the knowledge and skills to access information they need to plan their personal, educational and career goals within the context of society.">
            <a:extLst>
              <a:ext uri="{FF2B5EF4-FFF2-40B4-BE49-F238E27FC236}">
                <a16:creationId xmlns:a16="http://schemas.microsoft.com/office/drawing/2014/main" id="{A18082CE-0781-427C-845D-DE8D6B5A5F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1412776"/>
            <a:ext cx="8643240" cy="5328592"/>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FEC5B2DA-1D97-4F58-9121-B66BF8E10AD6}"/>
              </a:ext>
            </a:extLst>
          </p:cNvPr>
          <p:cNvSpPr>
            <a:spLocks noGrp="1"/>
          </p:cNvSpPr>
          <p:nvPr>
            <p:ph type="title"/>
          </p:nvPr>
        </p:nvSpPr>
        <p:spPr/>
        <p:txBody>
          <a:bodyPr>
            <a:normAutofit/>
          </a:bodyPr>
          <a:lstStyle/>
          <a:p>
            <a:r>
              <a:rPr lang="en-US" sz="3200" b="1" dirty="0">
                <a:latin typeface="Calibri" panose="020F0502020204030204" pitchFamily="34" charset="0"/>
                <a:cs typeface="Calibri" panose="020F0502020204030204" pitchFamily="34" charset="0"/>
              </a:rPr>
              <a:t>What is Career Guidance?</a:t>
            </a:r>
          </a:p>
        </p:txBody>
      </p:sp>
    </p:spTree>
    <p:custDataLst>
      <p:tags r:id="rId1"/>
    </p:custDataLst>
    <p:extLst>
      <p:ext uri="{BB962C8B-B14F-4D97-AF65-F5344CB8AC3E}">
        <p14:creationId xmlns:p14="http://schemas.microsoft.com/office/powerpoint/2010/main" val="9218353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1">
            <a:extLst>
              <a:ext uri="{FF2B5EF4-FFF2-40B4-BE49-F238E27FC236}">
                <a16:creationId xmlns:a16="http://schemas.microsoft.com/office/drawing/2014/main" id="{DD934BDA-38AF-4A81-B5FF-A9F5CE3ACE4C}"/>
              </a:ext>
            </a:extLst>
          </p:cNvPr>
          <p:cNvSpPr>
            <a:spLocks noGrp="1"/>
          </p:cNvSpPr>
          <p:nvPr>
            <p:ph idx="1"/>
          </p:nvPr>
        </p:nvSpPr>
        <p:spPr>
          <a:xfrm>
            <a:off x="179512" y="2852935"/>
            <a:ext cx="8784975" cy="3888433"/>
          </a:xfrm>
        </p:spPr>
        <p:txBody>
          <a:bodyPr>
            <a:normAutofit fontScale="70000" lnSpcReduction="20000"/>
          </a:bodyPr>
          <a:lstStyle/>
          <a:p>
            <a:pPr marL="0" indent="0">
              <a:buNone/>
            </a:pPr>
            <a:r>
              <a:rPr lang="en-IE" b="1" dirty="0">
                <a:latin typeface="Calibri" panose="020F0502020204030204" pitchFamily="34" charset="0"/>
                <a:cs typeface="Calibri" panose="020F0502020204030204" pitchFamily="34" charset="0"/>
              </a:rPr>
              <a:t>SOLAS FET Strategy 2020-2024 Ambitions: </a:t>
            </a:r>
          </a:p>
          <a:p>
            <a:pPr marL="0" indent="0">
              <a:buNone/>
            </a:pPr>
            <a:endParaRPr lang="en-IE" b="1" dirty="0">
              <a:latin typeface="Calibri" panose="020F0502020204030204" pitchFamily="34" charset="0"/>
              <a:cs typeface="Calibri" panose="020F0502020204030204" pitchFamily="34" charset="0"/>
            </a:endParaRPr>
          </a:p>
          <a:p>
            <a:pPr>
              <a:buFont typeface="Arial" panose="020B0604020202020204" pitchFamily="34" charset="0"/>
              <a:buChar char="•"/>
            </a:pPr>
            <a:r>
              <a:rPr lang="en-IE" sz="2600" dirty="0">
                <a:latin typeface="Calibri" panose="020F0502020204030204" pitchFamily="34" charset="0"/>
                <a:cs typeface="Calibri" panose="020F0502020204030204" pitchFamily="34" charset="0"/>
              </a:rPr>
              <a:t>Access to year-round learning options in a local FET centre or college … share my experience with other learners </a:t>
            </a:r>
          </a:p>
          <a:p>
            <a:pPr>
              <a:buFont typeface="Arial" panose="020B0604020202020204" pitchFamily="34" charset="0"/>
              <a:buChar char="•"/>
            </a:pPr>
            <a:r>
              <a:rPr lang="en-IE" sz="2600" dirty="0">
                <a:latin typeface="Calibri" panose="020F0502020204030204" pitchFamily="34" charset="0"/>
                <a:cs typeface="Calibri" panose="020F0502020204030204" pitchFamily="34" charset="0"/>
              </a:rPr>
              <a:t>Part-time options will be available at Level 5 and Level 6 to allow … re-skill or up-skill and enter a new career or provide a pathway to further study in FET or HE </a:t>
            </a:r>
          </a:p>
          <a:p>
            <a:pPr>
              <a:buFont typeface="Arial" panose="020B0604020202020204" pitchFamily="34" charset="0"/>
              <a:buChar char="•"/>
            </a:pPr>
            <a:r>
              <a:rPr lang="en-IE" sz="2600" dirty="0">
                <a:latin typeface="Calibri" panose="020F0502020204030204" pitchFamily="34" charset="0"/>
                <a:cs typeface="Calibri" panose="020F0502020204030204" pitchFamily="34" charset="0"/>
              </a:rPr>
              <a:t>access learning in bitesize chunks, taking modules and courses that fit with personal and working commitments, that enable …  to also build my credits and credentials over time </a:t>
            </a:r>
          </a:p>
          <a:p>
            <a:pPr>
              <a:buFont typeface="Arial" panose="020B0604020202020204" pitchFamily="34" charset="0"/>
              <a:buChar char="•"/>
            </a:pPr>
            <a:r>
              <a:rPr lang="en-IE" sz="2600" dirty="0">
                <a:latin typeface="Calibri" panose="020F0502020204030204" pitchFamily="34" charset="0"/>
                <a:cs typeface="Calibri" panose="020F0502020204030204" pitchFamily="34" charset="0"/>
              </a:rPr>
              <a:t>Learning opportunities will be available in flexible modes, allowing study at learner’s pace, using technology/ blended and online options..</a:t>
            </a:r>
          </a:p>
          <a:p>
            <a:pPr>
              <a:buFont typeface="Arial" panose="020B0604020202020204" pitchFamily="34" charset="0"/>
              <a:buChar char="•"/>
            </a:pPr>
            <a:r>
              <a:rPr lang="en-IE" sz="2600" dirty="0">
                <a:latin typeface="Calibri" panose="020F0502020204030204" pitchFamily="34" charset="0"/>
                <a:cs typeface="Calibri" panose="020F0502020204030204" pitchFamily="34" charset="0"/>
              </a:rPr>
              <a:t>Community education options which can link to longer-term pathways within FET and beyond </a:t>
            </a:r>
          </a:p>
          <a:p>
            <a:pPr>
              <a:buFont typeface="Arial" panose="020B0604020202020204" pitchFamily="34" charset="0"/>
              <a:buChar char="•"/>
            </a:pPr>
            <a:r>
              <a:rPr lang="en-IE" sz="2600" dirty="0">
                <a:latin typeface="Calibri" panose="020F0502020204030204" pitchFamily="34" charset="0"/>
                <a:cs typeface="Calibri" panose="020F0502020204030204" pitchFamily="34" charset="0"/>
              </a:rPr>
              <a:t>The outcomes of all the learning I undertake can be recognised </a:t>
            </a:r>
          </a:p>
          <a:p>
            <a:pPr>
              <a:buFont typeface="Arial" panose="020B0604020202020204" pitchFamily="34" charset="0"/>
              <a:buChar char="•"/>
            </a:pPr>
            <a:r>
              <a:rPr lang="en-IE" sz="2600" dirty="0">
                <a:latin typeface="Calibri" panose="020F0502020204030204" pitchFamily="34" charset="0"/>
                <a:cs typeface="Calibri" panose="020F0502020204030204" pitchFamily="34" charset="0"/>
              </a:rPr>
              <a:t>Learner support and guidance will be tailored to my individual needs and available within my local community setting </a:t>
            </a:r>
          </a:p>
          <a:p>
            <a:endParaRPr lang="en-IE" dirty="0"/>
          </a:p>
          <a:p>
            <a:endParaRPr lang="en-US" dirty="0"/>
          </a:p>
        </p:txBody>
      </p:sp>
      <p:sp>
        <p:nvSpPr>
          <p:cNvPr id="10" name="Title 2">
            <a:extLst>
              <a:ext uri="{FF2B5EF4-FFF2-40B4-BE49-F238E27FC236}">
                <a16:creationId xmlns:a16="http://schemas.microsoft.com/office/drawing/2014/main" id="{582A64BF-9593-414B-A2A6-BE88F7297101}"/>
              </a:ext>
            </a:extLst>
          </p:cNvPr>
          <p:cNvSpPr>
            <a:spLocks noGrp="1"/>
          </p:cNvSpPr>
          <p:nvPr>
            <p:ph type="title"/>
          </p:nvPr>
        </p:nvSpPr>
        <p:spPr>
          <a:xfrm>
            <a:off x="179511" y="1124744"/>
            <a:ext cx="8784975" cy="1152128"/>
          </a:xfrm>
        </p:spPr>
        <p:txBody>
          <a:bodyPr>
            <a:normAutofit fontScale="90000"/>
          </a:bodyPr>
          <a:lstStyle/>
          <a:p>
            <a:r>
              <a:rPr lang="en-US" sz="4400" b="1" kern="1200" dirty="0">
                <a:solidFill>
                  <a:srgbClr val="FFFFFF"/>
                </a:solidFill>
                <a:effectLst/>
                <a:latin typeface="+mj-lt"/>
                <a:ea typeface="+mj-ea"/>
                <a:cs typeface="+mj-cs"/>
              </a:rPr>
              <a:t>What is FET? </a:t>
            </a:r>
            <a:r>
              <a:rPr lang="en-US" dirty="0"/>
              <a:t/>
            </a:r>
            <a:br>
              <a:rPr lang="en-US" dirty="0"/>
            </a:br>
            <a:r>
              <a:rPr lang="en-US" sz="2000" b="1" dirty="0">
                <a:latin typeface="Calibri" panose="020F0502020204030204" pitchFamily="34" charset="0"/>
                <a:cs typeface="Calibri" panose="020F0502020204030204" pitchFamily="34" charset="0"/>
              </a:rPr>
              <a:t>SOLAS </a:t>
            </a:r>
            <a:r>
              <a:rPr lang="en-IE" sz="2000" b="1" dirty="0">
                <a:latin typeface="Calibri" panose="020F0502020204030204" pitchFamily="34" charset="0"/>
                <a:cs typeface="Calibri" panose="020F0502020204030204" pitchFamily="34" charset="0"/>
              </a:rPr>
              <a:t>Future FET: Transforming Learning 2020 – 2024 </a:t>
            </a:r>
            <a:br>
              <a:rPr lang="en-IE" sz="2000" b="1" dirty="0">
                <a:latin typeface="Calibri" panose="020F0502020204030204" pitchFamily="34" charset="0"/>
                <a:cs typeface="Calibri" panose="020F0502020204030204" pitchFamily="34" charset="0"/>
              </a:rPr>
            </a:br>
            <a:r>
              <a:rPr lang="en-IE" sz="2000" b="1" dirty="0">
                <a:latin typeface="Calibri" panose="020F0502020204030204" pitchFamily="34" charset="0"/>
                <a:cs typeface="Calibri" panose="020F0502020204030204" pitchFamily="34" charset="0"/>
              </a:rPr>
              <a:t>Ambitious new strategy based around the three core pillars of building skills, fostering inclusion, and facilitating pathways. </a:t>
            </a:r>
            <a:r>
              <a:rPr lang="en-US" sz="2000" dirty="0">
                <a:latin typeface="Calibri" panose="020F0502020204030204" pitchFamily="34" charset="0"/>
                <a:cs typeface="Calibri" panose="020F0502020204030204" pitchFamily="34" charset="0"/>
              </a:rPr>
              <a:t/>
            </a:r>
            <a:br>
              <a:rPr lang="en-US" sz="2000" dirty="0">
                <a:latin typeface="Calibri" panose="020F0502020204030204" pitchFamily="34" charset="0"/>
                <a:cs typeface="Calibri" panose="020F0502020204030204" pitchFamily="34" charset="0"/>
              </a:rPr>
            </a:br>
            <a:r>
              <a:rPr lang="en-US" dirty="0"/>
              <a:t/>
            </a:r>
            <a:br>
              <a:rPr lang="en-US" dirty="0"/>
            </a:br>
            <a:endParaRPr lang="en-US" dirty="0"/>
          </a:p>
        </p:txBody>
      </p:sp>
    </p:spTree>
    <p:custDataLst>
      <p:tags r:id="rId1"/>
    </p:custDataLst>
    <p:extLst>
      <p:ext uri="{BB962C8B-B14F-4D97-AF65-F5344CB8AC3E}">
        <p14:creationId xmlns:p14="http://schemas.microsoft.com/office/powerpoint/2010/main" val="26911315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567300F6-5B95-47EF-A3AA-D0B8A6E6F9B2}"/>
              </a:ext>
            </a:extLst>
          </p:cNvPr>
          <p:cNvSpPr>
            <a:spLocks noGrp="1"/>
          </p:cNvSpPr>
          <p:nvPr>
            <p:ph type="title"/>
          </p:nvPr>
        </p:nvSpPr>
        <p:spPr>
          <a:xfrm>
            <a:off x="3275856" y="260649"/>
            <a:ext cx="4963544" cy="849309"/>
          </a:xfrm>
        </p:spPr>
        <p:txBody>
          <a:bodyPr>
            <a:normAutofit/>
          </a:bodyPr>
          <a:lstStyle/>
          <a:p>
            <a:pPr algn="r"/>
            <a:r>
              <a:rPr lang="en-US" sz="2800" b="1" dirty="0">
                <a:latin typeface="Calibri" panose="020F0502020204030204" pitchFamily="34" charset="0"/>
                <a:cs typeface="Calibri" panose="020F0502020204030204" pitchFamily="34" charset="0"/>
              </a:rPr>
              <a:t>Full time opportunities in FET</a:t>
            </a:r>
          </a:p>
        </p:txBody>
      </p:sp>
      <p:pic>
        <p:nvPicPr>
          <p:cNvPr id="4" name="Content Placeholder 3" descr="student in culinary course">
            <a:extLst>
              <a:ext uri="{FF2B5EF4-FFF2-40B4-BE49-F238E27FC236}">
                <a16:creationId xmlns:a16="http://schemas.microsoft.com/office/drawing/2014/main" id="{A0463F57-E452-4AD0-AC79-0B397898226A}"/>
              </a:ext>
            </a:extLst>
          </p:cNvPr>
          <p:cNvPicPr>
            <a:picLocks noGrp="1" noChangeAspect="1"/>
          </p:cNvPicPr>
          <p:nvPr>
            <p:ph sz="quarter" idx="13"/>
          </p:nvPr>
        </p:nvPicPr>
        <p:blipFill rotWithShape="1">
          <a:blip r:embed="rId4"/>
          <a:srcRect l="22896" r="15847" b="3"/>
          <a:stretch/>
        </p:blipFill>
        <p:spPr>
          <a:xfrm rot="19899115">
            <a:off x="2247423" y="4789367"/>
            <a:ext cx="1589944" cy="1433993"/>
          </a:xfrm>
          <a:prstGeom prst="rect">
            <a:avLst/>
          </a:prstGeom>
          <a:noFill/>
        </p:spPr>
      </p:pic>
      <p:sp>
        <p:nvSpPr>
          <p:cNvPr id="11" name="Content Placeholder 3">
            <a:extLst>
              <a:ext uri="{FF2B5EF4-FFF2-40B4-BE49-F238E27FC236}">
                <a16:creationId xmlns:a16="http://schemas.microsoft.com/office/drawing/2014/main" id="{AAE830F1-0698-4768-B8F9-DE15FF5982B2}"/>
              </a:ext>
            </a:extLst>
          </p:cNvPr>
          <p:cNvSpPr>
            <a:spLocks noGrp="1"/>
          </p:cNvSpPr>
          <p:nvPr>
            <p:ph sz="quarter" idx="14"/>
          </p:nvPr>
        </p:nvSpPr>
        <p:spPr>
          <a:xfrm>
            <a:off x="4180456" y="1916832"/>
            <a:ext cx="4963544" cy="4680520"/>
          </a:xfrm>
        </p:spPr>
        <p:txBody>
          <a:bodyPr>
            <a:normAutofit fontScale="25000" lnSpcReduction="20000"/>
          </a:bodyPr>
          <a:lstStyle/>
          <a:p>
            <a:pPr marL="0" indent="0">
              <a:buNone/>
            </a:pPr>
            <a:endParaRPr lang="en-IE" sz="4500" b="1" dirty="0">
              <a:solidFill>
                <a:srgbClr val="00718C"/>
              </a:solidFill>
              <a:latin typeface="Calibri" panose="020F0502020204030204" pitchFamily="34" charset="0"/>
              <a:cs typeface="Calibri" panose="020F0502020204030204" pitchFamily="34" charset="0"/>
            </a:endParaRPr>
          </a:p>
          <a:p>
            <a:pPr>
              <a:lnSpc>
                <a:spcPct val="120000"/>
              </a:lnSpc>
              <a:buFont typeface="Arial" panose="020B0604020202020204" pitchFamily="34" charset="0"/>
              <a:buChar char="•"/>
            </a:pPr>
            <a:r>
              <a:rPr lang="en-IE" sz="8000" b="1" dirty="0">
                <a:solidFill>
                  <a:srgbClr val="00718C"/>
                </a:solidFill>
                <a:latin typeface="Calibri" panose="020F0502020204030204" pitchFamily="34" charset="0"/>
                <a:cs typeface="Calibri" panose="020F0502020204030204" pitchFamily="34" charset="0"/>
              </a:rPr>
              <a:t>Post Leaving Certificate (PLC) Courses</a:t>
            </a:r>
          </a:p>
          <a:p>
            <a:pPr>
              <a:lnSpc>
                <a:spcPct val="120000"/>
              </a:lnSpc>
              <a:buFont typeface="Arial" panose="020B0604020202020204" pitchFamily="34" charset="0"/>
              <a:buChar char="•"/>
            </a:pPr>
            <a:r>
              <a:rPr lang="en-IE" sz="8000" b="1" dirty="0">
                <a:solidFill>
                  <a:srgbClr val="00718C"/>
                </a:solidFill>
                <a:latin typeface="Calibri" panose="020F0502020204030204" pitchFamily="34" charset="0"/>
                <a:cs typeface="Calibri" panose="020F0502020204030204" pitchFamily="34" charset="0"/>
              </a:rPr>
              <a:t>Vocational Training Opportunities Scheme (VTOS)</a:t>
            </a:r>
          </a:p>
          <a:p>
            <a:pPr>
              <a:lnSpc>
                <a:spcPct val="120000"/>
              </a:lnSpc>
              <a:buFont typeface="Arial" panose="020B0604020202020204" pitchFamily="34" charset="0"/>
              <a:buChar char="•"/>
            </a:pPr>
            <a:r>
              <a:rPr lang="en-IE" sz="8000" b="1" dirty="0">
                <a:solidFill>
                  <a:srgbClr val="00718C"/>
                </a:solidFill>
                <a:latin typeface="Calibri" panose="020F0502020204030204" pitchFamily="34" charset="0"/>
                <a:cs typeface="Calibri" panose="020F0502020204030204" pitchFamily="34" charset="0"/>
              </a:rPr>
              <a:t>Youthreach</a:t>
            </a:r>
          </a:p>
          <a:p>
            <a:pPr>
              <a:lnSpc>
                <a:spcPct val="120000"/>
              </a:lnSpc>
              <a:buFont typeface="Arial" panose="020B0604020202020204" pitchFamily="34" charset="0"/>
              <a:buChar char="•"/>
            </a:pPr>
            <a:r>
              <a:rPr lang="en-IE" sz="8000" b="1" dirty="0">
                <a:solidFill>
                  <a:srgbClr val="00718C"/>
                </a:solidFill>
                <a:latin typeface="Calibri" panose="020F0502020204030204" pitchFamily="34" charset="0"/>
                <a:cs typeface="Calibri" panose="020F0502020204030204" pitchFamily="34" charset="0"/>
              </a:rPr>
              <a:t>Bridging/Foundation Courses</a:t>
            </a:r>
          </a:p>
          <a:p>
            <a:pPr>
              <a:lnSpc>
                <a:spcPct val="120000"/>
              </a:lnSpc>
              <a:buFont typeface="Arial" panose="020B0604020202020204" pitchFamily="34" charset="0"/>
              <a:buChar char="•"/>
            </a:pPr>
            <a:r>
              <a:rPr lang="en-IE" sz="8000" b="1" dirty="0">
                <a:solidFill>
                  <a:srgbClr val="00718C"/>
                </a:solidFill>
                <a:latin typeface="Calibri" panose="020F0502020204030204" pitchFamily="34" charset="0"/>
                <a:cs typeface="Calibri" panose="020F0502020204030204" pitchFamily="34" charset="0"/>
              </a:rPr>
              <a:t>Specific Skills Training (SST)</a:t>
            </a:r>
          </a:p>
          <a:p>
            <a:pPr>
              <a:lnSpc>
                <a:spcPct val="120000"/>
              </a:lnSpc>
              <a:buFont typeface="Arial" panose="020B0604020202020204" pitchFamily="34" charset="0"/>
              <a:buChar char="•"/>
            </a:pPr>
            <a:r>
              <a:rPr lang="en-IE" sz="8000" b="1" dirty="0">
                <a:solidFill>
                  <a:srgbClr val="00718C"/>
                </a:solidFill>
                <a:latin typeface="Calibri" panose="020F0502020204030204" pitchFamily="34" charset="0"/>
                <a:cs typeface="Calibri" panose="020F0502020204030204" pitchFamily="34" charset="0"/>
              </a:rPr>
              <a:t>Traineeship</a:t>
            </a:r>
          </a:p>
          <a:p>
            <a:pPr>
              <a:lnSpc>
                <a:spcPct val="120000"/>
              </a:lnSpc>
              <a:buFont typeface="Arial" panose="020B0604020202020204" pitchFamily="34" charset="0"/>
              <a:buChar char="•"/>
            </a:pPr>
            <a:r>
              <a:rPr lang="en-IE" sz="8000" b="1" dirty="0">
                <a:solidFill>
                  <a:srgbClr val="00718C"/>
                </a:solidFill>
                <a:latin typeface="Calibri" panose="020F0502020204030204" pitchFamily="34" charset="0"/>
                <a:cs typeface="Calibri" panose="020F0502020204030204" pitchFamily="34" charset="0"/>
              </a:rPr>
              <a:t>Community Training Centres (CTCs)</a:t>
            </a:r>
          </a:p>
          <a:p>
            <a:pPr>
              <a:lnSpc>
                <a:spcPct val="120000"/>
              </a:lnSpc>
              <a:buFont typeface="Arial" panose="020B0604020202020204" pitchFamily="34" charset="0"/>
              <a:buChar char="•"/>
            </a:pPr>
            <a:r>
              <a:rPr lang="en-IE" sz="8000" b="1" dirty="0">
                <a:solidFill>
                  <a:srgbClr val="00718C"/>
                </a:solidFill>
                <a:latin typeface="Calibri" panose="020F0502020204030204" pitchFamily="34" charset="0"/>
                <a:cs typeface="Calibri" panose="020F0502020204030204" pitchFamily="34" charset="0"/>
              </a:rPr>
              <a:t>Specialist Training Providers (STPs)</a:t>
            </a:r>
          </a:p>
          <a:p>
            <a:pPr>
              <a:lnSpc>
                <a:spcPct val="120000"/>
              </a:lnSpc>
              <a:buFont typeface="Arial" panose="020B0604020202020204" pitchFamily="34" charset="0"/>
              <a:buChar char="•"/>
            </a:pPr>
            <a:r>
              <a:rPr lang="en-IE" sz="8000" b="1" dirty="0">
                <a:solidFill>
                  <a:srgbClr val="00718C"/>
                </a:solidFill>
                <a:latin typeface="Calibri" panose="020F0502020204030204" pitchFamily="34" charset="0"/>
                <a:cs typeface="Calibri" panose="020F0502020204030204" pitchFamily="34" charset="0"/>
              </a:rPr>
              <a:t>The Local Training Initiative Programme (LTI)</a:t>
            </a:r>
          </a:p>
          <a:p>
            <a:pPr>
              <a:lnSpc>
                <a:spcPct val="120000"/>
              </a:lnSpc>
              <a:buFont typeface="Arial" panose="020B0604020202020204" pitchFamily="34" charset="0"/>
              <a:buChar char="•"/>
            </a:pPr>
            <a:r>
              <a:rPr lang="en-IE" sz="8000" b="1" dirty="0">
                <a:solidFill>
                  <a:srgbClr val="00718C"/>
                </a:solidFill>
                <a:latin typeface="Calibri" panose="020F0502020204030204" pitchFamily="34" charset="0"/>
                <a:cs typeface="Calibri" panose="020F0502020204030204" pitchFamily="34" charset="0"/>
              </a:rPr>
              <a:t>Apprenticeship</a:t>
            </a:r>
          </a:p>
          <a:p>
            <a:pPr marL="0" indent="0">
              <a:buNone/>
            </a:pPr>
            <a:endParaRPr lang="en-IE" b="0" i="0" dirty="0">
              <a:solidFill>
                <a:srgbClr val="212529"/>
              </a:solidFill>
              <a:effectLst/>
              <a:latin typeface="Brown"/>
            </a:endParaRPr>
          </a:p>
        </p:txBody>
      </p:sp>
      <p:pic>
        <p:nvPicPr>
          <p:cNvPr id="5" name="Picture 4" descr="student in science course">
            <a:extLst>
              <a:ext uri="{FF2B5EF4-FFF2-40B4-BE49-F238E27FC236}">
                <a16:creationId xmlns:a16="http://schemas.microsoft.com/office/drawing/2014/main" id="{F189058A-8B03-42DC-91A1-E6E9CA5EB1E2}"/>
              </a:ext>
            </a:extLst>
          </p:cNvPr>
          <p:cNvPicPr>
            <a:picLocks noChangeAspect="1"/>
          </p:cNvPicPr>
          <p:nvPr/>
        </p:nvPicPr>
        <p:blipFill>
          <a:blip r:embed="rId5"/>
          <a:stretch>
            <a:fillRect/>
          </a:stretch>
        </p:blipFill>
        <p:spPr>
          <a:xfrm>
            <a:off x="2066747" y="5911025"/>
            <a:ext cx="1428111" cy="684522"/>
          </a:xfrm>
          <a:prstGeom prst="rect">
            <a:avLst/>
          </a:prstGeom>
        </p:spPr>
      </p:pic>
      <p:pic>
        <p:nvPicPr>
          <p:cNvPr id="6" name="Picture 5" descr="student learning early childcare">
            <a:extLst>
              <a:ext uri="{FF2B5EF4-FFF2-40B4-BE49-F238E27FC236}">
                <a16:creationId xmlns:a16="http://schemas.microsoft.com/office/drawing/2014/main" id="{180DEA4D-E6D0-4E4A-A5D3-42CE2243A3F3}"/>
              </a:ext>
            </a:extLst>
          </p:cNvPr>
          <p:cNvPicPr>
            <a:picLocks noChangeAspect="1"/>
          </p:cNvPicPr>
          <p:nvPr/>
        </p:nvPicPr>
        <p:blipFill>
          <a:blip r:embed="rId6"/>
          <a:stretch>
            <a:fillRect/>
          </a:stretch>
        </p:blipFill>
        <p:spPr>
          <a:xfrm>
            <a:off x="821969" y="4433582"/>
            <a:ext cx="1534828" cy="1115539"/>
          </a:xfrm>
          <a:prstGeom prst="rect">
            <a:avLst/>
          </a:prstGeom>
        </p:spPr>
      </p:pic>
      <p:pic>
        <p:nvPicPr>
          <p:cNvPr id="7" name="Picture 6" descr="student in media course">
            <a:extLst>
              <a:ext uri="{FF2B5EF4-FFF2-40B4-BE49-F238E27FC236}">
                <a16:creationId xmlns:a16="http://schemas.microsoft.com/office/drawing/2014/main" id="{44835351-1A5B-4AE8-A6FB-57281A2EDBA6}"/>
              </a:ext>
            </a:extLst>
          </p:cNvPr>
          <p:cNvPicPr>
            <a:picLocks noChangeAspect="1"/>
          </p:cNvPicPr>
          <p:nvPr/>
        </p:nvPicPr>
        <p:blipFill>
          <a:blip r:embed="rId7"/>
          <a:stretch>
            <a:fillRect/>
          </a:stretch>
        </p:blipFill>
        <p:spPr>
          <a:xfrm>
            <a:off x="613736" y="5445170"/>
            <a:ext cx="1534828" cy="1346340"/>
          </a:xfrm>
          <a:prstGeom prst="rect">
            <a:avLst/>
          </a:prstGeom>
        </p:spPr>
      </p:pic>
      <p:sp>
        <p:nvSpPr>
          <p:cNvPr id="12" name="TextBox 11">
            <a:extLst>
              <a:ext uri="{FF2B5EF4-FFF2-40B4-BE49-F238E27FC236}">
                <a16:creationId xmlns:a16="http://schemas.microsoft.com/office/drawing/2014/main" id="{3D2630B9-15C0-4152-B858-05792409FF47}"/>
              </a:ext>
            </a:extLst>
          </p:cNvPr>
          <p:cNvSpPr txBox="1"/>
          <p:nvPr/>
        </p:nvSpPr>
        <p:spPr>
          <a:xfrm>
            <a:off x="179512" y="1772815"/>
            <a:ext cx="3315346" cy="2385179"/>
          </a:xfrm>
          <a:prstGeom prst="rect">
            <a:avLst/>
          </a:prstGeom>
          <a:noFill/>
        </p:spPr>
        <p:txBody>
          <a:bodyPr wrap="square">
            <a:spAutoFit/>
          </a:bodyPr>
          <a:lstStyle/>
          <a:p>
            <a:r>
              <a:rPr lang="en-IE" b="1" dirty="0">
                <a:solidFill>
                  <a:schemeClr val="tx2"/>
                </a:solidFill>
                <a:latin typeface="Calibri" panose="020F0502020204030204" pitchFamily="34" charset="0"/>
                <a:cs typeface="Calibri" panose="020F0502020204030204" pitchFamily="34" charset="0"/>
              </a:rPr>
              <a:t>FET Courses are as diverse as they are wide and include computer game programming, lab techniques, sports therapy, nursing studies, make-up, fashion, special effects, business, design and supervisory management. </a:t>
            </a:r>
          </a:p>
        </p:txBody>
      </p:sp>
      <p:pic>
        <p:nvPicPr>
          <p:cNvPr id="10" name="Picture 9" descr="student in computer class">
            <a:extLst>
              <a:ext uri="{FF2B5EF4-FFF2-40B4-BE49-F238E27FC236}">
                <a16:creationId xmlns:a16="http://schemas.microsoft.com/office/drawing/2014/main" id="{B23E063F-9E39-420C-B959-5D92D169E18F}"/>
              </a:ext>
            </a:extLst>
          </p:cNvPr>
          <p:cNvPicPr>
            <a:picLocks noChangeAspect="1"/>
          </p:cNvPicPr>
          <p:nvPr/>
        </p:nvPicPr>
        <p:blipFill>
          <a:blip r:embed="rId8"/>
          <a:stretch>
            <a:fillRect/>
          </a:stretch>
        </p:blipFill>
        <p:spPr>
          <a:xfrm>
            <a:off x="2094593" y="4331416"/>
            <a:ext cx="1292685" cy="688042"/>
          </a:xfrm>
          <a:prstGeom prst="rect">
            <a:avLst/>
          </a:prstGeom>
        </p:spPr>
      </p:pic>
    </p:spTree>
    <p:custDataLst>
      <p:tags r:id="rId1"/>
    </p:custDataLst>
    <p:extLst>
      <p:ext uri="{BB962C8B-B14F-4D97-AF65-F5344CB8AC3E}">
        <p14:creationId xmlns:p14="http://schemas.microsoft.com/office/powerpoint/2010/main" val="14427016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25C11-9CF4-4139-A968-54B0037DE5CB}"/>
              </a:ext>
            </a:extLst>
          </p:cNvPr>
          <p:cNvSpPr>
            <a:spLocks noGrp="1"/>
          </p:cNvSpPr>
          <p:nvPr>
            <p:ph type="title"/>
          </p:nvPr>
        </p:nvSpPr>
        <p:spPr>
          <a:xfrm>
            <a:off x="5076055" y="2420888"/>
            <a:ext cx="3818865" cy="602152"/>
          </a:xfrm>
        </p:spPr>
        <p:txBody>
          <a:bodyPr anchor="ctr">
            <a:normAutofit fontScale="90000"/>
          </a:bodyPr>
          <a:lstStyle/>
          <a:p>
            <a:r>
              <a:rPr lang="en-US" sz="3200" b="1" dirty="0">
                <a:solidFill>
                  <a:srgbClr val="00718C"/>
                </a:solidFill>
                <a:latin typeface="Calibri" panose="020F0502020204030204" pitchFamily="34" charset="0"/>
                <a:cs typeface="Calibri" panose="020F0502020204030204" pitchFamily="34" charset="0"/>
              </a:rPr>
              <a:t>Part time opportunities </a:t>
            </a:r>
          </a:p>
        </p:txBody>
      </p:sp>
      <p:sp>
        <p:nvSpPr>
          <p:cNvPr id="3" name="Content Placeholder 2">
            <a:extLst>
              <a:ext uri="{FF2B5EF4-FFF2-40B4-BE49-F238E27FC236}">
                <a16:creationId xmlns:a16="http://schemas.microsoft.com/office/drawing/2014/main" id="{E30D7C11-F8C5-410C-8167-B8E4DDEC211D}"/>
              </a:ext>
            </a:extLst>
          </p:cNvPr>
          <p:cNvSpPr>
            <a:spLocks noGrp="1"/>
          </p:cNvSpPr>
          <p:nvPr>
            <p:ph sz="quarter" idx="14"/>
          </p:nvPr>
        </p:nvSpPr>
        <p:spPr>
          <a:xfrm>
            <a:off x="5580112" y="3522712"/>
            <a:ext cx="3318136" cy="3074640"/>
          </a:xfrm>
        </p:spPr>
        <p:txBody>
          <a:bodyPr>
            <a:noAutofit/>
          </a:bodyPr>
          <a:lstStyle/>
          <a:p>
            <a:pPr>
              <a:lnSpc>
                <a:spcPct val="90000"/>
              </a:lnSpc>
              <a:buFont typeface="Arial" panose="020B0604020202020204" pitchFamily="34" charset="0"/>
              <a:buChar char="•"/>
            </a:pPr>
            <a:r>
              <a:rPr lang="en-IE" sz="1900" b="1" dirty="0">
                <a:latin typeface="Calibri" panose="020F0502020204030204" pitchFamily="34" charset="0"/>
                <a:cs typeface="Calibri" panose="020F0502020204030204" pitchFamily="34" charset="0"/>
              </a:rPr>
              <a:t>Back To Education Initiative (BTEI)</a:t>
            </a:r>
          </a:p>
          <a:p>
            <a:pPr>
              <a:lnSpc>
                <a:spcPct val="90000"/>
              </a:lnSpc>
              <a:buFont typeface="Arial" panose="020B0604020202020204" pitchFamily="34" charset="0"/>
              <a:buChar char="•"/>
            </a:pPr>
            <a:r>
              <a:rPr lang="en-IE" sz="1900" b="1" dirty="0">
                <a:latin typeface="Calibri" panose="020F0502020204030204" pitchFamily="34" charset="0"/>
                <a:cs typeface="Calibri" panose="020F0502020204030204" pitchFamily="34" charset="0"/>
              </a:rPr>
              <a:t>Adult Literacy, Numeracy and Digital Skills(AL)</a:t>
            </a:r>
          </a:p>
          <a:p>
            <a:pPr>
              <a:lnSpc>
                <a:spcPct val="90000"/>
              </a:lnSpc>
              <a:buFont typeface="Arial" panose="020B0604020202020204" pitchFamily="34" charset="0"/>
              <a:buChar char="•"/>
            </a:pPr>
            <a:r>
              <a:rPr lang="en-IE" sz="1900" b="1" dirty="0">
                <a:latin typeface="Calibri" panose="020F0502020204030204" pitchFamily="34" charset="0"/>
                <a:cs typeface="Calibri" panose="020F0502020204030204" pitchFamily="34" charset="0"/>
              </a:rPr>
              <a:t>English for Speakers of Other Languages (ESOL)</a:t>
            </a:r>
          </a:p>
          <a:p>
            <a:pPr>
              <a:lnSpc>
                <a:spcPct val="90000"/>
              </a:lnSpc>
              <a:buFont typeface="Arial" panose="020B0604020202020204" pitchFamily="34" charset="0"/>
              <a:buChar char="•"/>
            </a:pPr>
            <a:r>
              <a:rPr lang="en-IE" sz="1900" b="1" dirty="0">
                <a:latin typeface="Calibri" panose="020F0502020204030204" pitchFamily="34" charset="0"/>
                <a:cs typeface="Calibri" panose="020F0502020204030204" pitchFamily="34" charset="0"/>
              </a:rPr>
              <a:t>Skills for Work</a:t>
            </a:r>
          </a:p>
          <a:p>
            <a:pPr>
              <a:lnSpc>
                <a:spcPct val="90000"/>
              </a:lnSpc>
              <a:buFont typeface="Arial" panose="020B0604020202020204" pitchFamily="34" charset="0"/>
              <a:buChar char="•"/>
            </a:pPr>
            <a:r>
              <a:rPr lang="en-IE" sz="1900" b="1" dirty="0">
                <a:latin typeface="Calibri" panose="020F0502020204030204" pitchFamily="34" charset="0"/>
                <a:cs typeface="Calibri" panose="020F0502020204030204" pitchFamily="34" charset="0"/>
              </a:rPr>
              <a:t>Evening Courses</a:t>
            </a:r>
          </a:p>
          <a:p>
            <a:pPr>
              <a:lnSpc>
                <a:spcPct val="90000"/>
              </a:lnSpc>
              <a:buFont typeface="Arial" panose="020B0604020202020204" pitchFamily="34" charset="0"/>
              <a:buChar char="•"/>
            </a:pPr>
            <a:r>
              <a:rPr lang="en-IE" sz="1900" b="1" dirty="0">
                <a:latin typeface="Calibri" panose="020F0502020204030204" pitchFamily="34" charset="0"/>
                <a:cs typeface="Calibri" panose="020F0502020204030204" pitchFamily="34" charset="0"/>
              </a:rPr>
              <a:t>Blended Learning Courses</a:t>
            </a:r>
          </a:p>
          <a:p>
            <a:pPr>
              <a:lnSpc>
                <a:spcPct val="90000"/>
              </a:lnSpc>
              <a:buFont typeface="Arial" panose="020B0604020202020204" pitchFamily="34" charset="0"/>
              <a:buChar char="•"/>
            </a:pPr>
            <a:r>
              <a:rPr lang="en-IE" sz="1900" b="1" dirty="0">
                <a:latin typeface="Calibri" panose="020F0502020204030204" pitchFamily="34" charset="0"/>
                <a:cs typeface="Calibri" panose="020F0502020204030204" pitchFamily="34" charset="0"/>
              </a:rPr>
              <a:t>Community Education</a:t>
            </a:r>
            <a:endParaRPr lang="en-US" sz="1900" b="1" dirty="0">
              <a:latin typeface="Calibri" panose="020F0502020204030204" pitchFamily="34" charset="0"/>
              <a:cs typeface="Calibri" panose="020F0502020204030204" pitchFamily="34" charset="0"/>
            </a:endParaRPr>
          </a:p>
        </p:txBody>
      </p:sp>
      <p:sp>
        <p:nvSpPr>
          <p:cNvPr id="7" name="Rectangle: Rounded Corners 6">
            <a:extLst>
              <a:ext uri="{FF2B5EF4-FFF2-40B4-BE49-F238E27FC236}">
                <a16:creationId xmlns:a16="http://schemas.microsoft.com/office/drawing/2014/main" id="{49C0F8E5-36A4-4C8E-8BA2-FB11199BECDF}"/>
              </a:ext>
            </a:extLst>
          </p:cNvPr>
          <p:cNvSpPr/>
          <p:nvPr/>
        </p:nvSpPr>
        <p:spPr>
          <a:xfrm>
            <a:off x="221073" y="2721964"/>
            <a:ext cx="4710968" cy="39473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1500" dirty="0">
                <a:latin typeface="Calibri" panose="020F0502020204030204" pitchFamily="34" charset="0"/>
                <a:cs typeface="Calibri" panose="020F0502020204030204" pitchFamily="34" charset="0"/>
              </a:rPr>
              <a:t>Where are FET students going? </a:t>
            </a:r>
          </a:p>
          <a:p>
            <a:pPr algn="ctr"/>
            <a:r>
              <a:rPr lang="en-IE" sz="1500" dirty="0">
                <a:latin typeface="Calibri" panose="020F0502020204030204" pitchFamily="34" charset="0"/>
                <a:cs typeface="Calibri" panose="020F0502020204030204" pitchFamily="34" charset="0"/>
              </a:rPr>
              <a:t>Almost 20 per cent of PLC graduates are progressing to higher education, nearly one-fifth of the overall first-year intake at institutes of technology and technological universities. </a:t>
            </a:r>
          </a:p>
          <a:p>
            <a:pPr algn="ctr"/>
            <a:r>
              <a:rPr lang="en-IE" sz="1500" dirty="0">
                <a:latin typeface="Calibri" panose="020F0502020204030204" pitchFamily="34" charset="0"/>
                <a:cs typeface="Calibri" panose="020F0502020204030204" pitchFamily="34" charset="0"/>
              </a:rPr>
              <a:t>Emerging evidence that they are  well prepared to complete their degree programmes</a:t>
            </a:r>
          </a:p>
          <a:p>
            <a:pPr algn="ctr"/>
            <a:r>
              <a:rPr lang="en-IE" sz="1500" dirty="0">
                <a:latin typeface="Calibri" panose="020F0502020204030204" pitchFamily="34" charset="0"/>
                <a:cs typeface="Calibri" panose="020F0502020204030204" pitchFamily="34" charset="0"/>
              </a:rPr>
              <a:t>Growing interest among school-leavers in traineeship programmes, which run from six-24 months in vocational areas with a minimum of 30 per cent on-the-job training leading to employment opportunities. Traineeships available in hospitality, medical administration, animation and healthcare, and developed new areas like barista, machine tool operation, biopharma, outdoor pursuits… </a:t>
            </a:r>
          </a:p>
        </p:txBody>
      </p:sp>
      <p:sp>
        <p:nvSpPr>
          <p:cNvPr id="9" name="Rectangle 8">
            <a:extLst>
              <a:ext uri="{FF2B5EF4-FFF2-40B4-BE49-F238E27FC236}">
                <a16:creationId xmlns:a16="http://schemas.microsoft.com/office/drawing/2014/main" id="{B7EFA7A0-1CEA-43E4-B604-7E69528CEE89}"/>
              </a:ext>
            </a:extLst>
          </p:cNvPr>
          <p:cNvSpPr/>
          <p:nvPr/>
        </p:nvSpPr>
        <p:spPr>
          <a:xfrm>
            <a:off x="5292080" y="404664"/>
            <a:ext cx="3168352" cy="100811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00718C"/>
                </a:solidFill>
                <a:latin typeface="Calibri" panose="020F0502020204030204" pitchFamily="34" charset="0"/>
                <a:cs typeface="Calibri" panose="020F0502020204030204" pitchFamily="34" charset="0"/>
              </a:rPr>
              <a:t>Progression routes… and part time opportunities…</a:t>
            </a:r>
          </a:p>
        </p:txBody>
      </p:sp>
      <p:sp>
        <p:nvSpPr>
          <p:cNvPr id="5" name="Content Placeholder 4">
            <a:extLst>
              <a:ext uri="{FF2B5EF4-FFF2-40B4-BE49-F238E27FC236}">
                <a16:creationId xmlns:a16="http://schemas.microsoft.com/office/drawing/2014/main" id="{0316A553-ECF8-4E2A-944C-6D631F267C9B}"/>
              </a:ext>
            </a:extLst>
          </p:cNvPr>
          <p:cNvSpPr>
            <a:spLocks noGrp="1"/>
          </p:cNvSpPr>
          <p:nvPr>
            <p:ph sz="quarter" idx="13"/>
          </p:nvPr>
        </p:nvSpPr>
        <p:spPr/>
        <p:txBody>
          <a:bodyPr/>
          <a:lstStyle/>
          <a:p>
            <a:endParaRPr lang="en-IE"/>
          </a:p>
        </p:txBody>
      </p:sp>
    </p:spTree>
    <p:custDataLst>
      <p:tags r:id="rId1"/>
    </p:custDataLst>
    <p:extLst>
      <p:ext uri="{BB962C8B-B14F-4D97-AF65-F5344CB8AC3E}">
        <p14:creationId xmlns:p14="http://schemas.microsoft.com/office/powerpoint/2010/main" val="20717517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7504" y="1052736"/>
            <a:ext cx="8784976" cy="5062924"/>
          </a:xfrm>
          <a:prstGeom prst="rect">
            <a:avLst/>
          </a:prstGeom>
        </p:spPr>
        <p:txBody>
          <a:bodyPr wrap="square">
            <a:spAutoFit/>
          </a:bodyPr>
          <a:lstStyle/>
          <a:p>
            <a:pPr algn="r"/>
            <a:r>
              <a:rPr lang="en-IE" sz="2800" dirty="0">
                <a:solidFill>
                  <a:schemeClr val="bg1"/>
                </a:solidFill>
                <a:latin typeface="Calibri" panose="020F0502020204030204" pitchFamily="34" charset="0"/>
                <a:cs typeface="Calibri" panose="020F0502020204030204" pitchFamily="34" charset="0"/>
              </a:rPr>
              <a:t> </a:t>
            </a:r>
          </a:p>
          <a:p>
            <a:pPr marL="285750" indent="-285750">
              <a:buFont typeface="Arial" panose="020B0604020202020204" pitchFamily="34" charset="0"/>
              <a:buChar char="•"/>
            </a:pPr>
            <a:r>
              <a:rPr lang="en-IE" sz="2100" dirty="0">
                <a:solidFill>
                  <a:schemeClr val="accent1">
                    <a:lumMod val="75000"/>
                  </a:schemeClr>
                </a:solidFill>
                <a:latin typeface="Calibri" panose="020F0502020204030204" pitchFamily="34" charset="0"/>
                <a:cs typeface="Calibri" panose="020F0502020204030204" pitchFamily="34" charset="0"/>
              </a:rPr>
              <a:t>In every type of employment and life circumstance, it is vital to support everyone </a:t>
            </a:r>
            <a:r>
              <a:rPr lang="en-IE" sz="2100" b="1" dirty="0">
                <a:solidFill>
                  <a:schemeClr val="accent1">
                    <a:lumMod val="75000"/>
                  </a:schemeClr>
                </a:solidFill>
                <a:latin typeface="Calibri" panose="020F0502020204030204" pitchFamily="34" charset="0"/>
                <a:cs typeface="Calibri" panose="020F0502020204030204" pitchFamily="34" charset="0"/>
              </a:rPr>
              <a:t>to develop literacy, numeracy and digital skills, and to encourage us all to keep on learning! </a:t>
            </a:r>
            <a:endParaRPr lang="en-IE" sz="2100" dirty="0">
              <a:solidFill>
                <a:schemeClr val="accent1">
                  <a:lumMod val="75000"/>
                </a:schemeClr>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IE" sz="2100" b="1" dirty="0">
                <a:solidFill>
                  <a:schemeClr val="accent1">
                    <a:lumMod val="75000"/>
                  </a:schemeClr>
                </a:solidFill>
                <a:latin typeface="Calibri" panose="020F0502020204030204" pitchFamily="34" charset="0"/>
                <a:cs typeface="Calibri" panose="020F0502020204030204" pitchFamily="34" charset="0"/>
              </a:rPr>
              <a:t>Development of skills demands access and reliable information and support – especially when an adult has a disability!</a:t>
            </a:r>
          </a:p>
          <a:p>
            <a:pPr marL="285750" indent="-285750">
              <a:buFont typeface="Arial" panose="020B0604020202020204" pitchFamily="34" charset="0"/>
              <a:buChar char="•"/>
            </a:pPr>
            <a:r>
              <a:rPr lang="en-IE" sz="2100" dirty="0">
                <a:solidFill>
                  <a:schemeClr val="accent1">
                    <a:lumMod val="75000"/>
                  </a:schemeClr>
                </a:solidFill>
                <a:latin typeface="Calibri" panose="020F0502020204030204" pitchFamily="34" charset="0"/>
                <a:cs typeface="Calibri" panose="020F0502020204030204" pitchFamily="34" charset="0"/>
              </a:rPr>
              <a:t>Career guidance supports</a:t>
            </a:r>
            <a:r>
              <a:rPr lang="en-IE" sz="2100" b="1" dirty="0">
                <a:solidFill>
                  <a:schemeClr val="accent1">
                    <a:lumMod val="75000"/>
                  </a:schemeClr>
                </a:solidFill>
                <a:latin typeface="Calibri" panose="020F0502020204030204" pitchFamily="34" charset="0"/>
                <a:cs typeface="Calibri" panose="020F0502020204030204" pitchFamily="34" charset="0"/>
              </a:rPr>
              <a:t> career exploration, career management and new skill development,</a:t>
            </a:r>
            <a:r>
              <a:rPr lang="en-IE" sz="2100" dirty="0">
                <a:solidFill>
                  <a:schemeClr val="accent1">
                    <a:lumMod val="75000"/>
                  </a:schemeClr>
                </a:solidFill>
                <a:latin typeface="Calibri" panose="020F0502020204030204" pitchFamily="34" charset="0"/>
                <a:cs typeface="Calibri" panose="020F0502020204030204" pitchFamily="34" charset="0"/>
              </a:rPr>
              <a:t> and facilitate </a:t>
            </a:r>
            <a:r>
              <a:rPr lang="en-IE" sz="2100" b="1" dirty="0">
                <a:solidFill>
                  <a:schemeClr val="accent1">
                    <a:lumMod val="75000"/>
                  </a:schemeClr>
                </a:solidFill>
                <a:latin typeface="Calibri" panose="020F0502020204030204" pitchFamily="34" charset="0"/>
                <a:cs typeface="Calibri" panose="020F0502020204030204" pitchFamily="34" charset="0"/>
              </a:rPr>
              <a:t>career</a:t>
            </a:r>
            <a:r>
              <a:rPr lang="en-IE" sz="2100" dirty="0">
                <a:solidFill>
                  <a:schemeClr val="accent1">
                    <a:lumMod val="75000"/>
                  </a:schemeClr>
                </a:solidFill>
                <a:latin typeface="Calibri" panose="020F0502020204030204" pitchFamily="34" charset="0"/>
                <a:cs typeface="Calibri" panose="020F0502020204030204" pitchFamily="34" charset="0"/>
              </a:rPr>
              <a:t> mobility and resilience…</a:t>
            </a:r>
          </a:p>
          <a:p>
            <a:r>
              <a:rPr lang="en-IE" sz="2100" dirty="0">
                <a:solidFill>
                  <a:schemeClr val="accent1">
                    <a:lumMod val="75000"/>
                  </a:schemeClr>
                </a:solidFill>
                <a:latin typeface="Calibri" panose="020F0502020204030204" pitchFamily="34" charset="0"/>
                <a:cs typeface="Calibri" panose="020F0502020204030204" pitchFamily="34" charset="0"/>
              </a:rPr>
              <a:t> </a:t>
            </a:r>
          </a:p>
          <a:p>
            <a:r>
              <a:rPr lang="en-IE" sz="2100" dirty="0">
                <a:solidFill>
                  <a:schemeClr val="accent1">
                    <a:lumMod val="75000"/>
                  </a:schemeClr>
                </a:solidFill>
                <a:latin typeface="Calibri" panose="020F0502020204030204" pitchFamily="34" charset="0"/>
                <a:cs typeface="Calibri" panose="020F0502020204030204" pitchFamily="34" charset="0"/>
              </a:rPr>
              <a:t>These videos may help you to explore your options… </a:t>
            </a:r>
          </a:p>
          <a:p>
            <a:r>
              <a:rPr lang="en-IE" sz="2100" dirty="0">
                <a:solidFill>
                  <a:schemeClr val="accent1">
                    <a:lumMod val="75000"/>
                  </a:schemeClr>
                </a:solidFill>
                <a:latin typeface="Calibri" panose="020F0502020204030204" pitchFamily="34" charset="0"/>
                <a:cs typeface="Calibri" panose="020F0502020204030204" pitchFamily="34" charset="0"/>
                <a:hlinkClick r:id="rId4"/>
              </a:rPr>
              <a:t>https://youtu.be/RxcRAJeO894?t=26</a:t>
            </a:r>
            <a:r>
              <a:rPr lang="en-IE" sz="2100" dirty="0">
                <a:solidFill>
                  <a:schemeClr val="accent1">
                    <a:lumMod val="75000"/>
                  </a:schemeClr>
                </a:solidFill>
                <a:latin typeface="Calibri" panose="020F0502020204030204" pitchFamily="34" charset="0"/>
                <a:cs typeface="Calibri" panose="020F0502020204030204" pitchFamily="34" charset="0"/>
              </a:rPr>
              <a:t> </a:t>
            </a:r>
          </a:p>
          <a:p>
            <a:r>
              <a:rPr lang="en-IE" sz="2100" dirty="0">
                <a:solidFill>
                  <a:schemeClr val="accent1">
                    <a:lumMod val="75000"/>
                  </a:schemeClr>
                </a:solidFill>
                <a:latin typeface="Calibri" panose="020F0502020204030204" pitchFamily="34" charset="0"/>
                <a:cs typeface="Calibri" panose="020F0502020204030204" pitchFamily="34" charset="0"/>
                <a:hlinkClick r:id="rId5"/>
              </a:rPr>
              <a:t>https://youtu.be/JZni2i1wWyU</a:t>
            </a:r>
            <a:r>
              <a:rPr lang="en-IE" sz="2100" dirty="0">
                <a:solidFill>
                  <a:schemeClr val="accent1">
                    <a:lumMod val="75000"/>
                  </a:schemeClr>
                </a:solidFill>
                <a:latin typeface="Calibri" panose="020F0502020204030204" pitchFamily="34" charset="0"/>
                <a:cs typeface="Calibri" panose="020F0502020204030204" pitchFamily="34" charset="0"/>
              </a:rPr>
              <a:t> </a:t>
            </a:r>
          </a:p>
          <a:p>
            <a:r>
              <a:rPr lang="en-IE" sz="2100" dirty="0">
                <a:solidFill>
                  <a:schemeClr val="accent1">
                    <a:lumMod val="75000"/>
                  </a:schemeClr>
                </a:solidFill>
                <a:latin typeface="Calibri" panose="020F0502020204030204" pitchFamily="34" charset="0"/>
                <a:cs typeface="Calibri" panose="020F0502020204030204" pitchFamily="34" charset="0"/>
                <a:hlinkClick r:id="rId6"/>
              </a:rPr>
              <a:t>https://www.aontas.com/assets/resources/Information/One-Step-Up-Info-Booklet.pdf</a:t>
            </a:r>
            <a:r>
              <a:rPr lang="en-IE" sz="2100" dirty="0">
                <a:solidFill>
                  <a:schemeClr val="accent1">
                    <a:lumMod val="75000"/>
                  </a:schemeClr>
                </a:solidFill>
                <a:latin typeface="Calibri" panose="020F0502020204030204" pitchFamily="34" charset="0"/>
                <a:cs typeface="Calibri" panose="020F0502020204030204" pitchFamily="34" charset="0"/>
              </a:rPr>
              <a:t> </a:t>
            </a:r>
          </a:p>
          <a:p>
            <a:endParaRPr lang="en-IE" sz="2200" dirty="0">
              <a:solidFill>
                <a:schemeClr val="accent1">
                  <a:lumMod val="75000"/>
                </a:schemeClr>
              </a:solidFill>
              <a:latin typeface="Calibri" panose="020F0502020204030204" pitchFamily="34" charset="0"/>
              <a:cs typeface="Calibri" panose="020F0502020204030204" pitchFamily="34" charset="0"/>
            </a:endParaRPr>
          </a:p>
        </p:txBody>
      </p:sp>
      <p:sp>
        <p:nvSpPr>
          <p:cNvPr id="2" name="Title 1">
            <a:extLst>
              <a:ext uri="{FF2B5EF4-FFF2-40B4-BE49-F238E27FC236}">
                <a16:creationId xmlns:a16="http://schemas.microsoft.com/office/drawing/2014/main" id="{60B8E2BF-9296-48AE-AD00-D8E80D92BBCB}"/>
              </a:ext>
            </a:extLst>
          </p:cNvPr>
          <p:cNvSpPr>
            <a:spLocks noGrp="1"/>
          </p:cNvSpPr>
          <p:nvPr>
            <p:ph type="title" idx="4294967295"/>
          </p:nvPr>
        </p:nvSpPr>
        <p:spPr>
          <a:xfrm>
            <a:off x="3779912" y="338328"/>
            <a:ext cx="4906888" cy="1252728"/>
          </a:xfrm>
        </p:spPr>
        <p:txBody>
          <a:bodyPr/>
          <a:lstStyle/>
          <a:p>
            <a:pPr rtl="0" eaLnBrk="1" latinLnBrk="0" hangingPunct="1"/>
            <a:r>
              <a:rPr lang="en-IE" sz="2800" b="1" kern="1200" dirty="0">
                <a:solidFill>
                  <a:srgbClr val="FFFFFF"/>
                </a:solidFill>
                <a:effectLst/>
                <a:latin typeface="Calibri" panose="020F0502020204030204" pitchFamily="34" charset="0"/>
                <a:ea typeface="+mn-ea"/>
                <a:cs typeface="Calibri" panose="020F0502020204030204" pitchFamily="34" charset="0"/>
              </a:rPr>
              <a:t>Useful and valuable skills, </a:t>
            </a:r>
            <a:endParaRPr lang="en-IE" dirty="0">
              <a:effectLst/>
            </a:endParaRPr>
          </a:p>
          <a:p>
            <a:pPr rtl="0" eaLnBrk="1" latinLnBrk="0" hangingPunct="1"/>
            <a:r>
              <a:rPr lang="en-IE" sz="2800" b="1" kern="1200" dirty="0">
                <a:solidFill>
                  <a:srgbClr val="FFFFFF"/>
                </a:solidFill>
                <a:effectLst/>
                <a:latin typeface="Calibri" panose="020F0502020204030204" pitchFamily="34" charset="0"/>
                <a:ea typeface="+mn-ea"/>
                <a:cs typeface="Calibri" panose="020F0502020204030204" pitchFamily="34" charset="0"/>
              </a:rPr>
              <a:t>an introduction to supports… </a:t>
            </a:r>
            <a:endParaRPr lang="en-IE" dirty="0">
              <a:effectLst/>
            </a:endParaRPr>
          </a:p>
          <a:p>
            <a:endParaRPr lang="en-IE" dirty="0"/>
          </a:p>
        </p:txBody>
      </p:sp>
    </p:spTree>
    <p:custDataLst>
      <p:tags r:id="rId1"/>
    </p:custDataLst>
    <p:extLst>
      <p:ext uri="{BB962C8B-B14F-4D97-AF65-F5344CB8AC3E}">
        <p14:creationId xmlns:p14="http://schemas.microsoft.com/office/powerpoint/2010/main" val="27826956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C8B8CC7-7120-41BA-B406-D9994FEB71CC}"/>
              </a:ext>
            </a:extLst>
          </p:cNvPr>
          <p:cNvSpPr txBox="1"/>
          <p:nvPr/>
        </p:nvSpPr>
        <p:spPr>
          <a:xfrm>
            <a:off x="251521" y="1196752"/>
            <a:ext cx="3456383" cy="5256584"/>
          </a:xfrm>
          <a:prstGeom prst="rect">
            <a:avLst/>
          </a:prstGeom>
        </p:spPr>
        <p:txBody>
          <a:bodyPr vert="horz" lIns="91440" tIns="45720" rIns="91440" bIns="45720" rtlCol="0">
            <a:normAutofit fontScale="62500" lnSpcReduction="20000"/>
          </a:bodyPr>
          <a:lstStyle/>
          <a:p>
            <a:pPr marR="0" lvl="0" fontAlgn="auto">
              <a:lnSpc>
                <a:spcPct val="90000"/>
              </a:lnSpc>
              <a:spcBef>
                <a:spcPct val="20000"/>
              </a:spcBef>
              <a:spcAft>
                <a:spcPts val="0"/>
              </a:spcAft>
              <a:buClr>
                <a:schemeClr val="accent1"/>
              </a:buClr>
              <a:buSzPct val="100000"/>
              <a:buFont typeface="Symbol" pitchFamily="18" charset="2"/>
              <a:buChar char=""/>
              <a:tabLst/>
              <a:defRPr/>
            </a:pPr>
            <a:endParaRPr kumimoji="0" lang="en-US" sz="1300" b="1" i="0" u="none" strike="noStrike" cap="none" spc="0" normalizeH="0" baseline="0" noProof="0" dirty="0">
              <a:ln>
                <a:noFill/>
              </a:ln>
              <a:solidFill>
                <a:schemeClr val="tx2"/>
              </a:solidFill>
              <a:effectLst/>
              <a:uLnTx/>
              <a:uFillTx/>
            </a:endParaRPr>
          </a:p>
          <a:p>
            <a:pPr marR="0" lvl="0" fontAlgn="auto">
              <a:lnSpc>
                <a:spcPct val="90000"/>
              </a:lnSpc>
              <a:spcBef>
                <a:spcPct val="20000"/>
              </a:spcBef>
              <a:spcAft>
                <a:spcPts val="0"/>
              </a:spcAft>
              <a:buClr>
                <a:schemeClr val="accent1"/>
              </a:buClr>
              <a:buSzPct val="100000"/>
              <a:buFont typeface="Symbol" pitchFamily="18" charset="2"/>
              <a:buChar char=""/>
              <a:tabLst/>
              <a:defRPr/>
            </a:pPr>
            <a:endParaRPr lang="en-US" sz="1300" b="1" dirty="0">
              <a:solidFill>
                <a:schemeClr val="tx2"/>
              </a:solidFill>
            </a:endParaRPr>
          </a:p>
          <a:p>
            <a:pPr marR="0" lvl="0" fontAlgn="auto">
              <a:lnSpc>
                <a:spcPct val="90000"/>
              </a:lnSpc>
              <a:spcBef>
                <a:spcPct val="20000"/>
              </a:spcBef>
              <a:spcAft>
                <a:spcPts val="0"/>
              </a:spcAft>
              <a:buClr>
                <a:schemeClr val="accent1"/>
              </a:buClr>
              <a:buSzPct val="100000"/>
              <a:tabLst/>
              <a:defRPr/>
            </a:pPr>
            <a:endParaRPr kumimoji="0" lang="en-US" sz="2800" b="1" i="0" u="none" strike="noStrike" cap="none" spc="0" normalizeH="0" baseline="0" noProof="0" dirty="0">
              <a:ln>
                <a:noFill/>
              </a:ln>
              <a:solidFill>
                <a:schemeClr val="tx2"/>
              </a:solidFill>
              <a:effectLst/>
              <a:uLnTx/>
              <a:uFillTx/>
              <a:latin typeface="Calibri" panose="020F0502020204030204" pitchFamily="34" charset="0"/>
              <a:cs typeface="Calibri" panose="020F0502020204030204" pitchFamily="34" charset="0"/>
            </a:endParaRPr>
          </a:p>
          <a:p>
            <a:pPr marR="0" lvl="0" fontAlgn="auto">
              <a:lnSpc>
                <a:spcPct val="90000"/>
              </a:lnSpc>
              <a:spcBef>
                <a:spcPct val="20000"/>
              </a:spcBef>
              <a:spcAft>
                <a:spcPts val="0"/>
              </a:spcAft>
              <a:buClr>
                <a:schemeClr val="accent1"/>
              </a:buClr>
              <a:buSzPct val="100000"/>
              <a:tabLst/>
              <a:defRPr/>
            </a:pPr>
            <a:endParaRPr lang="en-US" sz="2800" b="1" dirty="0">
              <a:solidFill>
                <a:schemeClr val="tx2"/>
              </a:solidFill>
              <a:latin typeface="Calibri" panose="020F0502020204030204" pitchFamily="34" charset="0"/>
              <a:cs typeface="Calibri" panose="020F0502020204030204" pitchFamily="34" charset="0"/>
            </a:endParaRPr>
          </a:p>
          <a:p>
            <a:pPr marR="0" lvl="0" fontAlgn="auto">
              <a:lnSpc>
                <a:spcPct val="90000"/>
              </a:lnSpc>
              <a:spcBef>
                <a:spcPct val="20000"/>
              </a:spcBef>
              <a:spcAft>
                <a:spcPts val="0"/>
              </a:spcAft>
              <a:buClr>
                <a:schemeClr val="accent1"/>
              </a:buClr>
              <a:buSzPct val="100000"/>
              <a:tabLst/>
              <a:defRPr/>
            </a:pPr>
            <a:r>
              <a:rPr kumimoji="0" lang="en-US" sz="2800" b="1" i="0" u="none" strike="noStrike" cap="none" spc="0" normalizeH="0" baseline="0" noProof="0" dirty="0">
                <a:ln>
                  <a:noFill/>
                </a:ln>
                <a:solidFill>
                  <a:schemeClr val="tx2"/>
                </a:solidFill>
                <a:effectLst/>
                <a:uLnTx/>
                <a:uFillTx/>
                <a:latin typeface="Calibri" panose="020F0502020204030204" pitchFamily="34" charset="0"/>
                <a:cs typeface="Calibri" panose="020F0502020204030204" pitchFamily="34" charset="0"/>
              </a:rPr>
              <a:t>ETB Adult guidance and information services </a:t>
            </a:r>
            <a:r>
              <a:rPr kumimoji="0" lang="en-US" sz="2800" b="0" i="0" u="none" strike="noStrike" cap="none" spc="0" normalizeH="0" baseline="0" noProof="0" dirty="0">
                <a:ln>
                  <a:noFill/>
                </a:ln>
                <a:solidFill>
                  <a:schemeClr val="tx2"/>
                </a:solidFill>
                <a:effectLst/>
                <a:uLnTx/>
                <a:uFillTx/>
                <a:latin typeface="Calibri" panose="020F0502020204030204" pitchFamily="34" charset="0"/>
                <a:cs typeface="Calibri" panose="020F0502020204030204" pitchFamily="34" charset="0"/>
              </a:rPr>
              <a:t>are free, impartial and professional services </a:t>
            </a:r>
            <a:r>
              <a:rPr kumimoji="0" lang="en-US" sz="2800" b="1" i="0" u="none" strike="noStrike" cap="none" spc="0" normalizeH="0" baseline="0" noProof="0" dirty="0">
                <a:ln>
                  <a:noFill/>
                </a:ln>
                <a:solidFill>
                  <a:schemeClr val="tx2"/>
                </a:solidFill>
                <a:effectLst/>
                <a:uLnTx/>
                <a:uFillTx/>
                <a:latin typeface="Calibri" panose="020F0502020204030204" pitchFamily="34" charset="0"/>
                <a:cs typeface="Calibri" panose="020F0502020204030204" pitchFamily="34" charset="0"/>
              </a:rPr>
              <a:t>to support to all</a:t>
            </a:r>
            <a:r>
              <a:rPr kumimoji="0" lang="en-US" sz="2800" b="0" i="0" u="none" strike="noStrike" cap="none" spc="0" normalizeH="0" baseline="0" noProof="0" dirty="0">
                <a:ln>
                  <a:noFill/>
                </a:ln>
                <a:solidFill>
                  <a:schemeClr val="tx2"/>
                </a:solidFill>
                <a:effectLst/>
                <a:uLnTx/>
                <a:uFillTx/>
                <a:latin typeface="Calibri" panose="020F0502020204030204" pitchFamily="34" charset="0"/>
                <a:cs typeface="Calibri" panose="020F0502020204030204" pitchFamily="34" charset="0"/>
              </a:rPr>
              <a:t>, in equitable and appropriate ways</a:t>
            </a:r>
          </a:p>
          <a:p>
            <a:pPr marR="0" lvl="0" fontAlgn="auto">
              <a:lnSpc>
                <a:spcPct val="90000"/>
              </a:lnSpc>
              <a:spcBef>
                <a:spcPct val="20000"/>
              </a:spcBef>
              <a:spcAft>
                <a:spcPts val="0"/>
              </a:spcAft>
              <a:buClr>
                <a:schemeClr val="accent1"/>
              </a:buClr>
              <a:buSzPct val="100000"/>
              <a:tabLst/>
              <a:defRPr/>
            </a:pPr>
            <a:endParaRPr kumimoji="0" lang="en-US" sz="2800" b="0" i="0" u="none" strike="noStrike" cap="none" spc="0" normalizeH="0" baseline="0" noProof="0" dirty="0">
              <a:ln>
                <a:noFill/>
              </a:ln>
              <a:solidFill>
                <a:schemeClr val="tx2"/>
              </a:solidFill>
              <a:effectLst/>
              <a:uLnTx/>
              <a:uFillTx/>
              <a:latin typeface="Calibri" panose="020F0502020204030204" pitchFamily="34" charset="0"/>
              <a:cs typeface="Calibri" panose="020F0502020204030204" pitchFamily="34" charset="0"/>
            </a:endParaRPr>
          </a:p>
          <a:p>
            <a:pPr marR="0" lvl="0" fontAlgn="auto">
              <a:lnSpc>
                <a:spcPct val="90000"/>
              </a:lnSpc>
              <a:spcBef>
                <a:spcPct val="20000"/>
              </a:spcBef>
              <a:spcAft>
                <a:spcPts val="0"/>
              </a:spcAft>
              <a:buClr>
                <a:schemeClr val="accent1"/>
              </a:buClr>
              <a:buSzPct val="100000"/>
              <a:tabLst/>
              <a:defRPr/>
            </a:pPr>
            <a:r>
              <a:rPr kumimoji="0" lang="en-US" sz="2800" b="1" i="0" u="none" strike="noStrike" cap="none" spc="0" normalizeH="0" baseline="0" noProof="0" dirty="0">
                <a:ln>
                  <a:noFill/>
                </a:ln>
                <a:solidFill>
                  <a:schemeClr val="tx2"/>
                </a:solidFill>
                <a:effectLst/>
                <a:uLnTx/>
                <a:uFillTx/>
                <a:latin typeface="Calibri" panose="020F0502020204030204" pitchFamily="34" charset="0"/>
                <a:cs typeface="Calibri" panose="020F0502020204030204" pitchFamily="34" charset="0"/>
              </a:rPr>
              <a:t>Trust is vital and the availability of reliable, professional information and guidance is key as well as integrated career support </a:t>
            </a:r>
            <a:r>
              <a:rPr kumimoji="0" lang="en-US" sz="2800" b="0" i="0" u="none" strike="noStrike" cap="none" spc="0" normalizeH="0" baseline="0" noProof="0" dirty="0">
                <a:ln>
                  <a:noFill/>
                </a:ln>
                <a:solidFill>
                  <a:schemeClr val="tx2"/>
                </a:solidFill>
                <a:effectLst/>
                <a:uLnTx/>
                <a:uFillTx/>
                <a:latin typeface="Calibri" panose="020F0502020204030204" pitchFamily="34" charset="0"/>
                <a:cs typeface="Calibri" panose="020F0502020204030204" pitchFamily="34" charset="0"/>
              </a:rPr>
              <a:t>any education or training, higher level courses to support “upskilling” or “reskilling”. </a:t>
            </a:r>
          </a:p>
          <a:p>
            <a:pPr marR="0" lvl="0" fontAlgn="auto">
              <a:lnSpc>
                <a:spcPct val="90000"/>
              </a:lnSpc>
              <a:spcBef>
                <a:spcPct val="20000"/>
              </a:spcBef>
              <a:spcAft>
                <a:spcPts val="0"/>
              </a:spcAft>
              <a:buClr>
                <a:schemeClr val="accent1"/>
              </a:buClr>
              <a:buSzPct val="100000"/>
              <a:tabLst/>
              <a:defRPr/>
            </a:pPr>
            <a:endParaRPr kumimoji="0" lang="en-US" sz="2800" b="0" i="0" u="none" strike="noStrike" cap="none" spc="0" normalizeH="0" baseline="0" noProof="0" dirty="0">
              <a:ln>
                <a:noFill/>
              </a:ln>
              <a:solidFill>
                <a:schemeClr val="tx2"/>
              </a:solidFill>
              <a:effectLst/>
              <a:uLnTx/>
              <a:uFillTx/>
              <a:latin typeface="Calibri" panose="020F0502020204030204" pitchFamily="34" charset="0"/>
              <a:cs typeface="Calibri" panose="020F0502020204030204" pitchFamily="34" charset="0"/>
            </a:endParaRPr>
          </a:p>
          <a:p>
            <a:pPr marR="0" lvl="0" fontAlgn="auto">
              <a:lnSpc>
                <a:spcPct val="90000"/>
              </a:lnSpc>
              <a:spcBef>
                <a:spcPct val="20000"/>
              </a:spcBef>
              <a:spcAft>
                <a:spcPts val="0"/>
              </a:spcAft>
              <a:buClr>
                <a:schemeClr val="accent1"/>
              </a:buClr>
              <a:buSzPct val="100000"/>
              <a:tabLst/>
              <a:defRPr/>
            </a:pPr>
            <a:r>
              <a:rPr kumimoji="0" lang="en-US" sz="2800" b="1" i="0" u="none" strike="noStrike" cap="none" spc="0" normalizeH="0" baseline="0" noProof="0" dirty="0">
                <a:ln>
                  <a:noFill/>
                </a:ln>
                <a:solidFill>
                  <a:schemeClr val="tx2"/>
                </a:solidFill>
                <a:effectLst/>
                <a:uLnTx/>
                <a:uFillTx/>
                <a:latin typeface="Calibri" panose="020F0502020204030204" pitchFamily="34" charset="0"/>
                <a:cs typeface="Calibri" panose="020F0502020204030204" pitchFamily="34" charset="0"/>
              </a:rPr>
              <a:t>Confidence is also key - confidence is boosted through citizen engagement, through skill development and importantly through facilitating Informed Choice.</a:t>
            </a:r>
            <a:r>
              <a:rPr kumimoji="0" lang="en-US" sz="2800" b="0" i="0" u="none" strike="noStrike" cap="none" spc="0" normalizeH="0" baseline="0" noProof="0" dirty="0">
                <a:ln>
                  <a:noFill/>
                </a:ln>
                <a:solidFill>
                  <a:schemeClr val="tx2"/>
                </a:solidFill>
                <a:effectLst/>
                <a:uLnTx/>
                <a:uFillTx/>
                <a:latin typeface="Calibri" panose="020F0502020204030204" pitchFamily="34" charset="0"/>
                <a:cs typeface="Calibri" panose="020F0502020204030204" pitchFamily="34" charset="0"/>
              </a:rPr>
              <a:t> </a:t>
            </a:r>
          </a:p>
        </p:txBody>
      </p:sp>
      <p:pic>
        <p:nvPicPr>
          <p:cNvPr id="3074" name="Picture 2" descr="Adult Educational Guidance Counselling Ireland an Overview Jennifer">
            <a:extLst>
              <a:ext uri="{FF2B5EF4-FFF2-40B4-BE49-F238E27FC236}">
                <a16:creationId xmlns:a16="http://schemas.microsoft.com/office/drawing/2014/main" id="{4EC09E70-0905-4C87-BB6C-9557F898EA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23928" y="1844824"/>
            <a:ext cx="4771432" cy="439248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9B4D27F-2E3C-44D5-BFC6-FA18F330767D}"/>
              </a:ext>
            </a:extLst>
          </p:cNvPr>
          <p:cNvSpPr>
            <a:spLocks noGrp="1"/>
          </p:cNvSpPr>
          <p:nvPr>
            <p:ph type="title"/>
          </p:nvPr>
        </p:nvSpPr>
        <p:spPr/>
        <p:txBody>
          <a:bodyPr/>
          <a:lstStyle/>
          <a:p>
            <a:r>
              <a:rPr lang="en-IE" dirty="0"/>
              <a:t>The Guidance Process</a:t>
            </a:r>
          </a:p>
        </p:txBody>
      </p:sp>
    </p:spTree>
    <p:custDataLst>
      <p:tags r:id="rId1"/>
    </p:custDataLst>
    <p:extLst>
      <p:ext uri="{BB962C8B-B14F-4D97-AF65-F5344CB8AC3E}">
        <p14:creationId xmlns:p14="http://schemas.microsoft.com/office/powerpoint/2010/main" val="4587861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9880781-1693-4AC9-B561-5CB921CA7FDF}"/>
              </a:ext>
            </a:extLst>
          </p:cNvPr>
          <p:cNvSpPr/>
          <p:nvPr/>
        </p:nvSpPr>
        <p:spPr>
          <a:xfrm>
            <a:off x="251520" y="764704"/>
            <a:ext cx="8640960" cy="5816977"/>
          </a:xfrm>
          <a:prstGeom prst="rect">
            <a:avLst/>
          </a:prstGeom>
        </p:spPr>
        <p:txBody>
          <a:bodyPr wrap="square">
            <a:spAutoFit/>
          </a:bodyPr>
          <a:lstStyle/>
          <a:p>
            <a:endParaRPr lang="en-IE" b="1" dirty="0">
              <a:solidFill>
                <a:srgbClr val="00718C"/>
              </a:solidFill>
            </a:endParaRPr>
          </a:p>
          <a:p>
            <a:endParaRPr lang="en-IE" dirty="0">
              <a:solidFill>
                <a:srgbClr val="00718C"/>
              </a:solidFill>
            </a:endParaRPr>
          </a:p>
          <a:p>
            <a:r>
              <a:rPr lang="en-IE" sz="2000" b="1" i="1" dirty="0">
                <a:solidFill>
                  <a:srgbClr val="00718C"/>
                </a:solidFill>
              </a:rPr>
              <a:t>‘Guidance and Information facilitates people throughout their lives to manage their own educational, training, occupational, personal, social, and life choices so that they reach their full potential and contribute to the development of a better society.’ </a:t>
            </a:r>
            <a:r>
              <a:rPr lang="en-IE" sz="2000" i="1" dirty="0">
                <a:solidFill>
                  <a:srgbClr val="00718C"/>
                </a:solidFill>
              </a:rPr>
              <a:t>National Guidance Forum Report 2007</a:t>
            </a:r>
          </a:p>
          <a:p>
            <a:pPr marL="285750" indent="-285750">
              <a:buFont typeface="Wingdings" panose="05000000000000000000" pitchFamily="2" charset="2"/>
              <a:buChar char="§"/>
            </a:pPr>
            <a:endParaRPr lang="en-IE" sz="2000" dirty="0">
              <a:solidFill>
                <a:srgbClr val="00718C"/>
              </a:solidFill>
            </a:endParaRPr>
          </a:p>
          <a:p>
            <a:pPr marL="285750" indent="-285750">
              <a:buFont typeface="Wingdings" panose="05000000000000000000" pitchFamily="2" charset="2"/>
              <a:buChar char="§"/>
            </a:pPr>
            <a:r>
              <a:rPr lang="en-IE" sz="2000" b="1" dirty="0">
                <a:solidFill>
                  <a:srgbClr val="00718C"/>
                </a:solidFill>
              </a:rPr>
              <a:t>Guidance in Ireland is provided in the FET sector through various services, FET / Adult Education Guidance Services, Colleges of Further Education / PLC Programmes, Youthreach / Community Training Centres, Training Centres, Adult and Community Education, Youth Information, Back To Education Initiative and Prison Services.</a:t>
            </a:r>
          </a:p>
          <a:p>
            <a:pPr marL="285750" indent="-285750">
              <a:buFont typeface="Wingdings" panose="05000000000000000000" pitchFamily="2" charset="2"/>
              <a:buChar char="§"/>
            </a:pPr>
            <a:endParaRPr lang="en-IE" sz="2000" dirty="0">
              <a:solidFill>
                <a:srgbClr val="00718C"/>
              </a:solidFill>
            </a:endParaRPr>
          </a:p>
          <a:p>
            <a:pPr marL="285750" indent="-285750">
              <a:buFont typeface="Wingdings" panose="05000000000000000000" pitchFamily="2" charset="2"/>
              <a:buChar char="§"/>
            </a:pPr>
            <a:r>
              <a:rPr lang="en-IE" sz="2000" b="1" dirty="0">
                <a:solidFill>
                  <a:srgbClr val="00718C"/>
                </a:solidFill>
              </a:rPr>
              <a:t>Information and Guidance Services in the Further Education and Training (FET) sector provide impartial careers and education information, one-to-one guidance and group guidance, which help people to make informed educational, career and life choices. </a:t>
            </a:r>
          </a:p>
          <a:p>
            <a:endParaRPr lang="en-IE" b="1" dirty="0">
              <a:solidFill>
                <a:srgbClr val="00718C"/>
              </a:solidFill>
            </a:endParaRPr>
          </a:p>
          <a:p>
            <a:endParaRPr lang="en-IE" b="1" dirty="0">
              <a:solidFill>
                <a:srgbClr val="00718C"/>
              </a:solidFill>
            </a:endParaRPr>
          </a:p>
        </p:txBody>
      </p:sp>
      <p:sp>
        <p:nvSpPr>
          <p:cNvPr id="2" name="Title 1">
            <a:extLst>
              <a:ext uri="{FF2B5EF4-FFF2-40B4-BE49-F238E27FC236}">
                <a16:creationId xmlns:a16="http://schemas.microsoft.com/office/drawing/2014/main" id="{E8CA8890-1765-4814-A5C7-F99B12E01B92}"/>
              </a:ext>
            </a:extLst>
          </p:cNvPr>
          <p:cNvSpPr>
            <a:spLocks noGrp="1"/>
          </p:cNvSpPr>
          <p:nvPr>
            <p:ph type="title" idx="4294967295"/>
          </p:nvPr>
        </p:nvSpPr>
        <p:spPr>
          <a:xfrm>
            <a:off x="457200" y="338328"/>
            <a:ext cx="8229600" cy="426376"/>
          </a:xfrm>
        </p:spPr>
        <p:txBody>
          <a:bodyPr>
            <a:normAutofit fontScale="90000"/>
          </a:bodyPr>
          <a:lstStyle/>
          <a:p>
            <a:r>
              <a:rPr lang="en-IE" sz="2800" b="1" kern="1200" dirty="0">
                <a:solidFill>
                  <a:srgbClr val="FFFFFF"/>
                </a:solidFill>
                <a:effectLst/>
                <a:latin typeface="Candara" panose="020E0502030303020204" pitchFamily="34" charset="0"/>
                <a:ea typeface="+mn-ea"/>
                <a:cs typeface="+mn-cs"/>
              </a:rPr>
              <a:t>Guidance provision across FET sector </a:t>
            </a:r>
            <a:endParaRPr lang="en-IE" dirty="0"/>
          </a:p>
        </p:txBody>
      </p:sp>
    </p:spTree>
    <p:custDataLst>
      <p:tags r:id="rId1"/>
    </p:custDataLst>
    <p:extLst>
      <p:ext uri="{BB962C8B-B14F-4D97-AF65-F5344CB8AC3E}">
        <p14:creationId xmlns:p14="http://schemas.microsoft.com/office/powerpoint/2010/main" val="8136697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51520" y="1340768"/>
            <a:ext cx="8640960" cy="5445224"/>
          </a:xfrm>
        </p:spPr>
        <p:txBody>
          <a:bodyPr>
            <a:normAutofit/>
          </a:bodyPr>
          <a:lstStyle/>
          <a:p>
            <a:pPr marL="0" indent="0" algn="r">
              <a:buNone/>
            </a:pPr>
            <a:r>
              <a:rPr lang="en-IE" sz="1600" b="1" i="1" dirty="0">
                <a:solidFill>
                  <a:schemeClr val="bg1"/>
                </a:solidFill>
                <a:latin typeface="Calibri" panose="020F0502020204030204" pitchFamily="34" charset="0"/>
                <a:cs typeface="Calibri" panose="020F0502020204030204" pitchFamily="34" charset="0"/>
              </a:rPr>
              <a:t>‘lifelong learning is to be nurtured through valuing the voice of the learner to allow for increased participation and equity of access’ </a:t>
            </a:r>
            <a:endParaRPr lang="en-IE" sz="1600" b="1" dirty="0">
              <a:solidFill>
                <a:schemeClr val="bg1"/>
              </a:solidFill>
              <a:latin typeface="Calibri" panose="020F0502020204030204" pitchFamily="34" charset="0"/>
              <a:cs typeface="Calibri" panose="020F0502020204030204" pitchFamily="34" charset="0"/>
            </a:endParaRPr>
          </a:p>
          <a:p>
            <a:pPr marL="0" indent="0">
              <a:buNone/>
            </a:pPr>
            <a:endParaRPr lang="en-IE" sz="1800" b="1" dirty="0">
              <a:latin typeface="Calibri" panose="020F0502020204030204" pitchFamily="34" charset="0"/>
              <a:cs typeface="Calibri" panose="020F0502020204030204" pitchFamily="34" charset="0"/>
            </a:endParaRPr>
          </a:p>
          <a:p>
            <a:pPr>
              <a:buFont typeface="Wingdings" panose="05000000000000000000" pitchFamily="2" charset="2"/>
              <a:buChar char="§"/>
            </a:pPr>
            <a:endParaRPr lang="en-IE" sz="1800" b="1" dirty="0">
              <a:latin typeface="Calibri" panose="020F0502020204030204" pitchFamily="34" charset="0"/>
              <a:cs typeface="Calibri" panose="020F0502020204030204" pitchFamily="34" charset="0"/>
            </a:endParaRPr>
          </a:p>
          <a:p>
            <a:pPr>
              <a:buFont typeface="Arial" panose="020B0604020202020204" pitchFamily="34" charset="0"/>
              <a:buChar char="•"/>
            </a:pPr>
            <a:r>
              <a:rPr lang="en-IE" sz="1800" b="1" dirty="0">
                <a:latin typeface="Calibri" panose="020F0502020204030204" pitchFamily="34" charset="0"/>
                <a:cs typeface="Calibri" panose="020F0502020204030204" pitchFamily="34" charset="0"/>
              </a:rPr>
              <a:t>facilitates </a:t>
            </a:r>
            <a:r>
              <a:rPr lang="en-IE" sz="1800" dirty="0">
                <a:latin typeface="Calibri" panose="020F0502020204030204" pitchFamily="34" charset="0"/>
                <a:cs typeface="Calibri" panose="020F0502020204030204" pitchFamily="34" charset="0"/>
              </a:rPr>
              <a:t>how an Individual </a:t>
            </a:r>
            <a:r>
              <a:rPr lang="en-IE" sz="2000" b="1" dirty="0">
                <a:latin typeface="Calibri" panose="020F0502020204030204" pitchFamily="34" charset="0"/>
                <a:cs typeface="Calibri" panose="020F0502020204030204" pitchFamily="34" charset="0"/>
              </a:rPr>
              <a:t>can achieve their full potential </a:t>
            </a:r>
            <a:r>
              <a:rPr lang="en-IE" sz="1800" dirty="0">
                <a:latin typeface="Calibri" panose="020F0502020204030204" pitchFamily="34" charset="0"/>
                <a:cs typeface="Calibri" panose="020F0502020204030204" pitchFamily="34" charset="0"/>
              </a:rPr>
              <a:t>and the learning system can respond in a flexible way to the changing needs of society.</a:t>
            </a:r>
          </a:p>
          <a:p>
            <a:pPr>
              <a:buFont typeface="Arial" panose="020B0604020202020204" pitchFamily="34" charset="0"/>
              <a:buChar char="•"/>
            </a:pPr>
            <a:r>
              <a:rPr lang="en-IE" sz="1800" dirty="0">
                <a:latin typeface="Calibri" panose="020F0502020204030204" pitchFamily="34" charset="0"/>
                <a:cs typeface="Calibri" panose="020F0502020204030204" pitchFamily="34" charset="0"/>
              </a:rPr>
              <a:t>is important in the context of </a:t>
            </a:r>
            <a:r>
              <a:rPr lang="en-IE" sz="2000" b="1" dirty="0">
                <a:latin typeface="Calibri" panose="020F0502020204030204" pitchFamily="34" charset="0"/>
                <a:cs typeface="Calibri" panose="020F0502020204030204" pitchFamily="34" charset="0"/>
              </a:rPr>
              <a:t>accessing education </a:t>
            </a:r>
            <a:r>
              <a:rPr lang="en-IE" sz="1800" dirty="0">
                <a:latin typeface="Calibri" panose="020F0502020204030204" pitchFamily="34" charset="0"/>
                <a:cs typeface="Calibri" panose="020F0502020204030204" pitchFamily="34" charset="0"/>
              </a:rPr>
              <a:t>and in support of lifelong learning</a:t>
            </a:r>
          </a:p>
          <a:p>
            <a:pPr>
              <a:buFont typeface="Arial" panose="020B0604020202020204" pitchFamily="34" charset="0"/>
              <a:buChar char="•"/>
            </a:pPr>
            <a:r>
              <a:rPr lang="en-IE" sz="1800" dirty="0">
                <a:latin typeface="Calibri" panose="020F0502020204030204" pitchFamily="34" charset="0"/>
                <a:cs typeface="Calibri" panose="020F0502020204030204" pitchFamily="34" charset="0"/>
              </a:rPr>
              <a:t>Mechanism for </a:t>
            </a:r>
            <a:r>
              <a:rPr lang="en-IE" sz="2000" b="1" dirty="0">
                <a:latin typeface="Calibri" panose="020F0502020204030204" pitchFamily="34" charset="0"/>
                <a:cs typeface="Calibri" panose="020F0502020204030204" pitchFamily="34" charset="0"/>
              </a:rPr>
              <a:t>human capital development </a:t>
            </a:r>
          </a:p>
          <a:p>
            <a:pPr>
              <a:buFont typeface="Arial" panose="020B0604020202020204" pitchFamily="34" charset="0"/>
              <a:buChar char="•"/>
            </a:pPr>
            <a:r>
              <a:rPr lang="en-IE" sz="2000" b="1" dirty="0">
                <a:latin typeface="Calibri" panose="020F0502020204030204" pitchFamily="34" charset="0"/>
                <a:cs typeface="Calibri" panose="020F0502020204030204" pitchFamily="34" charset="0"/>
              </a:rPr>
              <a:t>supports</a:t>
            </a:r>
            <a:r>
              <a:rPr lang="en-IE" sz="2000" dirty="0">
                <a:latin typeface="Calibri" panose="020F0502020204030204" pitchFamily="34" charset="0"/>
                <a:cs typeface="Calibri" panose="020F0502020204030204" pitchFamily="34" charset="0"/>
              </a:rPr>
              <a:t> </a:t>
            </a:r>
            <a:r>
              <a:rPr lang="en-IE" sz="1800" b="1" dirty="0">
                <a:latin typeface="Calibri" panose="020F0502020204030204" pitchFamily="34" charset="0"/>
                <a:cs typeface="Calibri" panose="020F0502020204030204" pitchFamily="34" charset="0"/>
              </a:rPr>
              <a:t>Reskilling and/or upskilling of individuals for the knowledge economy. </a:t>
            </a:r>
          </a:p>
          <a:p>
            <a:pPr>
              <a:buFont typeface="Arial" panose="020B0604020202020204" pitchFamily="34" charset="0"/>
              <a:buChar char="•"/>
            </a:pPr>
            <a:r>
              <a:rPr lang="en-IE" sz="1800" dirty="0">
                <a:latin typeface="Calibri" panose="020F0502020204030204" pitchFamily="34" charset="0"/>
                <a:cs typeface="Calibri" panose="020F0502020204030204" pitchFamily="34" charset="0"/>
              </a:rPr>
              <a:t>provides </a:t>
            </a:r>
            <a:r>
              <a:rPr lang="en-IE" sz="2000" dirty="0">
                <a:latin typeface="Calibri" panose="020F0502020204030204" pitchFamily="34" charset="0"/>
                <a:cs typeface="Calibri" panose="020F0502020204030204" pitchFamily="34" charset="0"/>
              </a:rPr>
              <a:t>Mechanism to </a:t>
            </a:r>
            <a:r>
              <a:rPr lang="en-IE" sz="2000" b="1" dirty="0">
                <a:latin typeface="Calibri" panose="020F0502020204030204" pitchFamily="34" charset="0"/>
                <a:cs typeface="Calibri" panose="020F0502020204030204" pitchFamily="34" charset="0"/>
              </a:rPr>
              <a:t>recognise the skills </a:t>
            </a:r>
            <a:r>
              <a:rPr lang="en-IE" sz="1800" b="1" dirty="0">
                <a:latin typeface="Calibri" panose="020F0502020204030204" pitchFamily="34" charset="0"/>
                <a:cs typeface="Calibri" panose="020F0502020204030204" pitchFamily="34" charset="0"/>
              </a:rPr>
              <a:t>of immigrants and other sectors of society such as the voluntary sector, and older workers</a:t>
            </a:r>
            <a:r>
              <a:rPr lang="en-IE" sz="1800" dirty="0">
                <a:latin typeface="Calibri" panose="020F0502020204030204" pitchFamily="34" charset="0"/>
                <a:cs typeface="Calibri" panose="020F0502020204030204" pitchFamily="34" charset="0"/>
              </a:rPr>
              <a:t>. </a:t>
            </a:r>
          </a:p>
          <a:p>
            <a:pPr>
              <a:buFont typeface="Arial" panose="020B0604020202020204" pitchFamily="34" charset="0"/>
              <a:buChar char="•"/>
            </a:pPr>
            <a:r>
              <a:rPr lang="en-IE" sz="2000" b="1" dirty="0">
                <a:latin typeface="Calibri" panose="020F0502020204030204" pitchFamily="34" charset="0"/>
                <a:cs typeface="Calibri" panose="020F0502020204030204" pitchFamily="34" charset="0"/>
              </a:rPr>
              <a:t>supports the employability and mobility </a:t>
            </a:r>
            <a:r>
              <a:rPr lang="en-IE" sz="1800" b="1" dirty="0">
                <a:latin typeface="Calibri" panose="020F0502020204030204" pitchFamily="34" charset="0"/>
                <a:cs typeface="Calibri" panose="020F0502020204030204" pitchFamily="34" charset="0"/>
              </a:rPr>
              <a:t>of older people, women and early school leavers.</a:t>
            </a:r>
          </a:p>
          <a:p>
            <a:pPr marL="0" indent="0" algn="r">
              <a:buNone/>
            </a:pPr>
            <a:endParaRPr lang="en-IE" sz="900" i="1" dirty="0">
              <a:latin typeface="Calibri" panose="020F0502020204030204" pitchFamily="34" charset="0"/>
              <a:cs typeface="Calibri" panose="020F0502020204030204" pitchFamily="34" charset="0"/>
              <a:hlinkClick r:id="rId4"/>
            </a:endParaRPr>
          </a:p>
          <a:p>
            <a:pPr marL="0" indent="0" algn="r">
              <a:buNone/>
            </a:pPr>
            <a:endParaRPr lang="en-IE" sz="900" i="1" dirty="0">
              <a:latin typeface="Calibri" panose="020F0502020204030204" pitchFamily="34" charset="0"/>
              <a:cs typeface="Calibri" panose="020F0502020204030204" pitchFamily="34" charset="0"/>
              <a:hlinkClick r:id="rId4"/>
            </a:endParaRPr>
          </a:p>
          <a:p>
            <a:pPr marL="0" indent="0" algn="r">
              <a:buNone/>
            </a:pPr>
            <a:r>
              <a:rPr lang="en-IE" sz="1800" i="1" dirty="0">
                <a:latin typeface="Calibri" panose="020F0502020204030204" pitchFamily="34" charset="0"/>
                <a:cs typeface="Calibri" panose="020F0502020204030204" pitchFamily="34" charset="0"/>
                <a:hlinkClick r:id="rId4"/>
              </a:rPr>
              <a:t>Education and Training Sector, Overview of Service Delivery and Reform (Department of Education and Skills</a:t>
            </a:r>
            <a:endParaRPr lang="en-IE" sz="1800" i="1" dirty="0">
              <a:latin typeface="Calibri" panose="020F0502020204030204" pitchFamily="34" charset="0"/>
              <a:cs typeface="Calibri" panose="020F0502020204030204" pitchFamily="34" charset="0"/>
            </a:endParaRPr>
          </a:p>
          <a:p>
            <a:pPr marL="0" indent="0" algn="r">
              <a:buNone/>
            </a:pPr>
            <a:endParaRPr lang="en-IE" sz="1100" i="1" dirty="0">
              <a:latin typeface="Calibri" panose="020F0502020204030204" pitchFamily="34" charset="0"/>
              <a:cs typeface="Calibri" panose="020F0502020204030204" pitchFamily="34" charset="0"/>
              <a:hlinkClick r:id="rId4"/>
            </a:endParaRPr>
          </a:p>
        </p:txBody>
      </p:sp>
      <p:sp>
        <p:nvSpPr>
          <p:cNvPr id="5" name="Title 4">
            <a:extLst>
              <a:ext uri="{FF2B5EF4-FFF2-40B4-BE49-F238E27FC236}">
                <a16:creationId xmlns:a16="http://schemas.microsoft.com/office/drawing/2014/main" id="{FD0FC7EF-6290-4B72-80B3-3484909BE456}"/>
              </a:ext>
            </a:extLst>
          </p:cNvPr>
          <p:cNvSpPr>
            <a:spLocks noGrp="1"/>
          </p:cNvSpPr>
          <p:nvPr>
            <p:ph type="title"/>
          </p:nvPr>
        </p:nvSpPr>
        <p:spPr>
          <a:xfrm>
            <a:off x="663199" y="332656"/>
            <a:ext cx="8229600" cy="1152128"/>
          </a:xfrm>
        </p:spPr>
        <p:txBody>
          <a:bodyPr>
            <a:normAutofit/>
          </a:bodyPr>
          <a:lstStyle/>
          <a:p>
            <a:pPr rtl="0" eaLnBrk="1" latinLnBrk="0" hangingPunct="1"/>
            <a:r>
              <a:rPr lang="en-IE" sz="2800" b="1" kern="1200" dirty="0">
                <a:solidFill>
                  <a:srgbClr val="FFFFFF"/>
                </a:solidFill>
                <a:effectLst/>
                <a:latin typeface="Calibri" panose="020F0502020204030204" pitchFamily="34" charset="0"/>
                <a:ea typeface="+mn-ea"/>
                <a:cs typeface="Calibri" panose="020F0502020204030204" pitchFamily="34" charset="0"/>
              </a:rPr>
              <a:t>The role of adult guidance and information </a:t>
            </a:r>
            <a:endParaRPr lang="en-IE" sz="2800" dirty="0">
              <a:effectLst/>
            </a:endParaRPr>
          </a:p>
        </p:txBody>
      </p:sp>
    </p:spTree>
    <p:custDataLst>
      <p:tags r:id="rId1"/>
    </p:custDataLst>
    <p:extLst>
      <p:ext uri="{BB962C8B-B14F-4D97-AF65-F5344CB8AC3E}">
        <p14:creationId xmlns:p14="http://schemas.microsoft.com/office/powerpoint/2010/main" val="21299640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51520" y="1124744"/>
            <a:ext cx="8640960" cy="5616624"/>
          </a:xfrm>
        </p:spPr>
        <p:txBody>
          <a:bodyPr>
            <a:normAutofit lnSpcReduction="10000"/>
          </a:bodyPr>
          <a:lstStyle/>
          <a:p>
            <a:pPr marL="0" indent="0" algn="r">
              <a:buNone/>
            </a:pPr>
            <a:r>
              <a:rPr lang="en-IE" sz="1800" b="1" dirty="0">
                <a:solidFill>
                  <a:schemeClr val="bg1">
                    <a:lumMod val="95000"/>
                  </a:schemeClr>
                </a:solidFill>
                <a:latin typeface="Calibri" panose="020F0502020204030204" pitchFamily="34" charset="0"/>
                <a:cs typeface="Calibri" panose="020F0502020204030204" pitchFamily="34" charset="0"/>
              </a:rPr>
              <a:t>21</a:t>
            </a:r>
            <a:r>
              <a:rPr lang="en-IE" sz="1800" b="1" baseline="30000" dirty="0">
                <a:solidFill>
                  <a:schemeClr val="bg1">
                    <a:lumMod val="95000"/>
                  </a:schemeClr>
                </a:solidFill>
                <a:latin typeface="Calibri" panose="020F0502020204030204" pitchFamily="34" charset="0"/>
                <a:cs typeface="Calibri" panose="020F0502020204030204" pitchFamily="34" charset="0"/>
              </a:rPr>
              <a:t>st</a:t>
            </a:r>
            <a:r>
              <a:rPr lang="en-IE" sz="1800" b="1" dirty="0">
                <a:solidFill>
                  <a:schemeClr val="bg1">
                    <a:lumMod val="95000"/>
                  </a:schemeClr>
                </a:solidFill>
                <a:latin typeface="Calibri" panose="020F0502020204030204" pitchFamily="34" charset="0"/>
                <a:cs typeface="Calibri" panose="020F0502020204030204" pitchFamily="34" charset="0"/>
              </a:rPr>
              <a:t> century lifelong learning emphasises the importance of a competence-based approach to education that puts the delivery of transversal competences and “life skills” as central.</a:t>
            </a:r>
            <a:endParaRPr lang="en-IE" sz="2000" b="1" dirty="0">
              <a:solidFill>
                <a:schemeClr val="bg2">
                  <a:lumMod val="50000"/>
                </a:schemeClr>
              </a:solidFill>
              <a:latin typeface="Calibri" panose="020F0502020204030204" pitchFamily="34" charset="0"/>
              <a:cs typeface="Calibri" panose="020F0502020204030204" pitchFamily="34" charset="0"/>
            </a:endParaRPr>
          </a:p>
          <a:p>
            <a:pPr>
              <a:buFont typeface="Arial" panose="020B0604020202020204" pitchFamily="34" charset="0"/>
              <a:buChar char="•"/>
            </a:pPr>
            <a:r>
              <a:rPr lang="en-IE" sz="2000" b="1" dirty="0">
                <a:solidFill>
                  <a:schemeClr val="bg2">
                    <a:lumMod val="50000"/>
                  </a:schemeClr>
                </a:solidFill>
                <a:latin typeface="Calibri" panose="020F0502020204030204" pitchFamily="34" charset="0"/>
                <a:cs typeface="Calibri" panose="020F0502020204030204" pitchFamily="34" charset="0"/>
              </a:rPr>
              <a:t>Significant issues include </a:t>
            </a:r>
            <a:r>
              <a:rPr lang="en-IE" sz="2000" dirty="0">
                <a:solidFill>
                  <a:schemeClr val="bg2">
                    <a:lumMod val="50000"/>
                  </a:schemeClr>
                </a:solidFill>
                <a:latin typeface="Calibri" panose="020F0502020204030204" pitchFamily="34" charset="0"/>
                <a:cs typeface="Calibri" panose="020F0502020204030204" pitchFamily="34" charset="0"/>
              </a:rPr>
              <a:t>- Funding – eligibilities, entitlements, choice…</a:t>
            </a:r>
          </a:p>
          <a:p>
            <a:pPr>
              <a:buFont typeface="Arial" panose="020B0604020202020204" pitchFamily="34" charset="0"/>
              <a:buChar char="•"/>
            </a:pPr>
            <a:endParaRPr lang="en-IE" sz="2000" b="1" dirty="0">
              <a:solidFill>
                <a:schemeClr val="bg2">
                  <a:lumMod val="50000"/>
                </a:schemeClr>
              </a:solidFill>
              <a:latin typeface="Calibri" panose="020F0502020204030204" pitchFamily="34" charset="0"/>
              <a:cs typeface="Calibri" panose="020F0502020204030204" pitchFamily="34" charset="0"/>
            </a:endParaRPr>
          </a:p>
          <a:p>
            <a:pPr>
              <a:buFont typeface="Arial" panose="020B0604020202020204" pitchFamily="34" charset="0"/>
              <a:buChar char="•"/>
            </a:pPr>
            <a:r>
              <a:rPr lang="en-IE" sz="2000" b="1" dirty="0">
                <a:solidFill>
                  <a:schemeClr val="bg2">
                    <a:lumMod val="50000"/>
                  </a:schemeClr>
                </a:solidFill>
                <a:latin typeface="Calibri" panose="020F0502020204030204" pitchFamily="34" charset="0"/>
                <a:cs typeface="Calibri" panose="020F0502020204030204" pitchFamily="34" charset="0"/>
              </a:rPr>
              <a:t>Connectivity across service provision… </a:t>
            </a:r>
          </a:p>
          <a:p>
            <a:pPr>
              <a:buFont typeface="Arial" panose="020B0604020202020204" pitchFamily="34" charset="0"/>
              <a:buChar char="•"/>
            </a:pPr>
            <a:endParaRPr lang="en-IE" sz="2000" b="1" dirty="0">
              <a:solidFill>
                <a:schemeClr val="bg2">
                  <a:lumMod val="50000"/>
                </a:schemeClr>
              </a:solidFill>
              <a:latin typeface="Calibri" panose="020F0502020204030204" pitchFamily="34" charset="0"/>
              <a:cs typeface="Calibri" panose="020F0502020204030204" pitchFamily="34" charset="0"/>
            </a:endParaRPr>
          </a:p>
          <a:p>
            <a:pPr>
              <a:buFont typeface="Arial" panose="020B0604020202020204" pitchFamily="34" charset="0"/>
              <a:buChar char="•"/>
            </a:pPr>
            <a:r>
              <a:rPr lang="en-IE" sz="2000" b="1" dirty="0">
                <a:solidFill>
                  <a:schemeClr val="bg2">
                    <a:lumMod val="50000"/>
                  </a:schemeClr>
                </a:solidFill>
                <a:latin typeface="Calibri" panose="020F0502020204030204" pitchFamily="34" charset="0"/>
                <a:cs typeface="Calibri" panose="020F0502020204030204" pitchFamily="34" charset="0"/>
              </a:rPr>
              <a:t>Vertical linkages  - </a:t>
            </a:r>
            <a:r>
              <a:rPr lang="en-IE" sz="2000" dirty="0">
                <a:solidFill>
                  <a:schemeClr val="bg2">
                    <a:lumMod val="50000"/>
                  </a:schemeClr>
                </a:solidFill>
                <a:latin typeface="Calibri" panose="020F0502020204030204" pitchFamily="34" charset="0"/>
                <a:cs typeface="Calibri" panose="020F0502020204030204" pitchFamily="34" charset="0"/>
              </a:rPr>
              <a:t>linking </a:t>
            </a:r>
            <a:r>
              <a:rPr lang="en-IE" sz="2000" b="1" dirty="0">
                <a:solidFill>
                  <a:schemeClr val="bg2">
                    <a:lumMod val="50000"/>
                  </a:schemeClr>
                </a:solidFill>
                <a:latin typeface="Calibri" panose="020F0502020204030204" pitchFamily="34" charset="0"/>
                <a:cs typeface="Calibri" panose="020F0502020204030204" pitchFamily="34" charset="0"/>
              </a:rPr>
              <a:t>different </a:t>
            </a:r>
            <a:r>
              <a:rPr lang="en-IE" sz="2000" b="1" u="sng" dirty="0">
                <a:solidFill>
                  <a:schemeClr val="bg2">
                    <a:lumMod val="50000"/>
                  </a:schemeClr>
                </a:solidFill>
                <a:latin typeface="Calibri" panose="020F0502020204030204" pitchFamily="34" charset="0"/>
                <a:cs typeface="Calibri" panose="020F0502020204030204" pitchFamily="34" charset="0"/>
              </a:rPr>
              <a:t>levels</a:t>
            </a:r>
            <a:r>
              <a:rPr lang="en-IE" sz="2000" b="1" dirty="0">
                <a:solidFill>
                  <a:schemeClr val="bg2">
                    <a:lumMod val="50000"/>
                  </a:schemeClr>
                </a:solidFill>
                <a:latin typeface="Calibri" panose="020F0502020204030204" pitchFamily="34" charset="0"/>
                <a:cs typeface="Calibri" panose="020F0502020204030204" pitchFamily="34" charset="0"/>
              </a:rPr>
              <a:t> of education </a:t>
            </a:r>
            <a:r>
              <a:rPr lang="en-IE" sz="2000" dirty="0">
                <a:solidFill>
                  <a:schemeClr val="bg2">
                    <a:lumMod val="50000"/>
                  </a:schemeClr>
                </a:solidFill>
                <a:latin typeface="Calibri" panose="020F0502020204030204" pitchFamily="34" charset="0"/>
                <a:cs typeface="Calibri" panose="020F0502020204030204" pitchFamily="34" charset="0"/>
              </a:rPr>
              <a:t>as well as </a:t>
            </a:r>
            <a:r>
              <a:rPr lang="en-IE" sz="2000" b="1" dirty="0">
                <a:solidFill>
                  <a:schemeClr val="bg2">
                    <a:lumMod val="50000"/>
                  </a:schemeClr>
                </a:solidFill>
                <a:latin typeface="Calibri" panose="020F0502020204030204" pitchFamily="34" charset="0"/>
                <a:cs typeface="Calibri" panose="020F0502020204030204" pitchFamily="34" charset="0"/>
              </a:rPr>
              <a:t>connecting various developmental </a:t>
            </a:r>
            <a:r>
              <a:rPr lang="en-IE" sz="2000" b="1" u="sng" dirty="0">
                <a:solidFill>
                  <a:schemeClr val="bg2">
                    <a:lumMod val="50000"/>
                  </a:schemeClr>
                </a:solidFill>
                <a:latin typeface="Calibri" panose="020F0502020204030204" pitchFamily="34" charset="0"/>
                <a:cs typeface="Calibri" panose="020F0502020204030204" pitchFamily="34" charset="0"/>
              </a:rPr>
              <a:t>stages</a:t>
            </a:r>
            <a:r>
              <a:rPr lang="en-IE" sz="2000" b="1" dirty="0">
                <a:solidFill>
                  <a:schemeClr val="bg2">
                    <a:lumMod val="50000"/>
                  </a:schemeClr>
                </a:solidFill>
                <a:latin typeface="Calibri" panose="020F0502020204030204" pitchFamily="34" charset="0"/>
                <a:cs typeface="Calibri" panose="020F0502020204030204" pitchFamily="34" charset="0"/>
              </a:rPr>
              <a:t> </a:t>
            </a:r>
            <a:r>
              <a:rPr lang="en-IE" sz="2000" dirty="0">
                <a:solidFill>
                  <a:schemeClr val="bg2">
                    <a:lumMod val="50000"/>
                  </a:schemeClr>
                </a:solidFill>
                <a:latin typeface="Calibri" panose="020F0502020204030204" pitchFamily="34" charset="0"/>
                <a:cs typeface="Calibri" panose="020F0502020204030204" pitchFamily="34" charset="0"/>
              </a:rPr>
              <a:t>of learners. </a:t>
            </a:r>
          </a:p>
          <a:p>
            <a:pPr>
              <a:buFont typeface="Arial" panose="020B0604020202020204" pitchFamily="34" charset="0"/>
              <a:buChar char="•"/>
            </a:pPr>
            <a:endParaRPr lang="en-IE" sz="2000" dirty="0">
              <a:solidFill>
                <a:schemeClr val="bg2">
                  <a:lumMod val="50000"/>
                </a:schemeClr>
              </a:solidFill>
              <a:latin typeface="Calibri" panose="020F0502020204030204" pitchFamily="34" charset="0"/>
              <a:cs typeface="Calibri" panose="020F0502020204030204" pitchFamily="34" charset="0"/>
            </a:endParaRPr>
          </a:p>
          <a:p>
            <a:pPr>
              <a:buFont typeface="Arial" panose="020B0604020202020204" pitchFamily="34" charset="0"/>
              <a:buChar char="•"/>
            </a:pPr>
            <a:r>
              <a:rPr lang="en-IE" sz="2000" b="1" dirty="0">
                <a:solidFill>
                  <a:schemeClr val="bg2">
                    <a:lumMod val="50000"/>
                  </a:schemeClr>
                </a:solidFill>
                <a:latin typeface="Calibri" panose="020F0502020204030204" pitchFamily="34" charset="0"/>
                <a:cs typeface="Calibri" panose="020F0502020204030204" pitchFamily="34" charset="0"/>
              </a:rPr>
              <a:t>Horizontal integration </a:t>
            </a:r>
            <a:r>
              <a:rPr lang="en-IE" sz="2000" dirty="0">
                <a:solidFill>
                  <a:schemeClr val="bg2">
                    <a:lumMod val="50000"/>
                  </a:schemeClr>
                </a:solidFill>
                <a:latin typeface="Calibri" panose="020F0502020204030204" pitchFamily="34" charset="0"/>
                <a:cs typeface="Calibri" panose="020F0502020204030204" pitchFamily="34" charset="0"/>
              </a:rPr>
              <a:t>refers to the linking of learning to </a:t>
            </a:r>
            <a:r>
              <a:rPr lang="en-IE" sz="2000" b="1" dirty="0">
                <a:solidFill>
                  <a:schemeClr val="bg2">
                    <a:lumMod val="50000"/>
                  </a:schemeClr>
                </a:solidFill>
                <a:latin typeface="Calibri" panose="020F0502020204030204" pitchFamily="34" charset="0"/>
                <a:cs typeface="Calibri" panose="020F0502020204030204" pitchFamily="34" charset="0"/>
              </a:rPr>
              <a:t>life spheres  </a:t>
            </a:r>
            <a:r>
              <a:rPr lang="en-IE" sz="2000" dirty="0">
                <a:solidFill>
                  <a:schemeClr val="bg2">
                    <a:lumMod val="50000"/>
                  </a:schemeClr>
                </a:solidFill>
                <a:latin typeface="Calibri" panose="020F0502020204030204" pitchFamily="34" charset="0"/>
                <a:cs typeface="Calibri" panose="020F0502020204030204" pitchFamily="34" charset="0"/>
              </a:rPr>
              <a:t>and activities of </a:t>
            </a:r>
            <a:r>
              <a:rPr lang="en-IE" sz="2000" b="1" dirty="0">
                <a:solidFill>
                  <a:schemeClr val="bg2">
                    <a:lumMod val="50000"/>
                  </a:schemeClr>
                </a:solidFill>
                <a:latin typeface="Calibri" panose="020F0502020204030204" pitchFamily="34" charset="0"/>
                <a:cs typeface="Calibri" panose="020F0502020204030204" pitchFamily="34" charset="0"/>
              </a:rPr>
              <a:t>community, family, school, workplace </a:t>
            </a:r>
            <a:r>
              <a:rPr lang="en-IE" sz="2000" dirty="0">
                <a:solidFill>
                  <a:schemeClr val="bg2">
                    <a:lumMod val="50000"/>
                  </a:schemeClr>
                </a:solidFill>
                <a:latin typeface="Calibri" panose="020F0502020204030204" pitchFamily="34" charset="0"/>
                <a:cs typeface="Calibri" panose="020F0502020204030204" pitchFamily="34" charset="0"/>
              </a:rPr>
              <a:t>and other social organizations.  It also involves the task of </a:t>
            </a:r>
            <a:r>
              <a:rPr lang="en-IE" sz="2000" b="1" dirty="0">
                <a:solidFill>
                  <a:schemeClr val="bg2">
                    <a:lumMod val="50000"/>
                  </a:schemeClr>
                </a:solidFill>
                <a:latin typeface="Calibri" panose="020F0502020204030204" pitchFamily="34" charset="0"/>
                <a:cs typeface="Calibri" panose="020F0502020204030204" pitchFamily="34" charset="0"/>
              </a:rPr>
              <a:t>linking different types of education </a:t>
            </a:r>
            <a:r>
              <a:rPr lang="en-IE" sz="2000" dirty="0">
                <a:solidFill>
                  <a:schemeClr val="bg2">
                    <a:lumMod val="50000"/>
                  </a:schemeClr>
                </a:solidFill>
                <a:latin typeface="Calibri" panose="020F0502020204030204" pitchFamily="34" charset="0"/>
                <a:cs typeface="Calibri" panose="020F0502020204030204" pitchFamily="34" charset="0"/>
              </a:rPr>
              <a:t>– formal, non-formal and informal. </a:t>
            </a:r>
          </a:p>
          <a:p>
            <a:pPr>
              <a:buFont typeface="Arial" panose="020B0604020202020204" pitchFamily="34" charset="0"/>
              <a:buChar char="•"/>
            </a:pPr>
            <a:endParaRPr lang="en-IE" sz="2000" dirty="0">
              <a:solidFill>
                <a:schemeClr val="bg2">
                  <a:lumMod val="50000"/>
                </a:schemeClr>
              </a:solidFill>
              <a:latin typeface="Calibri" panose="020F0502020204030204" pitchFamily="34" charset="0"/>
              <a:cs typeface="Calibri" panose="020F0502020204030204" pitchFamily="34" charset="0"/>
            </a:endParaRPr>
          </a:p>
          <a:p>
            <a:pPr>
              <a:buFont typeface="Arial" panose="020B0604020202020204" pitchFamily="34" charset="0"/>
              <a:buChar char="•"/>
            </a:pPr>
            <a:r>
              <a:rPr lang="en-IE" sz="2000" b="1" dirty="0">
                <a:solidFill>
                  <a:schemeClr val="bg2">
                    <a:lumMod val="50000"/>
                  </a:schemeClr>
                </a:solidFill>
                <a:latin typeface="Calibri" panose="020F0502020204030204" pitchFamily="34" charset="0"/>
                <a:cs typeface="Calibri" panose="020F0502020204030204" pitchFamily="34" charset="0"/>
              </a:rPr>
              <a:t>Integrated career development and provision of impartial career guidance </a:t>
            </a:r>
            <a:r>
              <a:rPr lang="en-IE" sz="2000" dirty="0">
                <a:solidFill>
                  <a:schemeClr val="bg2">
                    <a:lumMod val="50000"/>
                  </a:schemeClr>
                </a:solidFill>
                <a:latin typeface="Calibri" panose="020F0502020204030204" pitchFamily="34" charset="0"/>
                <a:cs typeface="Calibri" panose="020F0502020204030204" pitchFamily="34" charset="0"/>
              </a:rPr>
              <a:t>should support all at all stages on their journey.</a:t>
            </a:r>
          </a:p>
          <a:p>
            <a:pPr marL="0" indent="0">
              <a:buNone/>
            </a:pPr>
            <a:endParaRPr lang="en-IE" sz="1600" dirty="0">
              <a:solidFill>
                <a:schemeClr val="bg2">
                  <a:lumMod val="50000"/>
                </a:schemeClr>
              </a:solidFill>
              <a:latin typeface="Calibri" panose="020F0502020204030204" pitchFamily="34" charset="0"/>
              <a:cs typeface="Calibri" panose="020F0502020204030204" pitchFamily="34" charset="0"/>
            </a:endParaRPr>
          </a:p>
          <a:p>
            <a:endParaRPr lang="en-IE" sz="1600" dirty="0">
              <a:latin typeface="Calibri" panose="020F0502020204030204" pitchFamily="34" charset="0"/>
              <a:cs typeface="Calibri" panose="020F0502020204030204" pitchFamily="34" charset="0"/>
            </a:endParaRPr>
          </a:p>
          <a:p>
            <a:endParaRPr lang="en-US" dirty="0"/>
          </a:p>
        </p:txBody>
      </p:sp>
      <p:sp>
        <p:nvSpPr>
          <p:cNvPr id="3" name="Title 2">
            <a:extLst>
              <a:ext uri="{FF2B5EF4-FFF2-40B4-BE49-F238E27FC236}">
                <a16:creationId xmlns:a16="http://schemas.microsoft.com/office/drawing/2014/main" id="{676F37E6-9AB3-41C0-AF36-1D307CE7226D}"/>
              </a:ext>
            </a:extLst>
          </p:cNvPr>
          <p:cNvSpPr>
            <a:spLocks noGrp="1"/>
          </p:cNvSpPr>
          <p:nvPr>
            <p:ph type="title"/>
          </p:nvPr>
        </p:nvSpPr>
        <p:spPr>
          <a:xfrm>
            <a:off x="688293" y="404664"/>
            <a:ext cx="8229600" cy="1252728"/>
          </a:xfrm>
        </p:spPr>
        <p:txBody>
          <a:bodyPr/>
          <a:lstStyle/>
          <a:p>
            <a:pPr rtl="0" eaLnBrk="1" latinLnBrk="0" hangingPunct="1"/>
            <a:r>
              <a:rPr lang="en-IE" sz="3200" b="1" kern="1200" dirty="0">
                <a:solidFill>
                  <a:srgbClr val="FFFFFF"/>
                </a:solidFill>
                <a:effectLst/>
                <a:latin typeface="Calibri" panose="020F0502020204030204" pitchFamily="34" charset="0"/>
                <a:ea typeface="+mn-ea"/>
                <a:cs typeface="Calibri" panose="020F0502020204030204" pitchFamily="34" charset="0"/>
              </a:rPr>
              <a:t>Lifelong learning and inclusive Practise</a:t>
            </a:r>
            <a:endParaRPr lang="en-IE" dirty="0">
              <a:effectLst/>
            </a:endParaRPr>
          </a:p>
          <a:p>
            <a:endParaRPr lang="en-IE" dirty="0"/>
          </a:p>
        </p:txBody>
      </p:sp>
    </p:spTree>
    <p:custDataLst>
      <p:tags r:id="rId1"/>
    </p:custDataLst>
    <p:extLst>
      <p:ext uri="{BB962C8B-B14F-4D97-AF65-F5344CB8AC3E}">
        <p14:creationId xmlns:p14="http://schemas.microsoft.com/office/powerpoint/2010/main" val="39354183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0AF373A-E483-498E-A49D-4F65574665B0}"/>
              </a:ext>
            </a:extLst>
          </p:cNvPr>
          <p:cNvSpPr>
            <a:spLocks noGrp="1"/>
          </p:cNvSpPr>
          <p:nvPr>
            <p:ph idx="1"/>
          </p:nvPr>
        </p:nvSpPr>
        <p:spPr>
          <a:xfrm>
            <a:off x="323529" y="2276872"/>
            <a:ext cx="8363272" cy="4137323"/>
          </a:xfrm>
        </p:spPr>
        <p:txBody>
          <a:bodyPr>
            <a:normAutofit fontScale="85000" lnSpcReduction="10000"/>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IE" altLang="en-US" sz="2800" b="1" dirty="0">
                <a:latin typeface="Calibri" panose="020F0502020204030204" pitchFamily="34" charset="0"/>
                <a:cs typeface="Calibri" panose="020F0502020204030204" pitchFamily="34" charset="0"/>
              </a:rPr>
              <a:t>ETB</a:t>
            </a:r>
            <a:r>
              <a:rPr kumimoji="0" lang="en-IE" altLang="en-US" sz="2800" b="1" i="0" u="none" strike="noStrike" kern="1200" cap="none" spc="0" normalizeH="0" baseline="0" noProof="0" dirty="0">
                <a:ln>
                  <a:noFill/>
                </a:ln>
                <a:effectLst/>
                <a:uLnTx/>
                <a:uFillTx/>
                <a:latin typeface="Calibri" panose="020F0502020204030204" pitchFamily="34" charset="0"/>
                <a:cs typeface="Calibri" panose="020F0502020204030204" pitchFamily="34" charset="0"/>
              </a:rPr>
              <a:t> Adult Education Guidance Services offer a guidance service to adults which includes impartial adult education information, one-to-one guidance and group guidance, which help people to make informed educational, career and life </a:t>
            </a:r>
            <a:endParaRPr kumimoji="0" lang="en-US" altLang="en-US" sz="2800" b="1" i="0" u="none" strike="noStrike" kern="1200" cap="none" spc="0" normalizeH="0" baseline="0" noProof="0" dirty="0">
              <a:ln>
                <a:noFill/>
              </a:ln>
              <a:effectLst/>
              <a:uLnTx/>
              <a:uFillTx/>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800" b="1" i="0" u="none" strike="noStrike" kern="1200" cap="none" spc="0" normalizeH="0" baseline="0" noProof="0" dirty="0">
              <a:ln>
                <a:noFill/>
              </a:ln>
              <a:effectLst/>
              <a:uLnTx/>
              <a:uFillTx/>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lang="en-US" altLang="en-US" sz="2800" b="1" dirty="0">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800" b="1" i="0" u="none" strike="noStrike" kern="1200" cap="none" spc="0" normalizeH="0" baseline="0" noProof="0" dirty="0">
                <a:ln>
                  <a:noFill/>
                </a:ln>
                <a:effectLst/>
                <a:uLnTx/>
                <a:uFillTx/>
                <a:latin typeface="Calibri" panose="020F0502020204030204" pitchFamily="34" charset="0"/>
                <a:cs typeface="Calibri" panose="020F0502020204030204" pitchFamily="34" charset="0"/>
              </a:rPr>
              <a:t>Click on the list below to access YOUR local AEGS contact details:</a:t>
            </a:r>
            <a:endParaRPr kumimoji="0" lang="en-US" altLang="en-US" sz="2800" b="0" i="0" u="none" strike="noStrike" kern="1200" cap="none" spc="0" normalizeH="0" baseline="0" noProof="0" dirty="0">
              <a:ln>
                <a:noFill/>
              </a:ln>
              <a:effectLst/>
              <a:uLnTx/>
              <a:uFillTx/>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dirty="0">
                <a:ln>
                  <a:noFill/>
                </a:ln>
                <a:effectLst/>
                <a:uLnTx/>
                <a:uFillTx/>
                <a:latin typeface="Calibri" panose="020F0502020204030204" pitchFamily="34" charset="0"/>
                <a:cs typeface="Calibri" panose="020F0502020204030204" pitchFamily="34" charset="0"/>
              </a:rPr>
              <a:t>Adult Education Guidance Services in the </a:t>
            </a:r>
            <a:r>
              <a:rPr kumimoji="0" lang="en-US" altLang="en-US" sz="2800" b="0" i="0" u="none" strike="noStrike" kern="1200" cap="none" spc="0" normalizeH="0" baseline="0" noProof="0" dirty="0">
                <a:ln>
                  <a:noFill/>
                </a:ln>
                <a:effectLst/>
                <a:uLnTx/>
                <a:uFillTx/>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xmlns="" val="tx"/>
                    </a:ext>
                  </a:extLst>
                </a:hlinkClick>
              </a:rPr>
              <a:t>Leinster</a:t>
            </a:r>
            <a:r>
              <a:rPr kumimoji="0" lang="en-US" altLang="en-US" sz="2800" b="0" i="0" u="none" strike="noStrike" kern="1200" cap="none" spc="0" normalizeH="0" baseline="0" noProof="0" dirty="0">
                <a:ln>
                  <a:noFill/>
                </a:ln>
                <a:effectLst/>
                <a:uLnTx/>
                <a:uFillTx/>
                <a:latin typeface="Calibri" panose="020F0502020204030204" pitchFamily="34" charset="0"/>
                <a:cs typeface="Calibri" panose="020F0502020204030204" pitchFamily="34" charset="0"/>
              </a:rPr>
              <a:t> region</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dirty="0">
                <a:ln>
                  <a:noFill/>
                </a:ln>
                <a:effectLst/>
                <a:uLnTx/>
                <a:uFillTx/>
                <a:latin typeface="Calibri" panose="020F0502020204030204" pitchFamily="34" charset="0"/>
                <a:cs typeface="Calibri" panose="020F0502020204030204" pitchFamily="34" charset="0"/>
              </a:rPr>
              <a:t>Adult Education Guidance Services in the </a:t>
            </a:r>
            <a:r>
              <a:rPr kumimoji="0" lang="en-US" altLang="en-US" sz="2800" b="0" i="0" u="none" strike="noStrike" kern="1200" cap="none" spc="0" normalizeH="0" baseline="0" noProof="0" dirty="0">
                <a:ln>
                  <a:noFill/>
                </a:ln>
                <a:effectLst/>
                <a:uLnTx/>
                <a:uFillTx/>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xmlns="" val="tx"/>
                    </a:ext>
                  </a:extLst>
                </a:hlinkClick>
              </a:rPr>
              <a:t>Munster</a:t>
            </a:r>
            <a:r>
              <a:rPr kumimoji="0" lang="en-US" altLang="en-US" sz="2800" b="0" i="0" u="none" strike="noStrike" kern="1200" cap="none" spc="0" normalizeH="0" baseline="0" noProof="0" dirty="0">
                <a:ln>
                  <a:noFill/>
                </a:ln>
                <a:effectLst/>
                <a:uLnTx/>
                <a:uFillTx/>
                <a:latin typeface="Calibri" panose="020F0502020204030204" pitchFamily="34" charset="0"/>
                <a:cs typeface="Calibri" panose="020F0502020204030204" pitchFamily="34" charset="0"/>
              </a:rPr>
              <a:t> region</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dirty="0">
                <a:ln>
                  <a:noFill/>
                </a:ln>
                <a:effectLst/>
                <a:uLnTx/>
                <a:uFillTx/>
                <a:latin typeface="Calibri" panose="020F0502020204030204" pitchFamily="34" charset="0"/>
                <a:cs typeface="Calibri" panose="020F0502020204030204" pitchFamily="34" charset="0"/>
              </a:rPr>
              <a:t>Adult Education Guidance Services in the </a:t>
            </a:r>
            <a:r>
              <a:rPr kumimoji="0" lang="en-US" altLang="en-US" sz="2800" b="0" i="0" u="none" strike="noStrike" kern="1200" cap="none" spc="0" normalizeH="0" baseline="0" noProof="0" dirty="0">
                <a:ln>
                  <a:noFill/>
                </a:ln>
                <a:effectLst/>
                <a:uLnTx/>
                <a:uFillTx/>
                <a:latin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xmlns="" val="tx"/>
                    </a:ext>
                  </a:extLst>
                </a:hlinkClick>
              </a:rPr>
              <a:t>Connacht</a:t>
            </a:r>
            <a:r>
              <a:rPr kumimoji="0" lang="en-US" altLang="en-US" sz="2800" b="0" i="0" u="none" strike="noStrike" kern="1200" cap="none" spc="0" normalizeH="0" baseline="0" noProof="0" dirty="0">
                <a:ln>
                  <a:noFill/>
                </a:ln>
                <a:effectLst/>
                <a:uLnTx/>
                <a:uFillTx/>
                <a:latin typeface="Calibri" panose="020F0502020204030204" pitchFamily="34" charset="0"/>
                <a:cs typeface="Calibri" panose="020F0502020204030204" pitchFamily="34" charset="0"/>
              </a:rPr>
              <a:t> region</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dirty="0">
                <a:ln>
                  <a:noFill/>
                </a:ln>
                <a:effectLst/>
                <a:uLnTx/>
                <a:uFillTx/>
                <a:latin typeface="Calibri" panose="020F0502020204030204" pitchFamily="34" charset="0"/>
                <a:cs typeface="Calibri" panose="020F0502020204030204" pitchFamily="34" charset="0"/>
              </a:rPr>
              <a:t>Adult Education Guidance Services in the </a:t>
            </a:r>
            <a:r>
              <a:rPr kumimoji="0" lang="en-US" altLang="en-US" sz="2800" b="0" i="0" u="none" strike="noStrike" kern="1200" cap="none" spc="0" normalizeH="0" baseline="0" noProof="0" dirty="0">
                <a:ln>
                  <a:noFill/>
                </a:ln>
                <a:effectLst/>
                <a:uLnTx/>
                <a:uFillTx/>
                <a:latin typeface="Calibri" panose="020F0502020204030204" pitchFamily="34" charset="0"/>
                <a:cs typeface="Calibri" panose="020F0502020204030204" pitchFamily="34" charset="0"/>
                <a:hlinkClick r:id="rId6">
                  <a:extLst>
                    <a:ext uri="{A12FA001-AC4F-418D-AE19-62706E023703}">
                      <ahyp:hlinkClr xmlns:ahyp="http://schemas.microsoft.com/office/drawing/2018/hyperlinkcolor" xmlns="" val="tx"/>
                    </a:ext>
                  </a:extLst>
                </a:hlinkClick>
              </a:rPr>
              <a:t>Ulster</a:t>
            </a:r>
            <a:r>
              <a:rPr kumimoji="0" lang="en-US" altLang="en-US" sz="2800" b="0" i="0" u="none" strike="noStrike" kern="1200" cap="none" spc="0" normalizeH="0" baseline="0" noProof="0" dirty="0">
                <a:ln>
                  <a:noFill/>
                </a:ln>
                <a:effectLst/>
                <a:uLnTx/>
                <a:uFillTx/>
                <a:latin typeface="Calibri" panose="020F0502020204030204" pitchFamily="34" charset="0"/>
                <a:cs typeface="Calibri" panose="020F0502020204030204" pitchFamily="34" charset="0"/>
              </a:rPr>
              <a:t> region</a:t>
            </a:r>
          </a:p>
          <a:p>
            <a:endParaRPr lang="en-US" dirty="0"/>
          </a:p>
        </p:txBody>
      </p:sp>
      <p:sp>
        <p:nvSpPr>
          <p:cNvPr id="3" name="Title 2">
            <a:extLst>
              <a:ext uri="{FF2B5EF4-FFF2-40B4-BE49-F238E27FC236}">
                <a16:creationId xmlns:a16="http://schemas.microsoft.com/office/drawing/2014/main" id="{041A8B63-39AE-4505-9648-7320F295C2F7}"/>
              </a:ext>
            </a:extLst>
          </p:cNvPr>
          <p:cNvSpPr>
            <a:spLocks noGrp="1"/>
          </p:cNvSpPr>
          <p:nvPr>
            <p:ph type="title"/>
          </p:nvPr>
        </p:nvSpPr>
        <p:spPr>
          <a:xfrm>
            <a:off x="611560" y="620688"/>
            <a:ext cx="8229600" cy="1252728"/>
          </a:xfrm>
        </p:spPr>
        <p:txBody>
          <a:bodyPr>
            <a:normAutofit fontScale="90000"/>
          </a:bodyPr>
          <a:lstStyle/>
          <a:p>
            <a:r>
              <a:rPr lang="en-IE" sz="4400" b="1" kern="1200" dirty="0">
                <a:solidFill>
                  <a:srgbClr val="FFFFFF"/>
                </a:solidFill>
                <a:effectLst/>
                <a:latin typeface="+mj-lt"/>
                <a:ea typeface="+mj-ea"/>
                <a:cs typeface="+mj-cs"/>
              </a:rPr>
              <a:t>AEGI Contact Details</a:t>
            </a:r>
            <a:r>
              <a:rPr lang="en-IE" dirty="0"/>
              <a:t/>
            </a:r>
            <a:br>
              <a:rPr lang="en-IE" dirty="0"/>
            </a:br>
            <a:r>
              <a:rPr lang="en-IE" sz="3100" dirty="0">
                <a:latin typeface="Calibri" panose="020F0502020204030204" pitchFamily="34" charset="0"/>
                <a:cs typeface="Calibri" panose="020F0502020204030204" pitchFamily="34" charset="0"/>
              </a:rPr>
              <a:t>A free and confidential service available nationwide.</a:t>
            </a:r>
            <a:r>
              <a:rPr lang="en-IE" dirty="0"/>
              <a:t/>
            </a:r>
            <a:br>
              <a:rPr lang="en-IE" dirty="0"/>
            </a:br>
            <a:endParaRPr lang="en-US" dirty="0"/>
          </a:p>
        </p:txBody>
      </p:sp>
    </p:spTree>
    <p:custDataLst>
      <p:tags r:id="rId1"/>
    </p:custDataLst>
    <p:extLst>
      <p:ext uri="{BB962C8B-B14F-4D97-AF65-F5344CB8AC3E}">
        <p14:creationId xmlns:p14="http://schemas.microsoft.com/office/powerpoint/2010/main" val="18959957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699792" y="188640"/>
            <a:ext cx="5961856" cy="648072"/>
          </a:xfrm>
        </p:spPr>
        <p:txBody>
          <a:bodyPr>
            <a:normAutofit fontScale="90000"/>
          </a:bodyPr>
          <a:lstStyle/>
          <a:p>
            <a:pPr algn="r"/>
            <a:r>
              <a:rPr lang="en-IE" sz="4000" dirty="0">
                <a:latin typeface="Calibri" panose="020F0502020204030204" pitchFamily="34" charset="0"/>
              </a:rPr>
              <a:t>Thanks! </a:t>
            </a:r>
          </a:p>
        </p:txBody>
      </p:sp>
      <p:sp>
        <p:nvSpPr>
          <p:cNvPr id="3" name="Content Placeholder 2"/>
          <p:cNvSpPr>
            <a:spLocks noGrp="1"/>
          </p:cNvSpPr>
          <p:nvPr>
            <p:ph idx="4294967295"/>
          </p:nvPr>
        </p:nvSpPr>
        <p:spPr>
          <a:xfrm>
            <a:off x="395536" y="1340768"/>
            <a:ext cx="8420000" cy="5030019"/>
          </a:xfrm>
        </p:spPr>
        <p:txBody>
          <a:bodyPr>
            <a:normAutofit/>
          </a:bodyPr>
          <a:lstStyle/>
          <a:p>
            <a:pPr marL="0" indent="0" algn="ctr">
              <a:buNone/>
            </a:pPr>
            <a:endParaRPr lang="en-IE" dirty="0"/>
          </a:p>
          <a:p>
            <a:pPr marL="0" indent="0" algn="ctr">
              <a:buNone/>
            </a:pPr>
            <a:r>
              <a:rPr lang="en-IE" sz="2800" dirty="0">
                <a:latin typeface="Calibri" panose="020F0502020204030204" pitchFamily="34" charset="0"/>
                <a:cs typeface="Calibri" panose="020F0502020204030204" pitchFamily="34" charset="0"/>
              </a:rPr>
              <a:t>Thank you AHEAD!</a:t>
            </a:r>
          </a:p>
          <a:p>
            <a:pPr marL="0" indent="0" algn="ctr">
              <a:buNone/>
            </a:pPr>
            <a:r>
              <a:rPr lang="en-IE" sz="2800" dirty="0">
                <a:latin typeface="Calibri" panose="020F0502020204030204" pitchFamily="34" charset="0"/>
                <a:cs typeface="Calibri" panose="020F0502020204030204" pitchFamily="34" charset="0"/>
              </a:rPr>
              <a:t>Questions Welcome!! </a:t>
            </a:r>
          </a:p>
          <a:p>
            <a:pPr marL="0" indent="0" algn="ctr">
              <a:buNone/>
            </a:pPr>
            <a:r>
              <a:rPr lang="en-IE" sz="2800" dirty="0">
                <a:latin typeface="Calibri" panose="020F0502020204030204" pitchFamily="34" charset="0"/>
                <a:cs typeface="Calibri" panose="020F0502020204030204" pitchFamily="34" charset="0"/>
              </a:rPr>
              <a:t>Go raibh </a:t>
            </a:r>
            <a:r>
              <a:rPr lang="en-IE" sz="2800" dirty="0" err="1">
                <a:latin typeface="Calibri" panose="020F0502020204030204" pitchFamily="34" charset="0"/>
                <a:cs typeface="Calibri" panose="020F0502020204030204" pitchFamily="34" charset="0"/>
              </a:rPr>
              <a:t>maith</a:t>
            </a:r>
            <a:r>
              <a:rPr lang="en-IE" sz="2800" dirty="0">
                <a:latin typeface="Calibri" panose="020F0502020204030204" pitchFamily="34" charset="0"/>
                <a:cs typeface="Calibri" panose="020F0502020204030204" pitchFamily="34" charset="0"/>
              </a:rPr>
              <a:t> </a:t>
            </a:r>
            <a:r>
              <a:rPr lang="en-IE" sz="2800" dirty="0" err="1">
                <a:latin typeface="Calibri" panose="020F0502020204030204" pitchFamily="34" charset="0"/>
                <a:cs typeface="Calibri" panose="020F0502020204030204" pitchFamily="34" charset="0"/>
              </a:rPr>
              <a:t>agaibh</a:t>
            </a:r>
            <a:endParaRPr lang="en-IE" sz="2800" dirty="0">
              <a:latin typeface="Calibri" panose="020F0502020204030204" pitchFamily="34" charset="0"/>
              <a:cs typeface="Calibri" panose="020F0502020204030204" pitchFamily="34" charset="0"/>
            </a:endParaRPr>
          </a:p>
          <a:p>
            <a:pPr marL="0" indent="0" algn="ctr">
              <a:buNone/>
            </a:pPr>
            <a:r>
              <a:rPr lang="en-IE" sz="2800" dirty="0">
                <a:latin typeface="Calibri" panose="020F0502020204030204" pitchFamily="34" charset="0"/>
                <a:cs typeface="Calibri" panose="020F0502020204030204" pitchFamily="34" charset="0"/>
                <a:hlinkClick r:id="rId4"/>
              </a:rPr>
              <a:t>mary.stokes@ncge.ie</a:t>
            </a:r>
            <a:endParaRPr lang="en-IE" sz="2800" dirty="0">
              <a:latin typeface="Calibri" panose="020F0502020204030204" pitchFamily="34" charset="0"/>
              <a:cs typeface="Calibri" panose="020F0502020204030204" pitchFamily="34" charset="0"/>
            </a:endParaRPr>
          </a:p>
          <a:p>
            <a:pPr marL="0" indent="0" algn="ctr">
              <a:buNone/>
            </a:pPr>
            <a:endParaRPr lang="en-IE" sz="2800" dirty="0">
              <a:latin typeface="Calibri" panose="020F0502020204030204" pitchFamily="34" charset="0"/>
              <a:cs typeface="Calibri" panose="020F0502020204030204" pitchFamily="34" charset="0"/>
            </a:endParaRPr>
          </a:p>
          <a:p>
            <a:pPr marL="0" indent="0" algn="ctr">
              <a:buNone/>
            </a:pPr>
            <a:r>
              <a:rPr lang="en-IE" sz="2800" dirty="0">
                <a:latin typeface="Calibri" panose="020F0502020204030204" pitchFamily="34" charset="0"/>
                <a:cs typeface="Calibri" panose="020F0502020204030204" pitchFamily="34" charset="0"/>
                <a:hlinkClick r:id="rId5"/>
              </a:rPr>
              <a:t>www.ncge.ie</a:t>
            </a:r>
            <a:r>
              <a:rPr lang="en-IE" sz="2800" dirty="0">
                <a:latin typeface="Calibri" panose="020F0502020204030204" pitchFamily="34" charset="0"/>
                <a:cs typeface="Calibri" panose="020F0502020204030204" pitchFamily="34" charset="0"/>
              </a:rPr>
              <a:t> </a:t>
            </a:r>
          </a:p>
          <a:p>
            <a:pPr algn="ctr"/>
            <a:endParaRPr lang="en-IE" dirty="0"/>
          </a:p>
          <a:p>
            <a:endParaRPr lang="en-IE" i="1" dirty="0"/>
          </a:p>
          <a:p>
            <a:endParaRPr lang="en-IE" dirty="0"/>
          </a:p>
          <a:p>
            <a:pPr marL="0" indent="0">
              <a:buNone/>
            </a:pPr>
            <a:endParaRPr lang="en-IE" dirty="0"/>
          </a:p>
          <a:p>
            <a:endParaRPr lang="en-IE" dirty="0"/>
          </a:p>
        </p:txBody>
      </p:sp>
      <p:pic>
        <p:nvPicPr>
          <p:cNvPr id="4" name="Picture 2" descr="NCGE logo - National centre for guidance in education"/>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96336" y="5373216"/>
            <a:ext cx="1219200" cy="1279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191248570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13"/>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Custom 1">
      <a:dk1>
        <a:sysClr val="windowText" lastClr="000000"/>
      </a:dk1>
      <a:lt1>
        <a:sysClr val="window" lastClr="FFFFFF"/>
      </a:lt1>
      <a:dk2>
        <a:srgbClr val="00718C"/>
      </a:dk2>
      <a:lt2>
        <a:srgbClr val="00B9F2"/>
      </a:lt2>
      <a:accent1>
        <a:srgbClr val="00718C"/>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862F1B2FF546241992EF2650F57CB08" ma:contentTypeVersion="13" ma:contentTypeDescription="Create a new document." ma:contentTypeScope="" ma:versionID="956877cd94e6fa46dd7ebdc86544985b">
  <xsd:schema xmlns:xsd="http://www.w3.org/2001/XMLSchema" xmlns:xs="http://www.w3.org/2001/XMLSchema" xmlns:p="http://schemas.microsoft.com/office/2006/metadata/properties" xmlns:ns2="47a8c27f-7bcc-4ea1-a83b-089db5867e85" xmlns:ns3="8c6c7586-2d24-4fad-aa47-542aecea9ef8" targetNamespace="http://schemas.microsoft.com/office/2006/metadata/properties" ma:root="true" ma:fieldsID="3a8b6dd2917a5648026fcaa7a4d6bbfd" ns2:_="" ns3:_="">
    <xsd:import namespace="47a8c27f-7bcc-4ea1-a83b-089db5867e85"/>
    <xsd:import namespace="8c6c7586-2d24-4fad-aa47-542aecea9ef8"/>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OCR"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7a8c27f-7bcc-4ea1-a83b-089db5867e8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8c6c7586-2d24-4fad-aa47-542aecea9ef8"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3C0EF37-DA19-4419-A414-018ED88BB61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7a8c27f-7bcc-4ea1-a83b-089db5867e85"/>
    <ds:schemaRef ds:uri="8c6c7586-2d24-4fad-aa47-542aecea9ef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9B74FA7-2204-41BA-8C2F-B6D00DECE3EB}">
  <ds:schemaRefs>
    <ds:schemaRef ds:uri="http://schemas.microsoft.com/sharepoint/v3/contenttype/forms"/>
  </ds:schemaRefs>
</ds:datastoreItem>
</file>

<file path=customXml/itemProps3.xml><?xml version="1.0" encoding="utf-8"?>
<ds:datastoreItem xmlns:ds="http://schemas.openxmlformats.org/officeDocument/2006/customXml" ds:itemID="{67C92561-6780-407D-8B61-87C3B40B996A}">
  <ds:schemaRefs>
    <ds:schemaRef ds:uri="http://purl.org/dc/elements/1.1/"/>
    <ds:schemaRef ds:uri="8c6c7586-2d24-4fad-aa47-542aecea9ef8"/>
    <ds:schemaRef ds:uri="http://schemas.microsoft.com/office/2006/metadata/properties"/>
    <ds:schemaRef ds:uri="47a8c27f-7bcc-4ea1-a83b-089db5867e85"/>
    <ds:schemaRef ds:uri="http://schemas.microsoft.com/office/2006/documentManagement/types"/>
    <ds:schemaRef ds:uri="http://schemas.microsoft.com/office/infopath/2007/PartnerControls"/>
    <ds:schemaRef ds:uri="http://schemas.openxmlformats.org/package/2006/metadata/core-properties"/>
    <ds:schemaRef ds:uri="http://www.w3.org/XML/1998/namespace"/>
    <ds:schemaRef ds:uri="http://purl.org/dc/dcmitype/"/>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5102</TotalTime>
  <Words>1531</Words>
  <Application>Microsoft Office PowerPoint</Application>
  <PresentationFormat>On-screen Show (4:3)</PresentationFormat>
  <Paragraphs>150</Paragraphs>
  <Slides>13</Slides>
  <Notes>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Brown</vt:lpstr>
      <vt:lpstr>Calibri</vt:lpstr>
      <vt:lpstr>Candara</vt:lpstr>
      <vt:lpstr>Symbol</vt:lpstr>
      <vt:lpstr>Wingdings</vt:lpstr>
      <vt:lpstr>Waveform</vt:lpstr>
      <vt:lpstr>AHEAD Better Options 2021</vt:lpstr>
      <vt:lpstr>National Centre for Guidance in Education, Ireland</vt:lpstr>
      <vt:lpstr>What is Career Guidance?</vt:lpstr>
      <vt:lpstr>What is FET?  SOLAS Future FET: Transforming Learning 2020 – 2024  Ambitious new strategy based around the three core pillars of building skills, fostering inclusion, and facilitating pathways.   </vt:lpstr>
      <vt:lpstr>Full time opportunities in FET</vt:lpstr>
      <vt:lpstr>Part time opportunities </vt:lpstr>
      <vt:lpstr>Useful and valuable skills,  an introduction to supports…  </vt:lpstr>
      <vt:lpstr>The Guidance Process</vt:lpstr>
      <vt:lpstr>Guidance provision across FET sector </vt:lpstr>
      <vt:lpstr>The role of adult guidance and information </vt:lpstr>
      <vt:lpstr>Lifelong learning and inclusive Practise </vt:lpstr>
      <vt:lpstr>AEGI Contact Details A free and confidential service available nationwide. </vt:lpstr>
      <vt:lpstr>Thanks! </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AIM of redevelopment of AGMS</dc:title>
  <dc:creator>Jennifer McKenzie</dc:creator>
  <cp:lastModifiedBy>Jessica Dunne</cp:lastModifiedBy>
  <cp:revision>154</cp:revision>
  <cp:lastPrinted>2019-03-25T19:21:34Z</cp:lastPrinted>
  <dcterms:created xsi:type="dcterms:W3CDTF">2018-11-08T14:53:45Z</dcterms:created>
  <dcterms:modified xsi:type="dcterms:W3CDTF">2021-11-26T13:41:35Z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0x0101000862F1B2FF546241992EF2650F57CB08</vt:lpwstr>
  </property>
  <property fmtid="{D5CDD505-2E9C-101B-9397-08002B2CF9AE}" pid="3" name="Order">
    <vt:r8>1620400</vt:r8>
  </property>
  <property fmtid="{D5CDD505-2E9C-101B-9397-08002B2CF9AE}" pid="4" name="ArticulateGUID">
    <vt:lpwstr>F6F70148-9988-4784-80FF-77C926A16FE0</vt:lpwstr>
  </property>
  <property fmtid="{D5CDD505-2E9C-101B-9397-08002B2CF9AE}" pid="5" name="ArticulatePath">
    <vt:lpwstr>20211125AHEAD Webinar MS</vt:lpwstr>
  </property>
</Properties>
</file>