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media/image51.jpg" ContentType="image/jpg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328" r:id="rId3"/>
    <p:sldId id="331" r:id="rId4"/>
    <p:sldId id="333" r:id="rId5"/>
    <p:sldId id="329" r:id="rId6"/>
    <p:sldId id="325" r:id="rId7"/>
    <p:sldId id="335" r:id="rId8"/>
    <p:sldId id="321" r:id="rId9"/>
    <p:sldId id="322" r:id="rId10"/>
    <p:sldId id="336" r:id="rId11"/>
    <p:sldId id="309" r:id="rId12"/>
    <p:sldId id="337" r:id="rId13"/>
  </p:sldIdLst>
  <p:sldSz cx="12192000" cy="6858000"/>
  <p:notesSz cx="6858000" cy="9144000"/>
  <p:custDataLst>
    <p:tags r:id="rId15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obhan Magner" initials="SM" lastIdx="2" clrIdx="0">
    <p:extLst>
      <p:ext uri="{19B8F6BF-5375-455C-9EA6-DF929625EA0E}">
        <p15:presenceInfo xmlns:p15="http://schemas.microsoft.com/office/powerpoint/2012/main" userId="S-1-12-1-2669910088-1206333009-1054149268-24207795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EC7731-7886-420D-A148-5006702203AF}" v="27" dt="2021-11-25T09:20:48.17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D0"/>
          </a:solidFill>
        </a:fill>
      </a:tcStyle>
    </a:wholeTbl>
    <a:band2H>
      <a:tcTxStyle/>
      <a:tcStyle>
        <a:tcBdr/>
        <a:fill>
          <a:solidFill>
            <a:srgbClr val="E6EA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CD6"/>
          </a:solidFill>
        </a:fill>
      </a:tcStyle>
    </a:wholeTbl>
    <a:band2H>
      <a:tcTxStyle/>
      <a:tcStyle>
        <a:tcBdr/>
        <a:fill>
          <a:solidFill>
            <a:srgbClr val="F1F6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D0"/>
          </a:solidFill>
        </a:fill>
      </a:tcStyle>
    </a:wholeTbl>
    <a:band2H>
      <a:tcTxStyle/>
      <a:tcStyle>
        <a:tcBdr/>
        <a:fill>
          <a:solidFill>
            <a:srgbClr val="E6EA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386" autoAdjust="0"/>
  </p:normalViewPr>
  <p:slideViewPr>
    <p:cSldViewPr snapToGrid="0">
      <p:cViewPr varScale="1">
        <p:scale>
          <a:sx n="63" d="100"/>
          <a:sy n="63" d="100"/>
        </p:scale>
        <p:origin x="52" y="1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vor Boland" userId="63c2de38-1929-4600-89ea-888d29521be7" providerId="ADAL" clId="{9EEC7731-7886-420D-A148-5006702203AF}"/>
    <pc:docChg chg="custSel modSld">
      <pc:chgData name="Trevor Boland" userId="63c2de38-1929-4600-89ea-888d29521be7" providerId="ADAL" clId="{9EEC7731-7886-420D-A148-5006702203AF}" dt="2021-11-25T09:20:48.174" v="28" actId="20577"/>
      <pc:docMkLst>
        <pc:docMk/>
      </pc:docMkLst>
      <pc:sldChg chg="addSp modSp replTag delTag">
        <pc:chgData name="Trevor Boland" userId="63c2de38-1929-4600-89ea-888d29521be7" providerId="ADAL" clId="{9EEC7731-7886-420D-A148-5006702203AF}" dt="2021-11-25T09:20:48.174" v="28" actId="20577"/>
        <pc:sldMkLst>
          <pc:docMk/>
          <pc:sldMk cId="2515301944" sldId="337"/>
        </pc:sldMkLst>
        <pc:spChg chg="add mod">
          <ac:chgData name="Trevor Boland" userId="63c2de38-1929-4600-89ea-888d29521be7" providerId="ADAL" clId="{9EEC7731-7886-420D-A148-5006702203AF}" dt="2021-11-25T09:20:48.174" v="28" actId="20577"/>
          <ac:spMkLst>
            <pc:docMk/>
            <pc:sldMk cId="2515301944" sldId="337"/>
            <ac:spMk id="2" creationId="{EF1C6909-CDD3-471D-A953-5EAF917559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Shape 6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7" name="Shape 6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5a5c374d8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5a5c374d8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8732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What it 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…..an opportunity to earn a salary as an employee while gaining valuable knowledge and skills. You will learn both on-the-job and in a college setting while being paid throughout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dirty="0"/>
              <a:t>….. start your career, gaining practical, on-the-job experience and skills along with a globally </a:t>
            </a:r>
            <a:r>
              <a:rPr lang="en-US" sz="1200" dirty="0" err="1"/>
              <a:t>recognised</a:t>
            </a:r>
            <a:r>
              <a:rPr lang="en-US" sz="1200" dirty="0"/>
              <a:t> qualification 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14043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5a5c374d8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5a5c374d8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622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38 companies &amp; 14 more in November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2992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 b="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>
              <a:defRPr sz="4400" b="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 b="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7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 b="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6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408790" y="1741792"/>
            <a:ext cx="3374420" cy="337441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0" y="0"/>
            <a:ext cx="343903" cy="358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Picture 7" descr="Picture 7"/>
          <p:cNvPicPr>
            <a:picLocks noChangeAspect="1"/>
          </p:cNvPicPr>
          <p:nvPr/>
        </p:nvPicPr>
        <p:blipFill>
          <a:blip r:embed="rId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4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95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489368" y="1993588"/>
            <a:ext cx="2840179" cy="2840177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3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0" y="0"/>
            <a:ext cx="343903" cy="358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0">
                <a:solidFill>
                  <a:srgbClr val="12615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81993" y="6356350"/>
            <a:ext cx="27251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27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63305"/>
            <a:ext cx="9144000" cy="184666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77941"/>
            <a:ext cx="2804160" cy="207749"/>
          </a:xfrm>
        </p:spPr>
        <p:txBody>
          <a:bodyPr/>
          <a:lstStyle/>
          <a:p>
            <a:fld id="{639BD027-DEBE-4836-913D-B97FB8E17FE2}" type="datetimeFigureOut">
              <a:rPr lang="en-IE" smtClean="0"/>
              <a:t>26/11/2021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45280" y="6377941"/>
            <a:ext cx="3901440" cy="207749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377941"/>
            <a:ext cx="364841" cy="369332"/>
          </a:xfrm>
        </p:spPr>
        <p:txBody>
          <a:bodyPr/>
          <a:lstStyle/>
          <a:p>
            <a:fld id="{DFC1551A-D534-40D8-AEE4-C1C24E084D1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041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625" y="5938258"/>
            <a:ext cx="2141123" cy="801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7" descr="Picture 7"/>
          <p:cNvPicPr>
            <a:picLocks noChangeAspect="1"/>
          </p:cNvPicPr>
          <p:nvPr/>
        </p:nvPicPr>
        <p:blipFill>
          <a:blip r:embed="rId13"/>
          <a:srcRect l="11818" t="21868" r="60515"/>
          <a:stretch>
            <a:fillRect/>
          </a:stretch>
        </p:blipFill>
        <p:spPr>
          <a:xfrm flipH="1">
            <a:off x="10980668" y="-1"/>
            <a:ext cx="1211333" cy="128016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8"/>
          <p:cNvSpPr/>
          <p:nvPr/>
        </p:nvSpPr>
        <p:spPr>
          <a:xfrm>
            <a:off x="0" y="6819362"/>
            <a:ext cx="12192000" cy="4572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traight Connector 9"/>
          <p:cNvSpPr/>
          <p:nvPr/>
        </p:nvSpPr>
        <p:spPr>
          <a:xfrm>
            <a:off x="0" y="6779246"/>
            <a:ext cx="12192000" cy="1"/>
          </a:xfrm>
          <a:prstGeom prst="line">
            <a:avLst/>
          </a:prstGeom>
          <a:ln w="6350">
            <a:solidFill>
              <a:schemeClr val="accent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43903" cy="3581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8" r:id="rId6"/>
    <p:sldLayoutId id="2147483676" r:id="rId7"/>
    <p:sldLayoutId id="2147483680" r:id="rId8"/>
    <p:sldLayoutId id="2147483681" r:id="rId9"/>
    <p:sldLayoutId id="2147483682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jpg"/><Relationship Id="rId38" Type="http://schemas.openxmlformats.org/officeDocument/2006/relationships/image" Target="../media/image50.pn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jpg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jp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jpe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jp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mp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4" Type="http://schemas.openxmlformats.org/officeDocument/2006/relationships/hyperlink" Target="mailto:apprenticeship@msletb.i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Freeform 5"/>
          <p:cNvSpPr/>
          <p:nvPr/>
        </p:nvSpPr>
        <p:spPr>
          <a:xfrm>
            <a:off x="-9525" y="9525"/>
            <a:ext cx="12211050" cy="6848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7F7F7"/>
          </a:solidFill>
          <a:ln w="12700">
            <a:miter lim="400000"/>
          </a:ln>
        </p:spPr>
        <p:txBody>
          <a:bodyPr lIns="45719" rIns="45719"/>
          <a:lstStyle/>
          <a:p>
            <a:r>
              <a:rPr lang="en-US" dirty="0"/>
              <a:t>Sales</a:t>
            </a:r>
            <a:endParaRPr dirty="0"/>
          </a:p>
        </p:txBody>
      </p:sp>
      <p:sp>
        <p:nvSpPr>
          <p:cNvPr id="641" name="Freeform 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9525" y="0"/>
            <a:ext cx="7219950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1935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245E4F"/>
              </a:gs>
              <a:gs pos="50000">
                <a:srgbClr val="338872"/>
              </a:gs>
              <a:gs pos="100000">
                <a:srgbClr val="3DA388"/>
              </a:gs>
            </a:gsLst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2" name="Rectangle 7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9525" y="2489200"/>
            <a:ext cx="12211050" cy="1881189"/>
          </a:xfrm>
          <a:prstGeom prst="rect">
            <a:avLst/>
          </a:prstGeom>
          <a:gradFill>
            <a:gsLst>
              <a:gs pos="0">
                <a:srgbClr val="627944"/>
              </a:gs>
              <a:gs pos="50000">
                <a:srgbClr val="8DAF62"/>
              </a:gs>
              <a:gs pos="100000">
                <a:srgbClr val="A9D175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3" name="Oval 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165475" y="685799"/>
            <a:ext cx="5711241" cy="549592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44" name="Oval 9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601327" y="993774"/>
            <a:ext cx="4923695" cy="4879978"/>
          </a:xfrm>
          <a:prstGeom prst="ellipse">
            <a:avLst/>
          </a:prstGeom>
          <a:solidFill>
            <a:srgbClr val="E7E6E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4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701" y="2474272"/>
            <a:ext cx="3937022" cy="190945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5089358" y="249831"/>
            <a:ext cx="6962358" cy="18466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 </a:t>
            </a:r>
          </a:p>
          <a:p>
            <a:pPr algn="r"/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r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Case Study: Sales Apprenticeship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E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9651" y="6110724"/>
            <a:ext cx="2964741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FillTx/>
                <a:sym typeface="Calibri"/>
              </a:rPr>
              <a:t>Siobhan Magner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27/11/2021</a:t>
            </a:r>
            <a:endParaRPr kumimoji="0" lang="en-IE" sz="1800" b="1" i="0" u="none" strike="noStrike" cap="none" spc="0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FillTx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38FC13-E188-4508-B237-E216C619C1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27531" y="249830"/>
            <a:ext cx="10515600" cy="1325563"/>
          </a:xfrm>
        </p:spPr>
        <p:txBody>
          <a:bodyPr/>
          <a:lstStyle/>
          <a:p>
            <a:pPr rtl="0" fontAlgn="auto" latinLnBrk="0" hangingPunct="0"/>
            <a:r>
              <a:rPr lang="en-US" sz="3600" b="1" i="0" spc="0" baseline="0" dirty="0">
                <a:ln>
                  <a:noFill/>
                </a:ln>
                <a:solidFill>
                  <a:srgbClr val="224E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Apprenticeships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A903-5DF1-4287-A546-BFEBD8565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Information</a:t>
            </a:r>
          </a:p>
        </p:txBody>
      </p:sp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>
          <a:xfrm>
            <a:off x="360217" y="401782"/>
            <a:ext cx="11596255" cy="512405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</a:rPr>
              <a:t>New Apprenticeships in Ireland </a:t>
            </a:r>
            <a:endParaRPr lang="en-US" sz="1800" dirty="0">
              <a:solidFill>
                <a:schemeClr val="tx1"/>
              </a:solidFill>
            </a:endParaRP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Industry-led  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Lead to an award at Levels 5 to 10 on the NFQ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Between 2-4 years in duration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Minimum 50% on-the-job learning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Flexible delivery  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Apprentices are employed under a formal contract of apprenticeship and are paid a salary  </a:t>
            </a:r>
          </a:p>
        </p:txBody>
      </p:sp>
      <p:pic>
        <p:nvPicPr>
          <p:cNvPr id="4" name="Picture 3" descr="Apprenticeship.ie - 62 programmes, over 4000 registrations from 30th of September, 30 plus apprenticeship types.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519127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8812" y="1125634"/>
            <a:ext cx="9149471" cy="66171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/>
              <a:t>Myth 1: </a:t>
            </a:r>
            <a:r>
              <a:rPr lang="en-US" sz="2800" dirty="0"/>
              <a:t>Apprenticeships are for people who aren’t academic</a:t>
            </a:r>
          </a:p>
          <a:p>
            <a:r>
              <a:rPr lang="en-US" sz="2800" b="1" dirty="0"/>
              <a:t>Myth 2: </a:t>
            </a:r>
            <a:r>
              <a:rPr lang="en-US" sz="2800" dirty="0"/>
              <a:t>I won’t be able to afford it </a:t>
            </a:r>
          </a:p>
          <a:p>
            <a:r>
              <a:rPr lang="en-US" sz="2800" b="1" dirty="0"/>
              <a:t>Myth 3: </a:t>
            </a:r>
            <a:r>
              <a:rPr lang="en-US" sz="2800" dirty="0"/>
              <a:t>Apprenticeships are only available in certain sectors</a:t>
            </a:r>
          </a:p>
          <a:p>
            <a:r>
              <a:rPr lang="en-US" sz="2800" b="1" dirty="0"/>
              <a:t>Myth 4: </a:t>
            </a:r>
            <a:r>
              <a:rPr lang="en-US" sz="2800" dirty="0"/>
              <a:t>Apprenticeship limit future career prospects</a:t>
            </a:r>
          </a:p>
          <a:p>
            <a:r>
              <a:rPr lang="en-US" sz="2800" b="1" dirty="0"/>
              <a:t>Myth 5: </a:t>
            </a:r>
            <a:r>
              <a:rPr lang="en-US" sz="2800" dirty="0"/>
              <a:t>I won’t get a good qualification</a:t>
            </a:r>
          </a:p>
          <a:p>
            <a:r>
              <a:rPr lang="en-US" sz="2800" b="1" dirty="0"/>
              <a:t>Myth 6: </a:t>
            </a:r>
            <a:r>
              <a:rPr lang="en-US" sz="2800" dirty="0"/>
              <a:t>If I do an apprenticeship I’ll get stuck in one job</a:t>
            </a:r>
          </a:p>
          <a:p>
            <a:r>
              <a:rPr lang="en-US" sz="2800" b="1" dirty="0"/>
              <a:t>Myth 7: </a:t>
            </a:r>
            <a:r>
              <a:rPr lang="en-US" sz="2800" dirty="0"/>
              <a:t>Apprenticeships are only for school leavers</a:t>
            </a:r>
          </a:p>
          <a:p>
            <a:r>
              <a:rPr lang="en-US" sz="2800" b="1" dirty="0"/>
              <a:t>Myth 8: </a:t>
            </a:r>
            <a:r>
              <a:rPr lang="en-US" sz="2800" dirty="0"/>
              <a:t>I need experience to get an apprenticeship</a:t>
            </a:r>
          </a:p>
          <a:p>
            <a:r>
              <a:rPr lang="en-US" sz="2800" b="1" dirty="0"/>
              <a:t>Myth 9: </a:t>
            </a:r>
            <a:r>
              <a:rPr lang="en-US" sz="2800" dirty="0"/>
              <a:t>Businesses are not hiring apprentices</a:t>
            </a:r>
          </a:p>
          <a:p>
            <a:r>
              <a:rPr lang="en-US" sz="2800" b="1" dirty="0"/>
              <a:t>Myth 10: </a:t>
            </a:r>
            <a:r>
              <a:rPr lang="en-US" sz="2800" dirty="0"/>
              <a:t>I’ll be making tea all the time!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280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dirty="0"/>
              <a:t>      </a:t>
            </a:r>
            <a:endParaRPr lang="en-US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2923"/>
            <a:ext cx="3203944" cy="1940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52462-A9BB-445E-8845-B71CD2AAECE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rtl="0" fontAlgn="auto" latinLnBrk="0" hangingPunct="0"/>
            <a:r>
              <a:rPr lang="en-US" sz="3200" b="1" i="0" spc="0" baseline="0" dirty="0">
                <a:ln>
                  <a:noFill/>
                </a:ln>
                <a:solidFill>
                  <a:srgbClr val="224E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Apprenticeship Myths Busted 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80837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Rectangle 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2923309" cy="6858000"/>
          </a:xfrm>
          <a:prstGeom prst="rect">
            <a:avLst/>
          </a:prstGeom>
          <a:gradFill>
            <a:gsLst>
              <a:gs pos="0">
                <a:srgbClr val="245E4F"/>
              </a:gs>
              <a:gs pos="50000">
                <a:srgbClr val="338872"/>
              </a:gs>
              <a:gs pos="100000">
                <a:srgbClr val="3DA388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2" name="Oval 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316187" y="1820408"/>
            <a:ext cx="3186540" cy="318653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63" name="Picture Placeholder 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847" y="2464639"/>
            <a:ext cx="3013219" cy="1898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</p:spPr>
      </p:pic>
      <p:sp>
        <p:nvSpPr>
          <p:cNvPr id="3" name="TextBox 2"/>
          <p:cNvSpPr txBox="1"/>
          <p:nvPr/>
        </p:nvSpPr>
        <p:spPr>
          <a:xfrm>
            <a:off x="4114801" y="1163782"/>
            <a:ext cx="8271164" cy="46166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Industry-led  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Lead to an award at Levels 5 to 10 on the NFQ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Between 2-4 years in duration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Minimum 50% on-the-job learning</a:t>
            </a:r>
          </a:p>
          <a:p>
            <a:pPr indent="-60958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Flexible delivery  </a:t>
            </a:r>
          </a:p>
          <a:p>
            <a:pPr indent="-609585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Apprentices are employed under a formal      </a:t>
            </a:r>
          </a:p>
          <a:p>
            <a:r>
              <a:rPr lang="en-US" sz="2800" dirty="0">
                <a:solidFill>
                  <a:schemeClr val="tx1"/>
                </a:solidFill>
              </a:rPr>
              <a:t>       contract of apprenticeship and are paid a salary</a:t>
            </a:r>
          </a:p>
          <a:p>
            <a:pPr marR="0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IE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852C7-6F83-41FF-9DBC-A2DC32FD6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31505" y="384143"/>
            <a:ext cx="10515600" cy="1325563"/>
          </a:xfrm>
        </p:spPr>
        <p:txBody>
          <a:bodyPr/>
          <a:lstStyle/>
          <a:p>
            <a:pPr rtl="0" fontAlgn="auto" latinLnBrk="0" hangingPunct="0"/>
            <a:r>
              <a:rPr lang="en-US" sz="3200" b="1" i="0" spc="0" baseline="0" dirty="0">
                <a:ln>
                  <a:noFill/>
                </a:ln>
                <a:solidFill>
                  <a:srgbClr val="224E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Apprenticeships in Ireland 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202690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arn as you lear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955" y="4497258"/>
            <a:ext cx="1525193" cy="1654504"/>
          </a:xfrm>
          <a:prstGeom prst="rect">
            <a:avLst/>
          </a:prstGeom>
        </p:spPr>
      </p:pic>
      <p:pic>
        <p:nvPicPr>
          <p:cNvPr id="5" name="Picture 4" descr="national sales apprenticeshi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2345" y="1809061"/>
            <a:ext cx="1527032" cy="2126706"/>
          </a:xfrm>
          <a:prstGeom prst="rect">
            <a:avLst/>
          </a:prstGeom>
        </p:spPr>
      </p:pic>
      <p:pic>
        <p:nvPicPr>
          <p:cNvPr id="6" name="Picture 5" descr="arborioculture apprenticeshi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7" y="5324510"/>
            <a:ext cx="2859232" cy="1480877"/>
          </a:xfrm>
          <a:prstGeom prst="rect">
            <a:avLst/>
          </a:prstGeom>
        </p:spPr>
      </p:pic>
      <p:pic>
        <p:nvPicPr>
          <p:cNvPr id="7" name="Picture 2" descr="National Hairdressing Apprenticeships, Limerick Hair Salons | Hugh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31" y="1392531"/>
            <a:ext cx="1905876" cy="171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uctioneering apprenticeship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535" y="1809061"/>
            <a:ext cx="1808467" cy="1738809"/>
          </a:xfrm>
          <a:prstGeom prst="rect">
            <a:avLst/>
          </a:prstGeom>
        </p:spPr>
      </p:pic>
      <p:pic>
        <p:nvPicPr>
          <p:cNvPr id="9" name="Picture 8" descr="equipment manufacturing apprenticeship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31" y="4385153"/>
            <a:ext cx="1766969" cy="1748133"/>
          </a:xfrm>
          <a:prstGeom prst="rect">
            <a:avLst/>
          </a:prstGeom>
        </p:spPr>
      </p:pic>
      <p:pic>
        <p:nvPicPr>
          <p:cNvPr id="10" name="Picture 9" descr="scaffolding apprenticeship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8785" y="1929038"/>
            <a:ext cx="2445187" cy="1383872"/>
          </a:xfrm>
          <a:prstGeom prst="rect">
            <a:avLst/>
          </a:prstGeom>
        </p:spPr>
      </p:pic>
      <p:pic>
        <p:nvPicPr>
          <p:cNvPr id="11" name="Picture 10" descr="butchery apprenticeship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93" y="4213424"/>
            <a:ext cx="1814129" cy="2091593"/>
          </a:xfrm>
          <a:prstGeom prst="rect">
            <a:avLst/>
          </a:prstGeom>
        </p:spPr>
      </p:pic>
      <p:sp>
        <p:nvSpPr>
          <p:cNvPr id="2" name="AutoShape 2" descr="Learning tree skills | Horticulture Wee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AutoShape 4" descr="Learning tree skills | Horticulture Wee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77C375F-7CEE-4540-8183-D3FEEAA2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-922157"/>
            <a:ext cx="10515600" cy="2852737"/>
          </a:xfrm>
        </p:spPr>
        <p:txBody>
          <a:bodyPr/>
          <a:lstStyle/>
          <a:p>
            <a:pPr rtl="0" latinLnBrk="0"/>
            <a:r>
              <a:rPr lang="en-US" sz="2800" b="1" i="0" spc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Apprenticeships in Further Education and Training (FET) </a:t>
            </a:r>
            <a:endParaRPr lang="en-IE" dirty="0">
              <a:solidFill>
                <a:schemeClr val="bg1"/>
              </a:solidFill>
              <a:effectLst/>
            </a:endParaRPr>
          </a:p>
          <a:p>
            <a:endParaRPr lang="en-IE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14778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Rectangle 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2923309" cy="6858000"/>
          </a:xfrm>
          <a:prstGeom prst="rect">
            <a:avLst/>
          </a:prstGeom>
          <a:gradFill>
            <a:gsLst>
              <a:gs pos="0">
                <a:srgbClr val="245E4F"/>
              </a:gs>
              <a:gs pos="50000">
                <a:srgbClr val="338872"/>
              </a:gs>
              <a:gs pos="100000">
                <a:srgbClr val="3DA388"/>
              </a:gs>
            </a:gsLst>
            <a:lin ang="27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2" name="Oval 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316187" y="1820408"/>
            <a:ext cx="3186540" cy="318653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63" name="Picture Placeholder 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78" y="2495489"/>
            <a:ext cx="2840038" cy="166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</p:spPr>
      </p:pic>
      <p:sp>
        <p:nvSpPr>
          <p:cNvPr id="3" name="TextBox 2"/>
          <p:cNvSpPr txBox="1"/>
          <p:nvPr/>
        </p:nvSpPr>
        <p:spPr>
          <a:xfrm>
            <a:off x="3893887" y="1232106"/>
            <a:ext cx="8312727" cy="50167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2-year </a:t>
            </a:r>
            <a:r>
              <a:rPr lang="en-US" sz="2400" dirty="0" err="1"/>
              <a:t>programme</a:t>
            </a:r>
            <a:r>
              <a:rPr lang="en-US" sz="2400" dirty="0"/>
              <a:t> leading to a Level 6 Advanced Certificate in Sales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84% delivered via on-the-job training &amp; 16% delivered via off-the-job training  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13 modules informed by industry and SMEs</a:t>
            </a: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Industry focused work based tasks and assessments </a:t>
            </a:r>
          </a:p>
          <a:p>
            <a:pPr marL="457200" marR="0" indent="-45720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IE" sz="3200" dirty="0">
              <a:solidFill>
                <a:schemeClr val="accent2">
                  <a:lumMod val="50000"/>
                </a:schemeClr>
              </a:solidFill>
            </a:endParaRP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I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FF5B85-A3B0-4E82-9298-5BB20CFFB3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31504" y="296232"/>
            <a:ext cx="10515600" cy="1325563"/>
          </a:xfrm>
        </p:spPr>
        <p:txBody>
          <a:bodyPr/>
          <a:lstStyle/>
          <a:p>
            <a:pPr rtl="0" fontAlgn="auto" latinLnBrk="0" hangingPunct="0"/>
            <a:r>
              <a:rPr lang="en-US" sz="3200" b="1" i="0" spc="0" baseline="0" dirty="0">
                <a:ln>
                  <a:noFill/>
                </a:ln>
                <a:solidFill>
                  <a:srgbClr val="224E4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Sales Apprenticeship </a:t>
            </a:r>
            <a:endParaRPr lang="en-IE" dirty="0">
              <a:effectLst/>
            </a:endParaRPr>
          </a:p>
          <a:p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819841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2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6550" y="-18120"/>
            <a:ext cx="8621484" cy="9978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SALES APPRENTICESHIP EMPLOYERS</a:t>
            </a:r>
            <a:endParaRPr lang="en-IE" sz="36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sales apprenticeship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1" y="185882"/>
            <a:ext cx="1725829" cy="845434"/>
          </a:xfrm>
          <a:prstGeom prst="rect">
            <a:avLst/>
          </a:prstGeom>
        </p:spPr>
      </p:pic>
      <p:pic>
        <p:nvPicPr>
          <p:cNvPr id="7" name="Picture 6" descr="ice group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452" y="3471531"/>
            <a:ext cx="1799491" cy="860382"/>
          </a:xfrm>
          <a:prstGeom prst="rect">
            <a:avLst/>
          </a:prstGeom>
        </p:spPr>
      </p:pic>
      <p:sp>
        <p:nvSpPr>
          <p:cNvPr id="15" name="AutoShape 2" descr="Salesforce: We Bring Companies and Customers Togeth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6" name="AutoShape 4" descr="Salesforce: We Bring Companies and Customers Together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7" name="AutoShape 6" descr="Salesforce: We Bring Companies and Customers Together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8" name="Picture 17" descr="sales forc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315" y="979715"/>
            <a:ext cx="2390775" cy="1257085"/>
          </a:xfrm>
          <a:prstGeom prst="rect">
            <a:avLst/>
          </a:prstGeom>
        </p:spPr>
      </p:pic>
      <p:pic>
        <p:nvPicPr>
          <p:cNvPr id="19" name="Content Placeholder 4" descr="sales sens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576" y="1126904"/>
            <a:ext cx="1960608" cy="729966"/>
          </a:xfrm>
          <a:prstGeom prst="rect">
            <a:avLst/>
          </a:prstGeom>
        </p:spPr>
      </p:pic>
      <p:pic>
        <p:nvPicPr>
          <p:cNvPr id="24" name="Picture 23" descr="CALIX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14" y="5775139"/>
            <a:ext cx="2140440" cy="1027411"/>
          </a:xfrm>
          <a:prstGeom prst="rect">
            <a:avLst/>
          </a:prstGeom>
        </p:spPr>
      </p:pic>
      <p:pic>
        <p:nvPicPr>
          <p:cNvPr id="25" name="Picture 24" descr="service matters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67" y="1947396"/>
            <a:ext cx="1531707" cy="553304"/>
          </a:xfrm>
          <a:prstGeom prst="rect">
            <a:avLst/>
          </a:prstGeom>
        </p:spPr>
      </p:pic>
      <p:pic>
        <p:nvPicPr>
          <p:cNvPr id="26" name="Picture 25" descr="tesco mobil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5828" y="3364849"/>
            <a:ext cx="1928877" cy="852680"/>
          </a:xfrm>
          <a:prstGeom prst="rect">
            <a:avLst/>
          </a:prstGeom>
        </p:spPr>
      </p:pic>
      <p:pic>
        <p:nvPicPr>
          <p:cNvPr id="27" name="Picture 26" descr="cj sheeha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12" y="4567709"/>
            <a:ext cx="3181350" cy="857250"/>
          </a:xfrm>
          <a:prstGeom prst="rect">
            <a:avLst/>
          </a:prstGeom>
        </p:spPr>
      </p:pic>
      <p:pic>
        <p:nvPicPr>
          <p:cNvPr id="29" name="Picture 28" descr="mc elligots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38721" y="3966435"/>
            <a:ext cx="1704630" cy="626882"/>
          </a:xfrm>
          <a:prstGeom prst="rect">
            <a:avLst/>
          </a:prstGeom>
        </p:spPr>
      </p:pic>
      <p:pic>
        <p:nvPicPr>
          <p:cNvPr id="30" name="Picture 29" descr="the city bin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0656" y="1116520"/>
            <a:ext cx="3514587" cy="714347"/>
          </a:xfrm>
          <a:prstGeom prst="rect">
            <a:avLst/>
          </a:prstGeom>
        </p:spPr>
      </p:pic>
      <p:pic>
        <p:nvPicPr>
          <p:cNvPr id="31" name="Picture 30" descr="cavanbox packagi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80799" y="4472609"/>
            <a:ext cx="1415407" cy="1170580"/>
          </a:xfrm>
          <a:prstGeom prst="rect">
            <a:avLst/>
          </a:prstGeom>
        </p:spPr>
      </p:pic>
      <p:pic>
        <p:nvPicPr>
          <p:cNvPr id="32" name="Picture 31" descr="billsav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72362" y="1491887"/>
            <a:ext cx="1962642" cy="514350"/>
          </a:xfrm>
          <a:prstGeom prst="rect">
            <a:avLst/>
          </a:prstGeom>
        </p:spPr>
      </p:pic>
      <p:pic>
        <p:nvPicPr>
          <p:cNvPr id="33" name="Picture 32" descr="j grennan and sons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99127" y="6003649"/>
            <a:ext cx="1551103" cy="574238"/>
          </a:xfrm>
          <a:prstGeom prst="rect">
            <a:avLst/>
          </a:prstGeom>
        </p:spPr>
      </p:pic>
      <p:pic>
        <p:nvPicPr>
          <p:cNvPr id="34" name="Picture 33" descr="buggy refrigeration 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63788" y="1856619"/>
            <a:ext cx="2456033" cy="939556"/>
          </a:xfrm>
          <a:prstGeom prst="rect">
            <a:avLst/>
          </a:prstGeom>
        </p:spPr>
      </p:pic>
      <p:pic>
        <p:nvPicPr>
          <p:cNvPr id="35" name="Picture 34" descr="mcgaughs gardeni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62112" y="4014463"/>
            <a:ext cx="2114392" cy="808444"/>
          </a:xfrm>
          <a:prstGeom prst="rect">
            <a:avLst/>
          </a:prstGeom>
        </p:spPr>
      </p:pic>
      <p:pic>
        <p:nvPicPr>
          <p:cNvPr id="36" name="Picture 35" descr="mc closkeys bakers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30746" y="2274480"/>
            <a:ext cx="2050053" cy="1136502"/>
          </a:xfrm>
          <a:prstGeom prst="rect">
            <a:avLst/>
          </a:prstGeom>
        </p:spPr>
      </p:pic>
      <p:pic>
        <p:nvPicPr>
          <p:cNvPr id="37" name="Picture 36" descr="gecko cateri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990809" y="4996235"/>
            <a:ext cx="1944196" cy="573697"/>
          </a:xfrm>
          <a:prstGeom prst="rect">
            <a:avLst/>
          </a:prstGeom>
        </p:spPr>
      </p:pic>
      <p:pic>
        <p:nvPicPr>
          <p:cNvPr id="38" name="Picture 37" descr="dairy master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82794" y="5829790"/>
            <a:ext cx="1962150" cy="685800"/>
          </a:xfrm>
          <a:prstGeom prst="rect">
            <a:avLst/>
          </a:prstGeom>
        </p:spPr>
      </p:pic>
      <p:pic>
        <p:nvPicPr>
          <p:cNvPr id="40" name="Picture 39" descr="vodaphone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60385" y="5360279"/>
            <a:ext cx="1303702" cy="904338"/>
          </a:xfrm>
          <a:prstGeom prst="rect">
            <a:avLst/>
          </a:prstGeom>
        </p:spPr>
      </p:pic>
      <p:pic>
        <p:nvPicPr>
          <p:cNvPr id="41" name="Picture 40" descr="EGT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08302" y="4626937"/>
            <a:ext cx="1485900" cy="676275"/>
          </a:xfrm>
          <a:prstGeom prst="rect">
            <a:avLst/>
          </a:prstGeom>
        </p:spPr>
      </p:pic>
      <p:sp>
        <p:nvSpPr>
          <p:cNvPr id="3" name="AutoShape 2" descr="CCS Media Limited | LinkedIn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8" name="AutoShape 4" descr="CCS Media Limited | LinkedIn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9" name="AutoShape 6" descr="CCS Media Limited | LinkedIn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0" name="Picture 9" descr="abcon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521" y="2197999"/>
            <a:ext cx="1656348" cy="572293"/>
          </a:xfrm>
          <a:prstGeom prst="rect">
            <a:avLst/>
          </a:prstGeom>
        </p:spPr>
      </p:pic>
      <p:pic>
        <p:nvPicPr>
          <p:cNvPr id="11" name="Picture 10" descr="aurivo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488" y="2657061"/>
            <a:ext cx="1047168" cy="548522"/>
          </a:xfrm>
          <a:prstGeom prst="rect">
            <a:avLst/>
          </a:prstGeom>
        </p:spPr>
      </p:pic>
      <p:pic>
        <p:nvPicPr>
          <p:cNvPr id="12" name="Picture 11" descr="clarkes of cavan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220" y="6286110"/>
            <a:ext cx="2801169" cy="503516"/>
          </a:xfrm>
          <a:prstGeom prst="rect">
            <a:avLst/>
          </a:prstGeom>
        </p:spPr>
      </p:pic>
      <p:pic>
        <p:nvPicPr>
          <p:cNvPr id="13" name="Picture 12" descr="ccs media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145" y="819590"/>
            <a:ext cx="733599" cy="733599"/>
          </a:xfrm>
          <a:prstGeom prst="rect">
            <a:avLst/>
          </a:prstGeom>
        </p:spPr>
      </p:pic>
      <p:pic>
        <p:nvPicPr>
          <p:cNvPr id="14" name="Picture 13" descr="Lindor group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45" y="5569933"/>
            <a:ext cx="1726494" cy="569991"/>
          </a:xfrm>
          <a:prstGeom prst="rect">
            <a:avLst/>
          </a:prstGeom>
        </p:spPr>
      </p:pic>
      <p:pic>
        <p:nvPicPr>
          <p:cNvPr id="22" name="Picture 21" descr="gunpowder gin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534" y="2842731"/>
            <a:ext cx="642797" cy="1147852"/>
          </a:xfrm>
          <a:prstGeom prst="rect">
            <a:avLst/>
          </a:prstGeom>
        </p:spPr>
      </p:pic>
      <p:pic>
        <p:nvPicPr>
          <p:cNvPr id="28" name="Picture 27" descr="sheehy motor group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343" y="979715"/>
            <a:ext cx="1066800" cy="648854"/>
          </a:xfrm>
          <a:prstGeom prst="rect">
            <a:avLst/>
          </a:prstGeom>
        </p:spPr>
      </p:pic>
      <p:pic>
        <p:nvPicPr>
          <p:cNvPr id="42" name="Picture 41" descr="western motor group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840" y="2337225"/>
            <a:ext cx="1025524" cy="1025524"/>
          </a:xfrm>
          <a:prstGeom prst="rect">
            <a:avLst/>
          </a:prstGeom>
        </p:spPr>
      </p:pic>
      <p:pic>
        <p:nvPicPr>
          <p:cNvPr id="43" name="Picture 42" descr="msletb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596" y="11049"/>
            <a:ext cx="2087938" cy="1127675"/>
          </a:xfrm>
          <a:prstGeom prst="rect">
            <a:avLst/>
          </a:prstGeom>
        </p:spPr>
      </p:pic>
      <p:pic>
        <p:nvPicPr>
          <p:cNvPr id="44" name="Picture 43" descr="mid cork pallets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613" y="3690684"/>
            <a:ext cx="1093391" cy="1093391"/>
          </a:xfrm>
          <a:prstGeom prst="rect">
            <a:avLst/>
          </a:prstGeom>
        </p:spPr>
      </p:pic>
      <p:pic>
        <p:nvPicPr>
          <p:cNvPr id="45" name="Picture 44" descr="tyre care ltd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52397" y="3593179"/>
            <a:ext cx="1762125" cy="676275"/>
          </a:xfrm>
          <a:prstGeom prst="rect">
            <a:avLst/>
          </a:prstGeom>
        </p:spPr>
      </p:pic>
      <p:sp>
        <p:nvSpPr>
          <p:cNvPr id="4" name="AutoShape 2" descr="About Gleeson Sport Scene | Gleeson Sport Scen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4" descr="About Gleeson Sport Scene | Gleeson Sport Scen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20" name="Picture 19" descr="gleeson sports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944499" y="5360279"/>
            <a:ext cx="1176073" cy="1216909"/>
          </a:xfrm>
          <a:prstGeom prst="rect">
            <a:avLst/>
          </a:prstGeom>
        </p:spPr>
      </p:pic>
      <p:pic>
        <p:nvPicPr>
          <p:cNvPr id="21" name="Picture 20" descr="linders the car prople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46921" y="2619579"/>
            <a:ext cx="1218579" cy="794042"/>
          </a:xfrm>
          <a:prstGeom prst="rect">
            <a:avLst/>
          </a:prstGeom>
        </p:spPr>
      </p:pic>
      <p:pic>
        <p:nvPicPr>
          <p:cNvPr id="23" name="Picture 22" descr="connolly motor group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121389" y="2916478"/>
            <a:ext cx="2590800" cy="885825"/>
          </a:xfrm>
          <a:prstGeom prst="rect">
            <a:avLst/>
          </a:prstGeom>
        </p:spPr>
      </p:pic>
      <p:pic>
        <p:nvPicPr>
          <p:cNvPr id="39" name="Picture 38" descr="audi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109428" y="1685636"/>
            <a:ext cx="1464202" cy="758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33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2151" y="612458"/>
            <a:ext cx="5207794" cy="69057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sz="4425" dirty="0">
                <a:latin typeface="Arial"/>
                <a:cs typeface="Arial"/>
              </a:rPr>
              <a:t>Workplace</a:t>
            </a:r>
            <a:r>
              <a:rPr sz="4425" spc="-45" dirty="0">
                <a:latin typeface="Arial"/>
                <a:cs typeface="Arial"/>
              </a:rPr>
              <a:t> </a:t>
            </a:r>
            <a:r>
              <a:rPr sz="4425" dirty="0">
                <a:latin typeface="Arial"/>
                <a:cs typeface="Arial"/>
              </a:rPr>
              <a:t>Mentors</a:t>
            </a:r>
            <a:endParaRPr sz="4425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5942" y="1445705"/>
            <a:ext cx="10261758" cy="40799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38150" marR="576739" indent="-428625">
              <a:spcBef>
                <a:spcPts val="75"/>
              </a:spcBef>
              <a:buFont typeface="Arial"/>
              <a:buChar char="•"/>
              <a:tabLst>
                <a:tab pos="437674" algn="l"/>
                <a:tab pos="438150" algn="l"/>
              </a:tabLst>
            </a:pP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Must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be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an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experienced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member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of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the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employer’s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management or senior 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supervisory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team</a:t>
            </a:r>
            <a:endParaRPr sz="2400" dirty="0">
              <a:latin typeface="Calibri"/>
              <a:cs typeface="Calibri"/>
            </a:endParaRPr>
          </a:p>
          <a:p>
            <a:pPr marL="422910" marR="292894" indent="-413861">
              <a:lnSpc>
                <a:spcPts val="2895"/>
              </a:lnSpc>
              <a:spcBef>
                <a:spcPts val="86"/>
              </a:spcBef>
              <a:buFont typeface="Arial"/>
              <a:buChar char="•"/>
              <a:tabLst>
                <a:tab pos="420529" algn="l"/>
                <a:tab pos="421005" algn="l"/>
              </a:tabLst>
            </a:pP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Must </a:t>
            </a:r>
            <a:r>
              <a:rPr sz="2400" spc="-19" dirty="0">
                <a:solidFill>
                  <a:srgbClr val="4F6128"/>
                </a:solidFill>
                <a:latin typeface="Calibri"/>
                <a:cs typeface="Calibri"/>
              </a:rPr>
              <a:t>have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a major </a:t>
            </a:r>
            <a:r>
              <a:rPr sz="2400" spc="-19" dirty="0">
                <a:solidFill>
                  <a:srgbClr val="4F6128"/>
                </a:solidFill>
                <a:latin typeface="Calibri"/>
                <a:cs typeface="Calibri"/>
              </a:rPr>
              <a:t>award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at NFQ Level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6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qualification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in a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cognate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area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and a  minimum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of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2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years'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industry experience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in the</a:t>
            </a:r>
            <a:r>
              <a:rPr sz="2400" spc="53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sector</a:t>
            </a:r>
            <a:endParaRPr sz="2400" dirty="0">
              <a:latin typeface="Calibri"/>
              <a:cs typeface="Calibri"/>
            </a:endParaRPr>
          </a:p>
          <a:p>
            <a:pPr marL="5240179">
              <a:lnSpc>
                <a:spcPts val="2768"/>
              </a:lnSpc>
            </a:pPr>
            <a:r>
              <a:rPr sz="2400" b="1" dirty="0">
                <a:solidFill>
                  <a:srgbClr val="4F6128"/>
                </a:solidFill>
                <a:latin typeface="Calibri"/>
                <a:cs typeface="Calibri"/>
              </a:rPr>
              <a:t>or</a:t>
            </a:r>
            <a:endParaRPr sz="2400" dirty="0">
              <a:latin typeface="Calibri"/>
              <a:cs typeface="Calibri"/>
            </a:endParaRPr>
          </a:p>
          <a:p>
            <a:pPr marL="492919" marR="861060">
              <a:spcBef>
                <a:spcPts val="4"/>
              </a:spcBef>
            </a:pP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must </a:t>
            </a:r>
            <a:r>
              <a:rPr sz="2400" spc="-19" dirty="0">
                <a:solidFill>
                  <a:srgbClr val="4F6128"/>
                </a:solidFill>
                <a:latin typeface="Calibri"/>
                <a:cs typeface="Calibri"/>
              </a:rPr>
              <a:t>have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a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minimum of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5 </a:t>
            </a:r>
            <a:r>
              <a:rPr sz="2400" spc="-15" dirty="0">
                <a:solidFill>
                  <a:srgbClr val="4F6128"/>
                </a:solidFill>
                <a:latin typeface="Calibri"/>
                <a:cs typeface="Calibri"/>
              </a:rPr>
              <a:t>years’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experience working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within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in the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sales 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sector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(at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least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2 </a:t>
            </a:r>
            <a:r>
              <a:rPr sz="2400" spc="-15" dirty="0">
                <a:solidFill>
                  <a:srgbClr val="4F6128"/>
                </a:solidFill>
                <a:latin typeface="Calibri"/>
                <a:cs typeface="Calibri"/>
              </a:rPr>
              <a:t>years at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supervisory</a:t>
            </a:r>
            <a:r>
              <a:rPr sz="2400" spc="6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level)</a:t>
            </a:r>
            <a:endParaRPr sz="2400" dirty="0">
              <a:latin typeface="Calibri"/>
              <a:cs typeface="Calibri"/>
            </a:endParaRPr>
          </a:p>
          <a:p>
            <a:pPr marL="362426" marR="1356360" indent="-362426">
              <a:buFont typeface="Arial"/>
              <a:buChar char="•"/>
              <a:tabLst>
                <a:tab pos="362426" algn="l"/>
                <a:tab pos="362903" algn="l"/>
              </a:tabLst>
            </a:pP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Does not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grade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assessments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however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does support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the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apprentice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in 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completing </a:t>
            </a:r>
            <a:r>
              <a:rPr sz="2400" spc="-4" dirty="0">
                <a:solidFill>
                  <a:srgbClr val="4F6128"/>
                </a:solidFill>
                <a:latin typeface="Calibri"/>
                <a:cs typeface="Calibri"/>
              </a:rPr>
              <a:t>work based</a:t>
            </a:r>
            <a:r>
              <a:rPr sz="2400" spc="-19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tasks</a:t>
            </a:r>
            <a:endParaRPr sz="2400" dirty="0">
              <a:latin typeface="Calibri"/>
              <a:cs typeface="Calibri"/>
            </a:endParaRPr>
          </a:p>
          <a:p>
            <a:pPr marL="352425" marR="3810" indent="-342900">
              <a:buFont typeface="Arial"/>
              <a:buChar char="•"/>
              <a:tabLst>
                <a:tab pos="351949" algn="l"/>
                <a:tab pos="352425" algn="l"/>
              </a:tabLst>
            </a:pP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Is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required </a:t>
            </a:r>
            <a:r>
              <a:rPr sz="2400" spc="-19" dirty="0">
                <a:solidFill>
                  <a:srgbClr val="4F6128"/>
                </a:solidFill>
                <a:latin typeface="Calibri"/>
                <a:cs typeface="Calibri"/>
              </a:rPr>
              <a:t>to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complete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a 1 </a:t>
            </a:r>
            <a:r>
              <a:rPr sz="2400" spc="-15" dirty="0">
                <a:solidFill>
                  <a:srgbClr val="4F6128"/>
                </a:solidFill>
                <a:latin typeface="Calibri"/>
                <a:cs typeface="Calibri"/>
              </a:rPr>
              <a:t>day bespoke Workplace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Mentor </a:t>
            </a:r>
            <a:r>
              <a:rPr sz="2400" spc="-26" dirty="0">
                <a:solidFill>
                  <a:srgbClr val="4F6128"/>
                </a:solidFill>
                <a:latin typeface="Calibri"/>
                <a:cs typeface="Calibri"/>
              </a:rPr>
              <a:t>Training </a:t>
            </a:r>
            <a:r>
              <a:rPr sz="2400" spc="-11" dirty="0">
                <a:solidFill>
                  <a:srgbClr val="4F6128"/>
                </a:solidFill>
                <a:latin typeface="Calibri"/>
                <a:cs typeface="Calibri"/>
              </a:rPr>
              <a:t>Programme  </a:t>
            </a:r>
            <a:r>
              <a:rPr sz="2400" spc="-15" dirty="0">
                <a:solidFill>
                  <a:srgbClr val="4F6128"/>
                </a:solidFill>
                <a:latin typeface="Calibri"/>
                <a:cs typeface="Calibri"/>
              </a:rPr>
              <a:t>facilitated </a:t>
            </a:r>
            <a:r>
              <a:rPr sz="2400" spc="-8" dirty="0">
                <a:solidFill>
                  <a:srgbClr val="4F6128"/>
                </a:solidFill>
                <a:latin typeface="Calibri"/>
                <a:cs typeface="Calibri"/>
              </a:rPr>
              <a:t>by</a:t>
            </a:r>
            <a:r>
              <a:rPr sz="2400" spc="3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6128"/>
                </a:solidFill>
                <a:latin typeface="Calibri"/>
                <a:cs typeface="Calibri"/>
              </a:rPr>
              <a:t>MSLETB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 descr="the learner journey - year 1 and 2 modules that include sales fundamentals, sales coaching, digital skills and more"/>
          <p:cNvSpPr/>
          <p:nvPr/>
        </p:nvSpPr>
        <p:spPr>
          <a:xfrm>
            <a:off x="0" y="0"/>
            <a:ext cx="12154662" cy="6839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9684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75962-DAEB-4D85-8AB4-2B8E1531CC3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Anatomy of a sales apprenticeship graduate</a:t>
            </a:r>
            <a:endParaRPr lang="en-IE" dirty="0"/>
          </a:p>
        </p:txBody>
      </p:sp>
      <p:pic>
        <p:nvPicPr>
          <p:cNvPr id="8" name="Picture 7" descr="Anatomy of a sales apprenticeship graduate">
            <a:extLst>
              <a:ext uri="{FF2B5EF4-FFF2-40B4-BE49-F238E27FC236}">
                <a16:creationId xmlns:a16="http://schemas.microsoft.com/office/drawing/2014/main" id="{63E52B57-7AD7-4A7E-B702-C7BDEEF42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968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59922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D6A7FE7-81EF-4228-A87D-02359FBC2C2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dirty="0"/>
              <a:t>Our website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85309" y="374073"/>
            <a:ext cx="8312727" cy="2739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What next? 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380990" indent="-3809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 https://apprenticeship.ie/</a:t>
            </a:r>
          </a:p>
          <a:p>
            <a:pPr marL="457200" marR="0" indent="-457200" defTabSz="9144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IE" sz="3200" dirty="0">
              <a:solidFill>
                <a:schemeClr val="accent2">
                  <a:lumMod val="50000"/>
                </a:schemeClr>
              </a:solidFill>
            </a:endParaRPr>
          </a:p>
          <a:p>
            <a:pPr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IE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pic>
        <p:nvPicPr>
          <p:cNvPr id="2" name="Picture 1" descr="the apprenticeship.ie website homep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2535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393382" y="6206836"/>
            <a:ext cx="285716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https://apprenticeship.ie/</a:t>
            </a:r>
            <a:endParaRPr kumimoji="0" lang="en-IE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966242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Rectangle 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9525" y="0"/>
            <a:ext cx="1220152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60" name="Freeform 5"/>
          <p:cNvSpPr/>
          <p:nvPr/>
        </p:nvSpPr>
        <p:spPr>
          <a:xfrm>
            <a:off x="-9525" y="9525"/>
            <a:ext cx="12211050" cy="6848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7F7F7"/>
          </a:solidFill>
          <a:ln w="12700">
            <a:miter lim="400000"/>
          </a:ln>
        </p:spPr>
        <p:txBody>
          <a:bodyPr lIns="45719" rIns="45719"/>
          <a:lstStyle/>
          <a:p>
            <a:r>
              <a:rPr lang="en-US" dirty="0"/>
              <a:t>S</a:t>
            </a:r>
            <a:endParaRPr dirty="0"/>
          </a:p>
        </p:txBody>
      </p:sp>
      <p:sp>
        <p:nvSpPr>
          <p:cNvPr id="1761" name="Freeform 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9525" y="0"/>
            <a:ext cx="7219950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1935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245E4F"/>
              </a:gs>
              <a:gs pos="50000">
                <a:srgbClr val="338872"/>
              </a:gs>
              <a:gs pos="100000">
                <a:srgbClr val="3DA388"/>
              </a:gs>
            </a:gsLst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2" name="Rectangle 7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9525" y="2489200"/>
            <a:ext cx="12211050" cy="1881189"/>
          </a:xfrm>
          <a:prstGeom prst="rect">
            <a:avLst/>
          </a:prstGeom>
          <a:gradFill>
            <a:gsLst>
              <a:gs pos="0">
                <a:srgbClr val="627944"/>
              </a:gs>
              <a:gs pos="50000">
                <a:srgbClr val="8DAF62"/>
              </a:gs>
              <a:gs pos="100000">
                <a:srgbClr val="A9D175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3" name="Oval 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165475" y="685799"/>
            <a:ext cx="5711241" cy="5495928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4" name="Oval 9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601327" y="993774"/>
            <a:ext cx="4923695" cy="487997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5" name="Oval 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219950" y="685799"/>
            <a:ext cx="1884860" cy="1884860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6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735" y="1228797"/>
            <a:ext cx="1647139" cy="798863"/>
          </a:xfrm>
          <a:prstGeom prst="rect">
            <a:avLst/>
          </a:prstGeom>
          <a:ln w="12700">
            <a:miter lim="400000"/>
          </a:ln>
        </p:spPr>
      </p:pic>
      <p:sp>
        <p:nvSpPr>
          <p:cNvPr id="1767" name="TextBox 3"/>
          <p:cNvSpPr txBox="1"/>
          <p:nvPr/>
        </p:nvSpPr>
        <p:spPr>
          <a:xfrm>
            <a:off x="4334175" y="3086112"/>
            <a:ext cx="3451285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4800" b="1">
                <a:solidFill>
                  <a:srgbClr val="FFFFFF"/>
                </a:solidFill>
              </a:defRPr>
            </a:lvl1pPr>
          </a:lstStyle>
          <a:p>
            <a:r>
              <a:rPr dirty="0"/>
              <a:t>THANK YOU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46277" y="5514109"/>
            <a:ext cx="4159449" cy="1169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Sales Apprenticeship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  <a:hlinkClick r:id="rId4"/>
              </a:rPr>
              <a:t>apprenticeship@msletb.ie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endParaRPr kumimoji="0" lang="en-IE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A56D35-19A5-4B9A-A1E8-29DC8E44CFF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IE" dirty="0"/>
              <a:t>Thank you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6909-CDD3-471D-A953-5EAF9175599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Any</a:t>
            </a:r>
            <a:r>
              <a:rPr lang="en-GB" baseline="0" dirty="0"/>
              <a:t> Questions</a:t>
            </a:r>
            <a:endParaRPr lang="en-I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301944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3635A"/>
      </a:accent1>
      <a:accent2>
        <a:srgbClr val="449C85"/>
      </a:accent2>
      <a:accent3>
        <a:srgbClr val="A8CB7B"/>
      </a:accent3>
      <a:accent4>
        <a:srgbClr val="AEABAB"/>
      </a:accent4>
      <a:accent5>
        <a:srgbClr val="262626"/>
      </a:accent5>
      <a:accent6>
        <a:srgbClr val="0B3732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3635A"/>
      </a:accent1>
      <a:accent2>
        <a:srgbClr val="449C85"/>
      </a:accent2>
      <a:accent3>
        <a:srgbClr val="A8CB7B"/>
      </a:accent3>
      <a:accent4>
        <a:srgbClr val="AEABAB"/>
      </a:accent4>
      <a:accent5>
        <a:srgbClr val="262626"/>
      </a:accent5>
      <a:accent6>
        <a:srgbClr val="0B3732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4721</TotalTime>
  <Words>267</Words>
  <Application>Microsoft Office PowerPoint</Application>
  <PresentationFormat>Widescreen</PresentationFormat>
  <Paragraphs>71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Century Gothic</vt:lpstr>
      <vt:lpstr>Office Theme</vt:lpstr>
      <vt:lpstr>New Apprenticeships </vt:lpstr>
      <vt:lpstr>Information</vt:lpstr>
      <vt:lpstr>10 Apprenticeship Myths Busted  </vt:lpstr>
      <vt:lpstr>New Apprenticeships in Ireland  </vt:lpstr>
      <vt:lpstr>New Apprenticeships in Further Education and Training (FET)  </vt:lpstr>
      <vt:lpstr>Sales Apprenticeship  </vt:lpstr>
      <vt:lpstr>SALES APPRENTICESHIP EMPLOYERS</vt:lpstr>
      <vt:lpstr>Workplace Mentors</vt:lpstr>
      <vt:lpstr>Anatomy of a sales apprenticeship graduate</vt:lpstr>
      <vt:lpstr>Our website</vt:lpstr>
      <vt:lpstr>Thank you</vt:lpstr>
      <vt:lpstr>Any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Siobhan Magner</dc:creator>
  <cp:lastModifiedBy>Jessica Dunne</cp:lastModifiedBy>
  <cp:revision>39</cp:revision>
  <dcterms:modified xsi:type="dcterms:W3CDTF">2021-11-26T12:53:12Z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531A2101-A1C1-4AC9-BA33-A111A4FDF9AF</vt:lpwstr>
  </property>
  <property fmtid="{D5CDD505-2E9C-101B-9397-08002B2CF9AE}" pid="3" name="ArticulatePath">
    <vt:lpwstr>AHEAD 2021 November</vt:lpwstr>
  </property>
</Properties>
</file>