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custDataLst>
    <p:tags r:id="rId19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jHgsIOxfJFP5k/FcuWZWGa7FFC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03" autoAdjust="0"/>
  </p:normalViewPr>
  <p:slideViewPr>
    <p:cSldViewPr snapToGrid="0">
      <p:cViewPr varScale="1">
        <p:scale>
          <a:sx n="63" d="100"/>
          <a:sy n="63" d="100"/>
        </p:scale>
        <p:origin x="32" y="188"/>
      </p:cViewPr>
      <p:guideLst/>
    </p:cSldViewPr>
  </p:slideViewPr>
  <p:outlineViewPr>
    <p:cViewPr>
      <p:scale>
        <a:sx n="33" d="100"/>
        <a:sy n="33" d="100"/>
      </p:scale>
      <p:origin x="0" y="-165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040794380274068E-2"/>
          <c:y val="0.11504737522193978"/>
          <c:w val="0.88882574242768231"/>
          <c:h val="0.864826252554672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Students with Disabilities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3608</c:v>
                </c:pt>
                <c:pt idx="1">
                  <c:v>4853</c:v>
                </c:pt>
                <c:pt idx="2">
                  <c:v>6321</c:v>
                </c:pt>
                <c:pt idx="3">
                  <c:v>6932</c:v>
                </c:pt>
                <c:pt idx="4">
                  <c:v>7957</c:v>
                </c:pt>
                <c:pt idx="5">
                  <c:v>9082</c:v>
                </c:pt>
                <c:pt idx="6">
                  <c:v>9694</c:v>
                </c:pt>
                <c:pt idx="7">
                  <c:v>10773</c:v>
                </c:pt>
                <c:pt idx="8">
                  <c:v>11224</c:v>
                </c:pt>
                <c:pt idx="9">
                  <c:v>12630</c:v>
                </c:pt>
                <c:pt idx="10">
                  <c:v>14720</c:v>
                </c:pt>
                <c:pt idx="11">
                  <c:v>15696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69-4BAE-A090-35B880B091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322493504"/>
        <c:axId val="322493112"/>
      </c:barChart>
      <c:catAx>
        <c:axId val="322493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93112"/>
        <c:crosses val="autoZero"/>
        <c:auto val="1"/>
        <c:lblAlgn val="ctr"/>
        <c:lblOffset val="100"/>
        <c:noMultiLvlLbl val="0"/>
      </c:catAx>
      <c:valAx>
        <c:axId val="3224931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2493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hannah</a:t>
            </a:r>
            <a:endParaRPr/>
          </a:p>
        </p:txBody>
      </p:sp>
      <p:sp>
        <p:nvSpPr>
          <p:cNvPr id="80" name="Google Shape;8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Bukky</a:t>
            </a:r>
            <a:endParaRPr/>
          </a:p>
        </p:txBody>
      </p:sp>
      <p:sp>
        <p:nvSpPr>
          <p:cNvPr id="86" name="Google Shape;8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Hannah</a:t>
            </a:r>
            <a:endParaRPr/>
          </a:p>
        </p:txBody>
      </p:sp>
      <p:sp>
        <p:nvSpPr>
          <p:cNvPr id="93" name="Google Shape;9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Hannah</a:t>
            </a:r>
            <a:endParaRPr/>
          </a:p>
        </p:txBody>
      </p:sp>
      <p:sp>
        <p:nvSpPr>
          <p:cNvPr id="99" name="Google Shape;9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Hannah</a:t>
            </a:r>
            <a:endParaRPr/>
          </a:p>
        </p:txBody>
      </p:sp>
      <p:sp>
        <p:nvSpPr>
          <p:cNvPr id="106" name="Google Shape;10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Hannah</a:t>
            </a:r>
            <a:endParaRPr/>
          </a:p>
        </p:txBody>
      </p:sp>
      <p:sp>
        <p:nvSpPr>
          <p:cNvPr id="113" name="Google Shape;113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Bukky</a:t>
            </a:r>
            <a:endParaRPr/>
          </a:p>
        </p:txBody>
      </p:sp>
      <p:sp>
        <p:nvSpPr>
          <p:cNvPr id="121" name="Google Shape;121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Hannah &amp; Bukky</a:t>
            </a:r>
            <a:endParaRPr/>
          </a:p>
        </p:txBody>
      </p:sp>
      <p:sp>
        <p:nvSpPr>
          <p:cNvPr id="131" name="Google Shape;131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Bukky</a:t>
            </a:r>
            <a:endParaRPr/>
          </a:p>
        </p:txBody>
      </p:sp>
      <p:sp>
        <p:nvSpPr>
          <p:cNvPr id="142" name="Google Shape;142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Bukky</a:t>
            </a:r>
            <a:endParaRPr/>
          </a:p>
        </p:txBody>
      </p:sp>
      <p:sp>
        <p:nvSpPr>
          <p:cNvPr id="152" name="Google Shape;152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Hannah</a:t>
            </a:r>
            <a:endParaRPr/>
          </a:p>
        </p:txBody>
      </p:sp>
      <p:sp>
        <p:nvSpPr>
          <p:cNvPr id="162" name="Google Shape;162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wentieth Centur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4_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Google Shape;33;p22"/>
          <p:cNvCxnSpPr/>
          <p:nvPr/>
        </p:nvCxnSpPr>
        <p:spPr>
          <a:xfrm>
            <a:off x="1662642" y="2399970"/>
            <a:ext cx="879852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" name="Google Shape;34;p22"/>
          <p:cNvSpPr txBox="1">
            <a:spLocks noGrp="1"/>
          </p:cNvSpPr>
          <p:nvPr>
            <p:ph type="body" idx="1"/>
          </p:nvPr>
        </p:nvSpPr>
        <p:spPr>
          <a:xfrm>
            <a:off x="1533525" y="4279900"/>
            <a:ext cx="4886325" cy="1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3pPr>
            <a:lvl4pPr marL="1828800" lvl="3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4pPr>
            <a:lvl5pPr marL="2286000" lvl="4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title"/>
          </p:nvPr>
        </p:nvSpPr>
        <p:spPr>
          <a:xfrm>
            <a:off x="1676400" y="105345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2"/>
          </p:nvPr>
        </p:nvSpPr>
        <p:spPr>
          <a:xfrm>
            <a:off x="5781675" y="2773363"/>
            <a:ext cx="4679950" cy="803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wentieth Centur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6" name="Google Shape;56;p28"/>
          <p:cNvSpPr txBox="1">
            <a:spLocks noGrp="1"/>
          </p:cNvSpPr>
          <p:nvPr>
            <p:ph type="body" idx="2"/>
          </p:nvPr>
        </p:nvSpPr>
        <p:spPr>
          <a:xfrm>
            <a:off x="839788" y="2352502"/>
            <a:ext cx="3932237" cy="3516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2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www.ahead.ie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  <a:defRPr sz="4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9"/>
          <p:cNvSpPr/>
          <p:nvPr/>
        </p:nvSpPr>
        <p:spPr>
          <a:xfrm>
            <a:off x="0" y="5875283"/>
            <a:ext cx="12192000" cy="984353"/>
          </a:xfrm>
          <a:prstGeom prst="rect">
            <a:avLst/>
          </a:prstGeom>
          <a:solidFill>
            <a:srgbClr val="2C59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9"/>
          <p:cNvSpPr txBox="1"/>
          <p:nvPr/>
        </p:nvSpPr>
        <p:spPr>
          <a:xfrm>
            <a:off x="7376411" y="6174341"/>
            <a:ext cx="2049010" cy="54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GB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@aheadireland	</a:t>
            </a: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14;p19"/>
          <p:cNvGrpSpPr/>
          <p:nvPr/>
        </p:nvGrpSpPr>
        <p:grpSpPr>
          <a:xfrm>
            <a:off x="4024817" y="5877959"/>
            <a:ext cx="984353" cy="984353"/>
            <a:chOff x="4100431" y="5877959"/>
            <a:chExt cx="984353" cy="984353"/>
          </a:xfrm>
        </p:grpSpPr>
        <p:sp>
          <p:nvSpPr>
            <p:cNvPr id="15" name="Google Shape;15;p19"/>
            <p:cNvSpPr/>
            <p:nvPr/>
          </p:nvSpPr>
          <p:spPr>
            <a:xfrm>
              <a:off x="4100431" y="5877959"/>
              <a:ext cx="984353" cy="984353"/>
            </a:xfrm>
            <a:prstGeom prst="rtTriangle">
              <a:avLst/>
            </a:prstGeom>
            <a:solidFill>
              <a:srgbClr val="6C979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6" name="Google Shape;16;p19" descr="Facebook Logo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4278514" y="6210633"/>
              <a:ext cx="273037" cy="5233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" name="Google Shape;17;p19"/>
          <p:cNvSpPr txBox="1"/>
          <p:nvPr/>
        </p:nvSpPr>
        <p:spPr>
          <a:xfrm>
            <a:off x="4712990" y="6174341"/>
            <a:ext cx="1562581" cy="4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GB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/AHEADireland		</a:t>
            </a: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9"/>
          <p:cNvSpPr txBox="1"/>
          <p:nvPr/>
        </p:nvSpPr>
        <p:spPr>
          <a:xfrm>
            <a:off x="10035304" y="6174341"/>
            <a:ext cx="2343807" cy="677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GB" sz="180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www.ahead.ie</a:t>
            </a:r>
            <a:r>
              <a:rPr lang="en-GB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19" descr="AHEAD logo in white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285901" y="6167491"/>
            <a:ext cx="3243397" cy="3999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oogle Shape;20;p19"/>
          <p:cNvGrpSpPr/>
          <p:nvPr/>
        </p:nvGrpSpPr>
        <p:grpSpPr>
          <a:xfrm>
            <a:off x="6593302" y="5882131"/>
            <a:ext cx="984353" cy="984353"/>
            <a:chOff x="6276684" y="5882131"/>
            <a:chExt cx="984353" cy="984353"/>
          </a:xfrm>
        </p:grpSpPr>
        <p:sp>
          <p:nvSpPr>
            <p:cNvPr id="21" name="Google Shape;21;p19"/>
            <p:cNvSpPr/>
            <p:nvPr/>
          </p:nvSpPr>
          <p:spPr>
            <a:xfrm>
              <a:off x="6276684" y="5882131"/>
              <a:ext cx="984353" cy="984353"/>
            </a:xfrm>
            <a:prstGeom prst="rtTriangle">
              <a:avLst/>
            </a:prstGeom>
            <a:solidFill>
              <a:srgbClr val="6C979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" name="Google Shape;22;p19" descr="Twitter Logo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6463795" y="6248021"/>
              <a:ext cx="551457" cy="44855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" name="Google Shape;23;p19"/>
          <p:cNvGrpSpPr/>
          <p:nvPr/>
        </p:nvGrpSpPr>
        <p:grpSpPr>
          <a:xfrm>
            <a:off x="9458125" y="5881212"/>
            <a:ext cx="984353" cy="984353"/>
            <a:chOff x="8966296" y="5881212"/>
            <a:chExt cx="984353" cy="984353"/>
          </a:xfrm>
        </p:grpSpPr>
        <p:sp>
          <p:nvSpPr>
            <p:cNvPr id="24" name="Google Shape;24;p19"/>
            <p:cNvSpPr/>
            <p:nvPr/>
          </p:nvSpPr>
          <p:spPr>
            <a:xfrm>
              <a:off x="8966296" y="5881212"/>
              <a:ext cx="984353" cy="984353"/>
            </a:xfrm>
            <a:prstGeom prst="rtTriangle">
              <a:avLst/>
            </a:prstGeom>
            <a:solidFill>
              <a:srgbClr val="6C979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5" name="Google Shape;25;p19" descr="Website logo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9152681" y="6146034"/>
              <a:ext cx="415636" cy="48280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head.ie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"/>
          <p:cNvSpPr txBox="1">
            <a:spLocks noGrp="1"/>
          </p:cNvSpPr>
          <p:nvPr>
            <p:ph type="ctrTitle"/>
          </p:nvPr>
        </p:nvSpPr>
        <p:spPr>
          <a:xfrm>
            <a:off x="523188" y="834252"/>
            <a:ext cx="6708043" cy="181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wentieth Century"/>
              <a:buNone/>
            </a:pPr>
            <a:r>
              <a:rPr lang="en-GB" dirty="0"/>
              <a:t>Getting the Most from College Life</a:t>
            </a:r>
            <a:endParaRPr dirty="0"/>
          </a:p>
        </p:txBody>
      </p:sp>
      <p:sp>
        <p:nvSpPr>
          <p:cNvPr id="73" name="Google Shape;73;p1"/>
          <p:cNvSpPr txBox="1">
            <a:spLocks noGrp="1"/>
          </p:cNvSpPr>
          <p:nvPr>
            <p:ph type="subTitle" idx="1"/>
          </p:nvPr>
        </p:nvSpPr>
        <p:spPr>
          <a:xfrm>
            <a:off x="523188" y="3659188"/>
            <a:ext cx="6528826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 dirty="0"/>
              <a:t>Hannah Kelly (AHEAD) &amp; </a:t>
            </a:r>
            <a:r>
              <a:rPr lang="en-GB" dirty="0" err="1"/>
              <a:t>Bukky</a:t>
            </a:r>
            <a:r>
              <a:rPr lang="en-GB" dirty="0"/>
              <a:t> Adebowale (USI)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pic>
        <p:nvPicPr>
          <p:cNvPr id="74" name="Google Shape;74;p1" descr="Diverse group of learner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70611" y="937912"/>
            <a:ext cx="3493036" cy="2046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" descr="AHEAD Logo - creating inclusive environments in education and employment for people with disabiliti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70612" y="3749299"/>
            <a:ext cx="3564164" cy="9663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" name="Google Shape;76;p1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7391596" y="746502"/>
            <a:ext cx="0" cy="447675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" descr="Accessing College: Info on admission routes, how to apply, publications. Through publications, website, helpine&#10;3RD Level: Info on getting support, self advocacy, disclosure through website, seminars.&#10;Employment: Info on disclosure, prep for work and legislation through our work placement programme, website, annual careers fair." title="What we do - AHEA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255183" y="217940"/>
            <a:ext cx="10076675" cy="56681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873AC4-B895-4AD6-BA97-1BA492E02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56" y="0"/>
            <a:ext cx="10515600" cy="1325563"/>
          </a:xfrm>
        </p:spPr>
        <p:txBody>
          <a:bodyPr/>
          <a:lstStyle/>
          <a:p>
            <a:r>
              <a:rPr lang="en-IE" dirty="0"/>
              <a:t>What we do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</a:pPr>
            <a:r>
              <a:rPr lang="en-GB" dirty="0"/>
              <a:t>The Union of Students in Ireland </a:t>
            </a:r>
            <a:endParaRPr dirty="0"/>
          </a:p>
        </p:txBody>
      </p:sp>
      <p:sp>
        <p:nvSpPr>
          <p:cNvPr id="89" name="Google Shape;89;p3"/>
          <p:cNvSpPr txBox="1">
            <a:spLocks noGrp="1"/>
          </p:cNvSpPr>
          <p:nvPr>
            <p:ph type="body" idx="1"/>
          </p:nvPr>
        </p:nvSpPr>
        <p:spPr>
          <a:xfrm>
            <a:off x="838200" y="1370850"/>
            <a:ext cx="8657492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-GB" sz="2400"/>
              <a:t>The Union of Students in Ireland (USI) is the sole </a:t>
            </a:r>
            <a:br>
              <a:rPr lang="en-GB" sz="2400"/>
            </a:br>
            <a:r>
              <a:rPr lang="en-GB" sz="2400"/>
              <a:t>representative body for students in Ireland.​</a:t>
            </a:r>
            <a:endParaRPr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24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-GB" sz="2400">
                <a:solidFill>
                  <a:schemeClr val="dk2"/>
                </a:solidFill>
              </a:rPr>
              <a:t>USI represents 374,000 students in over thirty member colleges across Ireland, North and South.​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240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-GB" sz="2400"/>
              <a:t>Throughout its history, USI has worked relentlessly in the pursuit of student rights in all areas of the student experience. ​</a:t>
            </a:r>
            <a:endParaRPr/>
          </a:p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240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-GB" sz="2400">
                <a:solidFill>
                  <a:schemeClr val="dk2"/>
                </a:solidFill>
              </a:rPr>
              <a:t>The goal of USI is to work for the rights of students and a fair and equal third-level education system in Ireland.</a:t>
            </a:r>
            <a:endParaRPr sz="24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" name="Google Shape;95;p4" descr="graph of rising numbers of students with disabilities - 2008 had 3,608 students and in 2019 15,696."/>
          <p:cNvGraphicFramePr/>
          <p:nvPr>
            <p:extLst>
              <p:ext uri="{D42A27DB-BD31-4B8C-83A1-F6EECF244321}">
                <p14:modId xmlns:p14="http://schemas.microsoft.com/office/powerpoint/2010/main" val="2267679010"/>
              </p:ext>
            </p:extLst>
          </p:nvPr>
        </p:nvGraphicFramePr>
        <p:xfrm>
          <a:off x="644235" y="568036"/>
          <a:ext cx="11118273" cy="4583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849346B-D02C-4194-8FCE-FF664E364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rtl="0"/>
            <a:r>
              <a:rPr lang="en-GB" sz="3200" b="0" i="0" kern="1200" spc="0" baseline="0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Number of Students with Disabilities</a:t>
            </a:r>
            <a:endParaRPr lang="en-IE" sz="6600" dirty="0">
              <a:effectLst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5" descr="37.7% - Specific learning difficulty, 16.1% - mental health, 11.6% ongoing illness, 6.9% autism, 6.5% DCD, 6.3% Physical disability, 5% - ADD/ADHD, 4.8 Neurological/Speech and Language, 2.6% - Deaf/Hard of Hearing, 1.8% Blind/Visually impaired, 0.7% - Other." title="Breakdown on students registered with disability support/acess office by category of disability"/>
          <p:cNvPicPr preferRelativeResize="0"/>
          <p:nvPr/>
        </p:nvPicPr>
        <p:blipFill rotWithShape="1">
          <a:blip r:embed="rId4">
            <a:alphaModFix/>
          </a:blip>
          <a:srcRect r="10332"/>
          <a:stretch/>
        </p:blipFill>
        <p:spPr>
          <a:xfrm>
            <a:off x="4641273" y="530523"/>
            <a:ext cx="6788727" cy="483602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2FE67C-0F82-4174-B8A3-2A553147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47" y="659486"/>
            <a:ext cx="3803073" cy="1325563"/>
          </a:xfrm>
        </p:spPr>
        <p:txBody>
          <a:bodyPr>
            <a:normAutofit fontScale="90000"/>
          </a:bodyPr>
          <a:lstStyle/>
          <a:p>
            <a:pPr rtl="0"/>
            <a:r>
              <a:rPr lang="en-GB" sz="4800" b="0" i="0" dirty="0">
                <a:solidFill>
                  <a:srgbClr val="000000"/>
                </a:solidFill>
                <a:effectLst/>
                <a:latin typeface="Twentieth Century"/>
                <a:ea typeface="Twentieth Century"/>
                <a:cs typeface="Twentieth Century"/>
              </a:rPr>
              <a:t>Breakdown of disabilities </a:t>
            </a:r>
            <a:endParaRPr lang="en-IE" dirty="0">
              <a:effectLst/>
            </a:endParaRPr>
          </a:p>
          <a:p>
            <a:endParaRPr lang="en-IE" dirty="0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</a:pPr>
            <a:r>
              <a:rPr lang="en-GB"/>
              <a:t>Supports - GetAHEAD Programme</a:t>
            </a:r>
            <a:endParaRPr/>
          </a:p>
        </p:txBody>
      </p:sp>
      <p:sp>
        <p:nvSpPr>
          <p:cNvPr id="109" name="Google Shape;109;p7"/>
          <p:cNvSpPr txBox="1">
            <a:spLocks noGrp="1"/>
          </p:cNvSpPr>
          <p:nvPr>
            <p:ph type="body" idx="1"/>
          </p:nvPr>
        </p:nvSpPr>
        <p:spPr>
          <a:xfrm>
            <a:off x="838200" y="1526686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A network of student and graduates with disabilities currently making the transition from third-level education to full time employment.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</a:pPr>
            <a:r>
              <a:rPr lang="en-GB">
                <a:solidFill>
                  <a:schemeClr val="dk2"/>
                </a:solidFill>
              </a:rPr>
              <a:t>Upskill students/graduates with disabilities by providing training events, information and resources including;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Interview preparation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GB">
                <a:solidFill>
                  <a:schemeClr val="dk2"/>
                </a:solidFill>
              </a:rPr>
              <a:t>CV Writing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Networking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GB">
                <a:solidFill>
                  <a:schemeClr val="dk2"/>
                </a:solidFill>
              </a:rPr>
              <a:t>Using Reasonable Accommodations/AT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Legislation/Grants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GB">
                <a:solidFill>
                  <a:schemeClr val="dk2"/>
                </a:solidFill>
              </a:rPr>
              <a:t>Disclosure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</a:pPr>
            <a:r>
              <a:rPr lang="en-GB"/>
              <a:t>Supports - Your Disability/Access Office</a:t>
            </a:r>
            <a:endParaRPr/>
          </a:p>
        </p:txBody>
      </p:sp>
      <p:sp>
        <p:nvSpPr>
          <p:cNvPr id="116" name="Google Shape;116;p8"/>
          <p:cNvSpPr txBox="1">
            <a:spLocks noGrp="1"/>
          </p:cNvSpPr>
          <p:nvPr>
            <p:ph type="body" idx="1"/>
          </p:nvPr>
        </p:nvSpPr>
        <p:spPr>
          <a:xfrm>
            <a:off x="838200" y="1825626"/>
            <a:ext cx="9246325" cy="4453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Orientation to DARE students</a:t>
            </a:r>
            <a:br>
              <a:rPr lang="en-GB">
                <a:latin typeface="Calibri"/>
                <a:ea typeface="Calibri"/>
                <a:cs typeface="Calibri"/>
                <a:sym typeface="Calibri"/>
              </a:rPr>
            </a:b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</a:pPr>
            <a:r>
              <a:rPr lang="en-GB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If not DARE, register as soon as possible</a:t>
            </a:r>
            <a:r>
              <a:rPr lang="en-GB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GB">
                <a:latin typeface="Calibri"/>
                <a:ea typeface="Calibri"/>
                <a:cs typeface="Calibri"/>
                <a:sym typeface="Calibri"/>
              </a:rPr>
            </a:b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 Needs Assessment- less stress on you</a:t>
            </a:r>
            <a:br>
              <a:rPr lang="en-GB">
                <a:latin typeface="Calibri"/>
                <a:ea typeface="Calibri"/>
                <a:cs typeface="Calibri"/>
                <a:sym typeface="Calibri"/>
              </a:rPr>
            </a:b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</a:pPr>
            <a:r>
              <a:rPr lang="en-GB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Apply for Fund for Students with Disabilities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17" name="Google Shape;117;p8" descr="Disability Service Centre - Sig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46720" y="1248410"/>
            <a:ext cx="3738457" cy="2803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"/>
          <p:cNvSpPr txBox="1">
            <a:spLocks noGrp="1"/>
          </p:cNvSpPr>
          <p:nvPr>
            <p:ph type="title"/>
          </p:nvPr>
        </p:nvSpPr>
        <p:spPr>
          <a:xfrm>
            <a:off x="570300" y="2713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</a:pPr>
            <a:r>
              <a:rPr lang="en-GB"/>
              <a:t>Supports – Your Student Union </a:t>
            </a:r>
            <a:endParaRPr/>
          </a:p>
        </p:txBody>
      </p:sp>
      <p:sp>
        <p:nvSpPr>
          <p:cNvPr id="124" name="Google Shape;124;p9"/>
          <p:cNvSpPr txBox="1">
            <a:spLocks noGrp="1"/>
          </p:cNvSpPr>
          <p:nvPr>
            <p:ph type="body" idx="1"/>
          </p:nvPr>
        </p:nvSpPr>
        <p:spPr>
          <a:xfrm>
            <a:off x="289025" y="1843100"/>
            <a:ext cx="6934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/>
              <a:t>Every College has a Students’ Union which represents students within the College, provides support and organises events and information campaigns for students. </a:t>
            </a:r>
            <a:endParaRPr/>
          </a:p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</a:pPr>
            <a:r>
              <a:rPr lang="en-GB">
                <a:solidFill>
                  <a:schemeClr val="dk2"/>
                </a:solidFill>
              </a:rPr>
              <a:t>Your SU represents you at a College level and can highlight the issues you’re facing - reach out to them.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25" name="Google Shape;125;p9" descr="NCI SU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8725" y="3228425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9" descr="NUI Galway SU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72129" y="3786674"/>
            <a:ext cx="2819870" cy="1325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9" descr="USI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39401" y="839275"/>
            <a:ext cx="3250082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"/>
          <p:cNvSpPr txBox="1">
            <a:spLocks noGrp="1"/>
          </p:cNvSpPr>
          <p:nvPr>
            <p:ph type="title"/>
          </p:nvPr>
        </p:nvSpPr>
        <p:spPr>
          <a:xfrm>
            <a:off x="662775" y="14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</a:pPr>
            <a:r>
              <a:rPr lang="en-GB" dirty="0"/>
              <a:t>Power of Disability Conference</a:t>
            </a:r>
            <a:endParaRPr dirty="0"/>
          </a:p>
        </p:txBody>
      </p:sp>
      <p:sp>
        <p:nvSpPr>
          <p:cNvPr id="134" name="Google Shape;134;p10"/>
          <p:cNvSpPr txBox="1">
            <a:spLocks noGrp="1"/>
          </p:cNvSpPr>
          <p:nvPr>
            <p:ph type="body" idx="1"/>
          </p:nvPr>
        </p:nvSpPr>
        <p:spPr>
          <a:xfrm>
            <a:off x="497528" y="1609485"/>
            <a:ext cx="4204200" cy="37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dirty="0"/>
              <a:t>Annual Student Led conference for students with disabilities</a:t>
            </a:r>
            <a:endParaRPr dirty="0"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228600" lvl="0" indent="-165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dirty="0"/>
              <a:t>Last year over 400 students registered</a:t>
            </a:r>
            <a:endParaRPr dirty="0"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228600" lvl="0" indent="-165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dirty="0"/>
              <a:t>Focus on education and constructive advocacy</a:t>
            </a:r>
            <a:endParaRPr dirty="0"/>
          </a:p>
        </p:txBody>
      </p:sp>
      <p:sp>
        <p:nvSpPr>
          <p:cNvPr id="135" name="Google Shape;135;p10"/>
          <p:cNvSpPr/>
          <p:nvPr/>
        </p:nvSpPr>
        <p:spPr>
          <a:xfrm>
            <a:off x="7847556" y="1045493"/>
            <a:ext cx="4240060" cy="1281125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500" i="1" dirty="0">
                <a:solidFill>
                  <a:schemeClr val="tx1"/>
                </a:solidFill>
              </a:rPr>
              <a:t>It was great to hear other people with the same issues, I’m not alone</a:t>
            </a:r>
            <a:endParaRPr sz="1500" i="1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136" name="Google Shape;136;p10"/>
          <p:cNvSpPr/>
          <p:nvPr/>
        </p:nvSpPr>
        <p:spPr>
          <a:xfrm>
            <a:off x="4448767" y="1216640"/>
            <a:ext cx="2872696" cy="3154944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i="1" dirty="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i="1"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600" i="1" dirty="0">
                <a:solidFill>
                  <a:schemeClr val="tx1"/>
                </a:solidFill>
              </a:rPr>
              <a:t>I just feel so not alone after this, I feel really heard and encouraged. After months of feeling isolated with my learning difficulties, it just feels really nice. </a:t>
            </a:r>
            <a:endParaRPr sz="1600" i="1"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i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37" name="Google Shape;137;p10"/>
          <p:cNvSpPr/>
          <p:nvPr/>
        </p:nvSpPr>
        <p:spPr>
          <a:xfrm>
            <a:off x="7847556" y="2417538"/>
            <a:ext cx="4240060" cy="172417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 i="1" dirty="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 i="1" dirty="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 i="1" dirty="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i="1" dirty="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i="1" dirty="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600" i="1" dirty="0">
                <a:solidFill>
                  <a:schemeClr val="tx1"/>
                </a:solidFill>
              </a:rPr>
              <a:t>I just feel so not alone after this, I feel really heard and encouraged. After months of feeling isolated with my learning difficulties, it just feels really nice. </a:t>
            </a:r>
            <a:endParaRPr sz="1600" i="1"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 i="1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 i="1" dirty="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500" i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38" name="Google Shape;138;p10"/>
          <p:cNvSpPr/>
          <p:nvPr/>
        </p:nvSpPr>
        <p:spPr>
          <a:xfrm>
            <a:off x="4448766" y="4618450"/>
            <a:ext cx="7551167" cy="85830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i="1"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 i="1"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800" i="1" dirty="0">
                <a:solidFill>
                  <a:schemeClr val="tx1"/>
                </a:solidFill>
              </a:rPr>
              <a:t>This will help me to advocate what I need throughout my time in college</a:t>
            </a:r>
            <a:endParaRPr sz="1800" i="1"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i="1"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 i="1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</a:pPr>
            <a:r>
              <a:rPr lang="en-GB"/>
              <a:t>Get Involved – Clubs and Societies</a:t>
            </a:r>
            <a:endParaRPr/>
          </a:p>
        </p:txBody>
      </p:sp>
      <p:sp>
        <p:nvSpPr>
          <p:cNvPr id="145" name="Google Shape;145;p11"/>
          <p:cNvSpPr txBox="1">
            <a:spLocks noGrp="1"/>
          </p:cNvSpPr>
          <p:nvPr>
            <p:ph type="body" idx="1"/>
          </p:nvPr>
        </p:nvSpPr>
        <p:spPr>
          <a:xfrm>
            <a:off x="514208" y="1461034"/>
            <a:ext cx="7618677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57200" lvl="0" indent="-3111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50193"/>
              <a:buChar char="•"/>
            </a:pPr>
            <a:r>
              <a:rPr lang="en-GB" dirty="0">
                <a:solidFill>
                  <a:schemeClr val="dk2"/>
                </a:solidFill>
              </a:rPr>
              <a:t>Clubs and Societies are a place to develop friendships, </a:t>
            </a:r>
            <a:br>
              <a:rPr lang="en-GB" dirty="0">
                <a:solidFill>
                  <a:schemeClr val="dk2"/>
                </a:solidFill>
              </a:rPr>
            </a:br>
            <a:r>
              <a:rPr lang="en-GB" dirty="0">
                <a:solidFill>
                  <a:schemeClr val="dk2"/>
                </a:solidFill>
              </a:rPr>
              <a:t>allow for personal growth, career development and </a:t>
            </a:r>
            <a:br>
              <a:rPr lang="en-GB" dirty="0">
                <a:solidFill>
                  <a:schemeClr val="dk2"/>
                </a:solidFill>
              </a:rPr>
            </a:br>
            <a:r>
              <a:rPr lang="en-GB" dirty="0">
                <a:solidFill>
                  <a:schemeClr val="dk2"/>
                </a:solidFill>
              </a:rPr>
              <a:t>inclusion within groups of similar interests. </a:t>
            </a:r>
            <a:endParaRPr dirty="0">
              <a:solidFill>
                <a:schemeClr val="dk2"/>
              </a:solidFill>
            </a:endParaRPr>
          </a:p>
          <a:p>
            <a:pPr marL="457200" lvl="0" indent="-2286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193"/>
              <a:buNone/>
            </a:pPr>
            <a:endParaRPr dirty="0">
              <a:solidFill>
                <a:schemeClr val="dk2"/>
              </a:solidFill>
            </a:endParaRPr>
          </a:p>
          <a:p>
            <a:pPr marL="457200" lvl="0" indent="-3111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193"/>
              <a:buChar char="•"/>
            </a:pPr>
            <a:r>
              <a:rPr lang="en-GB" dirty="0"/>
              <a:t>Develop skills and talents that you may not able to learn or develop through normal third level education.</a:t>
            </a:r>
            <a:endParaRPr dirty="0"/>
          </a:p>
          <a:p>
            <a:pPr marL="457200" lvl="0" indent="-2286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193"/>
              <a:buNone/>
            </a:pPr>
            <a:endParaRPr dirty="0"/>
          </a:p>
          <a:p>
            <a:pPr marL="457200" lvl="0" indent="-3111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50193"/>
              <a:buChar char="•"/>
            </a:pPr>
            <a:r>
              <a:rPr lang="en-GB" dirty="0">
                <a:solidFill>
                  <a:schemeClr val="dk2"/>
                </a:solidFill>
              </a:rPr>
              <a:t>You are joining a group of like-minded people who will go forward to plan events together, have nights out together, raise </a:t>
            </a:r>
            <a:br>
              <a:rPr lang="en-GB" dirty="0">
                <a:solidFill>
                  <a:schemeClr val="dk2"/>
                </a:solidFill>
              </a:rPr>
            </a:br>
            <a:r>
              <a:rPr lang="en-GB" dirty="0">
                <a:solidFill>
                  <a:schemeClr val="dk2"/>
                </a:solidFill>
              </a:rPr>
              <a:t>money together and even travel to foreign countries </a:t>
            </a:r>
            <a:br>
              <a:rPr lang="en-GB" dirty="0">
                <a:solidFill>
                  <a:schemeClr val="dk2"/>
                </a:solidFill>
              </a:rPr>
            </a:br>
            <a:r>
              <a:rPr lang="en-GB" dirty="0">
                <a:solidFill>
                  <a:schemeClr val="dk2"/>
                </a:solidFill>
              </a:rPr>
              <a:t>together. </a:t>
            </a:r>
            <a:endParaRPr dirty="0">
              <a:solidFill>
                <a:schemeClr val="dk2"/>
              </a:solidFill>
            </a:endParaRPr>
          </a:p>
          <a:p>
            <a:pPr marL="457200" lvl="0" indent="-2286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193"/>
              <a:buNone/>
            </a:pPr>
            <a:endParaRPr dirty="0"/>
          </a:p>
          <a:p>
            <a:pPr marL="457200" lvl="0" indent="-3111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193"/>
              <a:buChar char="•"/>
            </a:pPr>
            <a:r>
              <a:rPr lang="en-GB" dirty="0"/>
              <a:t>They provide a world of opportunity and can open so </a:t>
            </a:r>
            <a:br>
              <a:rPr lang="en-GB" dirty="0"/>
            </a:br>
            <a:r>
              <a:rPr lang="en-GB" dirty="0"/>
              <a:t>many doors especially within the career field</a:t>
            </a:r>
            <a:r>
              <a:rPr lang="en-GB" dirty="0">
                <a:solidFill>
                  <a:schemeClr val="dk2"/>
                </a:solidFill>
              </a:rPr>
              <a:t>.</a:t>
            </a:r>
            <a:endParaRPr dirty="0">
              <a:solidFill>
                <a:schemeClr val="dk2"/>
              </a:solidFill>
            </a:endParaRPr>
          </a:p>
        </p:txBody>
      </p:sp>
      <p:pic>
        <p:nvPicPr>
          <p:cNvPr id="146" name="Google Shape;146;p11" descr="UCC Dance"/>
          <p:cNvPicPr preferRelativeResize="0"/>
          <p:nvPr/>
        </p:nvPicPr>
        <p:blipFill rotWithShape="1">
          <a:blip r:embed="rId3">
            <a:alphaModFix/>
          </a:blip>
          <a:srcRect t="21597" b="26869"/>
          <a:stretch/>
        </p:blipFill>
        <p:spPr>
          <a:xfrm>
            <a:off x="9880417" y="4285406"/>
            <a:ext cx="2143125" cy="11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1" descr="TU Dublin LGBTQ Societ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19201" y="3796934"/>
            <a:ext cx="2015300" cy="20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1" descr="Photo of college trampoline club holding up a banner, there is a mix of different students - about 20 people all in matching jumper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6637" y="1461034"/>
            <a:ext cx="2775341" cy="2343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</a:pPr>
            <a:r>
              <a:rPr lang="en-GB"/>
              <a:t>Get Involved – Clubs and Societies </a:t>
            </a:r>
            <a:endParaRPr/>
          </a:p>
        </p:txBody>
      </p:sp>
      <p:sp>
        <p:nvSpPr>
          <p:cNvPr id="155" name="Google Shape;155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60009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•"/>
            </a:pPr>
            <a:r>
              <a:rPr lang="en-GB" sz="29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Many colleges have their own specific disability clubs or societies: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914400" lvl="1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•"/>
            </a:pPr>
            <a:r>
              <a:rPr lang="en-GB" sz="2700" dirty="0">
                <a:latin typeface="Calibri"/>
                <a:ea typeface="Calibri"/>
                <a:cs typeface="Calibri"/>
                <a:sym typeface="Calibri"/>
              </a:rPr>
              <a:t>DCU </a:t>
            </a:r>
            <a:r>
              <a:rPr lang="en-GB" sz="2700" dirty="0" err="1">
                <a:latin typeface="Calibri"/>
                <a:ea typeface="Calibri"/>
                <a:cs typeface="Calibri"/>
                <a:sym typeface="Calibri"/>
              </a:rPr>
              <a:t>Neurodivergent</a:t>
            </a:r>
            <a:r>
              <a:rPr lang="en-GB" sz="2700" dirty="0">
                <a:latin typeface="Calibri"/>
                <a:ea typeface="Calibri"/>
                <a:cs typeface="Calibri"/>
                <a:sym typeface="Calibri"/>
              </a:rPr>
              <a:t> society</a:t>
            </a:r>
            <a:endParaRPr dirty="0"/>
          </a:p>
          <a:p>
            <a:pPr marL="914400" lvl="1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•"/>
            </a:pPr>
            <a:r>
              <a:rPr lang="en-GB" sz="27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NUIG IMPACTE Society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914400" lvl="1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•"/>
            </a:pPr>
            <a:r>
              <a:rPr lang="en-GB" sz="2700" dirty="0">
                <a:latin typeface="Calibri"/>
                <a:ea typeface="Calibri"/>
                <a:cs typeface="Calibri"/>
                <a:sym typeface="Calibri"/>
              </a:rPr>
              <a:t>Trinity Sign Language Society</a:t>
            </a:r>
            <a:br>
              <a:rPr lang="en-GB" sz="2700" dirty="0">
                <a:latin typeface="Calibri"/>
                <a:ea typeface="Calibri"/>
                <a:cs typeface="Calibri"/>
                <a:sym typeface="Calibri"/>
              </a:rPr>
            </a:br>
            <a:endParaRPr sz="27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•"/>
            </a:pPr>
            <a:r>
              <a:rPr lang="en-GB" sz="29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If there isn’t one in your college - you can make your own! 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156" name="Google Shape;156;p12" descr="Neurodivergent Society DCU. Above the text there is a colourful infinity symbol" title="DCU Neurodivergent Societ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50893" y="1398588"/>
            <a:ext cx="2391875" cy="233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2" descr="Sign Language Society, Trinity College Dublin. Three cartoon hands spell out I S L in Irish Sign Language" title="Trinity Sign Language Society Log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1312" y="1398588"/>
            <a:ext cx="2069066" cy="233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2" descr="IMPACTE, Inclusion and Motivation for Promoting Access Community Transform and Engagement. Creating a community of students with varying abilities" title="IMPACTE Society NUIG Log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38292" y="3848483"/>
            <a:ext cx="4042175" cy="132570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</a:pPr>
            <a:r>
              <a:rPr lang="en-GB"/>
              <a:t>Behind the Scenes - Allyship</a:t>
            </a:r>
            <a:endParaRPr/>
          </a:p>
        </p:txBody>
      </p:sp>
      <p:sp>
        <p:nvSpPr>
          <p:cNvPr id="165" name="Google Shape;165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3849000" cy="43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dirty="0"/>
              <a:t>Resource hub for SUs and Clubs and Society committees</a:t>
            </a:r>
            <a:endParaRPr dirty="0"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228600" lvl="0" indent="-165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Enables students to create more accessible and inclusive C&amp;S environments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66" name="Google Shape;166;p14" descr="Allyship Hub Content: Accessible socs, language and disability, accessible events, resources, disclosing disabilities, accessible comms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4725" y="1756538"/>
            <a:ext cx="6450300" cy="3634741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</a:pPr>
            <a:r>
              <a:rPr lang="en-GB"/>
              <a:t>Get Involved – Your Student Union</a:t>
            </a:r>
            <a:endParaRPr/>
          </a:p>
        </p:txBody>
      </p:sp>
      <p:sp>
        <p:nvSpPr>
          <p:cNvPr id="172" name="Google Shape;172;p15"/>
          <p:cNvSpPr txBox="1">
            <a:spLocks noGrp="1"/>
          </p:cNvSpPr>
          <p:nvPr>
            <p:ph type="body" idx="1"/>
          </p:nvPr>
        </p:nvSpPr>
        <p:spPr>
          <a:xfrm>
            <a:off x="838200" y="140067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Class Reps/Running for SU Positions</a:t>
            </a:r>
            <a:endParaRPr/>
          </a:p>
        </p:txBody>
      </p:sp>
      <p:pic>
        <p:nvPicPr>
          <p:cNvPr id="173" name="Google Shape;173;p15" descr="Poster encouraging students to run in MSU Academic rep electi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8873" y="1366250"/>
            <a:ext cx="4415201" cy="442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5" descr="Sabbat nomination - sample poster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3675" y="2300200"/>
            <a:ext cx="3398325" cy="340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</a:pPr>
            <a:r>
              <a:rPr lang="en-GB"/>
              <a:t>Behind the Scenes – Student Union Training</a:t>
            </a:r>
            <a:endParaRPr/>
          </a:p>
        </p:txBody>
      </p:sp>
      <p:pic>
        <p:nvPicPr>
          <p:cNvPr id="180" name="Google Shape;180;p16" descr="Photo of getahead cooardintor presenting to USI Officer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1180" y="1779950"/>
            <a:ext cx="2821038" cy="3761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6" descr="Photo of getahead cooardintor presenting to USI Officer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10971" y="1779950"/>
            <a:ext cx="2807596" cy="3743461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6"/>
          <p:cNvSpPr txBox="1">
            <a:spLocks noGrp="1"/>
          </p:cNvSpPr>
          <p:nvPr>
            <p:ph type="body" idx="1"/>
          </p:nvPr>
        </p:nvSpPr>
        <p:spPr>
          <a:xfrm>
            <a:off x="838199" y="1779950"/>
            <a:ext cx="3725091" cy="3743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USI officers given Disability Awareness Training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Some committee members in Universities/Colleges given Disability Awareness Training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"/>
          <p:cNvSpPr txBox="1">
            <a:spLocks noGrp="1"/>
          </p:cNvSpPr>
          <p:nvPr>
            <p:ph type="title"/>
          </p:nvPr>
        </p:nvSpPr>
        <p:spPr>
          <a:xfrm>
            <a:off x="838200" y="1362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</a:pPr>
            <a:r>
              <a:rPr lang="en-GB"/>
              <a:t>Behind the Scenes – </a:t>
            </a:r>
            <a:endParaRPr/>
          </a:p>
        </p:txBody>
      </p:sp>
      <p:sp>
        <p:nvSpPr>
          <p:cNvPr id="188" name="Google Shape;188;p17"/>
          <p:cNvSpPr txBox="1">
            <a:spLocks noGrp="1"/>
          </p:cNvSpPr>
          <p:nvPr>
            <p:ph type="body" idx="1"/>
          </p:nvPr>
        </p:nvSpPr>
        <p:spPr>
          <a:xfrm>
            <a:off x="1806950" y="3104600"/>
            <a:ext cx="10018500" cy="3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Co-chaired (USI/AHEAD) student group - both FET and HE</a:t>
            </a:r>
            <a:endParaRPr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Raise issues on the ground to feed into our work</a:t>
            </a:r>
            <a:endParaRPr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Provide feedback/input on projects and events</a:t>
            </a:r>
            <a:endParaRPr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Highlighting good work in inclusive practice  </a:t>
            </a:r>
            <a:endParaRPr/>
          </a:p>
        </p:txBody>
      </p:sp>
      <p:pic>
        <p:nvPicPr>
          <p:cNvPr id="189" name="Google Shape;189;p17" descr="Student Advisory Group banne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6149" y="1142500"/>
            <a:ext cx="9541776" cy="190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"/>
          <p:cNvSpPr txBox="1">
            <a:spLocks noGrp="1"/>
          </p:cNvSpPr>
          <p:nvPr>
            <p:ph type="body" idx="1"/>
          </p:nvPr>
        </p:nvSpPr>
        <p:spPr>
          <a:xfrm>
            <a:off x="1533525" y="4279900"/>
            <a:ext cx="6279515" cy="1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Visit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www.ahead.ie</a:t>
            </a:r>
            <a:r>
              <a:rPr lang="en-GB"/>
              <a:t> for more information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Tweet us @AHEADireland</a:t>
            </a:r>
            <a:endParaRPr/>
          </a:p>
        </p:txBody>
      </p:sp>
      <p:sp>
        <p:nvSpPr>
          <p:cNvPr id="195" name="Google Shape;195;p18"/>
          <p:cNvSpPr txBox="1">
            <a:spLocks noGrp="1"/>
          </p:cNvSpPr>
          <p:nvPr>
            <p:ph type="title"/>
          </p:nvPr>
        </p:nvSpPr>
        <p:spPr>
          <a:xfrm>
            <a:off x="1676400" y="105345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</a:pPr>
            <a:r>
              <a:rPr lang="en-GB"/>
              <a:t>Thank you</a:t>
            </a:r>
            <a:endParaRPr/>
          </a:p>
        </p:txBody>
      </p:sp>
      <p:sp>
        <p:nvSpPr>
          <p:cNvPr id="196" name="Google Shape;196;p18"/>
          <p:cNvSpPr txBox="1">
            <a:spLocks noGrp="1"/>
          </p:cNvSpPr>
          <p:nvPr>
            <p:ph type="body" idx="2"/>
          </p:nvPr>
        </p:nvSpPr>
        <p:spPr>
          <a:xfrm>
            <a:off x="5761355" y="2625725"/>
            <a:ext cx="4679950" cy="803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Any questions?</a:t>
            </a:r>
            <a:endParaRPr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447</Words>
  <Application>Microsoft Office PowerPoint</Application>
  <PresentationFormat>Widescreen</PresentationFormat>
  <Paragraphs>112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Twentieth Century</vt:lpstr>
      <vt:lpstr>Office Theme</vt:lpstr>
      <vt:lpstr>Getting the Most from College Life</vt:lpstr>
      <vt:lpstr>What we do</vt:lpstr>
      <vt:lpstr>The Union of Students in Ireland </vt:lpstr>
      <vt:lpstr>Number of Students with Disabilities</vt:lpstr>
      <vt:lpstr>Breakdown of disabilities  </vt:lpstr>
      <vt:lpstr>Supports - GetAHEAD Programme</vt:lpstr>
      <vt:lpstr>Supports - Your Disability/Access Office</vt:lpstr>
      <vt:lpstr>Supports – Your Student Union </vt:lpstr>
      <vt:lpstr>Power of Disability Conference</vt:lpstr>
      <vt:lpstr>Get Involved – Clubs and Societies</vt:lpstr>
      <vt:lpstr>Get Involved – Clubs and Societies </vt:lpstr>
      <vt:lpstr>Behind the Scenes - Allyship</vt:lpstr>
      <vt:lpstr>Get Involved – Your Student Union</vt:lpstr>
      <vt:lpstr>Behind the Scenes – Student Union Training</vt:lpstr>
      <vt:lpstr>Behind the Scenes –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the Most from College Life</dc:title>
  <dc:creator>Dara Ryder</dc:creator>
  <cp:lastModifiedBy>Jessica Dunne</cp:lastModifiedBy>
  <cp:revision>3</cp:revision>
  <dcterms:created xsi:type="dcterms:W3CDTF">2018-04-13T09:57:38Z</dcterms:created>
  <dcterms:modified xsi:type="dcterms:W3CDTF">2021-11-26T13:10:10Z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95725FFA-EDBD-44D1-8FEE-7A272E4E4258</vt:lpwstr>
  </property>
  <property fmtid="{D5CDD505-2E9C-101B-9397-08002B2CF9AE}" pid="3" name="ArticulatePath">
    <vt:lpwstr>What is UDL</vt:lpwstr>
  </property>
</Properties>
</file>