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4" r:id="rId4"/>
    <p:sldMasterId id="2147483662" r:id="rId5"/>
  </p:sldMasterIdLst>
  <p:notesMasterIdLst>
    <p:notesMasterId r:id="rId19"/>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x="12192000" cy="6858000"/>
  <p:notesSz cx="6858000" cy="9144000"/>
  <p:embeddedFontLst>
    <p:embeddedFont>
      <p:font typeface="Century Gothic" panose="020B0502020202020204" pitchFamily="34" charset="0"/>
      <p:regular r:id="rId20"/>
      <p:bold r:id="rId21"/>
      <p:italic r:id="rId22"/>
      <p:boldItalic r:id="rId23"/>
    </p:embeddedFont>
    <p:embeddedFont>
      <p:font typeface="Comfortaa" panose="020B0604020202020204" charset="0"/>
      <p:regular r:id="rId24"/>
      <p:bold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610">
          <p15:clr>
            <a:srgbClr val="747775"/>
          </p15:clr>
        </p15:guide>
        <p15:guide id="2" pos="4452">
          <p15:clr>
            <a:srgbClr val="747775"/>
          </p15:clr>
        </p15:guide>
        <p15:guide id="3" pos="7380">
          <p15:clr>
            <a:srgbClr val="747775"/>
          </p15:clr>
        </p15:guide>
        <p15:guide id="4" orient="horz" pos="3538">
          <p15:clr>
            <a:srgbClr val="747775"/>
          </p15:clr>
        </p15:guide>
        <p15:guide id="5" pos="4139">
          <p15:clr>
            <a:srgbClr val="747775"/>
          </p15:clr>
        </p15:guide>
        <p15:guide id="6" pos="397">
          <p15:clr>
            <a:srgbClr val="747775"/>
          </p15:clr>
        </p15:guide>
        <p15:guide id="7" orient="horz" pos="2389">
          <p15:clr>
            <a:srgbClr val="747775"/>
          </p15:clr>
        </p15:guide>
        <p15:guide id="8" orient="horz" pos="1304">
          <p15:clr>
            <a:srgbClr val="747775"/>
          </p15:clr>
        </p15:guide>
        <p15:guide id="9" pos="4708">
          <p15:clr>
            <a:srgbClr val="747775"/>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7" roundtripDataSignature="AMtx7mhjGqO0FhfDMxeGbWatkJT5802T1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8EE4AA-F662-4B42-A168-85F4A23ADB71}" v="4" dt="2023-05-12T11:35:29.3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08" y="144"/>
      </p:cViewPr>
      <p:guideLst>
        <p:guide orient="horz" pos="610"/>
        <p:guide pos="4452"/>
        <p:guide pos="7380"/>
        <p:guide orient="horz" pos="3538"/>
        <p:guide pos="4139"/>
        <p:guide pos="397"/>
        <p:guide orient="horz" pos="2389"/>
        <p:guide orient="horz" pos="1304"/>
        <p:guide pos="470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font" Target="fonts/font2.fntdata"/><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font" Target="fonts/font6.fntdata"/><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font" Target="fonts/font1.fntdata"/><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font" Target="fonts/font5.fntdata"/><Relationship Id="rId32"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font" Target="fonts/font4.fntdata"/><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notesMaster" Target="notesMasters/notesMaster1.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font" Target="fonts/font3.fntdata"/><Relationship Id="rId27" Type="http://customschemas.google.com/relationships/presentationmetadata" Target="meta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drive.google.com/file/d/1QFzSSyfOG1Q2oU4oRM2Fhk1LOH-spgyb/view?usp=share_link"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23f93d41420_0_5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23f93d41420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23f3d185868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2" name="Google Shape;172;g23f3d185868_0_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23f3d185868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9" name="Google Shape;189;g23f3d185868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23f3d18586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23f3d18586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g23f93d41420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6" name="Google Shape;246;g23f93d41420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24030d26049_0_1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24030d26049_0_1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23f93d41420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1" name="Google Shape;91;g23f93d41420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0" name="Google Shape;100;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23f3d185868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g23f3d185868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23f910c1ab6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5" name="Google Shape;125;g23f910c1ab6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23f3d185868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6" name="Google Shape;146;g23f3d185868_0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23f3d185868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6" name="Google Shape;156;g23f3d185868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24030d26049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66670"/>
              </a:lnSpc>
              <a:spcBef>
                <a:spcPts val="0"/>
              </a:spcBef>
              <a:spcAft>
                <a:spcPts val="0"/>
              </a:spcAft>
              <a:buNone/>
            </a:pPr>
            <a:r>
              <a:rPr lang="en-US">
                <a:solidFill>
                  <a:srgbClr val="E06666"/>
                </a:solidFill>
              </a:rPr>
              <a:t>Learner agency </a:t>
            </a:r>
            <a:r>
              <a:rPr lang="en-US">
                <a:solidFill>
                  <a:srgbClr val="666666"/>
                </a:solidFill>
              </a:rPr>
              <a:t>is an intricate combination of students having a say in their experience (</a:t>
            </a:r>
            <a:r>
              <a:rPr lang="en-US">
                <a:solidFill>
                  <a:srgbClr val="3D85C6"/>
                </a:solidFill>
              </a:rPr>
              <a:t>voice</a:t>
            </a:r>
            <a:r>
              <a:rPr lang="en-US">
                <a:solidFill>
                  <a:srgbClr val="666666"/>
                </a:solidFill>
              </a:rPr>
              <a:t>), an active part in the decision-making about their learning experience (</a:t>
            </a:r>
            <a:r>
              <a:rPr lang="en-US">
                <a:solidFill>
                  <a:srgbClr val="3D85C6"/>
                </a:solidFill>
              </a:rPr>
              <a:t>choice</a:t>
            </a:r>
            <a:r>
              <a:rPr lang="en-US">
                <a:solidFill>
                  <a:srgbClr val="666666"/>
                </a:solidFill>
              </a:rPr>
              <a:t>) and they are personally invested in the process (</a:t>
            </a:r>
            <a:r>
              <a:rPr lang="en-US">
                <a:solidFill>
                  <a:srgbClr val="3D85C6"/>
                </a:solidFill>
              </a:rPr>
              <a:t>responsibility</a:t>
            </a:r>
            <a:r>
              <a:rPr lang="en-US">
                <a:solidFill>
                  <a:srgbClr val="666666"/>
                </a:solidFill>
              </a:rPr>
              <a:t>). </a:t>
            </a:r>
            <a:r>
              <a:rPr lang="en-US" sz="1000" i="1">
                <a:solidFill>
                  <a:srgbClr val="666666"/>
                </a:solidFill>
              </a:rPr>
              <a:t>(Adapted from the work of Chris Harte and Summer Howarth in "</a:t>
            </a:r>
            <a:r>
              <a:rPr lang="en-US" sz="1000" i="1" u="sng">
                <a:solidFill>
                  <a:srgbClr val="45818E"/>
                </a:solidFill>
                <a:hlinkClick r:id="rId3">
                  <a:extLst>
                    <a:ext uri="{A12FA001-AC4F-418D-AE19-62706E023703}">
                      <ahyp:hlinkClr xmlns:ahyp="http://schemas.microsoft.com/office/drawing/2018/hyperlinkcolor" val="tx"/>
                    </a:ext>
                  </a:extLst>
                </a:hlinkClick>
              </a:rPr>
              <a:t>Renegotiating learning in a hybrid world</a:t>
            </a:r>
            <a:r>
              <a:rPr lang="en-US" sz="1000" i="1">
                <a:solidFill>
                  <a:srgbClr val="999999"/>
                </a:solidFill>
              </a:rPr>
              <a:t>.</a:t>
            </a:r>
            <a:r>
              <a:rPr lang="en-US" sz="1000" i="1">
                <a:solidFill>
                  <a:srgbClr val="666666"/>
                </a:solidFill>
              </a:rPr>
              <a:t>")</a:t>
            </a:r>
            <a:endParaRPr sz="1000" i="1">
              <a:solidFill>
                <a:srgbClr val="666666"/>
              </a:solidFill>
            </a:endParaRPr>
          </a:p>
          <a:p>
            <a:pPr marL="0" lvl="0" indent="0" algn="l" rtl="0">
              <a:lnSpc>
                <a:spcPct val="166670"/>
              </a:lnSpc>
              <a:spcBef>
                <a:spcPts val="0"/>
              </a:spcBef>
              <a:spcAft>
                <a:spcPts val="0"/>
              </a:spcAft>
              <a:buNone/>
            </a:pPr>
            <a:endParaRPr sz="1000" i="1">
              <a:solidFill>
                <a:srgbClr val="666666"/>
              </a:solidFill>
            </a:endParaRPr>
          </a:p>
          <a:p>
            <a:pPr marL="0" lvl="0" indent="0" algn="l" rtl="0">
              <a:lnSpc>
                <a:spcPct val="166670"/>
              </a:lnSpc>
              <a:spcBef>
                <a:spcPts val="0"/>
              </a:spcBef>
              <a:spcAft>
                <a:spcPts val="0"/>
              </a:spcAft>
              <a:buNone/>
            </a:pPr>
            <a:r>
              <a:rPr lang="en-US" sz="1000">
                <a:solidFill>
                  <a:srgbClr val="666666"/>
                </a:solidFill>
              </a:rPr>
              <a:t>AT enables greater decision making, empowering students to reap the benefits of the outcomes of their decisions.</a:t>
            </a:r>
            <a:endParaRPr sz="1000">
              <a:solidFill>
                <a:srgbClr val="666666"/>
              </a:solidFill>
            </a:endParaRPr>
          </a:p>
          <a:p>
            <a:pPr marL="0" lvl="0" indent="0" algn="l" rtl="0">
              <a:lnSpc>
                <a:spcPct val="166670"/>
              </a:lnSpc>
              <a:spcBef>
                <a:spcPts val="900"/>
              </a:spcBef>
              <a:spcAft>
                <a:spcPts val="0"/>
              </a:spcAft>
              <a:buNone/>
            </a:pPr>
            <a:r>
              <a:rPr lang="en-US">
                <a:solidFill>
                  <a:srgbClr val="E06666"/>
                </a:solidFill>
              </a:rPr>
              <a:t>Learner agency </a:t>
            </a:r>
            <a:r>
              <a:rPr lang="en-US">
                <a:solidFill>
                  <a:srgbClr val="666666"/>
                </a:solidFill>
              </a:rPr>
              <a:t>is about having the power, combined with choices, to take meaningful action and see the results of your decisions. It can be thought of as a catalyst for change or transformation. Within a school context, Learner Agency is about shifting the ownership of learning from teachers to students, enabling students to have the understanding, ability, and opportunity to be part of the learning design and to take action to intervene in the learning process, to affect outcomes and become powerful lifelong learners.</a:t>
            </a:r>
            <a:endParaRPr>
              <a:solidFill>
                <a:srgbClr val="666666"/>
              </a:solidFill>
            </a:endParaRPr>
          </a:p>
          <a:p>
            <a:pPr marL="1295400" lvl="1" indent="-298450" algn="l" rtl="0">
              <a:lnSpc>
                <a:spcPct val="115000"/>
              </a:lnSpc>
              <a:spcBef>
                <a:spcPts val="1000"/>
              </a:spcBef>
              <a:spcAft>
                <a:spcPts val="0"/>
              </a:spcAft>
              <a:buClr>
                <a:srgbClr val="212121"/>
              </a:buClr>
              <a:buSzPts val="1100"/>
              <a:buChar char="■"/>
            </a:pPr>
            <a:r>
              <a:rPr lang="en-US">
                <a:solidFill>
                  <a:srgbClr val="666666"/>
                </a:solidFill>
              </a:rPr>
              <a:t>Students have voice, choice and ownership for their own learning. </a:t>
            </a:r>
            <a:endParaRPr>
              <a:solidFill>
                <a:srgbClr val="666666"/>
              </a:solidFill>
            </a:endParaRPr>
          </a:p>
          <a:p>
            <a:pPr marL="1295400" lvl="1" indent="-298450" algn="l" rtl="0">
              <a:lnSpc>
                <a:spcPct val="115000"/>
              </a:lnSpc>
              <a:spcBef>
                <a:spcPts val="0"/>
              </a:spcBef>
              <a:spcAft>
                <a:spcPts val="0"/>
              </a:spcAft>
              <a:buClr>
                <a:srgbClr val="212121"/>
              </a:buClr>
              <a:buSzPts val="1100"/>
              <a:buChar char="■"/>
            </a:pPr>
            <a:r>
              <a:rPr lang="en-US">
                <a:solidFill>
                  <a:srgbClr val="666666"/>
                </a:solidFill>
              </a:rPr>
              <a:t>When students’ have agency, the relationship between the teacher and students becomes a partnership.</a:t>
            </a:r>
            <a:endParaRPr>
              <a:solidFill>
                <a:srgbClr val="666666"/>
              </a:solidFill>
            </a:endParaRPr>
          </a:p>
          <a:p>
            <a:pPr marL="1295400" lvl="1" indent="-298450" algn="l" rtl="0">
              <a:lnSpc>
                <a:spcPct val="115000"/>
              </a:lnSpc>
              <a:spcBef>
                <a:spcPts val="0"/>
              </a:spcBef>
              <a:spcAft>
                <a:spcPts val="0"/>
              </a:spcAft>
              <a:buClr>
                <a:srgbClr val="212121"/>
              </a:buClr>
              <a:buSzPts val="1100"/>
              <a:buChar char="■"/>
            </a:pPr>
            <a:r>
              <a:rPr lang="en-US">
                <a:solidFill>
                  <a:srgbClr val="666666"/>
                </a:solidFill>
              </a:rPr>
              <a:t>Students with a strong sense of self-efficacy bring a stronger sense of agency to the learning community. </a:t>
            </a:r>
            <a:endParaRPr>
              <a:solidFill>
                <a:srgbClr val="666666"/>
              </a:solidFill>
            </a:endParaRPr>
          </a:p>
          <a:p>
            <a:pPr marL="1295400" lvl="1" indent="-298450" algn="l" rtl="0">
              <a:lnSpc>
                <a:spcPct val="115000"/>
              </a:lnSpc>
              <a:spcBef>
                <a:spcPts val="0"/>
              </a:spcBef>
              <a:spcAft>
                <a:spcPts val="0"/>
              </a:spcAft>
              <a:buClr>
                <a:srgbClr val="212121"/>
              </a:buClr>
              <a:buSzPts val="1100"/>
              <a:buChar char="■"/>
            </a:pPr>
            <a:r>
              <a:rPr lang="en-US">
                <a:solidFill>
                  <a:srgbClr val="666666"/>
                </a:solidFill>
              </a:rPr>
              <a:t>The learning community supports agency and fosters self-efficacy.</a:t>
            </a:r>
            <a:endParaRPr>
              <a:solidFill>
                <a:srgbClr val="666666"/>
              </a:solidFill>
            </a:endParaRPr>
          </a:p>
          <a:p>
            <a:pPr marL="0" lvl="0" indent="0" algn="l" rtl="0">
              <a:spcBef>
                <a:spcPts val="0"/>
              </a:spcBef>
              <a:spcAft>
                <a:spcPts val="0"/>
              </a:spcAft>
              <a:buNone/>
            </a:pPr>
            <a:endParaRPr/>
          </a:p>
        </p:txBody>
      </p:sp>
      <p:sp>
        <p:nvSpPr>
          <p:cNvPr id="164" name="Google Shape;164;g24030d26049_0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3"/>
        <p:cNvGrpSpPr/>
        <p:nvPr/>
      </p:nvGrpSpPr>
      <p:grpSpPr>
        <a:xfrm>
          <a:off x="0" y="0"/>
          <a:ext cx="0" cy="0"/>
          <a:chOff x="0" y="0"/>
          <a:chExt cx="0" cy="0"/>
        </a:xfrm>
      </p:grpSpPr>
      <p:sp>
        <p:nvSpPr>
          <p:cNvPr id="24" name="Google Shape;24;p65"/>
          <p:cNvSpPr txBox="1">
            <a:spLocks noGrp="1"/>
          </p:cNvSpPr>
          <p:nvPr>
            <p:ph type="title"/>
          </p:nvPr>
        </p:nvSpPr>
        <p:spPr>
          <a:xfrm>
            <a:off x="343930" y="1327306"/>
            <a:ext cx="10311878" cy="93233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600"/>
              <a:buFont typeface="Arial"/>
              <a:buNone/>
              <a:defRPr sz="36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65"/>
          <p:cNvSpPr txBox="1">
            <a:spLocks noGrp="1"/>
          </p:cNvSpPr>
          <p:nvPr>
            <p:ph type="body" idx="1"/>
          </p:nvPr>
        </p:nvSpPr>
        <p:spPr>
          <a:xfrm>
            <a:off x="343930" y="2581728"/>
            <a:ext cx="10311878" cy="306316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7"/>
        <p:cNvGrpSpPr/>
        <p:nvPr/>
      </p:nvGrpSpPr>
      <p:grpSpPr>
        <a:xfrm>
          <a:off x="0" y="0"/>
          <a:ext cx="0" cy="0"/>
          <a:chOff x="0" y="0"/>
          <a:chExt cx="0" cy="0"/>
        </a:xfrm>
      </p:grpSpPr>
      <p:sp>
        <p:nvSpPr>
          <p:cNvPr id="58" name="Google Shape;58;p199"/>
          <p:cNvSpPr txBox="1">
            <a:spLocks noGrp="1"/>
          </p:cNvSpPr>
          <p:nvPr>
            <p:ph type="title"/>
          </p:nvPr>
        </p:nvSpPr>
        <p:spPr>
          <a:xfrm>
            <a:off x="343930" y="1327306"/>
            <a:ext cx="10311878" cy="93233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600"/>
              <a:buFont typeface="Arial"/>
              <a:buNone/>
              <a:defRPr sz="36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99"/>
          <p:cNvSpPr txBox="1">
            <a:spLocks noGrp="1"/>
          </p:cNvSpPr>
          <p:nvPr>
            <p:ph type="body" idx="1"/>
          </p:nvPr>
        </p:nvSpPr>
        <p:spPr>
          <a:xfrm>
            <a:off x="343930" y="2581728"/>
            <a:ext cx="10311878" cy="306316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0"/>
        <p:cNvGrpSpPr/>
        <p:nvPr/>
      </p:nvGrpSpPr>
      <p:grpSpPr>
        <a:xfrm>
          <a:off x="0" y="0"/>
          <a:ext cx="0" cy="0"/>
          <a:chOff x="0" y="0"/>
          <a:chExt cx="0" cy="0"/>
        </a:xfrm>
      </p:grpSpPr>
      <p:sp>
        <p:nvSpPr>
          <p:cNvPr id="61" name="Google Shape;61;p200"/>
          <p:cNvSpPr txBox="1">
            <a:spLocks noGrp="1"/>
          </p:cNvSpPr>
          <p:nvPr>
            <p:ph type="title"/>
          </p:nvPr>
        </p:nvSpPr>
        <p:spPr>
          <a:xfrm>
            <a:off x="473504" y="893033"/>
            <a:ext cx="9011872" cy="214557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 name="Google Shape;62;p200"/>
          <p:cNvSpPr txBox="1">
            <a:spLocks noGrp="1"/>
          </p:cNvSpPr>
          <p:nvPr>
            <p:ph type="body" idx="1"/>
          </p:nvPr>
        </p:nvSpPr>
        <p:spPr>
          <a:xfrm>
            <a:off x="473504" y="3429000"/>
            <a:ext cx="9011872" cy="10677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2400"/>
              <a:buNone/>
              <a:defRPr sz="2400" b="1">
                <a:solidFill>
                  <a:schemeClr val="lt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3"/>
        <p:cNvGrpSpPr/>
        <p:nvPr/>
      </p:nvGrpSpPr>
      <p:grpSpPr>
        <a:xfrm>
          <a:off x="0" y="0"/>
          <a:ext cx="0" cy="0"/>
          <a:chOff x="0" y="0"/>
          <a:chExt cx="0" cy="0"/>
        </a:xfrm>
      </p:grpSpPr>
      <p:sp>
        <p:nvSpPr>
          <p:cNvPr id="64" name="Google Shape;64;p201"/>
          <p:cNvSpPr txBox="1">
            <a:spLocks noGrp="1"/>
          </p:cNvSpPr>
          <p:nvPr>
            <p:ph type="title"/>
          </p:nvPr>
        </p:nvSpPr>
        <p:spPr>
          <a:xfrm>
            <a:off x="343930" y="534826"/>
            <a:ext cx="10692878" cy="93233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201"/>
          <p:cNvSpPr txBox="1">
            <a:spLocks noGrp="1"/>
          </p:cNvSpPr>
          <p:nvPr>
            <p:ph type="body" idx="1"/>
          </p:nvPr>
        </p:nvSpPr>
        <p:spPr>
          <a:xfrm>
            <a:off x="343930" y="1768358"/>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6" name="Google Shape;66;p201"/>
          <p:cNvSpPr txBox="1">
            <a:spLocks noGrp="1"/>
          </p:cNvSpPr>
          <p:nvPr>
            <p:ph type="body" idx="2"/>
          </p:nvPr>
        </p:nvSpPr>
        <p:spPr>
          <a:xfrm>
            <a:off x="5855208" y="1788361"/>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7"/>
        <p:cNvGrpSpPr/>
        <p:nvPr/>
      </p:nvGrpSpPr>
      <p:grpSpPr>
        <a:xfrm>
          <a:off x="0" y="0"/>
          <a:ext cx="0" cy="0"/>
          <a:chOff x="0" y="0"/>
          <a:chExt cx="0" cy="0"/>
        </a:xfrm>
      </p:grpSpPr>
      <p:sp>
        <p:nvSpPr>
          <p:cNvPr id="68" name="Google Shape;68;p202"/>
          <p:cNvSpPr txBox="1">
            <a:spLocks noGrp="1"/>
          </p:cNvSpPr>
          <p:nvPr>
            <p:ph type="title"/>
          </p:nvPr>
        </p:nvSpPr>
        <p:spPr>
          <a:xfrm>
            <a:off x="490234" y="1241962"/>
            <a:ext cx="10311878" cy="93233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9"/>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6"/>
        <p:cNvGrpSpPr/>
        <p:nvPr/>
      </p:nvGrpSpPr>
      <p:grpSpPr>
        <a:xfrm>
          <a:off x="0" y="0"/>
          <a:ext cx="0" cy="0"/>
          <a:chOff x="0" y="0"/>
          <a:chExt cx="0" cy="0"/>
        </a:xfrm>
      </p:grpSpPr>
      <p:sp>
        <p:nvSpPr>
          <p:cNvPr id="27" name="Google Shape;27;p180"/>
          <p:cNvSpPr txBox="1">
            <a:spLocks noGrp="1"/>
          </p:cNvSpPr>
          <p:nvPr>
            <p:ph type="ctrTitle"/>
          </p:nvPr>
        </p:nvSpPr>
        <p:spPr>
          <a:xfrm>
            <a:off x="630689" y="1548671"/>
            <a:ext cx="10073887" cy="1880329"/>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lt1"/>
              </a:buClr>
              <a:buSzPts val="4400"/>
              <a:buFont typeface="Arial"/>
              <a:buNone/>
              <a:defRPr sz="44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180"/>
          <p:cNvSpPr txBox="1">
            <a:spLocks noGrp="1"/>
          </p:cNvSpPr>
          <p:nvPr>
            <p:ph type="subTitle" idx="1"/>
          </p:nvPr>
        </p:nvSpPr>
        <p:spPr>
          <a:xfrm>
            <a:off x="630689" y="3655519"/>
            <a:ext cx="10073887" cy="1293361"/>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9"/>
        <p:cNvGrpSpPr/>
        <p:nvPr/>
      </p:nvGrpSpPr>
      <p:grpSpPr>
        <a:xfrm>
          <a:off x="0" y="0"/>
          <a:ext cx="0" cy="0"/>
          <a:chOff x="0" y="0"/>
          <a:chExt cx="0" cy="0"/>
        </a:xfrm>
      </p:grpSpPr>
      <p:sp>
        <p:nvSpPr>
          <p:cNvPr id="30" name="Google Shape;30;p181"/>
          <p:cNvSpPr txBox="1">
            <a:spLocks noGrp="1"/>
          </p:cNvSpPr>
          <p:nvPr>
            <p:ph type="title"/>
          </p:nvPr>
        </p:nvSpPr>
        <p:spPr>
          <a:xfrm>
            <a:off x="473504" y="893033"/>
            <a:ext cx="9011872" cy="214557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81"/>
          <p:cNvSpPr txBox="1">
            <a:spLocks noGrp="1"/>
          </p:cNvSpPr>
          <p:nvPr>
            <p:ph type="body" idx="1"/>
          </p:nvPr>
        </p:nvSpPr>
        <p:spPr>
          <a:xfrm>
            <a:off x="473504" y="3429000"/>
            <a:ext cx="9011872" cy="10677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2400"/>
              <a:buNone/>
              <a:defRPr sz="2400" b="1">
                <a:solidFill>
                  <a:schemeClr val="lt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2"/>
        <p:cNvGrpSpPr/>
        <p:nvPr/>
      </p:nvGrpSpPr>
      <p:grpSpPr>
        <a:xfrm>
          <a:off x="0" y="0"/>
          <a:ext cx="0" cy="0"/>
          <a:chOff x="0" y="0"/>
          <a:chExt cx="0" cy="0"/>
        </a:xfrm>
      </p:grpSpPr>
      <p:sp>
        <p:nvSpPr>
          <p:cNvPr id="33" name="Google Shape;33;p182"/>
          <p:cNvSpPr txBox="1">
            <a:spLocks noGrp="1"/>
          </p:cNvSpPr>
          <p:nvPr>
            <p:ph type="title"/>
          </p:nvPr>
        </p:nvSpPr>
        <p:spPr>
          <a:xfrm>
            <a:off x="343930" y="534826"/>
            <a:ext cx="10692878" cy="93233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182"/>
          <p:cNvSpPr txBox="1">
            <a:spLocks noGrp="1"/>
          </p:cNvSpPr>
          <p:nvPr>
            <p:ph type="body" idx="1"/>
          </p:nvPr>
        </p:nvSpPr>
        <p:spPr>
          <a:xfrm>
            <a:off x="343930" y="1768358"/>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5" name="Google Shape;35;p182"/>
          <p:cNvSpPr txBox="1">
            <a:spLocks noGrp="1"/>
          </p:cNvSpPr>
          <p:nvPr>
            <p:ph type="body" idx="2"/>
          </p:nvPr>
        </p:nvSpPr>
        <p:spPr>
          <a:xfrm>
            <a:off x="5855208" y="1788361"/>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83"/>
          <p:cNvSpPr txBox="1">
            <a:spLocks noGrp="1"/>
          </p:cNvSpPr>
          <p:nvPr>
            <p:ph type="title"/>
          </p:nvPr>
        </p:nvSpPr>
        <p:spPr>
          <a:xfrm>
            <a:off x="400876" y="389509"/>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83"/>
          <p:cNvSpPr txBox="1">
            <a:spLocks noGrp="1"/>
          </p:cNvSpPr>
          <p:nvPr>
            <p:ph type="body" idx="1"/>
          </p:nvPr>
        </p:nvSpPr>
        <p:spPr>
          <a:xfrm>
            <a:off x="400876" y="2011222"/>
            <a:ext cx="5157787" cy="749011"/>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lt1"/>
              </a:buClr>
              <a:buSzPts val="2400"/>
              <a:buNone/>
              <a:defRPr sz="2400" b="1"/>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183"/>
          <p:cNvSpPr txBox="1">
            <a:spLocks noGrp="1"/>
          </p:cNvSpPr>
          <p:nvPr>
            <p:ph type="body" idx="2"/>
          </p:nvPr>
        </p:nvSpPr>
        <p:spPr>
          <a:xfrm>
            <a:off x="400876" y="2965165"/>
            <a:ext cx="5157787" cy="33496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83"/>
          <p:cNvSpPr txBox="1">
            <a:spLocks noGrp="1"/>
          </p:cNvSpPr>
          <p:nvPr>
            <p:ph type="body" idx="3"/>
          </p:nvPr>
        </p:nvSpPr>
        <p:spPr>
          <a:xfrm>
            <a:off x="5733288" y="2011222"/>
            <a:ext cx="5183188" cy="749011"/>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lt1"/>
              </a:buClr>
              <a:buSzPts val="2400"/>
              <a:buNone/>
              <a:defRPr sz="2400" b="1"/>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83"/>
          <p:cNvSpPr txBox="1">
            <a:spLocks noGrp="1"/>
          </p:cNvSpPr>
          <p:nvPr>
            <p:ph type="body" idx="4"/>
          </p:nvPr>
        </p:nvSpPr>
        <p:spPr>
          <a:xfrm>
            <a:off x="5733288" y="2965165"/>
            <a:ext cx="5183188" cy="33496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2"/>
        <p:cNvGrpSpPr/>
        <p:nvPr/>
      </p:nvGrpSpPr>
      <p:grpSpPr>
        <a:xfrm>
          <a:off x="0" y="0"/>
          <a:ext cx="0" cy="0"/>
          <a:chOff x="0" y="0"/>
          <a:chExt cx="0" cy="0"/>
        </a:xfrm>
      </p:grpSpPr>
      <p:sp>
        <p:nvSpPr>
          <p:cNvPr id="43" name="Google Shape;43;p184"/>
          <p:cNvSpPr txBox="1">
            <a:spLocks noGrp="1"/>
          </p:cNvSpPr>
          <p:nvPr>
            <p:ph type="title"/>
          </p:nvPr>
        </p:nvSpPr>
        <p:spPr>
          <a:xfrm>
            <a:off x="490234" y="1241962"/>
            <a:ext cx="10311878" cy="93233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4"/>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8"/>
        <p:cNvGrpSpPr/>
        <p:nvPr/>
      </p:nvGrpSpPr>
      <p:grpSpPr>
        <a:xfrm>
          <a:off x="0" y="0"/>
          <a:ext cx="0" cy="0"/>
          <a:chOff x="0" y="0"/>
          <a:chExt cx="0" cy="0"/>
        </a:xfrm>
      </p:grpSpPr>
      <p:sp>
        <p:nvSpPr>
          <p:cNvPr id="49" name="Google Shape;49;p71"/>
          <p:cNvSpPr txBox="1">
            <a:spLocks noGrp="1"/>
          </p:cNvSpPr>
          <p:nvPr>
            <p:ph type="title"/>
          </p:nvPr>
        </p:nvSpPr>
        <p:spPr>
          <a:xfrm>
            <a:off x="400876" y="389509"/>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71"/>
          <p:cNvSpPr txBox="1">
            <a:spLocks noGrp="1"/>
          </p:cNvSpPr>
          <p:nvPr>
            <p:ph type="body" idx="1"/>
          </p:nvPr>
        </p:nvSpPr>
        <p:spPr>
          <a:xfrm>
            <a:off x="400876" y="2011222"/>
            <a:ext cx="5157787" cy="749011"/>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lt1"/>
              </a:buClr>
              <a:buSzPts val="2400"/>
              <a:buNone/>
              <a:defRPr sz="2400" b="1"/>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1" name="Google Shape;51;p71"/>
          <p:cNvSpPr txBox="1">
            <a:spLocks noGrp="1"/>
          </p:cNvSpPr>
          <p:nvPr>
            <p:ph type="body" idx="2"/>
          </p:nvPr>
        </p:nvSpPr>
        <p:spPr>
          <a:xfrm>
            <a:off x="400876" y="2965165"/>
            <a:ext cx="5157787" cy="33496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2" name="Google Shape;52;p71"/>
          <p:cNvSpPr txBox="1">
            <a:spLocks noGrp="1"/>
          </p:cNvSpPr>
          <p:nvPr>
            <p:ph type="body" idx="3"/>
          </p:nvPr>
        </p:nvSpPr>
        <p:spPr>
          <a:xfrm>
            <a:off x="5733288" y="2011222"/>
            <a:ext cx="5183188" cy="749011"/>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lt1"/>
              </a:buClr>
              <a:buSzPts val="2400"/>
              <a:buNone/>
              <a:defRPr sz="2400" b="1"/>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3" name="Google Shape;53;p71"/>
          <p:cNvSpPr txBox="1">
            <a:spLocks noGrp="1"/>
          </p:cNvSpPr>
          <p:nvPr>
            <p:ph type="body" idx="4"/>
          </p:nvPr>
        </p:nvSpPr>
        <p:spPr>
          <a:xfrm>
            <a:off x="5733288" y="2965165"/>
            <a:ext cx="5183188" cy="33496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4"/>
        <p:cNvGrpSpPr/>
        <p:nvPr/>
      </p:nvGrpSpPr>
      <p:grpSpPr>
        <a:xfrm>
          <a:off x="0" y="0"/>
          <a:ext cx="0" cy="0"/>
          <a:chOff x="0" y="0"/>
          <a:chExt cx="0" cy="0"/>
        </a:xfrm>
      </p:grpSpPr>
      <p:sp>
        <p:nvSpPr>
          <p:cNvPr id="55" name="Google Shape;55;p198"/>
          <p:cNvSpPr txBox="1">
            <a:spLocks noGrp="1"/>
          </p:cNvSpPr>
          <p:nvPr>
            <p:ph type="ctrTitle"/>
          </p:nvPr>
        </p:nvSpPr>
        <p:spPr>
          <a:xfrm>
            <a:off x="630689" y="1548671"/>
            <a:ext cx="10073887" cy="1880329"/>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lt1"/>
              </a:buClr>
              <a:buSzPts val="4400"/>
              <a:buFont typeface="Arial"/>
              <a:buNone/>
              <a:defRPr sz="44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98"/>
          <p:cNvSpPr txBox="1">
            <a:spLocks noGrp="1"/>
          </p:cNvSpPr>
          <p:nvPr>
            <p:ph type="subTitle" idx="1"/>
          </p:nvPr>
        </p:nvSpPr>
        <p:spPr>
          <a:xfrm>
            <a:off x="630689" y="3655519"/>
            <a:ext cx="10073887" cy="1293361"/>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9">
            <a:alphaModFix/>
          </a:blip>
          <a:stretch>
            <a:fillRect/>
          </a:stretch>
        </a:blipFill>
        <a:effectLst/>
      </p:bgPr>
    </p:bg>
    <p:spTree>
      <p:nvGrpSpPr>
        <p:cNvPr id="1" name="Shape 20"/>
        <p:cNvGrpSpPr/>
        <p:nvPr/>
      </p:nvGrpSpPr>
      <p:grpSpPr>
        <a:xfrm>
          <a:off x="0" y="0"/>
          <a:ext cx="0" cy="0"/>
          <a:chOff x="0" y="0"/>
          <a:chExt cx="0" cy="0"/>
        </a:xfrm>
      </p:grpSpPr>
      <p:sp>
        <p:nvSpPr>
          <p:cNvPr id="21" name="Google Shape;21;p64"/>
          <p:cNvSpPr txBox="1">
            <a:spLocks noGrp="1"/>
          </p:cNvSpPr>
          <p:nvPr>
            <p:ph type="title"/>
          </p:nvPr>
        </p:nvSpPr>
        <p:spPr>
          <a:xfrm>
            <a:off x="563386" y="620170"/>
            <a:ext cx="10311878" cy="932334"/>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Arial"/>
              <a:buNone/>
              <a:defRPr sz="44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2" name="Google Shape;22;p64"/>
          <p:cNvSpPr txBox="1">
            <a:spLocks noGrp="1"/>
          </p:cNvSpPr>
          <p:nvPr>
            <p:ph type="body" idx="1"/>
          </p:nvPr>
        </p:nvSpPr>
        <p:spPr>
          <a:xfrm>
            <a:off x="563386" y="1840158"/>
            <a:ext cx="10311878" cy="4633793"/>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9">
            <a:alphaModFix/>
          </a:blip>
          <a:stretch>
            <a:fillRect/>
          </a:stretch>
        </a:blipFill>
        <a:effectLst/>
      </p:bgPr>
    </p:bg>
    <p:spTree>
      <p:nvGrpSpPr>
        <p:cNvPr id="1" name="Shape 45"/>
        <p:cNvGrpSpPr/>
        <p:nvPr/>
      </p:nvGrpSpPr>
      <p:grpSpPr>
        <a:xfrm>
          <a:off x="0" y="0"/>
          <a:ext cx="0" cy="0"/>
          <a:chOff x="0" y="0"/>
          <a:chExt cx="0" cy="0"/>
        </a:xfrm>
      </p:grpSpPr>
      <p:sp>
        <p:nvSpPr>
          <p:cNvPr id="46" name="Google Shape;46;p70"/>
          <p:cNvSpPr txBox="1">
            <a:spLocks noGrp="1"/>
          </p:cNvSpPr>
          <p:nvPr>
            <p:ph type="title"/>
          </p:nvPr>
        </p:nvSpPr>
        <p:spPr>
          <a:xfrm>
            <a:off x="599962" y="498250"/>
            <a:ext cx="10311878" cy="932334"/>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Arial"/>
              <a:buNone/>
              <a:defRPr sz="44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7" name="Google Shape;47;p70"/>
          <p:cNvSpPr txBox="1">
            <a:spLocks noGrp="1"/>
          </p:cNvSpPr>
          <p:nvPr>
            <p:ph type="body" idx="1"/>
          </p:nvPr>
        </p:nvSpPr>
        <p:spPr>
          <a:xfrm>
            <a:off x="599962" y="1718239"/>
            <a:ext cx="10311878" cy="429241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5.png"/><Relationship Id="rId7"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0.xml"/><Relationship Id="rId6" Type="http://schemas.openxmlformats.org/officeDocument/2006/relationships/image" Target="../media/image11.png"/><Relationship Id="rId11" Type="http://schemas.openxmlformats.org/officeDocument/2006/relationships/image" Target="../media/image4.png"/><Relationship Id="rId5" Type="http://schemas.openxmlformats.org/officeDocument/2006/relationships/image" Target="../media/image12.png"/><Relationship Id="rId10" Type="http://schemas.openxmlformats.org/officeDocument/2006/relationships/image" Target="../media/image14.png"/><Relationship Id="rId4" Type="http://schemas.openxmlformats.org/officeDocument/2006/relationships/image" Target="../media/image6.png"/><Relationship Id="rId9"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g23f93d41420_0_55"/>
          <p:cNvSpPr txBox="1">
            <a:spLocks noGrp="1"/>
          </p:cNvSpPr>
          <p:nvPr>
            <p:ph type="title"/>
          </p:nvPr>
        </p:nvSpPr>
        <p:spPr>
          <a:xfrm>
            <a:off x="473502" y="1179375"/>
            <a:ext cx="4185900" cy="21456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4400"/>
              <a:buFont typeface="Arial"/>
              <a:buNone/>
            </a:pPr>
            <a:r>
              <a:rPr lang="en-US" sz="15300">
                <a:latin typeface="Century Gothic"/>
                <a:ea typeface="Century Gothic"/>
                <a:cs typeface="Century Gothic"/>
                <a:sym typeface="Century Gothic"/>
              </a:rPr>
              <a:t>AT</a:t>
            </a:r>
            <a:r>
              <a:rPr lang="en-US" sz="15300">
                <a:solidFill>
                  <a:srgbClr val="F6A0C8"/>
                </a:solidFill>
                <a:latin typeface="Century Gothic"/>
                <a:ea typeface="Century Gothic"/>
                <a:cs typeface="Century Gothic"/>
                <a:sym typeface="Century Gothic"/>
              </a:rPr>
              <a:t>8</a:t>
            </a:r>
            <a:endParaRPr sz="15300">
              <a:solidFill>
                <a:srgbClr val="F6A0C8"/>
              </a:solidFill>
              <a:latin typeface="Century Gothic"/>
              <a:ea typeface="Century Gothic"/>
              <a:cs typeface="Century Gothic"/>
              <a:sym typeface="Century Gothic"/>
            </a:endParaRPr>
          </a:p>
        </p:txBody>
      </p:sp>
      <p:sp>
        <p:nvSpPr>
          <p:cNvPr id="75" name="Google Shape;75;g23f93d41420_0_55"/>
          <p:cNvSpPr txBox="1">
            <a:spLocks noGrp="1"/>
          </p:cNvSpPr>
          <p:nvPr>
            <p:ph type="body" idx="1"/>
          </p:nvPr>
        </p:nvSpPr>
        <p:spPr>
          <a:xfrm>
            <a:off x="473500" y="3715350"/>
            <a:ext cx="7657200" cy="10677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4800" b="0" dirty="0">
                <a:latin typeface="Century Gothic"/>
                <a:ea typeface="Century Gothic"/>
                <a:cs typeface="Century Gothic"/>
                <a:sym typeface="Century Gothic"/>
              </a:rPr>
              <a:t>The </a:t>
            </a:r>
            <a:r>
              <a:rPr lang="en-US" sz="4800" b="0" dirty="0">
                <a:solidFill>
                  <a:srgbClr val="F6A0C8"/>
                </a:solidFill>
                <a:latin typeface="Century Gothic"/>
                <a:ea typeface="Century Gothic"/>
                <a:cs typeface="Century Gothic"/>
                <a:sym typeface="Century Gothic"/>
              </a:rPr>
              <a:t>8</a:t>
            </a:r>
            <a:r>
              <a:rPr lang="en-US" sz="4800" b="0" dirty="0">
                <a:latin typeface="Century Gothic"/>
                <a:ea typeface="Century Gothic"/>
                <a:cs typeface="Century Gothic"/>
                <a:sym typeface="Century Gothic"/>
              </a:rPr>
              <a:t> Amazing A’s of </a:t>
            </a:r>
            <a:r>
              <a:rPr lang="en-US" sz="4800" b="0" dirty="0">
                <a:solidFill>
                  <a:srgbClr val="F6A0C8"/>
                </a:solidFill>
                <a:latin typeface="Century Gothic"/>
                <a:ea typeface="Century Gothic"/>
                <a:cs typeface="Century Gothic"/>
                <a:sym typeface="Century Gothic"/>
              </a:rPr>
              <a:t>A</a:t>
            </a:r>
            <a:r>
              <a:rPr lang="en-US" sz="4800" b="0" dirty="0">
                <a:latin typeface="Century Gothic"/>
                <a:ea typeface="Century Gothic"/>
                <a:cs typeface="Century Gothic"/>
                <a:sym typeface="Century Gothic"/>
              </a:rPr>
              <a:t>ssistive </a:t>
            </a:r>
            <a:r>
              <a:rPr lang="en-US" sz="4800" b="0" dirty="0">
                <a:solidFill>
                  <a:srgbClr val="F6A0C8"/>
                </a:solidFill>
                <a:latin typeface="Century Gothic"/>
                <a:ea typeface="Century Gothic"/>
                <a:cs typeface="Century Gothic"/>
                <a:sym typeface="Century Gothic"/>
              </a:rPr>
              <a:t>T</a:t>
            </a:r>
            <a:r>
              <a:rPr lang="en-US" sz="4800" b="0" dirty="0">
                <a:latin typeface="Century Gothic"/>
                <a:ea typeface="Century Gothic"/>
                <a:cs typeface="Century Gothic"/>
                <a:sym typeface="Century Gothic"/>
              </a:rPr>
              <a:t>echnology</a:t>
            </a:r>
            <a:endParaRPr sz="4800" dirty="0">
              <a:latin typeface="Century Gothic"/>
              <a:ea typeface="Century Gothic"/>
              <a:cs typeface="Century Gothic"/>
              <a:sym typeface="Century Gothic"/>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g23f3d185868_0_38"/>
          <p:cNvSpPr txBox="1">
            <a:spLocks noGrp="1"/>
          </p:cNvSpPr>
          <p:nvPr>
            <p:ph type="title"/>
          </p:nvPr>
        </p:nvSpPr>
        <p:spPr>
          <a:xfrm>
            <a:off x="630000" y="611375"/>
            <a:ext cx="5964900" cy="1325700"/>
          </a:xfrm>
          <a:prstGeom prst="rect">
            <a:avLst/>
          </a:prstGeom>
          <a:noFill/>
          <a:ln>
            <a:noFill/>
          </a:ln>
        </p:spPr>
        <p:txBody>
          <a:bodyPr spcFirstLastPara="1" wrap="square" lIns="91425" tIns="45700" rIns="91425" bIns="45700" anchor="ctr" anchorCtr="0">
            <a:normAutofit/>
          </a:bodyPr>
          <a:lstStyle/>
          <a:p>
            <a:pPr marL="0" lvl="0" indent="0" algn="l" rtl="0">
              <a:lnSpc>
                <a:spcPct val="115000"/>
              </a:lnSpc>
              <a:spcBef>
                <a:spcPts val="0"/>
              </a:spcBef>
              <a:spcAft>
                <a:spcPts val="0"/>
              </a:spcAft>
              <a:buClr>
                <a:schemeClr val="dk1"/>
              </a:buClr>
              <a:buSzPts val="1100"/>
              <a:buFont typeface="Arial"/>
              <a:buNone/>
            </a:pPr>
            <a:r>
              <a:rPr lang="en-US" sz="4800" b="0">
                <a:latin typeface="Century Gothic"/>
                <a:ea typeface="Century Gothic"/>
                <a:cs typeface="Century Gothic"/>
                <a:sym typeface="Century Gothic"/>
              </a:rPr>
              <a:t>AT</a:t>
            </a:r>
            <a:r>
              <a:rPr lang="en-US" sz="4800" b="0">
                <a:solidFill>
                  <a:srgbClr val="F6A0C8"/>
                </a:solidFill>
                <a:latin typeface="Century Gothic"/>
                <a:ea typeface="Century Gothic"/>
                <a:cs typeface="Century Gothic"/>
                <a:sym typeface="Century Gothic"/>
              </a:rPr>
              <a:t>7 : A</a:t>
            </a:r>
            <a:r>
              <a:rPr lang="en-US" sz="4800" b="0">
                <a:latin typeface="Century Gothic"/>
                <a:ea typeface="Century Gothic"/>
                <a:cs typeface="Century Gothic"/>
                <a:sym typeface="Century Gothic"/>
              </a:rPr>
              <a:t>chieve</a:t>
            </a:r>
            <a:endParaRPr sz="4800" b="0">
              <a:latin typeface="Century Gothic"/>
              <a:ea typeface="Century Gothic"/>
              <a:cs typeface="Century Gothic"/>
              <a:sym typeface="Century Gothic"/>
            </a:endParaRPr>
          </a:p>
        </p:txBody>
      </p:sp>
      <p:sp>
        <p:nvSpPr>
          <p:cNvPr id="175" name="Google Shape;175;g23f3d185868_0_38"/>
          <p:cNvSpPr txBox="1">
            <a:spLocks noGrp="1"/>
          </p:cNvSpPr>
          <p:nvPr>
            <p:ph type="body" idx="1"/>
          </p:nvPr>
        </p:nvSpPr>
        <p:spPr>
          <a:xfrm>
            <a:off x="630000" y="2070000"/>
            <a:ext cx="5964900" cy="3449100"/>
          </a:xfrm>
          <a:prstGeom prst="rect">
            <a:avLst/>
          </a:prstGeom>
        </p:spPr>
        <p:txBody>
          <a:bodyPr spcFirstLastPara="1" wrap="square" lIns="91425" tIns="45700" rIns="91425" bIns="45700" anchor="t" anchorCtr="0">
            <a:normAutofit fontScale="92500"/>
          </a:bodyPr>
          <a:lstStyle/>
          <a:p>
            <a:pPr marL="0" lvl="0" indent="0" algn="l" rtl="0">
              <a:lnSpc>
                <a:spcPct val="115000"/>
              </a:lnSpc>
              <a:spcBef>
                <a:spcPts val="1000"/>
              </a:spcBef>
              <a:spcAft>
                <a:spcPts val="0"/>
              </a:spcAft>
              <a:buNone/>
            </a:pPr>
            <a:r>
              <a:rPr lang="en-US" sz="2300" b="0">
                <a:latin typeface="Century Gothic"/>
                <a:ea typeface="Century Gothic"/>
                <a:cs typeface="Century Gothic"/>
                <a:sym typeface="Century Gothic"/>
              </a:rPr>
              <a:t>So you have come a long way - you identified AT as a possibility, searched for AT solutions, tested AT options and found an AT match then made it part of your life - now your ability to achieve more is a reality.</a:t>
            </a:r>
            <a:endParaRPr sz="2300" b="0">
              <a:latin typeface="Century Gothic"/>
              <a:ea typeface="Century Gothic"/>
              <a:cs typeface="Century Gothic"/>
              <a:sym typeface="Century Gothic"/>
            </a:endParaRPr>
          </a:p>
          <a:p>
            <a:pPr marL="0" lvl="0" indent="0" algn="l" rtl="0">
              <a:lnSpc>
                <a:spcPct val="115000"/>
              </a:lnSpc>
              <a:spcBef>
                <a:spcPts val="1000"/>
              </a:spcBef>
              <a:spcAft>
                <a:spcPts val="0"/>
              </a:spcAft>
              <a:buNone/>
            </a:pPr>
            <a:endParaRPr sz="2300" b="0">
              <a:latin typeface="Century Gothic"/>
              <a:ea typeface="Century Gothic"/>
              <a:cs typeface="Century Gothic"/>
              <a:sym typeface="Century Gothic"/>
            </a:endParaRPr>
          </a:p>
          <a:p>
            <a:pPr marL="0" lvl="0" indent="0" algn="l" rtl="0">
              <a:lnSpc>
                <a:spcPct val="115000"/>
              </a:lnSpc>
              <a:spcBef>
                <a:spcPts val="1000"/>
              </a:spcBef>
              <a:spcAft>
                <a:spcPts val="0"/>
              </a:spcAft>
              <a:buNone/>
            </a:pPr>
            <a:r>
              <a:rPr lang="en-US" sz="2300" b="0">
                <a:latin typeface="Century Gothic"/>
                <a:ea typeface="Century Gothic"/>
                <a:cs typeface="Century Gothic"/>
                <a:sym typeface="Century Gothic"/>
              </a:rPr>
              <a:t>Acknowledge the transformation you have experienced due to your AT achievement.</a:t>
            </a:r>
            <a:endParaRPr sz="2300" b="0">
              <a:latin typeface="Century Gothic"/>
              <a:ea typeface="Century Gothic"/>
              <a:cs typeface="Century Gothic"/>
              <a:sym typeface="Century Gothic"/>
            </a:endParaRPr>
          </a:p>
        </p:txBody>
      </p:sp>
      <p:grpSp>
        <p:nvGrpSpPr>
          <p:cNvPr id="176" name="Google Shape;176;g23f3d185868_0_38">
            <a:extLst>
              <a:ext uri="{C183D7F6-B498-43B3-948B-1728B52AA6E4}">
                <adec:decorative xmlns:adec="http://schemas.microsoft.com/office/drawing/2017/decorative" val="1"/>
              </a:ext>
            </a:extLst>
          </p:cNvPr>
          <p:cNvGrpSpPr/>
          <p:nvPr/>
        </p:nvGrpSpPr>
        <p:grpSpPr>
          <a:xfrm>
            <a:off x="7882894" y="694005"/>
            <a:ext cx="3448945" cy="3448945"/>
            <a:chOff x="7067400" y="967875"/>
            <a:chExt cx="4648800" cy="4648800"/>
          </a:xfrm>
        </p:grpSpPr>
        <p:sp>
          <p:nvSpPr>
            <p:cNvPr id="177" name="Google Shape;177;g23f3d185868_0_38"/>
            <p:cNvSpPr/>
            <p:nvPr/>
          </p:nvSpPr>
          <p:spPr>
            <a:xfrm rot="-1794654">
              <a:off x="7390424" y="2189207"/>
              <a:ext cx="372403" cy="806243"/>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g23f3d185868_0_38"/>
            <p:cNvSpPr/>
            <p:nvPr/>
          </p:nvSpPr>
          <p:spPr>
            <a:xfrm rot="1650626">
              <a:off x="8212510" y="1551362"/>
              <a:ext cx="406573" cy="755706"/>
            </a:xfrm>
            <a:prstGeom prst="roundRect">
              <a:avLst>
                <a:gd name="adj" fmla="val 50000"/>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g23f3d185868_0_38"/>
            <p:cNvSpPr/>
            <p:nvPr/>
          </p:nvSpPr>
          <p:spPr>
            <a:xfrm rot="1650626">
              <a:off x="11028188" y="2177438"/>
              <a:ext cx="406573" cy="829775"/>
            </a:xfrm>
            <a:prstGeom prst="roundRect">
              <a:avLst>
                <a:gd name="adj" fmla="val 50000"/>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g23f3d185868_0_38"/>
            <p:cNvSpPr/>
            <p:nvPr/>
          </p:nvSpPr>
          <p:spPr>
            <a:xfrm rot="-1993976">
              <a:off x="10161971" y="1551400"/>
              <a:ext cx="406719" cy="755853"/>
            </a:xfrm>
            <a:prstGeom prst="roundRect">
              <a:avLst>
                <a:gd name="adj" fmla="val 50000"/>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g23f3d185868_0_38"/>
            <p:cNvSpPr/>
            <p:nvPr/>
          </p:nvSpPr>
          <p:spPr>
            <a:xfrm rot="4586114">
              <a:off x="10648611" y="4367884"/>
              <a:ext cx="406746" cy="755569"/>
            </a:xfrm>
            <a:prstGeom prst="roundRect">
              <a:avLst>
                <a:gd name="adj" fmla="val 50000"/>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g23f3d185868_0_38"/>
            <p:cNvSpPr/>
            <p:nvPr/>
          </p:nvSpPr>
          <p:spPr>
            <a:xfrm rot="5947721">
              <a:off x="7720976" y="4306672"/>
              <a:ext cx="406549" cy="829426"/>
            </a:xfrm>
            <a:prstGeom prst="roundRect">
              <a:avLst>
                <a:gd name="adj" fmla="val 50000"/>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g23f3d185868_0_38"/>
            <p:cNvSpPr/>
            <p:nvPr/>
          </p:nvSpPr>
          <p:spPr>
            <a:xfrm rot="2506226">
              <a:off x="11083867" y="3340081"/>
              <a:ext cx="406667" cy="833338"/>
            </a:xfrm>
            <a:prstGeom prst="roundRect">
              <a:avLst>
                <a:gd name="adj" fmla="val 50000"/>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g23f3d185868_0_38"/>
            <p:cNvSpPr/>
            <p:nvPr/>
          </p:nvSpPr>
          <p:spPr>
            <a:xfrm rot="-2697960">
              <a:off x="7303154" y="3339630"/>
              <a:ext cx="357443" cy="784889"/>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85" name="Google Shape;185;g23f3d185868_0_38"/>
            <p:cNvPicPr preferRelativeResize="0"/>
            <p:nvPr/>
          </p:nvPicPr>
          <p:blipFill rotWithShape="1">
            <a:blip r:embed="rId3">
              <a:alphaModFix/>
            </a:blip>
            <a:srcRect/>
            <a:stretch/>
          </p:blipFill>
          <p:spPr>
            <a:xfrm>
              <a:off x="7067400" y="967875"/>
              <a:ext cx="4648800" cy="4648800"/>
            </a:xfrm>
            <a:prstGeom prst="rect">
              <a:avLst/>
            </a:prstGeom>
            <a:noFill/>
            <a:ln>
              <a:noFill/>
            </a:ln>
          </p:spPr>
        </p:pic>
      </p:grpSp>
      <p:sp>
        <p:nvSpPr>
          <p:cNvPr id="186" name="Google Shape;186;g23f3d185868_0_38"/>
          <p:cNvSpPr txBox="1"/>
          <p:nvPr/>
        </p:nvSpPr>
        <p:spPr>
          <a:xfrm>
            <a:off x="7598125" y="4353000"/>
            <a:ext cx="4018500" cy="780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US" sz="1800">
                <a:solidFill>
                  <a:schemeClr val="lt1"/>
                </a:solidFill>
                <a:latin typeface="Twentieth Century"/>
                <a:ea typeface="Twentieth Century"/>
                <a:cs typeface="Twentieth Century"/>
                <a:sym typeface="Twentieth Century"/>
              </a:rPr>
              <a:t>"Assistive technology transforms disability into ability." - Dr. Chris Zeigler Dendy</a:t>
            </a:r>
            <a:endParaRPr sz="1800">
              <a:solidFill>
                <a:schemeClr val="lt1"/>
              </a:solidFill>
              <a:latin typeface="Twentieth Century"/>
              <a:ea typeface="Twentieth Century"/>
              <a:cs typeface="Twentieth Century"/>
              <a:sym typeface="Twentieth Century"/>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g23f3d185868_0_50"/>
          <p:cNvSpPr txBox="1">
            <a:spLocks noGrp="1"/>
          </p:cNvSpPr>
          <p:nvPr>
            <p:ph type="title"/>
          </p:nvPr>
        </p:nvSpPr>
        <p:spPr>
          <a:xfrm>
            <a:off x="630000" y="542575"/>
            <a:ext cx="5964900" cy="1325700"/>
          </a:xfrm>
          <a:prstGeom prst="rect">
            <a:avLst/>
          </a:prstGeom>
          <a:noFill/>
          <a:ln>
            <a:noFill/>
          </a:ln>
        </p:spPr>
        <p:txBody>
          <a:bodyPr spcFirstLastPara="1" wrap="square" lIns="91425" tIns="45700" rIns="91425" bIns="45700" anchor="ctr" anchorCtr="0">
            <a:normAutofit/>
          </a:bodyPr>
          <a:lstStyle/>
          <a:p>
            <a:pPr marL="0" lvl="0" indent="0" algn="l" rtl="0">
              <a:lnSpc>
                <a:spcPct val="115000"/>
              </a:lnSpc>
              <a:spcBef>
                <a:spcPts val="0"/>
              </a:spcBef>
              <a:spcAft>
                <a:spcPts val="0"/>
              </a:spcAft>
              <a:buClr>
                <a:schemeClr val="dk1"/>
              </a:buClr>
              <a:buSzPts val="1100"/>
              <a:buFont typeface="Arial"/>
              <a:buNone/>
            </a:pPr>
            <a:r>
              <a:rPr lang="en-US" sz="4800" b="0">
                <a:latin typeface="Century Gothic"/>
                <a:ea typeface="Century Gothic"/>
                <a:cs typeface="Century Gothic"/>
                <a:sym typeface="Century Gothic"/>
              </a:rPr>
              <a:t>AT</a:t>
            </a:r>
            <a:r>
              <a:rPr lang="en-US" sz="4800" b="0">
                <a:solidFill>
                  <a:srgbClr val="F6A0C8"/>
                </a:solidFill>
                <a:latin typeface="Century Gothic"/>
                <a:ea typeface="Century Gothic"/>
                <a:cs typeface="Century Gothic"/>
                <a:sym typeface="Century Gothic"/>
              </a:rPr>
              <a:t>8 : A</a:t>
            </a:r>
            <a:r>
              <a:rPr lang="en-US" sz="4800" b="0">
                <a:latin typeface="Century Gothic"/>
                <a:ea typeface="Century Gothic"/>
                <a:cs typeface="Century Gothic"/>
                <a:sym typeface="Century Gothic"/>
              </a:rPr>
              <a:t>dvocate</a:t>
            </a:r>
            <a:endParaRPr sz="4800" b="0">
              <a:latin typeface="Century Gothic"/>
              <a:ea typeface="Century Gothic"/>
              <a:cs typeface="Century Gothic"/>
              <a:sym typeface="Century Gothic"/>
            </a:endParaRPr>
          </a:p>
        </p:txBody>
      </p:sp>
      <p:sp>
        <p:nvSpPr>
          <p:cNvPr id="192" name="Google Shape;192;g23f3d185868_0_50"/>
          <p:cNvSpPr txBox="1">
            <a:spLocks noGrp="1"/>
          </p:cNvSpPr>
          <p:nvPr>
            <p:ph type="body" idx="1"/>
          </p:nvPr>
        </p:nvSpPr>
        <p:spPr>
          <a:xfrm>
            <a:off x="630000" y="2070000"/>
            <a:ext cx="5964900" cy="3546600"/>
          </a:xfrm>
          <a:prstGeom prst="rect">
            <a:avLst/>
          </a:prstGeom>
        </p:spPr>
        <p:txBody>
          <a:bodyPr spcFirstLastPara="1" wrap="square" lIns="91425" tIns="45700" rIns="91425" bIns="45700" anchor="t" anchorCtr="0">
            <a:normAutofit fontScale="85000" lnSpcReduction="10000"/>
          </a:bodyPr>
          <a:lstStyle/>
          <a:p>
            <a:pPr marL="0" lvl="0" indent="0" algn="l" rtl="0">
              <a:lnSpc>
                <a:spcPct val="115000"/>
              </a:lnSpc>
              <a:spcBef>
                <a:spcPts val="1000"/>
              </a:spcBef>
              <a:spcAft>
                <a:spcPts val="0"/>
              </a:spcAft>
              <a:buNone/>
            </a:pPr>
            <a:r>
              <a:rPr lang="en-US" sz="2300" b="0">
                <a:latin typeface="Century Gothic"/>
                <a:ea typeface="Century Gothic"/>
                <a:cs typeface="Century Gothic"/>
                <a:sym typeface="Century Gothic"/>
              </a:rPr>
              <a:t>Your AT journey may be shared with others to inspire them to explore AT possibilities. </a:t>
            </a:r>
            <a:endParaRPr sz="2300" b="0">
              <a:latin typeface="Century Gothic"/>
              <a:ea typeface="Century Gothic"/>
              <a:cs typeface="Century Gothic"/>
              <a:sym typeface="Century Gothic"/>
            </a:endParaRPr>
          </a:p>
          <a:p>
            <a:pPr marL="0" lvl="0" indent="0" algn="l" rtl="0">
              <a:lnSpc>
                <a:spcPct val="115000"/>
              </a:lnSpc>
              <a:spcBef>
                <a:spcPts val="1000"/>
              </a:spcBef>
              <a:spcAft>
                <a:spcPts val="0"/>
              </a:spcAft>
              <a:buNone/>
            </a:pPr>
            <a:r>
              <a:rPr lang="en-US" sz="2300" b="0">
                <a:latin typeface="Century Gothic"/>
                <a:ea typeface="Century Gothic"/>
                <a:cs typeface="Century Gothic"/>
                <a:sym typeface="Century Gothic"/>
              </a:rPr>
              <a:t>Being an AT advocate can be as simple as talking to a friend, family member, class mate or work colleague.</a:t>
            </a:r>
            <a:endParaRPr sz="2300" b="0">
              <a:latin typeface="Century Gothic"/>
              <a:ea typeface="Century Gothic"/>
              <a:cs typeface="Century Gothic"/>
              <a:sym typeface="Century Gothic"/>
            </a:endParaRPr>
          </a:p>
          <a:p>
            <a:pPr marL="0" lvl="0" indent="0" algn="l" rtl="0">
              <a:lnSpc>
                <a:spcPct val="115000"/>
              </a:lnSpc>
              <a:spcBef>
                <a:spcPts val="1000"/>
              </a:spcBef>
              <a:spcAft>
                <a:spcPts val="0"/>
              </a:spcAft>
              <a:buNone/>
            </a:pPr>
            <a:r>
              <a:rPr lang="en-US" sz="2300" b="0">
                <a:latin typeface="Century Gothic"/>
                <a:ea typeface="Century Gothic"/>
                <a:cs typeface="Century Gothic"/>
                <a:sym typeface="Century Gothic"/>
              </a:rPr>
              <a:t>An advocate may also share their AT experiences in events or social media too.</a:t>
            </a:r>
            <a:endParaRPr sz="2300" b="0">
              <a:latin typeface="Century Gothic"/>
              <a:ea typeface="Century Gothic"/>
              <a:cs typeface="Century Gothic"/>
              <a:sym typeface="Century Gothic"/>
            </a:endParaRPr>
          </a:p>
          <a:p>
            <a:pPr marL="0" lvl="0" indent="0" algn="l" rtl="0">
              <a:lnSpc>
                <a:spcPct val="115000"/>
              </a:lnSpc>
              <a:spcBef>
                <a:spcPts val="1000"/>
              </a:spcBef>
              <a:spcAft>
                <a:spcPts val="0"/>
              </a:spcAft>
              <a:buNone/>
            </a:pPr>
            <a:r>
              <a:rPr lang="en-US" sz="2300" b="0">
                <a:latin typeface="Century Gothic"/>
                <a:ea typeface="Century Gothic"/>
                <a:cs typeface="Century Gothic"/>
                <a:sym typeface="Century Gothic"/>
              </a:rPr>
              <a:t>Find your way to be an AT advocate and help others to get AT aware and AT empowered.</a:t>
            </a:r>
            <a:endParaRPr sz="2300" b="0">
              <a:latin typeface="Century Gothic"/>
              <a:ea typeface="Century Gothic"/>
              <a:cs typeface="Century Gothic"/>
              <a:sym typeface="Century Gothic"/>
            </a:endParaRPr>
          </a:p>
        </p:txBody>
      </p:sp>
      <p:sp>
        <p:nvSpPr>
          <p:cNvPr id="193" name="Google Shape;193;g23f3d185868_0_50"/>
          <p:cNvSpPr txBox="1"/>
          <p:nvPr/>
        </p:nvSpPr>
        <p:spPr>
          <a:xfrm>
            <a:off x="7473200" y="4319375"/>
            <a:ext cx="4410900" cy="780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US" sz="1800">
                <a:solidFill>
                  <a:schemeClr val="lt1"/>
                </a:solidFill>
                <a:latin typeface="Twentieth Century"/>
                <a:ea typeface="Twentieth Century"/>
                <a:cs typeface="Twentieth Century"/>
                <a:sym typeface="Twentieth Century"/>
              </a:rPr>
              <a:t>"Assistive technology is a powerful tool for social justice and inclusion." - Clay Shirky</a:t>
            </a:r>
            <a:endParaRPr sz="1800">
              <a:solidFill>
                <a:schemeClr val="lt1"/>
              </a:solidFill>
              <a:latin typeface="Twentieth Century"/>
              <a:ea typeface="Twentieth Century"/>
              <a:cs typeface="Twentieth Century"/>
              <a:sym typeface="Twentieth Century"/>
            </a:endParaRPr>
          </a:p>
        </p:txBody>
      </p:sp>
      <p:grpSp>
        <p:nvGrpSpPr>
          <p:cNvPr id="194" name="Google Shape;194;g23f3d185868_0_50">
            <a:extLst>
              <a:ext uri="{C183D7F6-B498-43B3-948B-1728B52AA6E4}">
                <adec:decorative xmlns:adec="http://schemas.microsoft.com/office/drawing/2017/decorative" val="1"/>
              </a:ext>
            </a:extLst>
          </p:cNvPr>
          <p:cNvGrpSpPr/>
          <p:nvPr/>
        </p:nvGrpSpPr>
        <p:grpSpPr>
          <a:xfrm>
            <a:off x="7836251" y="698883"/>
            <a:ext cx="3348996" cy="3348996"/>
            <a:chOff x="7717301" y="712658"/>
            <a:chExt cx="3348996" cy="3348996"/>
          </a:xfrm>
        </p:grpSpPr>
        <p:sp>
          <p:nvSpPr>
            <p:cNvPr id="195" name="Google Shape;195;g23f3d185868_0_50"/>
            <p:cNvSpPr/>
            <p:nvPr/>
          </p:nvSpPr>
          <p:spPr>
            <a:xfrm>
              <a:off x="8602925" y="3403925"/>
              <a:ext cx="1390500" cy="285600"/>
            </a:xfrm>
            <a:prstGeom prst="snip2SameRect">
              <a:avLst>
                <a:gd name="adj1" fmla="val 16667"/>
                <a:gd name="adj2" fmla="val 0"/>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g23f3d185868_0_50"/>
            <p:cNvSpPr/>
            <p:nvPr/>
          </p:nvSpPr>
          <p:spPr>
            <a:xfrm rot="1560840">
              <a:off x="9417021" y="3331220"/>
              <a:ext cx="990445" cy="138866"/>
            </a:xfrm>
            <a:prstGeom prst="snip2SameRect">
              <a:avLst>
                <a:gd name="adj1" fmla="val 16667"/>
                <a:gd name="adj2" fmla="val 0"/>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g23f3d185868_0_50"/>
            <p:cNvSpPr/>
            <p:nvPr/>
          </p:nvSpPr>
          <p:spPr>
            <a:xfrm>
              <a:off x="8696550" y="3257850"/>
              <a:ext cx="1135200" cy="285600"/>
            </a:xfrm>
            <a:prstGeom prst="snip2SameRect">
              <a:avLst>
                <a:gd name="adj1" fmla="val 16667"/>
                <a:gd name="adj2" fmla="val 0"/>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g23f3d185868_0_50"/>
            <p:cNvSpPr/>
            <p:nvPr/>
          </p:nvSpPr>
          <p:spPr>
            <a:xfrm>
              <a:off x="9046775" y="3543450"/>
              <a:ext cx="1135200" cy="166500"/>
            </a:xfrm>
            <a:prstGeom prst="snip2SameRect">
              <a:avLst>
                <a:gd name="adj1" fmla="val 16667"/>
                <a:gd name="adj2" fmla="val 0"/>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g23f3d185868_0_50"/>
            <p:cNvSpPr/>
            <p:nvPr/>
          </p:nvSpPr>
          <p:spPr>
            <a:xfrm rot="-2233677">
              <a:off x="8382840" y="3372470"/>
              <a:ext cx="556871" cy="113042"/>
            </a:xfrm>
            <a:prstGeom prst="snip2SameRect">
              <a:avLst>
                <a:gd name="adj1" fmla="val 16667"/>
                <a:gd name="adj2" fmla="val 19125"/>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g23f3d185868_0_50"/>
            <p:cNvSpPr/>
            <p:nvPr/>
          </p:nvSpPr>
          <p:spPr>
            <a:xfrm flipH="1">
              <a:off x="8240975" y="3253350"/>
              <a:ext cx="511800" cy="426900"/>
            </a:xfrm>
            <a:prstGeom prst="rtTriangle">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g23f3d185868_0_50"/>
            <p:cNvSpPr/>
            <p:nvPr/>
          </p:nvSpPr>
          <p:spPr>
            <a:xfrm rot="1120118" flipH="1">
              <a:off x="9008277" y="3045886"/>
              <a:ext cx="511724" cy="426912"/>
            </a:xfrm>
            <a:prstGeom prst="rtTriangle">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2" name="Google Shape;202;g23f3d185868_0_50"/>
            <p:cNvGrpSpPr/>
            <p:nvPr/>
          </p:nvGrpSpPr>
          <p:grpSpPr>
            <a:xfrm>
              <a:off x="7717301" y="712658"/>
              <a:ext cx="3348996" cy="3348996"/>
              <a:chOff x="7067400" y="967875"/>
              <a:chExt cx="4648800" cy="4648800"/>
            </a:xfrm>
          </p:grpSpPr>
          <p:sp>
            <p:nvSpPr>
              <p:cNvPr id="203" name="Google Shape;203;g23f3d185868_0_50"/>
              <p:cNvSpPr/>
              <p:nvPr/>
            </p:nvSpPr>
            <p:spPr>
              <a:xfrm>
                <a:off x="9205650" y="1874169"/>
                <a:ext cx="372300" cy="356700"/>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04" name="Google Shape;204;g23f3d185868_0_50"/>
              <p:cNvPicPr preferRelativeResize="0"/>
              <p:nvPr/>
            </p:nvPicPr>
            <p:blipFill rotWithShape="1">
              <a:blip r:embed="rId3">
                <a:alphaModFix/>
              </a:blip>
              <a:srcRect/>
              <a:stretch/>
            </p:blipFill>
            <p:spPr>
              <a:xfrm>
                <a:off x="7067400" y="967875"/>
                <a:ext cx="4648800" cy="4648800"/>
              </a:xfrm>
              <a:prstGeom prst="rect">
                <a:avLst/>
              </a:prstGeom>
              <a:noFill/>
              <a:ln>
                <a:noFill/>
              </a:ln>
            </p:spPr>
          </p:pic>
        </p:gr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g23f3d185868_0_0"/>
          <p:cNvSpPr txBox="1">
            <a:spLocks noGrp="1"/>
          </p:cNvSpPr>
          <p:nvPr>
            <p:ph type="title"/>
          </p:nvPr>
        </p:nvSpPr>
        <p:spPr>
          <a:xfrm>
            <a:off x="343924" y="395450"/>
            <a:ext cx="11372400" cy="9324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SzPts val="990"/>
              <a:buNone/>
            </a:pPr>
            <a:r>
              <a:rPr lang="en-US" sz="3740">
                <a:latin typeface="Century Gothic"/>
                <a:ea typeface="Century Gothic"/>
                <a:cs typeface="Century Gothic"/>
                <a:sym typeface="Century Gothic"/>
              </a:rPr>
              <a:t>AT</a:t>
            </a:r>
            <a:r>
              <a:rPr lang="en-US" sz="3740">
                <a:solidFill>
                  <a:srgbClr val="F6A0C8"/>
                </a:solidFill>
                <a:latin typeface="Century Gothic"/>
                <a:ea typeface="Century Gothic"/>
                <a:cs typeface="Century Gothic"/>
                <a:sym typeface="Century Gothic"/>
              </a:rPr>
              <a:t>8</a:t>
            </a:r>
            <a:r>
              <a:rPr lang="en-US" sz="3740" b="0">
                <a:latin typeface="Century Gothic"/>
                <a:ea typeface="Century Gothic"/>
                <a:cs typeface="Century Gothic"/>
                <a:sym typeface="Century Gothic"/>
              </a:rPr>
              <a:t>: The </a:t>
            </a:r>
            <a:r>
              <a:rPr lang="en-US" sz="3740" b="0">
                <a:solidFill>
                  <a:srgbClr val="F6A0C8"/>
                </a:solidFill>
                <a:latin typeface="Century Gothic"/>
                <a:ea typeface="Century Gothic"/>
                <a:cs typeface="Century Gothic"/>
                <a:sym typeface="Century Gothic"/>
              </a:rPr>
              <a:t>8</a:t>
            </a:r>
            <a:r>
              <a:rPr lang="en-US" sz="3740" b="0">
                <a:latin typeface="Century Gothic"/>
                <a:ea typeface="Century Gothic"/>
                <a:cs typeface="Century Gothic"/>
                <a:sym typeface="Century Gothic"/>
              </a:rPr>
              <a:t> Amazing Steps of </a:t>
            </a:r>
            <a:r>
              <a:rPr lang="en-US" sz="3740" b="0">
                <a:solidFill>
                  <a:srgbClr val="F6A0C8"/>
                </a:solidFill>
                <a:latin typeface="Century Gothic"/>
                <a:ea typeface="Century Gothic"/>
                <a:cs typeface="Century Gothic"/>
                <a:sym typeface="Century Gothic"/>
              </a:rPr>
              <a:t>A</a:t>
            </a:r>
            <a:r>
              <a:rPr lang="en-US" sz="3740" b="0">
                <a:latin typeface="Century Gothic"/>
                <a:ea typeface="Century Gothic"/>
                <a:cs typeface="Century Gothic"/>
                <a:sym typeface="Century Gothic"/>
              </a:rPr>
              <a:t>ssistive </a:t>
            </a:r>
            <a:r>
              <a:rPr lang="en-US" sz="3740" b="0">
                <a:solidFill>
                  <a:srgbClr val="F6A0C8"/>
                </a:solidFill>
                <a:latin typeface="Century Gothic"/>
                <a:ea typeface="Century Gothic"/>
                <a:cs typeface="Century Gothic"/>
                <a:sym typeface="Century Gothic"/>
              </a:rPr>
              <a:t>T</a:t>
            </a:r>
            <a:r>
              <a:rPr lang="en-US" sz="3740" b="0">
                <a:latin typeface="Century Gothic"/>
                <a:ea typeface="Century Gothic"/>
                <a:cs typeface="Century Gothic"/>
                <a:sym typeface="Century Gothic"/>
              </a:rPr>
              <a:t>echnology</a:t>
            </a:r>
            <a:endParaRPr sz="3740" b="0">
              <a:latin typeface="Century Gothic"/>
              <a:ea typeface="Century Gothic"/>
              <a:cs typeface="Century Gothic"/>
              <a:sym typeface="Century Gothic"/>
            </a:endParaRPr>
          </a:p>
        </p:txBody>
      </p:sp>
      <p:sp>
        <p:nvSpPr>
          <p:cNvPr id="210" name="Google Shape;210;g23f3d185868_0_0"/>
          <p:cNvSpPr txBox="1">
            <a:spLocks noGrp="1"/>
          </p:cNvSpPr>
          <p:nvPr>
            <p:ph type="body" idx="1"/>
          </p:nvPr>
        </p:nvSpPr>
        <p:spPr>
          <a:xfrm>
            <a:off x="133450" y="4613550"/>
            <a:ext cx="1287900" cy="580200"/>
          </a:xfrm>
          <a:prstGeom prst="rect">
            <a:avLst/>
          </a:prstGeom>
        </p:spPr>
        <p:txBody>
          <a:bodyPr spcFirstLastPara="1" wrap="square" lIns="91425" tIns="45700" rIns="91425" bIns="45700" anchor="t" anchorCtr="0">
            <a:noAutofit/>
          </a:bodyPr>
          <a:lstStyle/>
          <a:p>
            <a:pPr marL="0" lvl="0" indent="0" algn="ctr" rtl="0">
              <a:lnSpc>
                <a:spcPct val="95000"/>
              </a:lnSpc>
              <a:spcBef>
                <a:spcPts val="0"/>
              </a:spcBef>
              <a:spcAft>
                <a:spcPts val="0"/>
              </a:spcAft>
              <a:buNone/>
            </a:pPr>
            <a:r>
              <a:rPr lang="en-US" sz="1400">
                <a:latin typeface="Century Gothic"/>
                <a:ea typeface="Century Gothic"/>
                <a:cs typeface="Century Gothic"/>
                <a:sym typeface="Century Gothic"/>
              </a:rPr>
              <a:t>Awareness</a:t>
            </a:r>
            <a:endParaRPr sz="1400">
              <a:latin typeface="Century Gothic"/>
              <a:ea typeface="Century Gothic"/>
              <a:cs typeface="Century Gothic"/>
              <a:sym typeface="Century Gothic"/>
            </a:endParaRPr>
          </a:p>
          <a:p>
            <a:pPr marL="0" lvl="0" indent="0" algn="ctr" rtl="0">
              <a:lnSpc>
                <a:spcPct val="95000"/>
              </a:lnSpc>
              <a:spcBef>
                <a:spcPts val="0"/>
              </a:spcBef>
              <a:spcAft>
                <a:spcPts val="0"/>
              </a:spcAft>
              <a:buNone/>
            </a:pPr>
            <a:endParaRPr sz="1400"/>
          </a:p>
        </p:txBody>
      </p:sp>
      <p:sp>
        <p:nvSpPr>
          <p:cNvPr id="223" name="Google Shape;223;g23f3d185868_0_0" descr="Awareness&#10;Adventurous&#10;Accumulate&#10;Analysis&#10;Application&#10;Agency&#10;Achieve&#10;Advocate"/>
          <p:cNvSpPr txBox="1">
            <a:spLocks noGrp="1"/>
          </p:cNvSpPr>
          <p:nvPr>
            <p:ph type="body" idx="1"/>
          </p:nvPr>
        </p:nvSpPr>
        <p:spPr>
          <a:xfrm>
            <a:off x="1523850" y="4613550"/>
            <a:ext cx="1482000" cy="580200"/>
          </a:xfrm>
          <a:prstGeom prst="rect">
            <a:avLst/>
          </a:prstGeom>
        </p:spPr>
        <p:txBody>
          <a:bodyPr spcFirstLastPara="1" wrap="square" lIns="91425" tIns="45700" rIns="91425" bIns="45700" anchor="t" anchorCtr="0">
            <a:noAutofit/>
          </a:bodyPr>
          <a:lstStyle/>
          <a:p>
            <a:pPr marL="0" lvl="0" indent="0" algn="ctr" rtl="0">
              <a:lnSpc>
                <a:spcPct val="95000"/>
              </a:lnSpc>
              <a:spcBef>
                <a:spcPts val="0"/>
              </a:spcBef>
              <a:spcAft>
                <a:spcPts val="0"/>
              </a:spcAft>
              <a:buNone/>
            </a:pPr>
            <a:r>
              <a:rPr lang="en-US" sz="1400">
                <a:latin typeface="Century Gothic"/>
                <a:ea typeface="Century Gothic"/>
                <a:cs typeface="Century Gothic"/>
                <a:sym typeface="Century Gothic"/>
              </a:rPr>
              <a:t>Adventurous</a:t>
            </a:r>
            <a:endParaRPr sz="1400">
              <a:latin typeface="Century Gothic"/>
              <a:ea typeface="Century Gothic"/>
              <a:cs typeface="Century Gothic"/>
              <a:sym typeface="Century Gothic"/>
            </a:endParaRPr>
          </a:p>
          <a:p>
            <a:pPr marL="0" lvl="0" indent="0" algn="ctr" rtl="0">
              <a:lnSpc>
                <a:spcPct val="95000"/>
              </a:lnSpc>
              <a:spcBef>
                <a:spcPts val="0"/>
              </a:spcBef>
              <a:spcAft>
                <a:spcPts val="0"/>
              </a:spcAft>
              <a:buNone/>
            </a:pPr>
            <a:endParaRPr sz="1400"/>
          </a:p>
        </p:txBody>
      </p:sp>
      <p:sp>
        <p:nvSpPr>
          <p:cNvPr id="217" name="Google Shape;217;g23f3d185868_0_0" descr="Awareness&#10;Adventurous&#10;Accumulate&#10;Analysis&#10;Application&#10;Agency&#10;Achieve&#10;Advocate"/>
          <p:cNvSpPr txBox="1">
            <a:spLocks noGrp="1"/>
          </p:cNvSpPr>
          <p:nvPr>
            <p:ph type="body" idx="1"/>
          </p:nvPr>
        </p:nvSpPr>
        <p:spPr>
          <a:xfrm>
            <a:off x="3032150" y="4613550"/>
            <a:ext cx="1285800" cy="765300"/>
          </a:xfrm>
          <a:prstGeom prst="rect">
            <a:avLst/>
          </a:prstGeom>
        </p:spPr>
        <p:txBody>
          <a:bodyPr spcFirstLastPara="1" wrap="square" lIns="91425" tIns="45700" rIns="91425" bIns="45700" anchor="t" anchorCtr="0">
            <a:noAutofit/>
          </a:bodyPr>
          <a:lstStyle/>
          <a:p>
            <a:pPr marL="0" lvl="0" indent="0" algn="ctr" rtl="0">
              <a:lnSpc>
                <a:spcPct val="95000"/>
              </a:lnSpc>
              <a:spcBef>
                <a:spcPts val="0"/>
              </a:spcBef>
              <a:spcAft>
                <a:spcPts val="0"/>
              </a:spcAft>
              <a:buSzPts val="1018"/>
              <a:buNone/>
            </a:pPr>
            <a:r>
              <a:rPr lang="en-US" sz="1400">
                <a:latin typeface="Century Gothic"/>
                <a:ea typeface="Century Gothic"/>
                <a:cs typeface="Century Gothic"/>
                <a:sym typeface="Century Gothic"/>
              </a:rPr>
              <a:t>Accumulate</a:t>
            </a:r>
            <a:endParaRPr sz="1400">
              <a:latin typeface="Century Gothic"/>
              <a:ea typeface="Century Gothic"/>
              <a:cs typeface="Century Gothic"/>
              <a:sym typeface="Century Gothic"/>
            </a:endParaRPr>
          </a:p>
          <a:p>
            <a:pPr marL="0" lvl="0" indent="0" algn="ctr" rtl="0">
              <a:lnSpc>
                <a:spcPct val="95000"/>
              </a:lnSpc>
              <a:spcBef>
                <a:spcPts val="0"/>
              </a:spcBef>
              <a:spcAft>
                <a:spcPts val="0"/>
              </a:spcAft>
              <a:buSzPts val="1018"/>
              <a:buNone/>
            </a:pPr>
            <a:endParaRPr sz="1400">
              <a:latin typeface="Century Gothic"/>
              <a:ea typeface="Century Gothic"/>
              <a:cs typeface="Century Gothic"/>
              <a:sym typeface="Century Gothic"/>
            </a:endParaRPr>
          </a:p>
          <a:p>
            <a:pPr marL="0" lvl="0" indent="0" algn="ctr" rtl="0">
              <a:lnSpc>
                <a:spcPct val="95000"/>
              </a:lnSpc>
              <a:spcBef>
                <a:spcPts val="0"/>
              </a:spcBef>
              <a:spcAft>
                <a:spcPts val="0"/>
              </a:spcAft>
              <a:buSzPts val="1018"/>
              <a:buNone/>
            </a:pPr>
            <a:endParaRPr sz="1400"/>
          </a:p>
        </p:txBody>
      </p:sp>
      <p:sp>
        <p:nvSpPr>
          <p:cNvPr id="218" name="Google Shape;218;g23f3d185868_0_0" descr="Awareness&#10;Adventurous&#10;Accumulate&#10;Analysis&#10;Application&#10;Agency&#10;Achieve&#10;Advocate"/>
          <p:cNvSpPr txBox="1">
            <a:spLocks noGrp="1"/>
          </p:cNvSpPr>
          <p:nvPr>
            <p:ph type="body" idx="1"/>
          </p:nvPr>
        </p:nvSpPr>
        <p:spPr>
          <a:xfrm>
            <a:off x="4584825" y="4613550"/>
            <a:ext cx="1142400" cy="718800"/>
          </a:xfrm>
          <a:prstGeom prst="rect">
            <a:avLst/>
          </a:prstGeom>
        </p:spPr>
        <p:txBody>
          <a:bodyPr spcFirstLastPara="1" wrap="square" lIns="91425" tIns="45700" rIns="91425" bIns="45700" anchor="t" anchorCtr="0">
            <a:normAutofit/>
          </a:bodyPr>
          <a:lstStyle/>
          <a:p>
            <a:pPr marL="0" lvl="0" indent="0" algn="ctr" rtl="0">
              <a:lnSpc>
                <a:spcPct val="95000"/>
              </a:lnSpc>
              <a:spcBef>
                <a:spcPts val="0"/>
              </a:spcBef>
              <a:spcAft>
                <a:spcPts val="0"/>
              </a:spcAft>
              <a:buNone/>
            </a:pPr>
            <a:r>
              <a:rPr lang="en-US" sz="1400">
                <a:latin typeface="Century Gothic"/>
                <a:ea typeface="Century Gothic"/>
                <a:cs typeface="Century Gothic"/>
                <a:sym typeface="Century Gothic"/>
              </a:rPr>
              <a:t>Analysis</a:t>
            </a:r>
            <a:endParaRPr sz="1400">
              <a:latin typeface="Century Gothic"/>
              <a:ea typeface="Century Gothic"/>
              <a:cs typeface="Century Gothic"/>
              <a:sym typeface="Century Gothic"/>
            </a:endParaRPr>
          </a:p>
          <a:p>
            <a:pPr marL="0" lvl="0" indent="0" algn="ctr" rtl="0">
              <a:lnSpc>
                <a:spcPct val="95000"/>
              </a:lnSpc>
              <a:spcBef>
                <a:spcPts val="0"/>
              </a:spcBef>
              <a:spcAft>
                <a:spcPts val="0"/>
              </a:spcAft>
              <a:buNone/>
            </a:pPr>
            <a:endParaRPr sz="1400"/>
          </a:p>
        </p:txBody>
      </p:sp>
      <p:sp>
        <p:nvSpPr>
          <p:cNvPr id="222" name="Google Shape;222;g23f3d185868_0_0" descr="Awareness&#10;Adventurous&#10;Accumulate&#10;Analysis&#10;Application&#10;Agency&#10;Achieve&#10;Advocate"/>
          <p:cNvSpPr txBox="1">
            <a:spLocks noGrp="1"/>
          </p:cNvSpPr>
          <p:nvPr>
            <p:ph type="body" idx="1"/>
          </p:nvPr>
        </p:nvSpPr>
        <p:spPr>
          <a:xfrm>
            <a:off x="5985100" y="4613550"/>
            <a:ext cx="1382100" cy="580200"/>
          </a:xfrm>
          <a:prstGeom prst="rect">
            <a:avLst/>
          </a:prstGeom>
        </p:spPr>
        <p:txBody>
          <a:bodyPr spcFirstLastPara="1" wrap="square" lIns="91425" tIns="45700" rIns="91425" bIns="45700" anchor="t" anchorCtr="0">
            <a:noAutofit/>
          </a:bodyPr>
          <a:lstStyle/>
          <a:p>
            <a:pPr marL="0" lvl="0" indent="0" algn="ctr" rtl="0">
              <a:lnSpc>
                <a:spcPct val="95000"/>
              </a:lnSpc>
              <a:spcBef>
                <a:spcPts val="0"/>
              </a:spcBef>
              <a:spcAft>
                <a:spcPts val="0"/>
              </a:spcAft>
              <a:buSzPts val="1018"/>
              <a:buNone/>
            </a:pPr>
            <a:r>
              <a:rPr lang="en-US" sz="1400">
                <a:latin typeface="Century Gothic"/>
                <a:ea typeface="Century Gothic"/>
                <a:cs typeface="Century Gothic"/>
                <a:sym typeface="Century Gothic"/>
              </a:rPr>
              <a:t>Application</a:t>
            </a:r>
            <a:endParaRPr sz="1400">
              <a:latin typeface="Century Gothic"/>
              <a:ea typeface="Century Gothic"/>
              <a:cs typeface="Century Gothic"/>
              <a:sym typeface="Century Gothic"/>
            </a:endParaRPr>
          </a:p>
          <a:p>
            <a:pPr marL="0" lvl="0" indent="0" algn="ctr" rtl="0">
              <a:lnSpc>
                <a:spcPct val="95000"/>
              </a:lnSpc>
              <a:spcBef>
                <a:spcPts val="0"/>
              </a:spcBef>
              <a:spcAft>
                <a:spcPts val="0"/>
              </a:spcAft>
              <a:buSzPts val="1018"/>
              <a:buNone/>
            </a:pPr>
            <a:endParaRPr sz="1400"/>
          </a:p>
        </p:txBody>
      </p:sp>
      <p:sp>
        <p:nvSpPr>
          <p:cNvPr id="220" name="Google Shape;220;g23f3d185868_0_0" descr="Awareness&#10;Adventurous&#10;Accumulate&#10;Analysis&#10;Application&#10;Agency&#10;Achieve&#10;Advocate"/>
          <p:cNvSpPr txBox="1">
            <a:spLocks noGrp="1"/>
          </p:cNvSpPr>
          <p:nvPr>
            <p:ph type="body" idx="1"/>
          </p:nvPr>
        </p:nvSpPr>
        <p:spPr>
          <a:xfrm>
            <a:off x="7563175" y="4613550"/>
            <a:ext cx="1382100" cy="636000"/>
          </a:xfrm>
          <a:prstGeom prst="rect">
            <a:avLst/>
          </a:prstGeom>
        </p:spPr>
        <p:txBody>
          <a:bodyPr spcFirstLastPara="1" wrap="square" lIns="91425" tIns="45700" rIns="91425" bIns="45700" anchor="t" anchorCtr="0">
            <a:normAutofit/>
          </a:bodyPr>
          <a:lstStyle/>
          <a:p>
            <a:pPr marL="0" lvl="0" indent="0" algn="ctr" rtl="0">
              <a:lnSpc>
                <a:spcPct val="95000"/>
              </a:lnSpc>
              <a:spcBef>
                <a:spcPts val="0"/>
              </a:spcBef>
              <a:spcAft>
                <a:spcPts val="0"/>
              </a:spcAft>
              <a:buNone/>
            </a:pPr>
            <a:r>
              <a:rPr lang="en-US" sz="1400">
                <a:latin typeface="Century Gothic"/>
                <a:ea typeface="Century Gothic"/>
                <a:cs typeface="Century Gothic"/>
                <a:sym typeface="Century Gothic"/>
              </a:rPr>
              <a:t>Agency</a:t>
            </a:r>
            <a:endParaRPr sz="1400">
              <a:latin typeface="Century Gothic"/>
              <a:ea typeface="Century Gothic"/>
              <a:cs typeface="Century Gothic"/>
              <a:sym typeface="Century Gothic"/>
            </a:endParaRPr>
          </a:p>
          <a:p>
            <a:pPr marL="0" lvl="0" indent="0" algn="ctr" rtl="0">
              <a:lnSpc>
                <a:spcPct val="95000"/>
              </a:lnSpc>
              <a:spcBef>
                <a:spcPts val="0"/>
              </a:spcBef>
              <a:spcAft>
                <a:spcPts val="0"/>
              </a:spcAft>
              <a:buNone/>
            </a:pPr>
            <a:endParaRPr sz="1400"/>
          </a:p>
        </p:txBody>
      </p:sp>
      <p:sp>
        <p:nvSpPr>
          <p:cNvPr id="219" name="Google Shape;219;g23f3d185868_0_0" descr="Awareness&#10;Adventurous&#10;Accumulate&#10;Analysis&#10;Application&#10;Agency&#10;Achieve&#10;Advocate"/>
          <p:cNvSpPr txBox="1">
            <a:spLocks noGrp="1"/>
          </p:cNvSpPr>
          <p:nvPr>
            <p:ph type="body" idx="1"/>
          </p:nvPr>
        </p:nvSpPr>
        <p:spPr>
          <a:xfrm>
            <a:off x="9085150" y="4613550"/>
            <a:ext cx="1600800" cy="636000"/>
          </a:xfrm>
          <a:prstGeom prst="rect">
            <a:avLst/>
          </a:prstGeom>
        </p:spPr>
        <p:txBody>
          <a:bodyPr spcFirstLastPara="1" wrap="square" lIns="91425" tIns="45700" rIns="91425" bIns="45700" anchor="t" anchorCtr="0">
            <a:normAutofit/>
          </a:bodyPr>
          <a:lstStyle/>
          <a:p>
            <a:pPr marL="0" lvl="0" indent="0" algn="ctr" rtl="0">
              <a:lnSpc>
                <a:spcPct val="95000"/>
              </a:lnSpc>
              <a:spcBef>
                <a:spcPts val="0"/>
              </a:spcBef>
              <a:spcAft>
                <a:spcPts val="0"/>
              </a:spcAft>
              <a:buNone/>
            </a:pPr>
            <a:r>
              <a:rPr lang="en-US" sz="1400">
                <a:latin typeface="Century Gothic"/>
                <a:ea typeface="Century Gothic"/>
                <a:cs typeface="Century Gothic"/>
                <a:sym typeface="Century Gothic"/>
              </a:rPr>
              <a:t>Achieve</a:t>
            </a:r>
            <a:endParaRPr sz="1400">
              <a:latin typeface="Century Gothic"/>
              <a:ea typeface="Century Gothic"/>
              <a:cs typeface="Century Gothic"/>
              <a:sym typeface="Century Gothic"/>
            </a:endParaRPr>
          </a:p>
          <a:p>
            <a:pPr marL="0" lvl="0" indent="0" algn="ctr" rtl="0">
              <a:lnSpc>
                <a:spcPct val="95000"/>
              </a:lnSpc>
              <a:spcBef>
                <a:spcPts val="0"/>
              </a:spcBef>
              <a:spcAft>
                <a:spcPts val="0"/>
              </a:spcAft>
              <a:buNone/>
            </a:pPr>
            <a:endParaRPr sz="1400"/>
          </a:p>
        </p:txBody>
      </p:sp>
      <p:sp>
        <p:nvSpPr>
          <p:cNvPr id="221" name="Google Shape;221;g23f3d185868_0_0" descr="Awareness&#10;Adventurous&#10;Accumulate&#10;Analysis&#10;Application&#10;Agency&#10;Achieve&#10;Advocate"/>
          <p:cNvSpPr txBox="1">
            <a:spLocks noGrp="1"/>
          </p:cNvSpPr>
          <p:nvPr>
            <p:ph type="body" idx="1"/>
          </p:nvPr>
        </p:nvSpPr>
        <p:spPr>
          <a:xfrm>
            <a:off x="10732000" y="4613550"/>
            <a:ext cx="1287900" cy="636000"/>
          </a:xfrm>
          <a:prstGeom prst="rect">
            <a:avLst/>
          </a:prstGeom>
        </p:spPr>
        <p:txBody>
          <a:bodyPr spcFirstLastPara="1" wrap="square" lIns="91425" tIns="45700" rIns="91425" bIns="45700" anchor="t" anchorCtr="0">
            <a:normAutofit/>
          </a:bodyPr>
          <a:lstStyle/>
          <a:p>
            <a:pPr marL="0" lvl="0" indent="0" algn="ctr" rtl="0">
              <a:lnSpc>
                <a:spcPct val="95000"/>
              </a:lnSpc>
              <a:spcBef>
                <a:spcPts val="0"/>
              </a:spcBef>
              <a:spcAft>
                <a:spcPts val="0"/>
              </a:spcAft>
              <a:buNone/>
            </a:pPr>
            <a:r>
              <a:rPr lang="en-US" sz="1400">
                <a:latin typeface="Century Gothic"/>
                <a:ea typeface="Century Gothic"/>
                <a:cs typeface="Century Gothic"/>
                <a:sym typeface="Century Gothic"/>
              </a:rPr>
              <a:t>Advocate</a:t>
            </a:r>
            <a:endParaRPr sz="1400"/>
          </a:p>
        </p:txBody>
      </p:sp>
      <p:pic>
        <p:nvPicPr>
          <p:cNvPr id="211" name="Google Shape;211;g23f3d185868_0_0">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195300" y="3064791"/>
            <a:ext cx="1164201" cy="1164193"/>
          </a:xfrm>
          <a:prstGeom prst="rect">
            <a:avLst/>
          </a:prstGeom>
          <a:noFill/>
          <a:ln>
            <a:noFill/>
          </a:ln>
        </p:spPr>
      </p:pic>
      <p:pic>
        <p:nvPicPr>
          <p:cNvPr id="212" name="Google Shape;212;g23f3d185868_0_0">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1648559" y="3003956"/>
            <a:ext cx="1164205" cy="1164212"/>
          </a:xfrm>
          <a:prstGeom prst="rect">
            <a:avLst/>
          </a:prstGeom>
          <a:noFill/>
          <a:ln>
            <a:noFill/>
          </a:ln>
        </p:spPr>
      </p:pic>
      <p:pic>
        <p:nvPicPr>
          <p:cNvPr id="213" name="Google Shape;213;g23f3d185868_0_0">
            <a:extLs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10733028" y="2943150"/>
            <a:ext cx="1285834" cy="1285825"/>
          </a:xfrm>
          <a:prstGeom prst="rect">
            <a:avLst/>
          </a:prstGeom>
          <a:noFill/>
          <a:ln>
            <a:noFill/>
          </a:ln>
        </p:spPr>
      </p:pic>
      <p:pic>
        <p:nvPicPr>
          <p:cNvPr id="214" name="Google Shape;214;g23f3d185868_0_0">
            <a:extLst>
              <a:ext uri="{C183D7F6-B498-43B3-948B-1728B52AA6E4}">
                <adec:decorative xmlns:adec="http://schemas.microsoft.com/office/drawing/2017/decorative" val="1"/>
              </a:ext>
            </a:extLst>
          </p:cNvPr>
          <p:cNvPicPr preferRelativeResize="0"/>
          <p:nvPr/>
        </p:nvPicPr>
        <p:blipFill rotWithShape="1">
          <a:blip r:embed="rId6">
            <a:alphaModFix/>
          </a:blip>
          <a:srcRect/>
          <a:stretch/>
        </p:blipFill>
        <p:spPr>
          <a:xfrm>
            <a:off x="9198862" y="2882337"/>
            <a:ext cx="1285834" cy="1285825"/>
          </a:xfrm>
          <a:prstGeom prst="rect">
            <a:avLst/>
          </a:prstGeom>
          <a:noFill/>
          <a:ln>
            <a:noFill/>
          </a:ln>
        </p:spPr>
      </p:pic>
      <p:pic>
        <p:nvPicPr>
          <p:cNvPr id="215" name="Google Shape;215;g23f3d185868_0_0">
            <a:extLst>
              <a:ext uri="{C183D7F6-B498-43B3-948B-1728B52AA6E4}">
                <adec:decorative xmlns:adec="http://schemas.microsoft.com/office/drawing/2017/decorative" val="1"/>
              </a:ext>
            </a:extLst>
          </p:cNvPr>
          <p:cNvPicPr preferRelativeResize="0"/>
          <p:nvPr/>
        </p:nvPicPr>
        <p:blipFill rotWithShape="1">
          <a:blip r:embed="rId7">
            <a:alphaModFix/>
          </a:blip>
          <a:srcRect/>
          <a:stretch/>
        </p:blipFill>
        <p:spPr>
          <a:xfrm>
            <a:off x="4555086" y="3003957"/>
            <a:ext cx="1164205" cy="1164211"/>
          </a:xfrm>
          <a:prstGeom prst="rect">
            <a:avLst/>
          </a:prstGeom>
          <a:noFill/>
          <a:ln>
            <a:noFill/>
          </a:ln>
        </p:spPr>
      </p:pic>
      <p:pic>
        <p:nvPicPr>
          <p:cNvPr id="216" name="Google Shape;216;g23f3d185868_0_0">
            <a:extLst>
              <a:ext uri="{C183D7F6-B498-43B3-948B-1728B52AA6E4}">
                <adec:decorative xmlns:adec="http://schemas.microsoft.com/office/drawing/2017/decorative" val="1"/>
              </a:ext>
            </a:extLst>
          </p:cNvPr>
          <p:cNvPicPr preferRelativeResize="0"/>
          <p:nvPr/>
        </p:nvPicPr>
        <p:blipFill rotWithShape="1">
          <a:blip r:embed="rId8">
            <a:alphaModFix/>
          </a:blip>
          <a:srcRect/>
          <a:stretch/>
        </p:blipFill>
        <p:spPr>
          <a:xfrm>
            <a:off x="3101823" y="3003977"/>
            <a:ext cx="1164205" cy="1164170"/>
          </a:xfrm>
          <a:prstGeom prst="rect">
            <a:avLst/>
          </a:prstGeom>
          <a:noFill/>
          <a:ln>
            <a:noFill/>
          </a:ln>
        </p:spPr>
      </p:pic>
      <p:cxnSp>
        <p:nvCxnSpPr>
          <p:cNvPr id="224" name="Google Shape;224;g23f3d185868_0_0">
            <a:extLst>
              <a:ext uri="{C183D7F6-B498-43B3-948B-1728B52AA6E4}">
                <adec:decorative xmlns:adec="http://schemas.microsoft.com/office/drawing/2017/decorative" val="1"/>
              </a:ext>
            </a:extLst>
          </p:cNvPr>
          <p:cNvCxnSpPr/>
          <p:nvPr/>
        </p:nvCxnSpPr>
        <p:spPr>
          <a:xfrm>
            <a:off x="1535875" y="1884650"/>
            <a:ext cx="0" cy="3742500"/>
          </a:xfrm>
          <a:prstGeom prst="straightConnector1">
            <a:avLst/>
          </a:prstGeom>
          <a:noFill/>
          <a:ln w="28575" cap="flat" cmpd="sng">
            <a:solidFill>
              <a:schemeClr val="lt1"/>
            </a:solidFill>
            <a:prstDash val="dot"/>
            <a:round/>
            <a:headEnd type="none" w="med" len="med"/>
            <a:tailEnd type="none" w="med" len="med"/>
          </a:ln>
        </p:spPr>
      </p:cxnSp>
      <p:cxnSp>
        <p:nvCxnSpPr>
          <p:cNvPr id="225" name="Google Shape;225;g23f3d185868_0_0">
            <a:extLst>
              <a:ext uri="{C183D7F6-B498-43B3-948B-1728B52AA6E4}">
                <adec:decorative xmlns:adec="http://schemas.microsoft.com/office/drawing/2017/decorative" val="1"/>
              </a:ext>
            </a:extLst>
          </p:cNvPr>
          <p:cNvCxnSpPr/>
          <p:nvPr/>
        </p:nvCxnSpPr>
        <p:spPr>
          <a:xfrm>
            <a:off x="2993785" y="1884650"/>
            <a:ext cx="0" cy="3742500"/>
          </a:xfrm>
          <a:prstGeom prst="straightConnector1">
            <a:avLst/>
          </a:prstGeom>
          <a:noFill/>
          <a:ln w="28575" cap="flat" cmpd="sng">
            <a:solidFill>
              <a:schemeClr val="lt1"/>
            </a:solidFill>
            <a:prstDash val="dot"/>
            <a:round/>
            <a:headEnd type="none" w="med" len="med"/>
            <a:tailEnd type="none" w="med" len="med"/>
          </a:ln>
        </p:spPr>
      </p:cxnSp>
      <p:cxnSp>
        <p:nvCxnSpPr>
          <p:cNvPr id="226" name="Google Shape;226;g23f3d185868_0_0">
            <a:extLst>
              <a:ext uri="{C183D7F6-B498-43B3-948B-1728B52AA6E4}">
                <adec:decorative xmlns:adec="http://schemas.microsoft.com/office/drawing/2017/decorative" val="1"/>
              </a:ext>
            </a:extLst>
          </p:cNvPr>
          <p:cNvCxnSpPr/>
          <p:nvPr/>
        </p:nvCxnSpPr>
        <p:spPr>
          <a:xfrm>
            <a:off x="4453821" y="1884650"/>
            <a:ext cx="0" cy="3742500"/>
          </a:xfrm>
          <a:prstGeom prst="straightConnector1">
            <a:avLst/>
          </a:prstGeom>
          <a:noFill/>
          <a:ln w="28575" cap="flat" cmpd="sng">
            <a:solidFill>
              <a:schemeClr val="lt1"/>
            </a:solidFill>
            <a:prstDash val="dot"/>
            <a:round/>
            <a:headEnd type="none" w="med" len="med"/>
            <a:tailEnd type="none" w="med" len="med"/>
          </a:ln>
        </p:spPr>
      </p:cxnSp>
      <p:cxnSp>
        <p:nvCxnSpPr>
          <p:cNvPr id="227" name="Google Shape;227;g23f3d185868_0_0">
            <a:extLst>
              <a:ext uri="{C183D7F6-B498-43B3-948B-1728B52AA6E4}">
                <adec:decorative xmlns:adec="http://schemas.microsoft.com/office/drawing/2017/decorative" val="1"/>
              </a:ext>
            </a:extLst>
          </p:cNvPr>
          <p:cNvCxnSpPr/>
          <p:nvPr/>
        </p:nvCxnSpPr>
        <p:spPr>
          <a:xfrm>
            <a:off x="5892919" y="1884650"/>
            <a:ext cx="0" cy="3742500"/>
          </a:xfrm>
          <a:prstGeom prst="straightConnector1">
            <a:avLst/>
          </a:prstGeom>
          <a:noFill/>
          <a:ln w="28575" cap="flat" cmpd="sng">
            <a:solidFill>
              <a:schemeClr val="lt1"/>
            </a:solidFill>
            <a:prstDash val="dot"/>
            <a:round/>
            <a:headEnd type="none" w="med" len="med"/>
            <a:tailEnd type="none" w="med" len="med"/>
          </a:ln>
        </p:spPr>
      </p:cxnSp>
      <p:cxnSp>
        <p:nvCxnSpPr>
          <p:cNvPr id="228" name="Google Shape;228;g23f3d185868_0_0">
            <a:extLst>
              <a:ext uri="{C183D7F6-B498-43B3-948B-1728B52AA6E4}">
                <adec:decorative xmlns:adec="http://schemas.microsoft.com/office/drawing/2017/decorative" val="1"/>
              </a:ext>
            </a:extLst>
          </p:cNvPr>
          <p:cNvCxnSpPr/>
          <p:nvPr/>
        </p:nvCxnSpPr>
        <p:spPr>
          <a:xfrm>
            <a:off x="7464779" y="1884650"/>
            <a:ext cx="0" cy="3742500"/>
          </a:xfrm>
          <a:prstGeom prst="straightConnector1">
            <a:avLst/>
          </a:prstGeom>
          <a:noFill/>
          <a:ln w="28575" cap="flat" cmpd="sng">
            <a:solidFill>
              <a:schemeClr val="lt1"/>
            </a:solidFill>
            <a:prstDash val="dot"/>
            <a:round/>
            <a:headEnd type="none" w="med" len="med"/>
            <a:tailEnd type="none" w="med" len="med"/>
          </a:ln>
        </p:spPr>
      </p:cxnSp>
      <p:cxnSp>
        <p:nvCxnSpPr>
          <p:cNvPr id="229" name="Google Shape;229;g23f3d185868_0_0">
            <a:extLst>
              <a:ext uri="{C183D7F6-B498-43B3-948B-1728B52AA6E4}">
                <adec:decorative xmlns:adec="http://schemas.microsoft.com/office/drawing/2017/decorative" val="1"/>
              </a:ext>
            </a:extLst>
          </p:cNvPr>
          <p:cNvCxnSpPr/>
          <p:nvPr/>
        </p:nvCxnSpPr>
        <p:spPr>
          <a:xfrm>
            <a:off x="9046077" y="1884650"/>
            <a:ext cx="0" cy="3742500"/>
          </a:xfrm>
          <a:prstGeom prst="straightConnector1">
            <a:avLst/>
          </a:prstGeom>
          <a:noFill/>
          <a:ln w="28575" cap="flat" cmpd="sng">
            <a:solidFill>
              <a:schemeClr val="lt1"/>
            </a:solidFill>
            <a:prstDash val="dot"/>
            <a:round/>
            <a:headEnd type="none" w="med" len="med"/>
            <a:tailEnd type="none" w="med" len="med"/>
          </a:ln>
        </p:spPr>
      </p:cxnSp>
      <p:cxnSp>
        <p:nvCxnSpPr>
          <p:cNvPr id="230" name="Google Shape;230;g23f3d185868_0_0">
            <a:extLst>
              <a:ext uri="{C183D7F6-B498-43B3-948B-1728B52AA6E4}">
                <adec:decorative xmlns:adec="http://schemas.microsoft.com/office/drawing/2017/decorative" val="1"/>
              </a:ext>
            </a:extLst>
          </p:cNvPr>
          <p:cNvCxnSpPr/>
          <p:nvPr/>
        </p:nvCxnSpPr>
        <p:spPr>
          <a:xfrm>
            <a:off x="10637475" y="1884650"/>
            <a:ext cx="0" cy="3742500"/>
          </a:xfrm>
          <a:prstGeom prst="straightConnector1">
            <a:avLst/>
          </a:prstGeom>
          <a:noFill/>
          <a:ln w="28575" cap="flat" cmpd="sng">
            <a:solidFill>
              <a:schemeClr val="lt1"/>
            </a:solidFill>
            <a:prstDash val="dot"/>
            <a:round/>
            <a:headEnd type="none" w="med" len="med"/>
            <a:tailEnd type="none" w="med" len="med"/>
          </a:ln>
        </p:spPr>
      </p:cxnSp>
      <p:grpSp>
        <p:nvGrpSpPr>
          <p:cNvPr id="231" name="Google Shape;231;g23f3d185868_0_0" descr="Awareness&#10;Adventurous&#10;Accumulate&#10;Analysis&#10;Application&#10;Agency&#10;Achieve&#10;Advocate">
            <a:extLst>
              <a:ext uri="{C183D7F6-B498-43B3-948B-1728B52AA6E4}">
                <adec:decorative xmlns:adec="http://schemas.microsoft.com/office/drawing/2017/decorative" val="1"/>
              </a:ext>
            </a:extLst>
          </p:cNvPr>
          <p:cNvGrpSpPr/>
          <p:nvPr/>
        </p:nvGrpSpPr>
        <p:grpSpPr>
          <a:xfrm>
            <a:off x="555225" y="1995100"/>
            <a:ext cx="11044800" cy="661800"/>
            <a:chOff x="572050" y="4812850"/>
            <a:chExt cx="11044800" cy="661800"/>
          </a:xfrm>
        </p:grpSpPr>
        <p:sp>
          <p:nvSpPr>
            <p:cNvPr id="232" name="Google Shape;232;g23f3d185868_0_0"/>
            <p:cNvSpPr txBox="1"/>
            <p:nvPr/>
          </p:nvSpPr>
          <p:spPr>
            <a:xfrm>
              <a:off x="572050" y="4812850"/>
              <a:ext cx="481800" cy="661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3100" b="1">
                  <a:solidFill>
                    <a:schemeClr val="lt1"/>
                  </a:solidFill>
                  <a:latin typeface="Comfortaa"/>
                  <a:ea typeface="Comfortaa"/>
                  <a:cs typeface="Comfortaa"/>
                  <a:sym typeface="Comfortaa"/>
                </a:rPr>
                <a:t>1</a:t>
              </a:r>
              <a:endParaRPr sz="3100" b="1">
                <a:solidFill>
                  <a:schemeClr val="lt1"/>
                </a:solidFill>
                <a:latin typeface="Comfortaa"/>
                <a:ea typeface="Comfortaa"/>
                <a:cs typeface="Comfortaa"/>
                <a:sym typeface="Comfortaa"/>
              </a:endParaRPr>
            </a:p>
          </p:txBody>
        </p:sp>
        <p:sp>
          <p:nvSpPr>
            <p:cNvPr id="233" name="Google Shape;233;g23f3d185868_0_0"/>
            <p:cNvSpPr txBox="1"/>
            <p:nvPr/>
          </p:nvSpPr>
          <p:spPr>
            <a:xfrm>
              <a:off x="2081050" y="4812850"/>
              <a:ext cx="481800" cy="661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3100" b="1">
                  <a:solidFill>
                    <a:schemeClr val="lt1"/>
                  </a:solidFill>
                  <a:latin typeface="Comfortaa"/>
                  <a:ea typeface="Comfortaa"/>
                  <a:cs typeface="Comfortaa"/>
                  <a:sym typeface="Comfortaa"/>
                </a:rPr>
                <a:t>2</a:t>
              </a:r>
              <a:endParaRPr sz="3100" b="1">
                <a:solidFill>
                  <a:schemeClr val="lt1"/>
                </a:solidFill>
                <a:latin typeface="Comfortaa"/>
                <a:ea typeface="Comfortaa"/>
                <a:cs typeface="Comfortaa"/>
                <a:sym typeface="Comfortaa"/>
              </a:endParaRPr>
            </a:p>
          </p:txBody>
        </p:sp>
        <p:sp>
          <p:nvSpPr>
            <p:cNvPr id="234" name="Google Shape;234;g23f3d185868_0_0"/>
            <p:cNvSpPr txBox="1"/>
            <p:nvPr/>
          </p:nvSpPr>
          <p:spPr>
            <a:xfrm>
              <a:off x="3513850" y="4812850"/>
              <a:ext cx="481800" cy="661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3100" b="1">
                  <a:solidFill>
                    <a:schemeClr val="lt1"/>
                  </a:solidFill>
                  <a:latin typeface="Comfortaa"/>
                  <a:ea typeface="Comfortaa"/>
                  <a:cs typeface="Comfortaa"/>
                  <a:sym typeface="Comfortaa"/>
                </a:rPr>
                <a:t>3</a:t>
              </a:r>
              <a:endParaRPr sz="3100" b="1">
                <a:solidFill>
                  <a:schemeClr val="lt1"/>
                </a:solidFill>
                <a:latin typeface="Comfortaa"/>
                <a:ea typeface="Comfortaa"/>
                <a:cs typeface="Comfortaa"/>
                <a:sym typeface="Comfortaa"/>
              </a:endParaRPr>
            </a:p>
          </p:txBody>
        </p:sp>
        <p:sp>
          <p:nvSpPr>
            <p:cNvPr id="235" name="Google Shape;235;g23f3d185868_0_0"/>
            <p:cNvSpPr txBox="1"/>
            <p:nvPr/>
          </p:nvSpPr>
          <p:spPr>
            <a:xfrm>
              <a:off x="4946650" y="4812850"/>
              <a:ext cx="481800" cy="661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3100" b="1">
                  <a:solidFill>
                    <a:schemeClr val="lt1"/>
                  </a:solidFill>
                  <a:latin typeface="Comfortaa"/>
                  <a:ea typeface="Comfortaa"/>
                  <a:cs typeface="Comfortaa"/>
                  <a:sym typeface="Comfortaa"/>
                </a:rPr>
                <a:t>4</a:t>
              </a:r>
              <a:endParaRPr sz="3100" b="1">
                <a:solidFill>
                  <a:schemeClr val="lt1"/>
                </a:solidFill>
                <a:latin typeface="Comfortaa"/>
                <a:ea typeface="Comfortaa"/>
                <a:cs typeface="Comfortaa"/>
                <a:sym typeface="Comfortaa"/>
              </a:endParaRPr>
            </a:p>
          </p:txBody>
        </p:sp>
        <p:sp>
          <p:nvSpPr>
            <p:cNvPr id="236" name="Google Shape;236;g23f3d185868_0_0"/>
            <p:cNvSpPr txBox="1"/>
            <p:nvPr/>
          </p:nvSpPr>
          <p:spPr>
            <a:xfrm>
              <a:off x="6455650" y="4812850"/>
              <a:ext cx="481800" cy="661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3100" b="1">
                  <a:solidFill>
                    <a:schemeClr val="lt1"/>
                  </a:solidFill>
                  <a:latin typeface="Comfortaa"/>
                  <a:ea typeface="Comfortaa"/>
                  <a:cs typeface="Comfortaa"/>
                  <a:sym typeface="Comfortaa"/>
                </a:rPr>
                <a:t>5</a:t>
              </a:r>
              <a:endParaRPr sz="3100" b="1">
                <a:solidFill>
                  <a:schemeClr val="lt1"/>
                </a:solidFill>
                <a:latin typeface="Comfortaa"/>
                <a:ea typeface="Comfortaa"/>
                <a:cs typeface="Comfortaa"/>
                <a:sym typeface="Comfortaa"/>
              </a:endParaRPr>
            </a:p>
          </p:txBody>
        </p:sp>
        <p:sp>
          <p:nvSpPr>
            <p:cNvPr id="237" name="Google Shape;237;g23f3d185868_0_0"/>
            <p:cNvSpPr txBox="1"/>
            <p:nvPr/>
          </p:nvSpPr>
          <p:spPr>
            <a:xfrm>
              <a:off x="7964650" y="4812850"/>
              <a:ext cx="481800" cy="661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3100" b="1">
                  <a:solidFill>
                    <a:schemeClr val="lt1"/>
                  </a:solidFill>
                  <a:latin typeface="Comfortaa"/>
                  <a:ea typeface="Comfortaa"/>
                  <a:cs typeface="Comfortaa"/>
                  <a:sym typeface="Comfortaa"/>
                </a:rPr>
                <a:t>6</a:t>
              </a:r>
              <a:endParaRPr sz="3100" b="1">
                <a:solidFill>
                  <a:schemeClr val="lt1"/>
                </a:solidFill>
                <a:latin typeface="Comfortaa"/>
                <a:ea typeface="Comfortaa"/>
                <a:cs typeface="Comfortaa"/>
                <a:sym typeface="Comfortaa"/>
              </a:endParaRPr>
            </a:p>
          </p:txBody>
        </p:sp>
        <p:sp>
          <p:nvSpPr>
            <p:cNvPr id="238" name="Google Shape;238;g23f3d185868_0_0"/>
            <p:cNvSpPr txBox="1"/>
            <p:nvPr/>
          </p:nvSpPr>
          <p:spPr>
            <a:xfrm>
              <a:off x="9626050" y="4812850"/>
              <a:ext cx="481800" cy="661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3100" b="1">
                  <a:solidFill>
                    <a:schemeClr val="lt1"/>
                  </a:solidFill>
                  <a:latin typeface="Comfortaa"/>
                  <a:ea typeface="Comfortaa"/>
                  <a:cs typeface="Comfortaa"/>
                  <a:sym typeface="Comfortaa"/>
                </a:rPr>
                <a:t>7</a:t>
              </a:r>
              <a:endParaRPr sz="3100" b="1">
                <a:solidFill>
                  <a:schemeClr val="lt1"/>
                </a:solidFill>
                <a:latin typeface="Comfortaa"/>
                <a:ea typeface="Comfortaa"/>
                <a:cs typeface="Comfortaa"/>
                <a:sym typeface="Comfortaa"/>
              </a:endParaRPr>
            </a:p>
          </p:txBody>
        </p:sp>
        <p:sp>
          <p:nvSpPr>
            <p:cNvPr id="239" name="Google Shape;239;g23f3d185868_0_0"/>
            <p:cNvSpPr txBox="1"/>
            <p:nvPr/>
          </p:nvSpPr>
          <p:spPr>
            <a:xfrm>
              <a:off x="11135050" y="4812850"/>
              <a:ext cx="481800" cy="661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3100" b="1">
                  <a:solidFill>
                    <a:schemeClr val="lt1"/>
                  </a:solidFill>
                  <a:latin typeface="Comfortaa"/>
                  <a:ea typeface="Comfortaa"/>
                  <a:cs typeface="Comfortaa"/>
                  <a:sym typeface="Comfortaa"/>
                </a:rPr>
                <a:t>8</a:t>
              </a:r>
              <a:endParaRPr sz="3100" b="1">
                <a:solidFill>
                  <a:schemeClr val="lt1"/>
                </a:solidFill>
                <a:latin typeface="Comfortaa"/>
                <a:ea typeface="Comfortaa"/>
                <a:cs typeface="Comfortaa"/>
                <a:sym typeface="Comfortaa"/>
              </a:endParaRPr>
            </a:p>
          </p:txBody>
        </p:sp>
      </p:grpSp>
      <p:pic>
        <p:nvPicPr>
          <p:cNvPr id="240" name="Google Shape;240;g23f3d185868_0_0">
            <a:extLst>
              <a:ext uri="{C183D7F6-B498-43B3-948B-1728B52AA6E4}">
                <adec:decorative xmlns:adec="http://schemas.microsoft.com/office/drawing/2017/decorative" val="1"/>
              </a:ext>
            </a:extLst>
          </p:cNvPr>
          <p:cNvPicPr preferRelativeResize="0"/>
          <p:nvPr/>
        </p:nvPicPr>
        <p:blipFill>
          <a:blip r:embed="rId9">
            <a:alphaModFix/>
          </a:blip>
          <a:stretch>
            <a:fillRect/>
          </a:stretch>
        </p:blipFill>
        <p:spPr>
          <a:xfrm>
            <a:off x="7791888" y="2823549"/>
            <a:ext cx="927074" cy="1285826"/>
          </a:xfrm>
          <a:prstGeom prst="rect">
            <a:avLst/>
          </a:prstGeom>
          <a:noFill/>
          <a:ln>
            <a:noFill/>
          </a:ln>
        </p:spPr>
      </p:pic>
      <p:pic>
        <p:nvPicPr>
          <p:cNvPr id="241" name="Google Shape;241;g23f3d185868_0_0">
            <a:extLst>
              <a:ext uri="{C183D7F6-B498-43B3-948B-1728B52AA6E4}">
                <adec:decorative xmlns:adec="http://schemas.microsoft.com/office/drawing/2017/decorative" val="1"/>
              </a:ext>
            </a:extLst>
          </p:cNvPr>
          <p:cNvPicPr preferRelativeResize="0"/>
          <p:nvPr/>
        </p:nvPicPr>
        <p:blipFill rotWithShape="1">
          <a:blip r:embed="rId10">
            <a:alphaModFix/>
          </a:blip>
          <a:srcRect/>
          <a:stretch/>
        </p:blipFill>
        <p:spPr>
          <a:xfrm>
            <a:off x="6035930" y="2882337"/>
            <a:ext cx="1285834" cy="1285825"/>
          </a:xfrm>
          <a:prstGeom prst="rect">
            <a:avLst/>
          </a:prstGeom>
          <a:noFill/>
          <a:ln>
            <a:noFill/>
          </a:ln>
        </p:spPr>
      </p:pic>
      <p:sp>
        <p:nvSpPr>
          <p:cNvPr id="242" name="Google Shape;242;g23f3d185868_0_0"/>
          <p:cNvSpPr txBox="1"/>
          <p:nvPr/>
        </p:nvSpPr>
        <p:spPr>
          <a:xfrm>
            <a:off x="7791900" y="5737063"/>
            <a:ext cx="27819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a:solidFill>
                  <a:schemeClr val="lt1"/>
                </a:solidFill>
              </a:rPr>
              <a:t>Created by Trevor Boland (2023)</a:t>
            </a:r>
            <a:endParaRPr>
              <a:solidFill>
                <a:schemeClr val="lt1"/>
              </a:solidFill>
            </a:endParaRPr>
          </a:p>
        </p:txBody>
      </p:sp>
      <p:pic>
        <p:nvPicPr>
          <p:cNvPr id="243" name="Google Shape;243;g23f3d185868_0_0" descr="creative commons licence"/>
          <p:cNvPicPr preferRelativeResize="0"/>
          <p:nvPr/>
        </p:nvPicPr>
        <p:blipFill>
          <a:blip r:embed="rId11">
            <a:alphaModFix/>
          </a:blip>
          <a:stretch>
            <a:fillRect/>
          </a:stretch>
        </p:blipFill>
        <p:spPr>
          <a:xfrm>
            <a:off x="10804046" y="5703096"/>
            <a:ext cx="1143815" cy="4002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g23f93d41420_0_33"/>
          <p:cNvSpPr txBox="1">
            <a:spLocks noGrp="1"/>
          </p:cNvSpPr>
          <p:nvPr>
            <p:ph type="title"/>
          </p:nvPr>
        </p:nvSpPr>
        <p:spPr>
          <a:xfrm>
            <a:off x="703850" y="1371125"/>
            <a:ext cx="16621624" cy="21456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4400"/>
              <a:buFont typeface="Arial"/>
              <a:buNone/>
            </a:pPr>
            <a:r>
              <a:rPr lang="en-US" sz="16700" dirty="0">
                <a:latin typeface="Century Gothic"/>
                <a:ea typeface="Century Gothic"/>
                <a:cs typeface="Century Gothic"/>
                <a:sym typeface="Century Gothic"/>
              </a:rPr>
              <a:t>AT</a:t>
            </a:r>
            <a:r>
              <a:rPr lang="en-US" sz="16700" dirty="0">
                <a:solidFill>
                  <a:srgbClr val="F6A0C8"/>
                </a:solidFill>
                <a:latin typeface="Century Gothic"/>
                <a:ea typeface="Century Gothic"/>
                <a:cs typeface="Century Gothic"/>
                <a:sym typeface="Century Gothic"/>
              </a:rPr>
              <a:t>8 </a:t>
            </a:r>
            <a:r>
              <a:rPr lang="en-US" sz="16700" dirty="0">
                <a:solidFill>
                  <a:srgbClr val="00334F"/>
                </a:solidFill>
                <a:latin typeface="Century Gothic"/>
                <a:ea typeface="Century Gothic"/>
                <a:cs typeface="Century Gothic"/>
                <a:sym typeface="Century Gothic"/>
              </a:rPr>
              <a:t>movement</a:t>
            </a:r>
            <a:endParaRPr sz="16700" dirty="0">
              <a:solidFill>
                <a:srgbClr val="00334F"/>
              </a:solidFill>
              <a:latin typeface="Century Gothic"/>
              <a:ea typeface="Century Gothic"/>
              <a:cs typeface="Century Gothic"/>
              <a:sym typeface="Century Gothic"/>
            </a:endParaRPr>
          </a:p>
        </p:txBody>
      </p:sp>
      <p:sp>
        <p:nvSpPr>
          <p:cNvPr id="249" name="Google Shape;249;g23f93d41420_0_33"/>
          <p:cNvSpPr txBox="1">
            <a:spLocks noGrp="1"/>
          </p:cNvSpPr>
          <p:nvPr>
            <p:ph type="body" idx="1"/>
          </p:nvPr>
        </p:nvSpPr>
        <p:spPr>
          <a:xfrm>
            <a:off x="703850" y="3792150"/>
            <a:ext cx="6102300" cy="10677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a:latin typeface="Century Gothic"/>
                <a:ea typeface="Century Gothic"/>
                <a:cs typeface="Century Gothic"/>
                <a:sym typeface="Century Gothic"/>
              </a:rPr>
              <a:t>"Assistive Technology is not just technology; it is a way of life."  </a:t>
            </a:r>
            <a:r>
              <a:rPr lang="en-US" sz="2000">
                <a:latin typeface="Century Gothic"/>
                <a:ea typeface="Century Gothic"/>
                <a:cs typeface="Century Gothic"/>
                <a:sym typeface="Century Gothic"/>
              </a:rPr>
              <a:t>David Banes</a:t>
            </a:r>
            <a:endParaRPr sz="2000">
              <a:latin typeface="Century Gothic"/>
              <a:ea typeface="Century Gothic"/>
              <a:cs typeface="Century Gothic"/>
              <a:sym typeface="Century Gothic"/>
            </a:endParaRPr>
          </a:p>
          <a:p>
            <a:pPr marL="0" lvl="0" indent="0" algn="l" rtl="0">
              <a:lnSpc>
                <a:spcPct val="115000"/>
              </a:lnSpc>
              <a:spcBef>
                <a:spcPts val="0"/>
              </a:spcBef>
              <a:spcAft>
                <a:spcPts val="0"/>
              </a:spcAft>
              <a:buClr>
                <a:schemeClr val="dk1"/>
              </a:buClr>
              <a:buSzPts val="1100"/>
              <a:buFont typeface="Arial"/>
              <a:buNone/>
            </a:pPr>
            <a:endParaRPr sz="4800">
              <a:latin typeface="Century Gothic"/>
              <a:ea typeface="Century Gothic"/>
              <a:cs typeface="Century Gothic"/>
              <a:sym typeface="Century Gothic"/>
            </a:endParaRPr>
          </a:p>
        </p:txBody>
      </p:sp>
      <p:pic>
        <p:nvPicPr>
          <p:cNvPr id="250" name="Google Shape;250;g23f93d41420_0_33" descr="AT8 flag in hand icon"/>
          <p:cNvPicPr preferRelativeResize="0"/>
          <p:nvPr/>
        </p:nvPicPr>
        <p:blipFill>
          <a:blip r:embed="rId3">
            <a:alphaModFix/>
          </a:blip>
          <a:stretch>
            <a:fillRect/>
          </a:stretch>
        </p:blipFill>
        <p:spPr>
          <a:xfrm>
            <a:off x="7254550" y="967875"/>
            <a:ext cx="4461650" cy="44616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g24030d26049_0_110"/>
          <p:cNvSpPr txBox="1">
            <a:spLocks noGrp="1"/>
          </p:cNvSpPr>
          <p:nvPr>
            <p:ph type="title"/>
          </p:nvPr>
        </p:nvSpPr>
        <p:spPr>
          <a:xfrm>
            <a:off x="473501" y="1179375"/>
            <a:ext cx="7624121" cy="21456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4400"/>
              <a:buFont typeface="Arial"/>
              <a:buNone/>
            </a:pPr>
            <a:r>
              <a:rPr lang="en-US" sz="15300" dirty="0">
                <a:latin typeface="Century Gothic"/>
                <a:ea typeface="Century Gothic"/>
                <a:cs typeface="Century Gothic"/>
                <a:sym typeface="Century Gothic"/>
              </a:rPr>
              <a:t>AT</a:t>
            </a:r>
            <a:r>
              <a:rPr lang="en-US" sz="15300" dirty="0">
                <a:solidFill>
                  <a:srgbClr val="F6A0C8"/>
                </a:solidFill>
                <a:latin typeface="Century Gothic"/>
                <a:ea typeface="Century Gothic"/>
                <a:cs typeface="Century Gothic"/>
                <a:sym typeface="Century Gothic"/>
              </a:rPr>
              <a:t>8 </a:t>
            </a:r>
            <a:r>
              <a:rPr lang="en-US" sz="15300" dirty="0">
                <a:solidFill>
                  <a:srgbClr val="00334F"/>
                </a:solidFill>
                <a:latin typeface="Century Gothic"/>
                <a:ea typeface="Century Gothic"/>
                <a:cs typeface="Century Gothic"/>
                <a:sym typeface="Century Gothic"/>
              </a:rPr>
              <a:t>title</a:t>
            </a:r>
            <a:endParaRPr sz="15300" dirty="0">
              <a:solidFill>
                <a:srgbClr val="00334F"/>
              </a:solidFill>
              <a:latin typeface="Century Gothic"/>
              <a:ea typeface="Century Gothic"/>
              <a:cs typeface="Century Gothic"/>
              <a:sym typeface="Century Gothic"/>
            </a:endParaRPr>
          </a:p>
        </p:txBody>
      </p:sp>
      <p:sp>
        <p:nvSpPr>
          <p:cNvPr id="81" name="Google Shape;81;g24030d26049_0_110"/>
          <p:cNvSpPr txBox="1">
            <a:spLocks noGrp="1"/>
          </p:cNvSpPr>
          <p:nvPr>
            <p:ph type="body" idx="1"/>
          </p:nvPr>
        </p:nvSpPr>
        <p:spPr>
          <a:xfrm>
            <a:off x="473500" y="3715350"/>
            <a:ext cx="6685800" cy="10677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4800" b="0">
                <a:latin typeface="Century Gothic"/>
                <a:ea typeface="Century Gothic"/>
                <a:cs typeface="Century Gothic"/>
                <a:sym typeface="Century Gothic"/>
              </a:rPr>
              <a:t>The </a:t>
            </a:r>
            <a:r>
              <a:rPr lang="en-US" sz="4800" b="0">
                <a:solidFill>
                  <a:srgbClr val="F6A0C8"/>
                </a:solidFill>
                <a:latin typeface="Century Gothic"/>
                <a:ea typeface="Century Gothic"/>
                <a:cs typeface="Century Gothic"/>
                <a:sym typeface="Century Gothic"/>
              </a:rPr>
              <a:t>8</a:t>
            </a:r>
            <a:r>
              <a:rPr lang="en-US" sz="4800" b="0">
                <a:latin typeface="Century Gothic"/>
                <a:ea typeface="Century Gothic"/>
                <a:cs typeface="Century Gothic"/>
                <a:sym typeface="Century Gothic"/>
              </a:rPr>
              <a:t> Amazing A’s of </a:t>
            </a:r>
            <a:r>
              <a:rPr lang="en-US" sz="4800" b="0">
                <a:solidFill>
                  <a:srgbClr val="F6A0C8"/>
                </a:solidFill>
                <a:latin typeface="Century Gothic"/>
                <a:ea typeface="Century Gothic"/>
                <a:cs typeface="Century Gothic"/>
                <a:sym typeface="Century Gothic"/>
              </a:rPr>
              <a:t>A</a:t>
            </a:r>
            <a:r>
              <a:rPr lang="en-US" sz="4800" b="0">
                <a:latin typeface="Century Gothic"/>
                <a:ea typeface="Century Gothic"/>
                <a:cs typeface="Century Gothic"/>
                <a:sym typeface="Century Gothic"/>
              </a:rPr>
              <a:t>ssistive </a:t>
            </a:r>
            <a:r>
              <a:rPr lang="en-US" sz="4800" b="0">
                <a:solidFill>
                  <a:srgbClr val="F6A0C8"/>
                </a:solidFill>
                <a:latin typeface="Century Gothic"/>
                <a:ea typeface="Century Gothic"/>
                <a:cs typeface="Century Gothic"/>
                <a:sym typeface="Century Gothic"/>
              </a:rPr>
              <a:t>T</a:t>
            </a:r>
            <a:r>
              <a:rPr lang="en-US" sz="4800" b="0">
                <a:latin typeface="Century Gothic"/>
                <a:ea typeface="Century Gothic"/>
                <a:cs typeface="Century Gothic"/>
                <a:sym typeface="Century Gothic"/>
              </a:rPr>
              <a:t>echnology</a:t>
            </a:r>
            <a:endParaRPr sz="4800">
              <a:latin typeface="Century Gothic"/>
              <a:ea typeface="Century Gothic"/>
              <a:cs typeface="Century Gothic"/>
              <a:sym typeface="Century Gothic"/>
            </a:endParaRPr>
          </a:p>
        </p:txBody>
      </p:sp>
      <p:grpSp>
        <p:nvGrpSpPr>
          <p:cNvPr id="82" name="Google Shape;82;g24030d26049_0_110">
            <a:extLst>
              <a:ext uri="{C183D7F6-B498-43B3-948B-1728B52AA6E4}">
                <adec:decorative xmlns:adec="http://schemas.microsoft.com/office/drawing/2017/decorative" val="1"/>
              </a:ext>
            </a:extLst>
          </p:cNvPr>
          <p:cNvGrpSpPr/>
          <p:nvPr/>
        </p:nvGrpSpPr>
        <p:grpSpPr>
          <a:xfrm>
            <a:off x="7470879" y="2770975"/>
            <a:ext cx="3856068" cy="6837443"/>
            <a:chOff x="7470879" y="2770975"/>
            <a:chExt cx="3856068" cy="6837443"/>
          </a:xfrm>
        </p:grpSpPr>
        <p:grpSp>
          <p:nvGrpSpPr>
            <p:cNvPr id="83" name="Google Shape;83;g24030d26049_0_110"/>
            <p:cNvGrpSpPr/>
            <p:nvPr/>
          </p:nvGrpSpPr>
          <p:grpSpPr>
            <a:xfrm>
              <a:off x="7470879" y="5616667"/>
              <a:ext cx="3856068" cy="3991751"/>
              <a:chOff x="3975785" y="5869150"/>
              <a:chExt cx="3615290" cy="3742500"/>
            </a:xfrm>
          </p:grpSpPr>
          <p:sp>
            <p:nvSpPr>
              <p:cNvPr id="84" name="Google Shape;84;g24030d26049_0_110"/>
              <p:cNvSpPr txBox="1"/>
              <p:nvPr/>
            </p:nvSpPr>
            <p:spPr>
              <a:xfrm>
                <a:off x="4156675" y="5869150"/>
                <a:ext cx="3434400" cy="995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900">
                    <a:solidFill>
                      <a:schemeClr val="lt1"/>
                    </a:solidFill>
                    <a:latin typeface="Century Gothic"/>
                    <a:ea typeface="Century Gothic"/>
                    <a:cs typeface="Century Gothic"/>
                    <a:sym typeface="Century Gothic"/>
                  </a:rPr>
                  <a:t>Trevor Boland</a:t>
                </a:r>
                <a:endParaRPr sz="1900">
                  <a:solidFill>
                    <a:schemeClr val="lt1"/>
                  </a:solidFill>
                  <a:latin typeface="Century Gothic"/>
                  <a:ea typeface="Century Gothic"/>
                  <a:cs typeface="Century Gothic"/>
                  <a:sym typeface="Century Gothic"/>
                </a:endParaRPr>
              </a:p>
              <a:p>
                <a:pPr marL="0" lvl="0" indent="0" algn="l" rtl="0">
                  <a:spcBef>
                    <a:spcPts val="0"/>
                  </a:spcBef>
                  <a:spcAft>
                    <a:spcPts val="0"/>
                  </a:spcAft>
                  <a:buNone/>
                </a:pPr>
                <a:r>
                  <a:rPr lang="en-US" sz="1900">
                    <a:solidFill>
                      <a:schemeClr val="lt1"/>
                    </a:solidFill>
                    <a:latin typeface="Century Gothic"/>
                    <a:ea typeface="Century Gothic"/>
                    <a:cs typeface="Century Gothic"/>
                    <a:sym typeface="Century Gothic"/>
                  </a:rPr>
                  <a:t>Dublin City University</a:t>
                </a:r>
                <a:endParaRPr sz="1900">
                  <a:solidFill>
                    <a:schemeClr val="lt1"/>
                  </a:solidFill>
                  <a:latin typeface="Century Gothic"/>
                  <a:ea typeface="Century Gothic"/>
                  <a:cs typeface="Century Gothic"/>
                  <a:sym typeface="Century Gothic"/>
                </a:endParaRPr>
              </a:p>
              <a:p>
                <a:pPr marL="0" lvl="0" indent="0" algn="l" rtl="0">
                  <a:spcBef>
                    <a:spcPts val="0"/>
                  </a:spcBef>
                  <a:spcAft>
                    <a:spcPts val="0"/>
                  </a:spcAft>
                  <a:buNone/>
                </a:pPr>
                <a:r>
                  <a:rPr lang="en-US" sz="1900">
                    <a:solidFill>
                      <a:schemeClr val="lt1"/>
                    </a:solidFill>
                    <a:latin typeface="Century Gothic"/>
                    <a:ea typeface="Century Gothic"/>
                    <a:cs typeface="Century Gothic"/>
                    <a:sym typeface="Century Gothic"/>
                  </a:rPr>
                  <a:t>Assistive Technology Officer</a:t>
                </a:r>
                <a:endParaRPr sz="1900">
                  <a:solidFill>
                    <a:schemeClr val="lt1"/>
                  </a:solidFill>
                  <a:latin typeface="Century Gothic"/>
                  <a:ea typeface="Century Gothic"/>
                  <a:cs typeface="Century Gothic"/>
                  <a:sym typeface="Century Gothic"/>
                </a:endParaRPr>
              </a:p>
            </p:txBody>
          </p:sp>
          <p:cxnSp>
            <p:nvCxnSpPr>
              <p:cNvPr id="85" name="Google Shape;85;g24030d26049_0_110"/>
              <p:cNvCxnSpPr/>
              <p:nvPr/>
            </p:nvCxnSpPr>
            <p:spPr>
              <a:xfrm>
                <a:off x="3975785" y="5869150"/>
                <a:ext cx="0" cy="3742500"/>
              </a:xfrm>
              <a:prstGeom prst="straightConnector1">
                <a:avLst/>
              </a:prstGeom>
              <a:noFill/>
              <a:ln w="38100" cap="flat" cmpd="sng">
                <a:solidFill>
                  <a:srgbClr val="F6A0C8"/>
                </a:solidFill>
                <a:prstDash val="solid"/>
                <a:round/>
                <a:headEnd type="none" w="med" len="med"/>
                <a:tailEnd type="none" w="med" len="med"/>
              </a:ln>
            </p:spPr>
          </p:cxnSp>
        </p:grpSp>
        <p:pic>
          <p:nvPicPr>
            <p:cNvPr id="86" name="Google Shape;86;g24030d26049_0_110"/>
            <p:cNvPicPr preferRelativeResize="0"/>
            <p:nvPr/>
          </p:nvPicPr>
          <p:blipFill>
            <a:blip r:embed="rId3">
              <a:alphaModFix/>
            </a:blip>
            <a:stretch>
              <a:fillRect/>
            </a:stretch>
          </p:blipFill>
          <p:spPr>
            <a:xfrm>
              <a:off x="7787052" y="2821963"/>
              <a:ext cx="2512725" cy="2512725"/>
            </a:xfrm>
            <a:prstGeom prst="rect">
              <a:avLst/>
            </a:prstGeom>
            <a:noFill/>
            <a:ln>
              <a:noFill/>
            </a:ln>
          </p:spPr>
        </p:pic>
        <p:cxnSp>
          <p:nvCxnSpPr>
            <p:cNvPr id="87" name="Google Shape;87;g24030d26049_0_110"/>
            <p:cNvCxnSpPr/>
            <p:nvPr/>
          </p:nvCxnSpPr>
          <p:spPr>
            <a:xfrm>
              <a:off x="7473210" y="2770975"/>
              <a:ext cx="0" cy="4212300"/>
            </a:xfrm>
            <a:prstGeom prst="straightConnector1">
              <a:avLst/>
            </a:prstGeom>
            <a:noFill/>
            <a:ln w="38100" cap="flat" cmpd="sng">
              <a:solidFill>
                <a:srgbClr val="F6A0C8"/>
              </a:solidFill>
              <a:prstDash val="solid"/>
              <a:round/>
              <a:headEnd type="none" w="med" len="med"/>
              <a:tailEnd type="none" w="med" len="med"/>
            </a:ln>
          </p:spPr>
        </p:cxnSp>
      </p:grpSp>
      <p:pic>
        <p:nvPicPr>
          <p:cNvPr id="88" name="Google Shape;88;g24030d26049_0_110" descr="creative commons licence"/>
          <p:cNvPicPr preferRelativeResize="0"/>
          <p:nvPr/>
        </p:nvPicPr>
        <p:blipFill>
          <a:blip r:embed="rId4">
            <a:alphaModFix/>
          </a:blip>
          <a:stretch>
            <a:fillRect/>
          </a:stretch>
        </p:blipFill>
        <p:spPr>
          <a:xfrm>
            <a:off x="629988" y="6043396"/>
            <a:ext cx="1482000" cy="518516"/>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4" name="Google Shape;94;g23f93d41420_0_43"/>
          <p:cNvSpPr txBox="1">
            <a:spLocks noGrp="1"/>
          </p:cNvSpPr>
          <p:nvPr>
            <p:ph type="title"/>
          </p:nvPr>
        </p:nvSpPr>
        <p:spPr>
          <a:xfrm>
            <a:off x="473501" y="1179375"/>
            <a:ext cx="10130331" cy="21456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4400"/>
              <a:buFont typeface="Arial"/>
              <a:buNone/>
            </a:pPr>
            <a:r>
              <a:rPr lang="en-US" sz="15300" dirty="0">
                <a:latin typeface="Century Gothic"/>
                <a:ea typeface="Century Gothic"/>
                <a:cs typeface="Century Gothic"/>
                <a:sym typeface="Century Gothic"/>
              </a:rPr>
              <a:t>AT</a:t>
            </a:r>
            <a:r>
              <a:rPr lang="en-US" sz="15300" dirty="0">
                <a:solidFill>
                  <a:srgbClr val="F6A0C8"/>
                </a:solidFill>
                <a:latin typeface="Century Gothic"/>
                <a:ea typeface="Century Gothic"/>
                <a:cs typeface="Century Gothic"/>
                <a:sym typeface="Century Gothic"/>
              </a:rPr>
              <a:t>8 </a:t>
            </a:r>
            <a:r>
              <a:rPr lang="en-US" sz="1000" dirty="0">
                <a:solidFill>
                  <a:srgbClr val="00334F"/>
                </a:solidFill>
                <a:latin typeface="Century Gothic"/>
                <a:ea typeface="Century Gothic"/>
                <a:cs typeface="Century Gothic"/>
                <a:sym typeface="Century Gothic"/>
              </a:rPr>
              <a:t>– a guide</a:t>
            </a:r>
            <a:endParaRPr sz="1000" dirty="0">
              <a:solidFill>
                <a:srgbClr val="00334F"/>
              </a:solidFill>
              <a:latin typeface="Century Gothic"/>
              <a:ea typeface="Century Gothic"/>
              <a:cs typeface="Century Gothic"/>
              <a:sym typeface="Century Gothic"/>
            </a:endParaRPr>
          </a:p>
        </p:txBody>
      </p:sp>
      <p:sp>
        <p:nvSpPr>
          <p:cNvPr id="95" name="Google Shape;95;g23f93d41420_0_43"/>
          <p:cNvSpPr txBox="1">
            <a:spLocks noGrp="1"/>
          </p:cNvSpPr>
          <p:nvPr>
            <p:ph type="body" idx="1"/>
          </p:nvPr>
        </p:nvSpPr>
        <p:spPr>
          <a:xfrm>
            <a:off x="473500" y="3715350"/>
            <a:ext cx="7657200" cy="10677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4800" b="0" dirty="0">
                <a:latin typeface="Century Gothic"/>
                <a:ea typeface="Century Gothic"/>
                <a:cs typeface="Century Gothic"/>
                <a:sym typeface="Century Gothic"/>
              </a:rPr>
              <a:t>The </a:t>
            </a:r>
            <a:r>
              <a:rPr lang="en-US" sz="4800" b="0" dirty="0">
                <a:solidFill>
                  <a:srgbClr val="F6A0C8"/>
                </a:solidFill>
                <a:latin typeface="Century Gothic"/>
                <a:ea typeface="Century Gothic"/>
                <a:cs typeface="Century Gothic"/>
                <a:sym typeface="Century Gothic"/>
              </a:rPr>
              <a:t>8</a:t>
            </a:r>
            <a:r>
              <a:rPr lang="en-US" sz="4800" b="0" dirty="0">
                <a:latin typeface="Century Gothic"/>
                <a:ea typeface="Century Gothic"/>
                <a:cs typeface="Century Gothic"/>
                <a:sym typeface="Century Gothic"/>
              </a:rPr>
              <a:t> Amazing A’s of </a:t>
            </a:r>
            <a:r>
              <a:rPr lang="en-US" sz="4800" b="0" dirty="0">
                <a:solidFill>
                  <a:srgbClr val="F6A0C8"/>
                </a:solidFill>
                <a:latin typeface="Century Gothic"/>
                <a:ea typeface="Century Gothic"/>
                <a:cs typeface="Century Gothic"/>
                <a:sym typeface="Century Gothic"/>
              </a:rPr>
              <a:t>A</a:t>
            </a:r>
            <a:r>
              <a:rPr lang="en-US" sz="4800" b="0" dirty="0">
                <a:latin typeface="Century Gothic"/>
                <a:ea typeface="Century Gothic"/>
                <a:cs typeface="Century Gothic"/>
                <a:sym typeface="Century Gothic"/>
              </a:rPr>
              <a:t>ssistive </a:t>
            </a:r>
            <a:r>
              <a:rPr lang="en-US" sz="4800" b="0" dirty="0">
                <a:solidFill>
                  <a:srgbClr val="F6A0C8"/>
                </a:solidFill>
                <a:latin typeface="Century Gothic"/>
                <a:ea typeface="Century Gothic"/>
                <a:cs typeface="Century Gothic"/>
                <a:sym typeface="Century Gothic"/>
              </a:rPr>
              <a:t>T</a:t>
            </a:r>
            <a:r>
              <a:rPr lang="en-US" sz="4800" b="0" dirty="0">
                <a:latin typeface="Century Gothic"/>
                <a:ea typeface="Century Gothic"/>
                <a:cs typeface="Century Gothic"/>
                <a:sym typeface="Century Gothic"/>
              </a:rPr>
              <a:t>echnology</a:t>
            </a:r>
            <a:endParaRPr sz="4800" dirty="0">
              <a:latin typeface="Century Gothic"/>
              <a:ea typeface="Century Gothic"/>
              <a:cs typeface="Century Gothic"/>
              <a:sym typeface="Century Gothic"/>
            </a:endParaRPr>
          </a:p>
        </p:txBody>
      </p:sp>
      <p:sp>
        <p:nvSpPr>
          <p:cNvPr id="93" name="Google Shape;93;g23f93d41420_0_43"/>
          <p:cNvSpPr txBox="1">
            <a:spLocks noGrp="1"/>
          </p:cNvSpPr>
          <p:nvPr>
            <p:ph type="body" idx="1"/>
          </p:nvPr>
        </p:nvSpPr>
        <p:spPr>
          <a:xfrm>
            <a:off x="7805625" y="2584825"/>
            <a:ext cx="4606800" cy="4114800"/>
          </a:xfrm>
          <a:prstGeom prst="rect">
            <a:avLst/>
          </a:prstGeom>
          <a:noFill/>
          <a:ln>
            <a:noFill/>
          </a:ln>
        </p:spPr>
        <p:txBody>
          <a:bodyPr spcFirstLastPara="1" wrap="square" lIns="91425" tIns="45700" rIns="91425" bIns="45700" anchor="t" anchorCtr="0">
            <a:normAutofit/>
          </a:bodyPr>
          <a:lstStyle/>
          <a:p>
            <a:pPr marL="457200" lvl="0" indent="-342900" algn="l" rtl="0">
              <a:lnSpc>
                <a:spcPct val="115000"/>
              </a:lnSpc>
              <a:spcBef>
                <a:spcPts val="0"/>
              </a:spcBef>
              <a:spcAft>
                <a:spcPts val="0"/>
              </a:spcAft>
              <a:buSzPts val="1800"/>
              <a:buFont typeface="Century Gothic"/>
              <a:buAutoNum type="arabicPeriod"/>
            </a:pPr>
            <a:r>
              <a:rPr lang="en-US" dirty="0">
                <a:latin typeface="Century Gothic"/>
                <a:ea typeface="Century Gothic"/>
                <a:cs typeface="Century Gothic"/>
                <a:sym typeface="Century Gothic"/>
              </a:rPr>
              <a:t>Awareness</a:t>
            </a:r>
            <a:endParaRPr dirty="0">
              <a:latin typeface="Century Gothic"/>
              <a:ea typeface="Century Gothic"/>
              <a:cs typeface="Century Gothic"/>
              <a:sym typeface="Century Gothic"/>
            </a:endParaRPr>
          </a:p>
          <a:p>
            <a:pPr marL="457200" lvl="0" indent="-342900" algn="l" rtl="0">
              <a:lnSpc>
                <a:spcPct val="115000"/>
              </a:lnSpc>
              <a:spcBef>
                <a:spcPts val="0"/>
              </a:spcBef>
              <a:spcAft>
                <a:spcPts val="0"/>
              </a:spcAft>
              <a:buSzPts val="1800"/>
              <a:buFont typeface="Century Gothic"/>
              <a:buAutoNum type="arabicPeriod"/>
            </a:pPr>
            <a:r>
              <a:rPr lang="en-US" dirty="0">
                <a:latin typeface="Century Gothic"/>
                <a:ea typeface="Century Gothic"/>
                <a:cs typeface="Century Gothic"/>
                <a:sym typeface="Century Gothic"/>
              </a:rPr>
              <a:t>Adventurous</a:t>
            </a:r>
            <a:endParaRPr dirty="0">
              <a:latin typeface="Century Gothic"/>
              <a:ea typeface="Century Gothic"/>
              <a:cs typeface="Century Gothic"/>
              <a:sym typeface="Century Gothic"/>
            </a:endParaRPr>
          </a:p>
          <a:p>
            <a:pPr marL="457200" lvl="0" indent="-342900" algn="l" rtl="0">
              <a:lnSpc>
                <a:spcPct val="115000"/>
              </a:lnSpc>
              <a:spcBef>
                <a:spcPts val="0"/>
              </a:spcBef>
              <a:spcAft>
                <a:spcPts val="0"/>
              </a:spcAft>
              <a:buSzPts val="1800"/>
              <a:buFont typeface="Century Gothic"/>
              <a:buAutoNum type="arabicPeriod"/>
            </a:pPr>
            <a:r>
              <a:rPr lang="en-US" dirty="0">
                <a:latin typeface="Century Gothic"/>
                <a:ea typeface="Century Gothic"/>
                <a:cs typeface="Century Gothic"/>
                <a:sym typeface="Century Gothic"/>
              </a:rPr>
              <a:t>Accumulate</a:t>
            </a:r>
            <a:endParaRPr dirty="0">
              <a:latin typeface="Century Gothic"/>
              <a:ea typeface="Century Gothic"/>
              <a:cs typeface="Century Gothic"/>
              <a:sym typeface="Century Gothic"/>
            </a:endParaRPr>
          </a:p>
          <a:p>
            <a:pPr marL="457200" lvl="0" indent="-342900" algn="l" rtl="0">
              <a:lnSpc>
                <a:spcPct val="115000"/>
              </a:lnSpc>
              <a:spcBef>
                <a:spcPts val="0"/>
              </a:spcBef>
              <a:spcAft>
                <a:spcPts val="0"/>
              </a:spcAft>
              <a:buSzPts val="1800"/>
              <a:buFont typeface="Century Gothic"/>
              <a:buAutoNum type="arabicPeriod"/>
            </a:pPr>
            <a:r>
              <a:rPr lang="en-US" dirty="0">
                <a:latin typeface="Century Gothic"/>
                <a:ea typeface="Century Gothic"/>
                <a:cs typeface="Century Gothic"/>
                <a:sym typeface="Century Gothic"/>
              </a:rPr>
              <a:t>Analysis</a:t>
            </a:r>
            <a:endParaRPr dirty="0">
              <a:latin typeface="Century Gothic"/>
              <a:ea typeface="Century Gothic"/>
              <a:cs typeface="Century Gothic"/>
              <a:sym typeface="Century Gothic"/>
            </a:endParaRPr>
          </a:p>
          <a:p>
            <a:pPr marL="457200" lvl="0" indent="-342900" algn="l" rtl="0">
              <a:lnSpc>
                <a:spcPct val="115000"/>
              </a:lnSpc>
              <a:spcBef>
                <a:spcPts val="0"/>
              </a:spcBef>
              <a:spcAft>
                <a:spcPts val="0"/>
              </a:spcAft>
              <a:buSzPts val="1800"/>
              <a:buFont typeface="Century Gothic"/>
              <a:buAutoNum type="arabicPeriod"/>
            </a:pPr>
            <a:r>
              <a:rPr lang="en-US" dirty="0">
                <a:latin typeface="Century Gothic"/>
                <a:ea typeface="Century Gothic"/>
                <a:cs typeface="Century Gothic"/>
                <a:sym typeface="Century Gothic"/>
              </a:rPr>
              <a:t>Application</a:t>
            </a:r>
            <a:endParaRPr dirty="0">
              <a:latin typeface="Century Gothic"/>
              <a:ea typeface="Century Gothic"/>
              <a:cs typeface="Century Gothic"/>
              <a:sym typeface="Century Gothic"/>
            </a:endParaRPr>
          </a:p>
          <a:p>
            <a:pPr marL="457200" lvl="0" indent="-342900" algn="l" rtl="0">
              <a:lnSpc>
                <a:spcPct val="115000"/>
              </a:lnSpc>
              <a:spcBef>
                <a:spcPts val="0"/>
              </a:spcBef>
              <a:spcAft>
                <a:spcPts val="0"/>
              </a:spcAft>
              <a:buSzPts val="1800"/>
              <a:buFont typeface="Century Gothic"/>
              <a:buAutoNum type="arabicPeriod"/>
            </a:pPr>
            <a:r>
              <a:rPr lang="en-US" dirty="0">
                <a:latin typeface="Century Gothic"/>
                <a:ea typeface="Century Gothic"/>
                <a:cs typeface="Century Gothic"/>
                <a:sym typeface="Century Gothic"/>
              </a:rPr>
              <a:t>Agency</a:t>
            </a:r>
            <a:endParaRPr dirty="0">
              <a:latin typeface="Century Gothic"/>
              <a:ea typeface="Century Gothic"/>
              <a:cs typeface="Century Gothic"/>
              <a:sym typeface="Century Gothic"/>
            </a:endParaRPr>
          </a:p>
          <a:p>
            <a:pPr marL="457200" lvl="0" indent="-342900" algn="l" rtl="0">
              <a:lnSpc>
                <a:spcPct val="115000"/>
              </a:lnSpc>
              <a:spcBef>
                <a:spcPts val="0"/>
              </a:spcBef>
              <a:spcAft>
                <a:spcPts val="0"/>
              </a:spcAft>
              <a:buSzPts val="1800"/>
              <a:buFont typeface="Century Gothic"/>
              <a:buAutoNum type="arabicPeriod"/>
            </a:pPr>
            <a:r>
              <a:rPr lang="en-US" dirty="0">
                <a:latin typeface="Century Gothic"/>
                <a:ea typeface="Century Gothic"/>
                <a:cs typeface="Century Gothic"/>
                <a:sym typeface="Century Gothic"/>
              </a:rPr>
              <a:t>Achieve</a:t>
            </a:r>
            <a:endParaRPr dirty="0">
              <a:latin typeface="Century Gothic"/>
              <a:ea typeface="Century Gothic"/>
              <a:cs typeface="Century Gothic"/>
              <a:sym typeface="Century Gothic"/>
            </a:endParaRPr>
          </a:p>
          <a:p>
            <a:pPr marL="457200" lvl="0" indent="-342900" algn="l" rtl="0">
              <a:lnSpc>
                <a:spcPct val="115000"/>
              </a:lnSpc>
              <a:spcBef>
                <a:spcPts val="0"/>
              </a:spcBef>
              <a:spcAft>
                <a:spcPts val="0"/>
              </a:spcAft>
              <a:buSzPts val="1800"/>
              <a:buFont typeface="Century Gothic"/>
              <a:buAutoNum type="arabicPeriod"/>
            </a:pPr>
            <a:r>
              <a:rPr lang="en-US" dirty="0">
                <a:latin typeface="Century Gothic"/>
                <a:ea typeface="Century Gothic"/>
                <a:cs typeface="Century Gothic"/>
                <a:sym typeface="Century Gothic"/>
              </a:rPr>
              <a:t>Advocate</a:t>
            </a:r>
            <a:endParaRPr dirty="0">
              <a:latin typeface="Century Gothic"/>
              <a:ea typeface="Century Gothic"/>
              <a:cs typeface="Century Gothic"/>
              <a:sym typeface="Century Gothic"/>
            </a:endParaRPr>
          </a:p>
        </p:txBody>
      </p:sp>
      <p:cxnSp>
        <p:nvCxnSpPr>
          <p:cNvPr id="96" name="Google Shape;96;g23f93d41420_0_43">
            <a:extLst>
              <a:ext uri="{C183D7F6-B498-43B3-948B-1728B52AA6E4}">
                <adec:decorative xmlns:adec="http://schemas.microsoft.com/office/drawing/2017/decorative" val="1"/>
              </a:ext>
            </a:extLst>
          </p:cNvPr>
          <p:cNvCxnSpPr/>
          <p:nvPr/>
        </p:nvCxnSpPr>
        <p:spPr>
          <a:xfrm>
            <a:off x="7473210" y="2770975"/>
            <a:ext cx="0" cy="4212300"/>
          </a:xfrm>
          <a:prstGeom prst="straightConnector1">
            <a:avLst/>
          </a:prstGeom>
          <a:noFill/>
          <a:ln w="38100" cap="flat" cmpd="sng">
            <a:solidFill>
              <a:srgbClr val="F6A0C8"/>
            </a:solidFill>
            <a:prstDash val="solid"/>
            <a:round/>
            <a:headEnd type="none" w="med" len="med"/>
            <a:tailEnd type="none" w="med" len="med"/>
          </a:ln>
        </p:spPr>
      </p:cxnSp>
      <p:pic>
        <p:nvPicPr>
          <p:cNvPr id="97" name="Google Shape;97;g23f93d41420_0_43">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629988" y="6043396"/>
            <a:ext cx="1482000" cy="51851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3"/>
          <p:cNvSpPr txBox="1">
            <a:spLocks noGrp="1"/>
          </p:cNvSpPr>
          <p:nvPr>
            <p:ph type="title"/>
          </p:nvPr>
        </p:nvSpPr>
        <p:spPr>
          <a:xfrm>
            <a:off x="630000" y="573600"/>
            <a:ext cx="5964900" cy="1325700"/>
          </a:xfrm>
          <a:prstGeom prst="rect">
            <a:avLst/>
          </a:prstGeom>
          <a:noFill/>
          <a:ln>
            <a:noFill/>
          </a:ln>
        </p:spPr>
        <p:txBody>
          <a:bodyPr spcFirstLastPara="1" wrap="square" lIns="91425" tIns="45700" rIns="91425" bIns="45700" anchor="ctr" anchorCtr="0">
            <a:normAutofit/>
          </a:bodyPr>
          <a:lstStyle/>
          <a:p>
            <a:pPr marL="0" lvl="0" indent="0" algn="l" rtl="0">
              <a:lnSpc>
                <a:spcPct val="115000"/>
              </a:lnSpc>
              <a:spcBef>
                <a:spcPts val="0"/>
              </a:spcBef>
              <a:spcAft>
                <a:spcPts val="0"/>
              </a:spcAft>
              <a:buClr>
                <a:schemeClr val="dk1"/>
              </a:buClr>
              <a:buSzPts val="1100"/>
              <a:buFont typeface="Arial"/>
              <a:buNone/>
            </a:pPr>
            <a:r>
              <a:rPr lang="en-US" sz="4800" b="0">
                <a:latin typeface="Century Gothic"/>
                <a:ea typeface="Century Gothic"/>
                <a:cs typeface="Century Gothic"/>
                <a:sym typeface="Century Gothic"/>
              </a:rPr>
              <a:t>AT</a:t>
            </a:r>
            <a:r>
              <a:rPr lang="en-US" sz="4800" b="0">
                <a:solidFill>
                  <a:srgbClr val="F6A0C8"/>
                </a:solidFill>
                <a:latin typeface="Century Gothic"/>
                <a:ea typeface="Century Gothic"/>
                <a:cs typeface="Century Gothic"/>
                <a:sym typeface="Century Gothic"/>
              </a:rPr>
              <a:t>1: A</a:t>
            </a:r>
            <a:r>
              <a:rPr lang="en-US" sz="4800" b="0">
                <a:latin typeface="Century Gothic"/>
                <a:ea typeface="Century Gothic"/>
                <a:cs typeface="Century Gothic"/>
                <a:sym typeface="Century Gothic"/>
              </a:rPr>
              <a:t>wareness</a:t>
            </a:r>
            <a:endParaRPr sz="4800" b="0">
              <a:latin typeface="Century Gothic"/>
              <a:ea typeface="Century Gothic"/>
              <a:cs typeface="Century Gothic"/>
              <a:sym typeface="Century Gothic"/>
            </a:endParaRPr>
          </a:p>
        </p:txBody>
      </p:sp>
      <p:sp>
        <p:nvSpPr>
          <p:cNvPr id="103" name="Google Shape;103;p23"/>
          <p:cNvSpPr txBox="1">
            <a:spLocks noGrp="1"/>
          </p:cNvSpPr>
          <p:nvPr>
            <p:ph type="body" idx="1"/>
          </p:nvPr>
        </p:nvSpPr>
        <p:spPr>
          <a:xfrm>
            <a:off x="630000" y="2070000"/>
            <a:ext cx="5964900" cy="3546600"/>
          </a:xfrm>
          <a:prstGeom prst="rect">
            <a:avLst/>
          </a:prstGeom>
        </p:spPr>
        <p:txBody>
          <a:bodyPr spcFirstLastPara="1" wrap="square" lIns="91425" tIns="45700" rIns="91425" bIns="45700" anchor="t" anchorCtr="0">
            <a:normAutofit fontScale="92500"/>
          </a:bodyPr>
          <a:lstStyle/>
          <a:p>
            <a:pPr marL="0" lvl="0" indent="0" algn="l" rtl="0">
              <a:lnSpc>
                <a:spcPct val="115000"/>
              </a:lnSpc>
              <a:spcBef>
                <a:spcPts val="1000"/>
              </a:spcBef>
              <a:spcAft>
                <a:spcPts val="0"/>
              </a:spcAft>
              <a:buClr>
                <a:schemeClr val="dk1"/>
              </a:buClr>
              <a:buSzPts val="1100"/>
              <a:buFont typeface="Arial"/>
              <a:buNone/>
            </a:pPr>
            <a:r>
              <a:rPr lang="en-US" sz="2300" b="0">
                <a:latin typeface="Century Gothic"/>
                <a:ea typeface="Century Gothic"/>
                <a:cs typeface="Century Gothic"/>
                <a:sym typeface="Century Gothic"/>
              </a:rPr>
              <a:t>You may already be aware of a need you have like reading, writing, organisation… then Assistive Technology (AT) may have a place in your life.</a:t>
            </a:r>
            <a:endParaRPr sz="2300" b="0">
              <a:latin typeface="Century Gothic"/>
              <a:ea typeface="Century Gothic"/>
              <a:cs typeface="Century Gothic"/>
              <a:sym typeface="Century Gothic"/>
            </a:endParaRPr>
          </a:p>
          <a:p>
            <a:pPr marL="0" lvl="0" indent="0" algn="l" rtl="0">
              <a:lnSpc>
                <a:spcPct val="115000"/>
              </a:lnSpc>
              <a:spcBef>
                <a:spcPts val="1000"/>
              </a:spcBef>
              <a:spcAft>
                <a:spcPts val="0"/>
              </a:spcAft>
              <a:buNone/>
            </a:pPr>
            <a:endParaRPr sz="2300" b="0">
              <a:latin typeface="Century Gothic"/>
              <a:ea typeface="Century Gothic"/>
              <a:cs typeface="Century Gothic"/>
              <a:sym typeface="Century Gothic"/>
            </a:endParaRPr>
          </a:p>
          <a:p>
            <a:pPr marL="0" lvl="0" indent="0" algn="l" rtl="0">
              <a:lnSpc>
                <a:spcPct val="115000"/>
              </a:lnSpc>
              <a:spcBef>
                <a:spcPts val="1000"/>
              </a:spcBef>
              <a:spcAft>
                <a:spcPts val="0"/>
              </a:spcAft>
              <a:buNone/>
            </a:pPr>
            <a:r>
              <a:rPr lang="en-US" sz="2300" b="0">
                <a:latin typeface="Century Gothic"/>
                <a:ea typeface="Century Gothic"/>
                <a:cs typeface="Century Gothic"/>
                <a:sym typeface="Century Gothic"/>
              </a:rPr>
              <a:t>Openness is the key to begin your AT journey - embrace the possibilities that can come from acknowledging a need or challenge that you can address.</a:t>
            </a:r>
            <a:endParaRPr sz="2300" b="0">
              <a:latin typeface="Century Gothic"/>
              <a:ea typeface="Century Gothic"/>
              <a:cs typeface="Century Gothic"/>
              <a:sym typeface="Century Gothic"/>
            </a:endParaRPr>
          </a:p>
        </p:txBody>
      </p:sp>
      <p:grpSp>
        <p:nvGrpSpPr>
          <p:cNvPr id="104" name="Google Shape;104;p23">
            <a:extLst>
              <a:ext uri="{C183D7F6-B498-43B3-948B-1728B52AA6E4}">
                <adec:decorative xmlns:adec="http://schemas.microsoft.com/office/drawing/2017/decorative" val="1"/>
              </a:ext>
            </a:extLst>
          </p:cNvPr>
          <p:cNvGrpSpPr/>
          <p:nvPr/>
        </p:nvGrpSpPr>
        <p:grpSpPr>
          <a:xfrm>
            <a:off x="8051908" y="967886"/>
            <a:ext cx="2824272" cy="2824273"/>
            <a:chOff x="7517600" y="1324475"/>
            <a:chExt cx="4209050" cy="4209050"/>
          </a:xfrm>
        </p:grpSpPr>
        <p:sp>
          <p:nvSpPr>
            <p:cNvPr id="105" name="Google Shape;105;p23"/>
            <p:cNvSpPr/>
            <p:nvPr/>
          </p:nvSpPr>
          <p:spPr>
            <a:xfrm rot="1918317">
              <a:off x="9798242" y="2744814"/>
              <a:ext cx="599429" cy="283274"/>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3"/>
            <p:cNvSpPr/>
            <p:nvPr/>
          </p:nvSpPr>
          <p:spPr>
            <a:xfrm rot="-2700000">
              <a:off x="8064662" y="4531331"/>
              <a:ext cx="1411527" cy="254983"/>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3"/>
            <p:cNvSpPr/>
            <p:nvPr/>
          </p:nvSpPr>
          <p:spPr>
            <a:xfrm rot="2700000">
              <a:off x="9021938" y="4274171"/>
              <a:ext cx="577423" cy="283408"/>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23"/>
            <p:cNvSpPr/>
            <p:nvPr/>
          </p:nvSpPr>
          <p:spPr>
            <a:xfrm rot="2700000">
              <a:off x="8196863" y="5087471"/>
              <a:ext cx="577423" cy="283408"/>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23"/>
            <p:cNvSpPr/>
            <p:nvPr/>
          </p:nvSpPr>
          <p:spPr>
            <a:xfrm rot="2700000">
              <a:off x="8565638" y="4662746"/>
              <a:ext cx="577423" cy="283408"/>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10" name="Google Shape;110;p23"/>
            <p:cNvPicPr preferRelativeResize="0"/>
            <p:nvPr/>
          </p:nvPicPr>
          <p:blipFill rotWithShape="1">
            <a:blip r:embed="rId3">
              <a:alphaModFix/>
            </a:blip>
            <a:srcRect/>
            <a:stretch/>
          </p:blipFill>
          <p:spPr>
            <a:xfrm>
              <a:off x="7517600" y="1324475"/>
              <a:ext cx="4209050" cy="4209050"/>
            </a:xfrm>
            <a:prstGeom prst="rect">
              <a:avLst/>
            </a:prstGeom>
            <a:noFill/>
            <a:ln>
              <a:noFill/>
            </a:ln>
          </p:spPr>
        </p:pic>
      </p:grpSp>
      <p:sp>
        <p:nvSpPr>
          <p:cNvPr id="111" name="Google Shape;111;p23"/>
          <p:cNvSpPr txBox="1"/>
          <p:nvPr/>
        </p:nvSpPr>
        <p:spPr>
          <a:xfrm>
            <a:off x="7473200" y="4404375"/>
            <a:ext cx="4648800" cy="780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US" sz="1800">
                <a:solidFill>
                  <a:schemeClr val="lt1"/>
                </a:solidFill>
                <a:latin typeface="Twentieth Century"/>
                <a:ea typeface="Twentieth Century"/>
                <a:cs typeface="Twentieth Century"/>
                <a:sym typeface="Twentieth Century"/>
              </a:rPr>
              <a:t>"Assistive technology is the bridge between disability and possibility." - Daniel Kish</a:t>
            </a:r>
            <a:endParaRPr sz="1800">
              <a:solidFill>
                <a:schemeClr val="lt1"/>
              </a:solidFill>
              <a:latin typeface="Twentieth Century"/>
              <a:ea typeface="Twentieth Century"/>
              <a:cs typeface="Twentieth Century"/>
              <a:sym typeface="Twentieth Century"/>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g23f3d185868_0_13"/>
          <p:cNvSpPr txBox="1">
            <a:spLocks noGrp="1"/>
          </p:cNvSpPr>
          <p:nvPr>
            <p:ph type="title"/>
          </p:nvPr>
        </p:nvSpPr>
        <p:spPr>
          <a:xfrm>
            <a:off x="630000" y="576250"/>
            <a:ext cx="5964900" cy="1325700"/>
          </a:xfrm>
          <a:prstGeom prst="rect">
            <a:avLst/>
          </a:prstGeom>
          <a:noFill/>
          <a:ln>
            <a:noFill/>
          </a:ln>
        </p:spPr>
        <p:txBody>
          <a:bodyPr spcFirstLastPara="1" wrap="square" lIns="91425" tIns="45700" rIns="91425" bIns="45700" anchor="ctr" anchorCtr="0">
            <a:normAutofit/>
          </a:bodyPr>
          <a:lstStyle/>
          <a:p>
            <a:pPr marL="0" lvl="0" indent="0" algn="l" rtl="0">
              <a:lnSpc>
                <a:spcPct val="115000"/>
              </a:lnSpc>
              <a:spcBef>
                <a:spcPts val="0"/>
              </a:spcBef>
              <a:spcAft>
                <a:spcPts val="0"/>
              </a:spcAft>
              <a:buClr>
                <a:schemeClr val="dk1"/>
              </a:buClr>
              <a:buSzPts val="1100"/>
              <a:buFont typeface="Arial"/>
              <a:buNone/>
            </a:pPr>
            <a:r>
              <a:rPr lang="en-US" sz="4800" b="0">
                <a:latin typeface="Century Gothic"/>
                <a:ea typeface="Century Gothic"/>
                <a:cs typeface="Century Gothic"/>
                <a:sym typeface="Century Gothic"/>
              </a:rPr>
              <a:t>AT</a:t>
            </a:r>
            <a:r>
              <a:rPr lang="en-US" sz="4800" b="0">
                <a:solidFill>
                  <a:srgbClr val="F6A0C8"/>
                </a:solidFill>
                <a:latin typeface="Century Gothic"/>
                <a:ea typeface="Century Gothic"/>
                <a:cs typeface="Century Gothic"/>
                <a:sym typeface="Century Gothic"/>
              </a:rPr>
              <a:t>2 : A</a:t>
            </a:r>
            <a:r>
              <a:rPr lang="en-US" sz="4800" b="0">
                <a:latin typeface="Century Gothic"/>
                <a:ea typeface="Century Gothic"/>
                <a:cs typeface="Century Gothic"/>
                <a:sym typeface="Century Gothic"/>
              </a:rPr>
              <a:t>dventurous</a:t>
            </a:r>
            <a:endParaRPr sz="4800" b="0">
              <a:latin typeface="Century Gothic"/>
              <a:ea typeface="Century Gothic"/>
              <a:cs typeface="Century Gothic"/>
              <a:sym typeface="Century Gothic"/>
            </a:endParaRPr>
          </a:p>
        </p:txBody>
      </p:sp>
      <p:sp>
        <p:nvSpPr>
          <p:cNvPr id="117" name="Google Shape;117;g23f3d185868_0_13"/>
          <p:cNvSpPr txBox="1">
            <a:spLocks noGrp="1"/>
          </p:cNvSpPr>
          <p:nvPr>
            <p:ph type="body" idx="1"/>
          </p:nvPr>
        </p:nvSpPr>
        <p:spPr>
          <a:xfrm>
            <a:off x="630000" y="2070000"/>
            <a:ext cx="5964900" cy="3546600"/>
          </a:xfrm>
          <a:prstGeom prst="rect">
            <a:avLst/>
          </a:prstGeom>
        </p:spPr>
        <p:txBody>
          <a:bodyPr spcFirstLastPara="1" wrap="square" lIns="91425" tIns="45700" rIns="91425" bIns="45700" anchor="t" anchorCtr="0">
            <a:normAutofit fontScale="92500" lnSpcReduction="20000"/>
          </a:bodyPr>
          <a:lstStyle/>
          <a:p>
            <a:pPr marL="0" lvl="0" indent="0" algn="l" rtl="0">
              <a:lnSpc>
                <a:spcPct val="115000"/>
              </a:lnSpc>
              <a:spcBef>
                <a:spcPts val="1000"/>
              </a:spcBef>
              <a:spcAft>
                <a:spcPts val="0"/>
              </a:spcAft>
              <a:buNone/>
            </a:pPr>
            <a:r>
              <a:rPr lang="en-US" sz="2300" b="0">
                <a:latin typeface="Century Gothic"/>
                <a:ea typeface="Century Gothic"/>
                <a:cs typeface="Century Gothic"/>
                <a:sym typeface="Century Gothic"/>
              </a:rPr>
              <a:t>Be brave and dive into this Assistive Technology adventure. Get curious about technology and trust that you can find answers.</a:t>
            </a:r>
            <a:endParaRPr sz="2300" b="0">
              <a:latin typeface="Century Gothic"/>
              <a:ea typeface="Century Gothic"/>
              <a:cs typeface="Century Gothic"/>
              <a:sym typeface="Century Gothic"/>
            </a:endParaRPr>
          </a:p>
          <a:p>
            <a:pPr marL="0" lvl="0" indent="0" algn="l" rtl="0">
              <a:lnSpc>
                <a:spcPct val="115000"/>
              </a:lnSpc>
              <a:spcBef>
                <a:spcPts val="1000"/>
              </a:spcBef>
              <a:spcAft>
                <a:spcPts val="0"/>
              </a:spcAft>
              <a:buNone/>
            </a:pPr>
            <a:endParaRPr sz="2300" b="0">
              <a:latin typeface="Century Gothic"/>
              <a:ea typeface="Century Gothic"/>
              <a:cs typeface="Century Gothic"/>
              <a:sym typeface="Century Gothic"/>
            </a:endParaRPr>
          </a:p>
          <a:p>
            <a:pPr marL="0" lvl="0" indent="0" algn="l" rtl="0">
              <a:lnSpc>
                <a:spcPct val="115000"/>
              </a:lnSpc>
              <a:spcBef>
                <a:spcPts val="1000"/>
              </a:spcBef>
              <a:spcAft>
                <a:spcPts val="0"/>
              </a:spcAft>
              <a:buNone/>
            </a:pPr>
            <a:r>
              <a:rPr lang="en-US" sz="2300" b="0">
                <a:latin typeface="Century Gothic"/>
                <a:ea typeface="Century Gothic"/>
                <a:cs typeface="Century Gothic"/>
                <a:sym typeface="Century Gothic"/>
              </a:rPr>
              <a:t>The state of not knowing anything about AT will change to a state of knowing as</a:t>
            </a:r>
            <a:endParaRPr sz="2300" b="0">
              <a:latin typeface="Century Gothic"/>
              <a:ea typeface="Century Gothic"/>
              <a:cs typeface="Century Gothic"/>
              <a:sym typeface="Century Gothic"/>
            </a:endParaRPr>
          </a:p>
          <a:p>
            <a:pPr marL="0" lvl="0" indent="0" algn="l" rtl="0">
              <a:lnSpc>
                <a:spcPct val="115000"/>
              </a:lnSpc>
              <a:spcBef>
                <a:spcPts val="1000"/>
              </a:spcBef>
              <a:spcAft>
                <a:spcPts val="0"/>
              </a:spcAft>
              <a:buNone/>
            </a:pPr>
            <a:r>
              <a:rPr lang="en-US" sz="2300" b="0">
                <a:latin typeface="Century Gothic"/>
                <a:ea typeface="Century Gothic"/>
                <a:cs typeface="Century Gothic"/>
                <a:sym typeface="Century Gothic"/>
              </a:rPr>
              <a:t>AT is everywhere so an open attitude will help you find AT treasures.</a:t>
            </a:r>
            <a:endParaRPr sz="2300" b="0">
              <a:latin typeface="Century Gothic"/>
              <a:ea typeface="Century Gothic"/>
              <a:cs typeface="Century Gothic"/>
              <a:sym typeface="Century Gothic"/>
            </a:endParaRPr>
          </a:p>
        </p:txBody>
      </p:sp>
      <p:grpSp>
        <p:nvGrpSpPr>
          <p:cNvPr id="118" name="Google Shape;118;g23f3d185868_0_13">
            <a:extLst>
              <a:ext uri="{C183D7F6-B498-43B3-948B-1728B52AA6E4}">
                <adec:decorative xmlns:adec="http://schemas.microsoft.com/office/drawing/2017/decorative" val="1"/>
              </a:ext>
            </a:extLst>
          </p:cNvPr>
          <p:cNvGrpSpPr/>
          <p:nvPr/>
        </p:nvGrpSpPr>
        <p:grpSpPr>
          <a:xfrm>
            <a:off x="8176778" y="967873"/>
            <a:ext cx="2824146" cy="2824146"/>
            <a:chOff x="7067400" y="967875"/>
            <a:chExt cx="4648800" cy="4648800"/>
          </a:xfrm>
        </p:grpSpPr>
        <p:sp>
          <p:nvSpPr>
            <p:cNvPr id="119" name="Google Shape;119;g23f3d185868_0_13"/>
            <p:cNvSpPr/>
            <p:nvPr/>
          </p:nvSpPr>
          <p:spPr>
            <a:xfrm>
              <a:off x="8766450" y="4780250"/>
              <a:ext cx="1250700" cy="266400"/>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g23f3d185868_0_13"/>
            <p:cNvSpPr/>
            <p:nvPr/>
          </p:nvSpPr>
          <p:spPr>
            <a:xfrm rot="-150505">
              <a:off x="8953158" y="5006381"/>
              <a:ext cx="870534" cy="551323"/>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21" name="Google Shape;121;g23f3d185868_0_13"/>
            <p:cNvPicPr preferRelativeResize="0"/>
            <p:nvPr/>
          </p:nvPicPr>
          <p:blipFill rotWithShape="1">
            <a:blip r:embed="rId3">
              <a:alphaModFix/>
            </a:blip>
            <a:srcRect/>
            <a:stretch/>
          </p:blipFill>
          <p:spPr>
            <a:xfrm>
              <a:off x="7067400" y="967875"/>
              <a:ext cx="4648800" cy="4648800"/>
            </a:xfrm>
            <a:prstGeom prst="rect">
              <a:avLst/>
            </a:prstGeom>
            <a:noFill/>
            <a:ln>
              <a:noFill/>
            </a:ln>
          </p:spPr>
        </p:pic>
      </p:grpSp>
      <p:sp>
        <p:nvSpPr>
          <p:cNvPr id="122" name="Google Shape;122;g23f3d185868_0_13"/>
          <p:cNvSpPr txBox="1"/>
          <p:nvPr/>
        </p:nvSpPr>
        <p:spPr>
          <a:xfrm>
            <a:off x="7473200" y="4339125"/>
            <a:ext cx="4648800" cy="1098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US" sz="1800">
                <a:solidFill>
                  <a:schemeClr val="lt1"/>
                </a:solidFill>
                <a:latin typeface="Twentieth Century"/>
                <a:ea typeface="Twentieth Century"/>
                <a:cs typeface="Twentieth Century"/>
                <a:sym typeface="Twentieth Century"/>
              </a:rPr>
              <a:t>"The most significant barrier to assistive technology adoption is not technological, but attitudinal." - Robert L. Burgdorf Jr.</a:t>
            </a:r>
            <a:endParaRPr sz="1800">
              <a:solidFill>
                <a:schemeClr val="lt1"/>
              </a:solidFill>
              <a:latin typeface="Twentieth Century"/>
              <a:ea typeface="Twentieth Century"/>
              <a:cs typeface="Twentieth Century"/>
              <a:sym typeface="Twentieth Century"/>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g23f910c1ab6_0_50"/>
          <p:cNvSpPr txBox="1">
            <a:spLocks noGrp="1"/>
          </p:cNvSpPr>
          <p:nvPr>
            <p:ph type="title"/>
          </p:nvPr>
        </p:nvSpPr>
        <p:spPr>
          <a:xfrm>
            <a:off x="630000" y="578625"/>
            <a:ext cx="7014900" cy="1325700"/>
          </a:xfrm>
          <a:prstGeom prst="rect">
            <a:avLst/>
          </a:prstGeom>
          <a:noFill/>
          <a:ln>
            <a:noFill/>
          </a:ln>
        </p:spPr>
        <p:txBody>
          <a:bodyPr spcFirstLastPara="1" wrap="square" lIns="91425" tIns="45700" rIns="91425" bIns="45700" anchor="ctr" anchorCtr="0">
            <a:normAutofit/>
          </a:bodyPr>
          <a:lstStyle/>
          <a:p>
            <a:pPr marL="0" lvl="0" indent="0" algn="l" rtl="0">
              <a:lnSpc>
                <a:spcPct val="115000"/>
              </a:lnSpc>
              <a:spcBef>
                <a:spcPts val="0"/>
              </a:spcBef>
              <a:spcAft>
                <a:spcPts val="0"/>
              </a:spcAft>
              <a:buClr>
                <a:schemeClr val="dk1"/>
              </a:buClr>
              <a:buSzPts val="1100"/>
              <a:buFont typeface="Arial"/>
              <a:buNone/>
            </a:pPr>
            <a:r>
              <a:rPr lang="en-US" sz="4800" b="0">
                <a:latin typeface="Century Gothic"/>
                <a:ea typeface="Century Gothic"/>
                <a:cs typeface="Century Gothic"/>
                <a:sym typeface="Century Gothic"/>
              </a:rPr>
              <a:t>AT</a:t>
            </a:r>
            <a:r>
              <a:rPr lang="en-US" sz="4800" b="0">
                <a:solidFill>
                  <a:srgbClr val="F6A0C8"/>
                </a:solidFill>
                <a:latin typeface="Century Gothic"/>
                <a:ea typeface="Century Gothic"/>
                <a:cs typeface="Century Gothic"/>
                <a:sym typeface="Century Gothic"/>
              </a:rPr>
              <a:t>3 : A</a:t>
            </a:r>
            <a:r>
              <a:rPr lang="en-US" sz="4800" b="0">
                <a:latin typeface="Century Gothic"/>
                <a:ea typeface="Century Gothic"/>
                <a:cs typeface="Century Gothic"/>
                <a:sym typeface="Century Gothic"/>
              </a:rPr>
              <a:t>ccumulate</a:t>
            </a:r>
            <a:endParaRPr sz="4800" b="0">
              <a:latin typeface="Century Gothic"/>
              <a:ea typeface="Century Gothic"/>
              <a:cs typeface="Century Gothic"/>
              <a:sym typeface="Century Gothic"/>
            </a:endParaRPr>
          </a:p>
        </p:txBody>
      </p:sp>
      <p:sp>
        <p:nvSpPr>
          <p:cNvPr id="128" name="Google Shape;128;g23f910c1ab6_0_50"/>
          <p:cNvSpPr txBox="1">
            <a:spLocks noGrp="1"/>
          </p:cNvSpPr>
          <p:nvPr>
            <p:ph type="body" idx="1"/>
          </p:nvPr>
        </p:nvSpPr>
        <p:spPr>
          <a:xfrm>
            <a:off x="630000" y="2070000"/>
            <a:ext cx="5964900" cy="3513600"/>
          </a:xfrm>
          <a:prstGeom prst="rect">
            <a:avLst/>
          </a:prstGeom>
        </p:spPr>
        <p:txBody>
          <a:bodyPr spcFirstLastPara="1" wrap="square" lIns="91425" tIns="45700" rIns="91425" bIns="45700" anchor="t" anchorCtr="0">
            <a:normAutofit fontScale="85000" lnSpcReduction="10000"/>
          </a:bodyPr>
          <a:lstStyle/>
          <a:p>
            <a:pPr marL="0" lvl="0" indent="0" algn="l" rtl="0">
              <a:lnSpc>
                <a:spcPct val="115000"/>
              </a:lnSpc>
              <a:spcBef>
                <a:spcPts val="1000"/>
              </a:spcBef>
              <a:spcAft>
                <a:spcPts val="0"/>
              </a:spcAft>
              <a:buNone/>
            </a:pPr>
            <a:r>
              <a:rPr lang="en-US" sz="2300" b="0">
                <a:latin typeface="Century Gothic"/>
                <a:ea typeface="Century Gothic"/>
                <a:cs typeface="Century Gothic"/>
                <a:sym typeface="Century Gothic"/>
              </a:rPr>
              <a:t>Gather ideas, training, suggestions and recommendations about technologies for all types of devices from Smartphones, Tablets to Laptops.</a:t>
            </a:r>
            <a:endParaRPr sz="2300" b="0">
              <a:latin typeface="Century Gothic"/>
              <a:ea typeface="Century Gothic"/>
              <a:cs typeface="Century Gothic"/>
              <a:sym typeface="Century Gothic"/>
            </a:endParaRPr>
          </a:p>
          <a:p>
            <a:pPr marL="0" lvl="0" indent="0" algn="l" rtl="0">
              <a:lnSpc>
                <a:spcPct val="115000"/>
              </a:lnSpc>
              <a:spcBef>
                <a:spcPts val="1000"/>
              </a:spcBef>
              <a:spcAft>
                <a:spcPts val="0"/>
              </a:spcAft>
              <a:buNone/>
            </a:pPr>
            <a:r>
              <a:rPr lang="en-US" sz="2300" b="0">
                <a:latin typeface="Century Gothic"/>
                <a:ea typeface="Century Gothic"/>
                <a:cs typeface="Century Gothic"/>
                <a:sym typeface="Century Gothic"/>
              </a:rPr>
              <a:t>These sources can include YouTube tutorial videos, blogs, app stores, social media, AT websites (e.g. AT HIVE in AHEAD) and talking to people like AT specialists- information is out there.</a:t>
            </a:r>
            <a:endParaRPr sz="2300" b="0">
              <a:latin typeface="Century Gothic"/>
              <a:ea typeface="Century Gothic"/>
              <a:cs typeface="Century Gothic"/>
              <a:sym typeface="Century Gothic"/>
            </a:endParaRPr>
          </a:p>
          <a:p>
            <a:pPr marL="0" lvl="0" indent="0" algn="l" rtl="0">
              <a:lnSpc>
                <a:spcPct val="115000"/>
              </a:lnSpc>
              <a:spcBef>
                <a:spcPts val="1000"/>
              </a:spcBef>
              <a:spcAft>
                <a:spcPts val="0"/>
              </a:spcAft>
              <a:buNone/>
            </a:pPr>
            <a:r>
              <a:rPr lang="en-US" sz="2300" b="0">
                <a:latin typeface="Century Gothic"/>
                <a:ea typeface="Century Gothic"/>
                <a:cs typeface="Century Gothic"/>
                <a:sym typeface="Century Gothic"/>
              </a:rPr>
              <a:t>It may help to take note of all the AT you find as you may find more than you expect - choice is good.</a:t>
            </a:r>
            <a:endParaRPr sz="2300" b="0">
              <a:latin typeface="Century Gothic"/>
              <a:ea typeface="Century Gothic"/>
              <a:cs typeface="Century Gothic"/>
              <a:sym typeface="Century Gothic"/>
            </a:endParaRPr>
          </a:p>
        </p:txBody>
      </p:sp>
      <p:grpSp>
        <p:nvGrpSpPr>
          <p:cNvPr id="129" name="Google Shape;129;g23f910c1ab6_0_50">
            <a:extLst>
              <a:ext uri="{C183D7F6-B498-43B3-948B-1728B52AA6E4}">
                <adec:decorative xmlns:adec="http://schemas.microsoft.com/office/drawing/2017/decorative" val="1"/>
              </a:ext>
            </a:extLst>
          </p:cNvPr>
          <p:cNvGrpSpPr/>
          <p:nvPr/>
        </p:nvGrpSpPr>
        <p:grpSpPr>
          <a:xfrm>
            <a:off x="8082998" y="967905"/>
            <a:ext cx="2704672" cy="2704672"/>
            <a:chOff x="7067400" y="967875"/>
            <a:chExt cx="4648800" cy="4648800"/>
          </a:xfrm>
        </p:grpSpPr>
        <p:grpSp>
          <p:nvGrpSpPr>
            <p:cNvPr id="130" name="Google Shape;130;g23f910c1ab6_0_50"/>
            <p:cNvGrpSpPr/>
            <p:nvPr/>
          </p:nvGrpSpPr>
          <p:grpSpPr>
            <a:xfrm>
              <a:off x="9339450" y="1581050"/>
              <a:ext cx="931800" cy="712575"/>
              <a:chOff x="9339450" y="1581050"/>
              <a:chExt cx="931800" cy="712575"/>
            </a:xfrm>
          </p:grpSpPr>
          <p:sp>
            <p:nvSpPr>
              <p:cNvPr id="131" name="Google Shape;131;g23f910c1ab6_0_50"/>
              <p:cNvSpPr/>
              <p:nvPr/>
            </p:nvSpPr>
            <p:spPr>
              <a:xfrm>
                <a:off x="9339450" y="1581050"/>
                <a:ext cx="931800" cy="376800"/>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g23f910c1ab6_0_50"/>
              <p:cNvSpPr/>
              <p:nvPr/>
            </p:nvSpPr>
            <p:spPr>
              <a:xfrm>
                <a:off x="9611675" y="1702025"/>
                <a:ext cx="345600" cy="591600"/>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g23f910c1ab6_0_50"/>
              <p:cNvSpPr/>
              <p:nvPr/>
            </p:nvSpPr>
            <p:spPr>
              <a:xfrm>
                <a:off x="9491850" y="1581050"/>
                <a:ext cx="643200" cy="591600"/>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4" name="Google Shape;134;g23f910c1ab6_0_50"/>
            <p:cNvGrpSpPr/>
            <p:nvPr/>
          </p:nvGrpSpPr>
          <p:grpSpPr>
            <a:xfrm>
              <a:off x="10271250" y="2491867"/>
              <a:ext cx="931800" cy="773999"/>
              <a:chOff x="9339450" y="1581050"/>
              <a:chExt cx="931800" cy="712575"/>
            </a:xfrm>
          </p:grpSpPr>
          <p:sp>
            <p:nvSpPr>
              <p:cNvPr id="135" name="Google Shape;135;g23f910c1ab6_0_50"/>
              <p:cNvSpPr/>
              <p:nvPr/>
            </p:nvSpPr>
            <p:spPr>
              <a:xfrm>
                <a:off x="9339450" y="1581050"/>
                <a:ext cx="931800" cy="376800"/>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g23f910c1ab6_0_50"/>
              <p:cNvSpPr/>
              <p:nvPr/>
            </p:nvSpPr>
            <p:spPr>
              <a:xfrm>
                <a:off x="9611675" y="1702025"/>
                <a:ext cx="345600" cy="591600"/>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g23f910c1ab6_0_50"/>
              <p:cNvSpPr/>
              <p:nvPr/>
            </p:nvSpPr>
            <p:spPr>
              <a:xfrm>
                <a:off x="9491850" y="1581050"/>
                <a:ext cx="643200" cy="591600"/>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 name="Google Shape;138;g23f910c1ab6_0_50"/>
            <p:cNvGrpSpPr/>
            <p:nvPr/>
          </p:nvGrpSpPr>
          <p:grpSpPr>
            <a:xfrm>
              <a:off x="10691275" y="1104650"/>
              <a:ext cx="931800" cy="712575"/>
              <a:chOff x="9339450" y="1581050"/>
              <a:chExt cx="931800" cy="712575"/>
            </a:xfrm>
          </p:grpSpPr>
          <p:sp>
            <p:nvSpPr>
              <p:cNvPr id="139" name="Google Shape;139;g23f910c1ab6_0_50"/>
              <p:cNvSpPr/>
              <p:nvPr/>
            </p:nvSpPr>
            <p:spPr>
              <a:xfrm>
                <a:off x="9339450" y="1581050"/>
                <a:ext cx="931800" cy="376800"/>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g23f910c1ab6_0_50"/>
              <p:cNvSpPr/>
              <p:nvPr/>
            </p:nvSpPr>
            <p:spPr>
              <a:xfrm>
                <a:off x="9611675" y="1702025"/>
                <a:ext cx="345600" cy="591600"/>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g23f910c1ab6_0_50"/>
              <p:cNvSpPr/>
              <p:nvPr/>
            </p:nvSpPr>
            <p:spPr>
              <a:xfrm>
                <a:off x="9491850" y="1581050"/>
                <a:ext cx="643200" cy="591600"/>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42" name="Google Shape;142;g23f910c1ab6_0_50"/>
            <p:cNvPicPr preferRelativeResize="0"/>
            <p:nvPr/>
          </p:nvPicPr>
          <p:blipFill rotWithShape="1">
            <a:blip r:embed="rId3">
              <a:alphaModFix/>
            </a:blip>
            <a:srcRect/>
            <a:stretch/>
          </p:blipFill>
          <p:spPr>
            <a:xfrm>
              <a:off x="7067400" y="967875"/>
              <a:ext cx="4648800" cy="4648800"/>
            </a:xfrm>
            <a:prstGeom prst="rect">
              <a:avLst/>
            </a:prstGeom>
            <a:noFill/>
            <a:ln>
              <a:noFill/>
            </a:ln>
          </p:spPr>
        </p:pic>
      </p:grpSp>
      <p:sp>
        <p:nvSpPr>
          <p:cNvPr id="143" name="Google Shape;143;g23f910c1ab6_0_50"/>
          <p:cNvSpPr txBox="1"/>
          <p:nvPr/>
        </p:nvSpPr>
        <p:spPr>
          <a:xfrm>
            <a:off x="7473200" y="3792150"/>
            <a:ext cx="4449000" cy="1791600"/>
          </a:xfrm>
          <a:prstGeom prst="rect">
            <a:avLst/>
          </a:prstGeom>
          <a:noFill/>
          <a:ln>
            <a:noFill/>
          </a:ln>
        </p:spPr>
        <p:txBody>
          <a:bodyPr spcFirstLastPara="1" wrap="square" lIns="91425" tIns="91425" rIns="91425" bIns="91425" anchor="t" anchorCtr="0">
            <a:spAutoFit/>
          </a:bodyPr>
          <a:lstStyle/>
          <a:p>
            <a:pPr marL="0" lvl="0" indent="0" algn="l" rtl="0">
              <a:lnSpc>
                <a:spcPct val="120000"/>
              </a:lnSpc>
              <a:spcBef>
                <a:spcPts val="1000"/>
              </a:spcBef>
              <a:spcAft>
                <a:spcPts val="0"/>
              </a:spcAft>
              <a:buNone/>
            </a:pPr>
            <a:r>
              <a:rPr lang="en-US" sz="1800">
                <a:solidFill>
                  <a:schemeClr val="lt1"/>
                </a:solidFill>
                <a:latin typeface="Twentieth Century"/>
                <a:ea typeface="Twentieth Century"/>
                <a:cs typeface="Twentieth Century"/>
                <a:sym typeface="Twentieth Century"/>
              </a:rPr>
              <a:t>The rapidly evolving field of mobile technologies and apps, many of which are being used by people as assistive devices, is also blurring the distinction between AT and technologies for general use.’ NCSE 2016</a:t>
            </a:r>
            <a:endParaRPr sz="1800">
              <a:solidFill>
                <a:schemeClr val="lt1"/>
              </a:solidFill>
              <a:latin typeface="Twentieth Century"/>
              <a:ea typeface="Twentieth Century"/>
              <a:cs typeface="Twentieth Century"/>
              <a:sym typeface="Twentieth Century"/>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g23f3d185868_0_32"/>
          <p:cNvSpPr txBox="1">
            <a:spLocks noGrp="1"/>
          </p:cNvSpPr>
          <p:nvPr>
            <p:ph type="title"/>
          </p:nvPr>
        </p:nvSpPr>
        <p:spPr>
          <a:xfrm>
            <a:off x="630000" y="591900"/>
            <a:ext cx="6695700" cy="1325700"/>
          </a:xfrm>
          <a:prstGeom prst="rect">
            <a:avLst/>
          </a:prstGeom>
          <a:noFill/>
          <a:ln>
            <a:noFill/>
          </a:ln>
        </p:spPr>
        <p:txBody>
          <a:bodyPr spcFirstLastPara="1" wrap="square" lIns="91425" tIns="45700" rIns="91425" bIns="45700" anchor="ctr" anchorCtr="0">
            <a:normAutofit/>
          </a:bodyPr>
          <a:lstStyle/>
          <a:p>
            <a:pPr marL="0" lvl="0" indent="0" algn="l" rtl="0">
              <a:lnSpc>
                <a:spcPct val="115000"/>
              </a:lnSpc>
              <a:spcBef>
                <a:spcPts val="0"/>
              </a:spcBef>
              <a:spcAft>
                <a:spcPts val="0"/>
              </a:spcAft>
              <a:buClr>
                <a:schemeClr val="dk1"/>
              </a:buClr>
              <a:buSzPts val="1100"/>
              <a:buFont typeface="Arial"/>
              <a:buNone/>
            </a:pPr>
            <a:r>
              <a:rPr lang="en-US" sz="4800" b="0">
                <a:latin typeface="Century Gothic"/>
                <a:ea typeface="Century Gothic"/>
                <a:cs typeface="Century Gothic"/>
                <a:sym typeface="Century Gothic"/>
              </a:rPr>
              <a:t>AT</a:t>
            </a:r>
            <a:r>
              <a:rPr lang="en-US" sz="4800" b="0">
                <a:solidFill>
                  <a:srgbClr val="F6A0C8"/>
                </a:solidFill>
                <a:latin typeface="Century Gothic"/>
                <a:ea typeface="Century Gothic"/>
                <a:cs typeface="Century Gothic"/>
                <a:sym typeface="Century Gothic"/>
              </a:rPr>
              <a:t>4 : A</a:t>
            </a:r>
            <a:r>
              <a:rPr lang="en-US" sz="4800" b="0">
                <a:latin typeface="Century Gothic"/>
                <a:ea typeface="Century Gothic"/>
                <a:cs typeface="Century Gothic"/>
                <a:sym typeface="Century Gothic"/>
              </a:rPr>
              <a:t>nalysis</a:t>
            </a:r>
            <a:endParaRPr sz="4800" b="0">
              <a:latin typeface="Century Gothic"/>
              <a:ea typeface="Century Gothic"/>
              <a:cs typeface="Century Gothic"/>
              <a:sym typeface="Century Gothic"/>
            </a:endParaRPr>
          </a:p>
        </p:txBody>
      </p:sp>
      <p:sp>
        <p:nvSpPr>
          <p:cNvPr id="149" name="Google Shape;149;g23f3d185868_0_32"/>
          <p:cNvSpPr txBox="1">
            <a:spLocks noGrp="1"/>
          </p:cNvSpPr>
          <p:nvPr>
            <p:ph type="body" idx="1"/>
          </p:nvPr>
        </p:nvSpPr>
        <p:spPr>
          <a:xfrm>
            <a:off x="630000" y="2070000"/>
            <a:ext cx="5964900" cy="3683100"/>
          </a:xfrm>
          <a:prstGeom prst="rect">
            <a:avLst/>
          </a:prstGeom>
        </p:spPr>
        <p:txBody>
          <a:bodyPr spcFirstLastPara="1" wrap="square" lIns="91425" tIns="45700" rIns="91425" bIns="45700" anchor="t" anchorCtr="0">
            <a:normAutofit fontScale="92500" lnSpcReduction="10000"/>
          </a:bodyPr>
          <a:lstStyle/>
          <a:p>
            <a:pPr marL="0" lvl="0" indent="0" algn="l" rtl="0">
              <a:lnSpc>
                <a:spcPct val="115000"/>
              </a:lnSpc>
              <a:spcBef>
                <a:spcPts val="1000"/>
              </a:spcBef>
              <a:spcAft>
                <a:spcPts val="0"/>
              </a:spcAft>
              <a:buNone/>
            </a:pPr>
            <a:r>
              <a:rPr lang="en-US" sz="2300" b="0">
                <a:latin typeface="Century Gothic"/>
                <a:ea typeface="Century Gothic"/>
                <a:cs typeface="Century Gothic"/>
                <a:sym typeface="Century Gothic"/>
              </a:rPr>
              <a:t>Begin to try out these AT findings that you have uncovered - like apps, software, inbuilt accessibility settings in devices, browser tools or websites - but be critical of these tools to find the best one for you.</a:t>
            </a:r>
            <a:endParaRPr sz="2300" b="0">
              <a:latin typeface="Century Gothic"/>
              <a:ea typeface="Century Gothic"/>
              <a:cs typeface="Century Gothic"/>
              <a:sym typeface="Century Gothic"/>
            </a:endParaRPr>
          </a:p>
          <a:p>
            <a:pPr marL="0" lvl="0" indent="0" algn="l" rtl="0">
              <a:lnSpc>
                <a:spcPct val="115000"/>
              </a:lnSpc>
              <a:spcBef>
                <a:spcPts val="1000"/>
              </a:spcBef>
              <a:spcAft>
                <a:spcPts val="0"/>
              </a:spcAft>
              <a:buNone/>
            </a:pPr>
            <a:r>
              <a:rPr lang="en-US" sz="2300" b="0">
                <a:latin typeface="Century Gothic"/>
                <a:ea typeface="Century Gothic"/>
                <a:cs typeface="Century Gothic"/>
                <a:sym typeface="Century Gothic"/>
              </a:rPr>
              <a:t>As you use them ask yourself questions like:</a:t>
            </a:r>
            <a:endParaRPr sz="2300" b="0">
              <a:latin typeface="Century Gothic"/>
              <a:ea typeface="Century Gothic"/>
              <a:cs typeface="Century Gothic"/>
              <a:sym typeface="Century Gothic"/>
            </a:endParaRPr>
          </a:p>
          <a:p>
            <a:pPr marL="457200" lvl="0" indent="-363696" algn="l" rtl="0">
              <a:lnSpc>
                <a:spcPct val="115000"/>
              </a:lnSpc>
              <a:spcBef>
                <a:spcPts val="1000"/>
              </a:spcBef>
              <a:spcAft>
                <a:spcPts val="0"/>
              </a:spcAft>
              <a:buSzPct val="100000"/>
              <a:buFont typeface="Century Gothic"/>
              <a:buChar char="●"/>
            </a:pPr>
            <a:r>
              <a:rPr lang="en-US" sz="2300" b="0">
                <a:latin typeface="Century Gothic"/>
                <a:ea typeface="Century Gothic"/>
                <a:cs typeface="Century Gothic"/>
                <a:sym typeface="Century Gothic"/>
              </a:rPr>
              <a:t>Is it easy to use?</a:t>
            </a:r>
            <a:endParaRPr sz="2300" b="0">
              <a:latin typeface="Century Gothic"/>
              <a:ea typeface="Century Gothic"/>
              <a:cs typeface="Century Gothic"/>
              <a:sym typeface="Century Gothic"/>
            </a:endParaRPr>
          </a:p>
          <a:p>
            <a:pPr marL="457200" lvl="0" indent="-363696" algn="l" rtl="0">
              <a:lnSpc>
                <a:spcPct val="115000"/>
              </a:lnSpc>
              <a:spcBef>
                <a:spcPts val="0"/>
              </a:spcBef>
              <a:spcAft>
                <a:spcPts val="0"/>
              </a:spcAft>
              <a:buSzPct val="100000"/>
              <a:buFont typeface="Century Gothic"/>
              <a:buChar char="●"/>
            </a:pPr>
            <a:r>
              <a:rPr lang="en-US" sz="2300" b="0">
                <a:latin typeface="Century Gothic"/>
                <a:ea typeface="Century Gothic"/>
                <a:cs typeface="Century Gothic"/>
                <a:sym typeface="Century Gothic"/>
              </a:rPr>
              <a:t>Does it do what I need?</a:t>
            </a:r>
            <a:endParaRPr sz="2300" b="0">
              <a:latin typeface="Century Gothic"/>
              <a:ea typeface="Century Gothic"/>
              <a:cs typeface="Century Gothic"/>
              <a:sym typeface="Century Gothic"/>
            </a:endParaRPr>
          </a:p>
          <a:p>
            <a:pPr marL="0" lvl="0" indent="0" algn="l" rtl="0">
              <a:lnSpc>
                <a:spcPct val="115000"/>
              </a:lnSpc>
              <a:spcBef>
                <a:spcPts val="1000"/>
              </a:spcBef>
              <a:spcAft>
                <a:spcPts val="0"/>
              </a:spcAft>
              <a:buNone/>
            </a:pPr>
            <a:r>
              <a:rPr lang="en-US" sz="2300" b="0">
                <a:latin typeface="Century Gothic"/>
                <a:ea typeface="Century Gothic"/>
                <a:cs typeface="Century Gothic"/>
                <a:sym typeface="Century Gothic"/>
              </a:rPr>
              <a:t>Analysis will help find the right AT options.</a:t>
            </a:r>
            <a:endParaRPr sz="2300" b="0">
              <a:latin typeface="Century Gothic"/>
              <a:ea typeface="Century Gothic"/>
              <a:cs typeface="Century Gothic"/>
              <a:sym typeface="Century Gothic"/>
            </a:endParaRPr>
          </a:p>
        </p:txBody>
      </p:sp>
      <p:grpSp>
        <p:nvGrpSpPr>
          <p:cNvPr id="150" name="Google Shape;150;g23f3d185868_0_32">
            <a:extLst>
              <a:ext uri="{C183D7F6-B498-43B3-948B-1728B52AA6E4}">
                <adec:decorative xmlns:adec="http://schemas.microsoft.com/office/drawing/2017/decorative" val="1"/>
              </a:ext>
            </a:extLst>
          </p:cNvPr>
          <p:cNvGrpSpPr/>
          <p:nvPr/>
        </p:nvGrpSpPr>
        <p:grpSpPr>
          <a:xfrm>
            <a:off x="7975309" y="967887"/>
            <a:ext cx="2832979" cy="2832979"/>
            <a:chOff x="7067400" y="967875"/>
            <a:chExt cx="4648800" cy="4648800"/>
          </a:xfrm>
        </p:grpSpPr>
        <p:sp>
          <p:nvSpPr>
            <p:cNvPr id="151" name="Google Shape;151;g23f3d185868_0_32"/>
            <p:cNvSpPr/>
            <p:nvPr/>
          </p:nvSpPr>
          <p:spPr>
            <a:xfrm>
              <a:off x="9669875" y="2355850"/>
              <a:ext cx="664200" cy="711900"/>
            </a:xfrm>
            <a:prstGeom prst="roundRect">
              <a:avLst>
                <a:gd name="adj" fmla="val 16667"/>
              </a:avLst>
            </a:prstGeom>
            <a:solidFill>
              <a:srgbClr val="F5409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52" name="Google Shape;152;g23f3d185868_0_32"/>
            <p:cNvPicPr preferRelativeResize="0"/>
            <p:nvPr/>
          </p:nvPicPr>
          <p:blipFill rotWithShape="1">
            <a:blip r:embed="rId3">
              <a:alphaModFix/>
            </a:blip>
            <a:srcRect/>
            <a:stretch/>
          </p:blipFill>
          <p:spPr>
            <a:xfrm>
              <a:off x="7067400" y="967875"/>
              <a:ext cx="4648800" cy="4648800"/>
            </a:xfrm>
            <a:prstGeom prst="rect">
              <a:avLst/>
            </a:prstGeom>
            <a:noFill/>
            <a:ln>
              <a:noFill/>
            </a:ln>
          </p:spPr>
        </p:pic>
      </p:grpSp>
      <p:sp>
        <p:nvSpPr>
          <p:cNvPr id="153" name="Google Shape;153;g23f3d185868_0_32"/>
          <p:cNvSpPr txBox="1"/>
          <p:nvPr/>
        </p:nvSpPr>
        <p:spPr>
          <a:xfrm>
            <a:off x="7473200" y="4055975"/>
            <a:ext cx="4242900" cy="14175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US" sz="1800">
                <a:solidFill>
                  <a:schemeClr val="lt1"/>
                </a:solidFill>
                <a:latin typeface="Twentieth Century"/>
                <a:ea typeface="Twentieth Century"/>
                <a:cs typeface="Twentieth Century"/>
                <a:sym typeface="Twentieth Century"/>
              </a:rPr>
              <a:t>"Assistive technology is not a one-size-fits-all solution, and finding the right solution for each individual can be a challenge." - NIDILRR</a:t>
            </a:r>
            <a:endParaRPr sz="2100">
              <a:solidFill>
                <a:schemeClr val="lt1"/>
              </a:solidFill>
              <a:latin typeface="Twentieth Century"/>
              <a:ea typeface="Twentieth Century"/>
              <a:cs typeface="Twentieth Century"/>
              <a:sym typeface="Twentieth Century"/>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g23f3d185868_0_44"/>
          <p:cNvSpPr txBox="1">
            <a:spLocks noGrp="1"/>
          </p:cNvSpPr>
          <p:nvPr>
            <p:ph type="title"/>
          </p:nvPr>
        </p:nvSpPr>
        <p:spPr>
          <a:xfrm>
            <a:off x="630000" y="585975"/>
            <a:ext cx="5964900" cy="1325700"/>
          </a:xfrm>
          <a:prstGeom prst="rect">
            <a:avLst/>
          </a:prstGeom>
          <a:noFill/>
          <a:ln>
            <a:noFill/>
          </a:ln>
        </p:spPr>
        <p:txBody>
          <a:bodyPr spcFirstLastPara="1" wrap="square" lIns="91425" tIns="45700" rIns="91425" bIns="45700" anchor="ctr" anchorCtr="0">
            <a:normAutofit/>
          </a:bodyPr>
          <a:lstStyle/>
          <a:p>
            <a:pPr marL="0" lvl="0" indent="0" algn="l" rtl="0">
              <a:lnSpc>
                <a:spcPct val="115000"/>
              </a:lnSpc>
              <a:spcBef>
                <a:spcPts val="0"/>
              </a:spcBef>
              <a:spcAft>
                <a:spcPts val="0"/>
              </a:spcAft>
              <a:buClr>
                <a:schemeClr val="dk1"/>
              </a:buClr>
              <a:buSzPts val="1100"/>
              <a:buFont typeface="Arial"/>
              <a:buNone/>
            </a:pPr>
            <a:r>
              <a:rPr lang="en-US" sz="4800" b="0">
                <a:latin typeface="Century Gothic"/>
                <a:ea typeface="Century Gothic"/>
                <a:cs typeface="Century Gothic"/>
                <a:sym typeface="Century Gothic"/>
              </a:rPr>
              <a:t>AT</a:t>
            </a:r>
            <a:r>
              <a:rPr lang="en-US" sz="4800" b="0">
                <a:solidFill>
                  <a:srgbClr val="F6A0C8"/>
                </a:solidFill>
                <a:latin typeface="Century Gothic"/>
                <a:ea typeface="Century Gothic"/>
                <a:cs typeface="Century Gothic"/>
                <a:sym typeface="Century Gothic"/>
              </a:rPr>
              <a:t>5 : A</a:t>
            </a:r>
            <a:r>
              <a:rPr lang="en-US" sz="4800" b="0">
                <a:latin typeface="Century Gothic"/>
                <a:ea typeface="Century Gothic"/>
                <a:cs typeface="Century Gothic"/>
                <a:sym typeface="Century Gothic"/>
              </a:rPr>
              <a:t>pplication</a:t>
            </a:r>
            <a:endParaRPr sz="4800" b="0">
              <a:latin typeface="Century Gothic"/>
              <a:ea typeface="Century Gothic"/>
              <a:cs typeface="Century Gothic"/>
              <a:sym typeface="Century Gothic"/>
            </a:endParaRPr>
          </a:p>
        </p:txBody>
      </p:sp>
      <p:sp>
        <p:nvSpPr>
          <p:cNvPr id="159" name="Google Shape;159;g23f3d185868_0_44"/>
          <p:cNvSpPr txBox="1">
            <a:spLocks noGrp="1"/>
          </p:cNvSpPr>
          <p:nvPr>
            <p:ph type="body" idx="1"/>
          </p:nvPr>
        </p:nvSpPr>
        <p:spPr>
          <a:xfrm>
            <a:off x="630000" y="2070000"/>
            <a:ext cx="5964900" cy="3638400"/>
          </a:xfrm>
          <a:prstGeom prst="rect">
            <a:avLst/>
          </a:prstGeom>
        </p:spPr>
        <p:txBody>
          <a:bodyPr spcFirstLastPara="1" wrap="square" lIns="91425" tIns="45700" rIns="91425" bIns="45700" anchor="t" anchorCtr="0">
            <a:normAutofit fontScale="85000" lnSpcReduction="20000"/>
          </a:bodyPr>
          <a:lstStyle/>
          <a:p>
            <a:pPr marL="0" lvl="0" indent="0" algn="l" rtl="0">
              <a:lnSpc>
                <a:spcPct val="115000"/>
              </a:lnSpc>
              <a:spcBef>
                <a:spcPts val="1000"/>
              </a:spcBef>
              <a:spcAft>
                <a:spcPts val="0"/>
              </a:spcAft>
              <a:buNone/>
            </a:pPr>
            <a:r>
              <a:rPr lang="en-US" sz="2300" b="0">
                <a:latin typeface="Century Gothic"/>
                <a:ea typeface="Century Gothic"/>
                <a:cs typeface="Century Gothic"/>
                <a:sym typeface="Century Gothic"/>
              </a:rPr>
              <a:t>Finding an AT match is amazing and this is a huge achievement. Now making AT part of your daily life is the next challenge.</a:t>
            </a:r>
            <a:endParaRPr sz="2300" b="0">
              <a:latin typeface="Century Gothic"/>
              <a:ea typeface="Century Gothic"/>
              <a:cs typeface="Century Gothic"/>
              <a:sym typeface="Century Gothic"/>
            </a:endParaRPr>
          </a:p>
          <a:p>
            <a:pPr marL="0" lvl="0" indent="0" algn="l" rtl="0">
              <a:lnSpc>
                <a:spcPct val="115000"/>
              </a:lnSpc>
              <a:spcBef>
                <a:spcPts val="1000"/>
              </a:spcBef>
              <a:spcAft>
                <a:spcPts val="0"/>
              </a:spcAft>
              <a:buNone/>
            </a:pPr>
            <a:endParaRPr sz="2300" b="0">
              <a:latin typeface="Century Gothic"/>
              <a:ea typeface="Century Gothic"/>
              <a:cs typeface="Century Gothic"/>
              <a:sym typeface="Century Gothic"/>
            </a:endParaRPr>
          </a:p>
          <a:p>
            <a:pPr marL="0" lvl="0" indent="0" algn="l" rtl="0">
              <a:lnSpc>
                <a:spcPct val="115000"/>
              </a:lnSpc>
              <a:spcBef>
                <a:spcPts val="1000"/>
              </a:spcBef>
              <a:spcAft>
                <a:spcPts val="0"/>
              </a:spcAft>
              <a:buNone/>
            </a:pPr>
            <a:r>
              <a:rPr lang="en-US" sz="2300" b="0">
                <a:latin typeface="Century Gothic"/>
                <a:ea typeface="Century Gothic"/>
                <a:cs typeface="Century Gothic"/>
                <a:sym typeface="Century Gothic"/>
              </a:rPr>
              <a:t>Find ways to use the AT in your education life, work life and personal life so it can become a habit - this takes time so be patient.</a:t>
            </a:r>
            <a:endParaRPr sz="2300" b="0">
              <a:latin typeface="Century Gothic"/>
              <a:ea typeface="Century Gothic"/>
              <a:cs typeface="Century Gothic"/>
              <a:sym typeface="Century Gothic"/>
            </a:endParaRPr>
          </a:p>
          <a:p>
            <a:pPr marL="0" lvl="0" indent="0" algn="l" rtl="0">
              <a:lnSpc>
                <a:spcPct val="115000"/>
              </a:lnSpc>
              <a:spcBef>
                <a:spcPts val="1000"/>
              </a:spcBef>
              <a:spcAft>
                <a:spcPts val="0"/>
              </a:spcAft>
              <a:buNone/>
            </a:pPr>
            <a:endParaRPr sz="2300" b="0">
              <a:latin typeface="Century Gothic"/>
              <a:ea typeface="Century Gothic"/>
              <a:cs typeface="Century Gothic"/>
              <a:sym typeface="Century Gothic"/>
            </a:endParaRPr>
          </a:p>
          <a:p>
            <a:pPr marL="0" lvl="0" indent="0" algn="l" rtl="0">
              <a:lnSpc>
                <a:spcPct val="115000"/>
              </a:lnSpc>
              <a:spcBef>
                <a:spcPts val="1000"/>
              </a:spcBef>
              <a:spcAft>
                <a:spcPts val="0"/>
              </a:spcAft>
              <a:buNone/>
            </a:pPr>
            <a:r>
              <a:rPr lang="en-US" sz="2300" b="0">
                <a:latin typeface="Century Gothic"/>
                <a:ea typeface="Century Gothic"/>
                <a:cs typeface="Century Gothic"/>
                <a:sym typeface="Century Gothic"/>
              </a:rPr>
              <a:t>Integrate AT into your life so you can activate it.</a:t>
            </a:r>
            <a:endParaRPr sz="2300" b="0">
              <a:latin typeface="Century Gothic"/>
              <a:ea typeface="Century Gothic"/>
              <a:cs typeface="Century Gothic"/>
              <a:sym typeface="Century Gothic"/>
            </a:endParaRPr>
          </a:p>
        </p:txBody>
      </p:sp>
      <p:sp>
        <p:nvSpPr>
          <p:cNvPr id="160" name="Google Shape;160;g23f3d185868_0_44"/>
          <p:cNvSpPr txBox="1"/>
          <p:nvPr/>
        </p:nvSpPr>
        <p:spPr>
          <a:xfrm>
            <a:off x="7535425" y="4199175"/>
            <a:ext cx="4180800" cy="14175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US" sz="1800">
                <a:solidFill>
                  <a:schemeClr val="lt1"/>
                </a:solidFill>
                <a:latin typeface="Twentieth Century"/>
                <a:ea typeface="Twentieth Century"/>
                <a:cs typeface="Twentieth Century"/>
                <a:sym typeface="Twentieth Century"/>
              </a:rPr>
              <a:t>"Abandonment of assistive technology can happen when the technology is not effectively integrated into the person's daily life." - Michael B. Williams</a:t>
            </a:r>
            <a:endParaRPr sz="1800">
              <a:solidFill>
                <a:schemeClr val="lt1"/>
              </a:solidFill>
              <a:latin typeface="Twentieth Century"/>
              <a:ea typeface="Twentieth Century"/>
              <a:cs typeface="Twentieth Century"/>
              <a:sym typeface="Twentieth Century"/>
            </a:endParaRPr>
          </a:p>
        </p:txBody>
      </p:sp>
      <p:pic>
        <p:nvPicPr>
          <p:cNvPr id="161" name="Google Shape;161;g23f3d185868_0_44">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8151700" y="967875"/>
            <a:ext cx="2846276" cy="2846276"/>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g24030d26049_0_102"/>
          <p:cNvSpPr txBox="1">
            <a:spLocks noGrp="1"/>
          </p:cNvSpPr>
          <p:nvPr>
            <p:ph type="title"/>
          </p:nvPr>
        </p:nvSpPr>
        <p:spPr>
          <a:xfrm>
            <a:off x="630000" y="586100"/>
            <a:ext cx="6816300" cy="1325700"/>
          </a:xfrm>
          <a:prstGeom prst="rect">
            <a:avLst/>
          </a:prstGeom>
          <a:noFill/>
          <a:ln>
            <a:noFill/>
          </a:ln>
        </p:spPr>
        <p:txBody>
          <a:bodyPr spcFirstLastPara="1" wrap="square" lIns="91425" tIns="45700" rIns="91425" bIns="45700" anchor="ctr" anchorCtr="0">
            <a:normAutofit/>
          </a:bodyPr>
          <a:lstStyle/>
          <a:p>
            <a:pPr marL="0" lvl="0" indent="0" algn="l" rtl="0">
              <a:lnSpc>
                <a:spcPct val="115000"/>
              </a:lnSpc>
              <a:spcBef>
                <a:spcPts val="0"/>
              </a:spcBef>
              <a:spcAft>
                <a:spcPts val="0"/>
              </a:spcAft>
              <a:buClr>
                <a:schemeClr val="dk1"/>
              </a:buClr>
              <a:buSzPts val="1100"/>
              <a:buFont typeface="Arial"/>
              <a:buNone/>
            </a:pPr>
            <a:r>
              <a:rPr lang="en-US" sz="4800" b="0">
                <a:latin typeface="Century Gothic"/>
                <a:ea typeface="Century Gothic"/>
                <a:cs typeface="Century Gothic"/>
                <a:sym typeface="Century Gothic"/>
              </a:rPr>
              <a:t>AT</a:t>
            </a:r>
            <a:r>
              <a:rPr lang="en-US" sz="4800" b="0">
                <a:solidFill>
                  <a:srgbClr val="F6A0C8"/>
                </a:solidFill>
                <a:latin typeface="Century Gothic"/>
                <a:ea typeface="Century Gothic"/>
                <a:cs typeface="Century Gothic"/>
                <a:sym typeface="Century Gothic"/>
              </a:rPr>
              <a:t>6 : A</a:t>
            </a:r>
            <a:r>
              <a:rPr lang="en-US" sz="4800" b="0">
                <a:latin typeface="Century Gothic"/>
                <a:ea typeface="Century Gothic"/>
                <a:cs typeface="Century Gothic"/>
                <a:sym typeface="Century Gothic"/>
              </a:rPr>
              <a:t>gency</a:t>
            </a:r>
            <a:endParaRPr sz="4800" b="0">
              <a:latin typeface="Century Gothic"/>
              <a:ea typeface="Century Gothic"/>
              <a:cs typeface="Century Gothic"/>
              <a:sym typeface="Century Gothic"/>
            </a:endParaRPr>
          </a:p>
        </p:txBody>
      </p:sp>
      <p:sp>
        <p:nvSpPr>
          <p:cNvPr id="167" name="Google Shape;167;g24030d26049_0_102"/>
          <p:cNvSpPr txBox="1">
            <a:spLocks noGrp="1"/>
          </p:cNvSpPr>
          <p:nvPr>
            <p:ph type="body" idx="1"/>
          </p:nvPr>
        </p:nvSpPr>
        <p:spPr>
          <a:xfrm>
            <a:off x="630000" y="2070000"/>
            <a:ext cx="5964900" cy="3546600"/>
          </a:xfrm>
          <a:prstGeom prst="rect">
            <a:avLst/>
          </a:prstGeom>
        </p:spPr>
        <p:txBody>
          <a:bodyPr spcFirstLastPara="1" wrap="square" lIns="91425" tIns="45700" rIns="91425" bIns="45700" anchor="t" anchorCtr="0">
            <a:noAutofit/>
          </a:bodyPr>
          <a:lstStyle/>
          <a:p>
            <a:pPr marL="0" lvl="0" indent="0" algn="l" rtl="0">
              <a:lnSpc>
                <a:spcPct val="115000"/>
              </a:lnSpc>
              <a:spcBef>
                <a:spcPts val="1000"/>
              </a:spcBef>
              <a:spcAft>
                <a:spcPts val="0"/>
              </a:spcAft>
              <a:buNone/>
            </a:pPr>
            <a:r>
              <a:rPr lang="en-US" sz="2100" b="0">
                <a:latin typeface="Century Gothic"/>
                <a:ea typeface="Century Gothic"/>
                <a:cs typeface="Century Gothic"/>
                <a:sym typeface="Century Gothic"/>
              </a:rPr>
              <a:t>Learner agency is a combination of having a say in their experience (voice), an active part in the decision-making about their learning experience (choice) and they are personally invested in the process (responsibility) - AT can be part of voice, choice and ownership as it unlocks options as to how the student can access the curriculum.</a:t>
            </a:r>
            <a:endParaRPr sz="2100" b="0">
              <a:latin typeface="Century Gothic"/>
              <a:ea typeface="Century Gothic"/>
              <a:cs typeface="Century Gothic"/>
              <a:sym typeface="Century Gothic"/>
            </a:endParaRPr>
          </a:p>
        </p:txBody>
      </p:sp>
      <p:pic>
        <p:nvPicPr>
          <p:cNvPr id="168" name="Google Shape;168;g24030d26049_0_102">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8376225" y="967875"/>
            <a:ext cx="2019150" cy="2800524"/>
          </a:xfrm>
          <a:prstGeom prst="rect">
            <a:avLst/>
          </a:prstGeom>
          <a:noFill/>
          <a:ln>
            <a:noFill/>
          </a:ln>
        </p:spPr>
      </p:pic>
      <p:sp>
        <p:nvSpPr>
          <p:cNvPr id="169" name="Google Shape;169;g24030d26049_0_102"/>
          <p:cNvSpPr txBox="1"/>
          <p:nvPr/>
        </p:nvSpPr>
        <p:spPr>
          <a:xfrm>
            <a:off x="7473200" y="4330375"/>
            <a:ext cx="4242900" cy="14637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US" sz="1800">
                <a:solidFill>
                  <a:schemeClr val="lt1"/>
                </a:solidFill>
                <a:latin typeface="Twentieth Century"/>
                <a:ea typeface="Twentieth Century"/>
                <a:cs typeface="Twentieth Century"/>
                <a:sym typeface="Twentieth Century"/>
              </a:rPr>
              <a:t>"Assistive technology is a key to unlocking potential and possibilities." </a:t>
            </a:r>
            <a:endParaRPr sz="1800">
              <a:solidFill>
                <a:schemeClr val="lt1"/>
              </a:solidFill>
              <a:latin typeface="Twentieth Century"/>
              <a:ea typeface="Twentieth Century"/>
              <a:cs typeface="Twentieth Century"/>
              <a:sym typeface="Twentieth Century"/>
            </a:endParaRPr>
          </a:p>
          <a:p>
            <a:pPr marL="0" lvl="0" indent="0" algn="l" rtl="0">
              <a:lnSpc>
                <a:spcPct val="115000"/>
              </a:lnSpc>
              <a:spcBef>
                <a:spcPts val="0"/>
              </a:spcBef>
              <a:spcAft>
                <a:spcPts val="0"/>
              </a:spcAft>
              <a:buNone/>
            </a:pPr>
            <a:r>
              <a:rPr lang="en-US" sz="1800">
                <a:solidFill>
                  <a:schemeClr val="lt1"/>
                </a:solidFill>
                <a:latin typeface="Twentieth Century"/>
                <a:ea typeface="Twentieth Century"/>
                <a:cs typeface="Twentieth Century"/>
                <a:sym typeface="Twentieth Century"/>
              </a:rPr>
              <a:t>Dr. Paul Wizikowsky</a:t>
            </a:r>
            <a:endParaRPr sz="1800">
              <a:solidFill>
                <a:schemeClr val="lt1"/>
              </a:solidFill>
              <a:latin typeface="Twentieth Century"/>
              <a:ea typeface="Twentieth Century"/>
              <a:cs typeface="Twentieth Century"/>
              <a:sym typeface="Twentieth Century"/>
            </a:endParaRPr>
          </a:p>
          <a:p>
            <a:pPr marL="0" lvl="0" indent="0" algn="l" rtl="0">
              <a:lnSpc>
                <a:spcPct val="115000"/>
              </a:lnSpc>
              <a:spcBef>
                <a:spcPts val="0"/>
              </a:spcBef>
              <a:spcAft>
                <a:spcPts val="0"/>
              </a:spcAft>
              <a:buNone/>
            </a:pPr>
            <a:endParaRPr sz="2100">
              <a:solidFill>
                <a:schemeClr val="lt1"/>
              </a:solidFill>
              <a:latin typeface="Twentieth Century"/>
              <a:ea typeface="Twentieth Century"/>
              <a:cs typeface="Twentieth Century"/>
              <a:sym typeface="Twentieth Century"/>
            </a:endParaRPr>
          </a:p>
        </p:txBody>
      </p:sp>
    </p:spTree>
  </p:cSld>
  <p:clrMapOvr>
    <a:masterClrMapping/>
  </p:clrMapOvr>
</p:sld>
</file>

<file path=ppt/theme/theme1.xml><?xml version="1.0" encoding="utf-8"?>
<a:theme xmlns:a="http://schemas.openxmlformats.org/drawingml/2006/main" name="20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3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A18236C5C5AA44EA07659CC33D883B7" ma:contentTypeVersion="11" ma:contentTypeDescription="Create a new document." ma:contentTypeScope="" ma:versionID="b5f614d10828bdf349e2a1a8360e47da">
  <xsd:schema xmlns:xsd="http://www.w3.org/2001/XMLSchema" xmlns:xs="http://www.w3.org/2001/XMLSchema" xmlns:p="http://schemas.microsoft.com/office/2006/metadata/properties" xmlns:ns2="1316e479-0dd5-4804-90b2-b021d65978fe" xmlns:ns3="4ce5584e-5f0e-4fd3-a3b6-c328330b3f2d" targetNamespace="http://schemas.microsoft.com/office/2006/metadata/properties" ma:root="true" ma:fieldsID="988477f53f12c81b76e802bdbe1a2d6b" ns2:_="" ns3:_="">
    <xsd:import namespace="1316e479-0dd5-4804-90b2-b021d65978fe"/>
    <xsd:import namespace="4ce5584e-5f0e-4fd3-a3b6-c328330b3f2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16e479-0dd5-4804-90b2-b021d65978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18109bd-626c-4cb5-b457-7c830300b9d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ce5584e-5f0e-4fd3-a3b6-c328330b3f2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47cb71a9-d6a4-4de9-8779-cae39dc6d9da}" ma:internalName="TaxCatchAll" ma:showField="CatchAllData" ma:web="4ce5584e-5f0e-4fd3-a3b6-c328330b3f2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316e479-0dd5-4804-90b2-b021d65978fe">
      <Terms xmlns="http://schemas.microsoft.com/office/infopath/2007/PartnerControls"/>
    </lcf76f155ced4ddcb4097134ff3c332f>
    <TaxCatchAll xmlns="4ce5584e-5f0e-4fd3-a3b6-c328330b3f2d" xsi:nil="true"/>
  </documentManagement>
</p:properties>
</file>

<file path=customXml/itemProps1.xml><?xml version="1.0" encoding="utf-8"?>
<ds:datastoreItem xmlns:ds="http://schemas.openxmlformats.org/officeDocument/2006/customXml" ds:itemID="{CF460041-3F13-461F-928C-334632638936}">
  <ds:schemaRefs>
    <ds:schemaRef ds:uri="http://schemas.microsoft.com/sharepoint/v3/contenttype/forms"/>
  </ds:schemaRefs>
</ds:datastoreItem>
</file>

<file path=customXml/itemProps2.xml><?xml version="1.0" encoding="utf-8"?>
<ds:datastoreItem xmlns:ds="http://schemas.openxmlformats.org/officeDocument/2006/customXml" ds:itemID="{79F27F0D-A95B-498C-A8AD-253824B857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316e479-0dd5-4804-90b2-b021d65978fe"/>
    <ds:schemaRef ds:uri="4ce5584e-5f0e-4fd3-a3b6-c328330b3f2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AA4B936-7E04-46FC-B480-2E2A1B13B505}">
  <ds:schemaRefs>
    <ds:schemaRef ds:uri="http://schemas.microsoft.com/office/2006/metadata/properties"/>
    <ds:schemaRef ds:uri="http://schemas.microsoft.com/office/infopath/2007/PartnerControls"/>
    <ds:schemaRef ds:uri="1316e479-0dd5-4804-90b2-b021d65978fe"/>
    <ds:schemaRef ds:uri="4ce5584e-5f0e-4fd3-a3b6-c328330b3f2d"/>
  </ds:schemaRefs>
</ds:datastoreItem>
</file>

<file path=docProps/app.xml><?xml version="1.0" encoding="utf-8"?>
<Properties xmlns="http://schemas.openxmlformats.org/officeDocument/2006/extended-properties" xmlns:vt="http://schemas.openxmlformats.org/officeDocument/2006/docPropsVTypes">
  <TotalTime>14</TotalTime>
  <Words>1050</Words>
  <Application>Microsoft Office PowerPoint</Application>
  <PresentationFormat>Widescreen</PresentationFormat>
  <Paragraphs>90</Paragraphs>
  <Slides>13</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Comfortaa</vt:lpstr>
      <vt:lpstr>Century Gothic</vt:lpstr>
      <vt:lpstr>Twentieth Century</vt:lpstr>
      <vt:lpstr>20_Office Theme</vt:lpstr>
      <vt:lpstr>23_Office Theme</vt:lpstr>
      <vt:lpstr>AT8</vt:lpstr>
      <vt:lpstr>AT8 title</vt:lpstr>
      <vt:lpstr>AT8 – a guide</vt:lpstr>
      <vt:lpstr>AT1: Awareness</vt:lpstr>
      <vt:lpstr>AT2 : Adventurous</vt:lpstr>
      <vt:lpstr>AT3 : Accumulate</vt:lpstr>
      <vt:lpstr>AT4 : Analysis</vt:lpstr>
      <vt:lpstr>AT5 : Application</vt:lpstr>
      <vt:lpstr>AT6 : Agency</vt:lpstr>
      <vt:lpstr>AT7 : Achieve</vt:lpstr>
      <vt:lpstr>AT8 : Advocate</vt:lpstr>
      <vt:lpstr>AT8: The 8 Amazing Steps of Assistive Technology</vt:lpstr>
      <vt:lpstr>AT8 movement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AT8</dc:title>
  <dc:creator>Katy Ruth Halpin</dc:creator>
  <cp:lastModifiedBy>Danielle O'Rourke</cp:lastModifiedBy>
  <cp:revision>3</cp:revision>
  <dcterms:created xsi:type="dcterms:W3CDTF">2022-05-19T09:57:07Z</dcterms:created>
  <dcterms:modified xsi:type="dcterms:W3CDTF">2023-05-12T11:38:10Z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0x0101007A18236C5C5AA44EA07659CC33D883B7</vt:lpwstr>
  </property>
</Properties>
</file>