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6"/>
  </p:notesMasterIdLst>
  <p:sldIdLst>
    <p:sldId id="256" r:id="rId6"/>
    <p:sldId id="265" r:id="rId7"/>
    <p:sldId id="262" r:id="rId8"/>
    <p:sldId id="1533" r:id="rId9"/>
    <p:sldId id="279" r:id="rId10"/>
    <p:sldId id="281" r:id="rId11"/>
    <p:sldId id="297" r:id="rId12"/>
    <p:sldId id="284" r:id="rId13"/>
    <p:sldId id="282" r:id="rId14"/>
    <p:sldId id="283" r:id="rId15"/>
    <p:sldId id="280" r:id="rId16"/>
    <p:sldId id="296" r:id="rId17"/>
    <p:sldId id="286" r:id="rId18"/>
    <p:sldId id="299" r:id="rId19"/>
    <p:sldId id="298" r:id="rId20"/>
    <p:sldId id="260" r:id="rId21"/>
    <p:sldId id="285" r:id="rId22"/>
    <p:sldId id="295" r:id="rId23"/>
    <p:sldId id="288" r:id="rId24"/>
    <p:sldId id="293" r:id="rId25"/>
    <p:sldId id="300" r:id="rId26"/>
    <p:sldId id="301" r:id="rId27"/>
    <p:sldId id="302" r:id="rId28"/>
    <p:sldId id="305" r:id="rId29"/>
    <p:sldId id="304" r:id="rId30"/>
    <p:sldId id="303" r:id="rId31"/>
    <p:sldId id="294" r:id="rId32"/>
    <p:sldId id="289" r:id="rId33"/>
    <p:sldId id="292" r:id="rId34"/>
    <p:sldId id="291" r:id="rId35"/>
    <p:sldId id="1480" r:id="rId36"/>
    <p:sldId id="1534" r:id="rId37"/>
    <p:sldId id="259" r:id="rId38"/>
    <p:sldId id="1523" r:id="rId39"/>
    <p:sldId id="1511" r:id="rId40"/>
    <p:sldId id="1525" r:id="rId41"/>
    <p:sldId id="1527" r:id="rId42"/>
    <p:sldId id="1524" r:id="rId43"/>
    <p:sldId id="1530" r:id="rId44"/>
    <p:sldId id="1504" r:id="rId45"/>
    <p:sldId id="1509" r:id="rId46"/>
    <p:sldId id="1514" r:id="rId47"/>
    <p:sldId id="1482" r:id="rId48"/>
    <p:sldId id="1515" r:id="rId49"/>
    <p:sldId id="1516" r:id="rId50"/>
    <p:sldId id="1531" r:id="rId51"/>
    <p:sldId id="1517" r:id="rId52"/>
    <p:sldId id="1493" r:id="rId53"/>
    <p:sldId id="1518" r:id="rId54"/>
    <p:sldId id="1519" r:id="rId55"/>
    <p:sldId id="1520" r:id="rId56"/>
    <p:sldId id="1521" r:id="rId57"/>
    <p:sldId id="1522" r:id="rId58"/>
    <p:sldId id="1529" r:id="rId59"/>
    <p:sldId id="1510" r:id="rId60"/>
    <p:sldId id="1526" r:id="rId61"/>
    <p:sldId id="1528" r:id="rId62"/>
    <p:sldId id="264" r:id="rId63"/>
    <p:sldId id="1477" r:id="rId64"/>
    <p:sldId id="147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88D5C-477B-447C-A84C-B93EA330A063}" v="123" dt="2026-02-27T12:42:49.848"/>
    <p1510:client id="{B94A4BF0-F117-4629-BA98-7077D8F83AD6}" v="98" dt="2026-02-27T08:00:12.446"/>
    <p1510:client id="{D9556A38-C14F-48C0-A3F0-2B84921A9B1E}" v="9" dt="2026-02-27T12:14:37.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857" autoAdjust="0"/>
  </p:normalViewPr>
  <p:slideViewPr>
    <p:cSldViewPr snapToGrid="0">
      <p:cViewPr varScale="1">
        <p:scale>
          <a:sx n="103" d="100"/>
          <a:sy n="103" d="100"/>
        </p:scale>
        <p:origin x="85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irdre Moore" userId="c3bde356-4728-4efd-9f8e-faef3fe2fa4f" providerId="ADAL" clId="{C23501F8-4905-40C2-93E5-F5038A036006}"/>
    <pc:docChg chg="modSld">
      <pc:chgData name="Deirdre Moore" userId="c3bde356-4728-4efd-9f8e-faef3fe2fa4f" providerId="ADAL" clId="{C23501F8-4905-40C2-93E5-F5038A036006}" dt="2026-02-27T12:14:37.491" v="8" actId="20577"/>
      <pc:docMkLst>
        <pc:docMk/>
      </pc:docMkLst>
      <pc:sldChg chg="modSp mod">
        <pc:chgData name="Deirdre Moore" userId="c3bde356-4728-4efd-9f8e-faef3fe2fa4f" providerId="ADAL" clId="{C23501F8-4905-40C2-93E5-F5038A036006}" dt="2026-02-27T12:14:37.491" v="8" actId="20577"/>
        <pc:sldMkLst>
          <pc:docMk/>
          <pc:sldMk cId="815990300" sldId="264"/>
        </pc:sldMkLst>
        <pc:spChg chg="mod">
          <ac:chgData name="Deirdre Moore" userId="c3bde356-4728-4efd-9f8e-faef3fe2fa4f" providerId="ADAL" clId="{C23501F8-4905-40C2-93E5-F5038A036006}" dt="2026-02-27T12:14:37.491" v="8" actId="20577"/>
          <ac:spMkLst>
            <pc:docMk/>
            <pc:sldMk cId="815990300" sldId="264"/>
            <ac:spMk id="26" creationId="{1FEF4F7D-5290-DD75-1333-F864B4B851B5}"/>
          </ac:spMkLst>
        </pc:spChg>
      </pc:sldChg>
      <pc:sldChg chg="modSp mod">
        <pc:chgData name="Deirdre Moore" userId="c3bde356-4728-4efd-9f8e-faef3fe2fa4f" providerId="ADAL" clId="{C23501F8-4905-40C2-93E5-F5038A036006}" dt="2026-02-27T12:13:54.533" v="0" actId="20577"/>
        <pc:sldMkLst>
          <pc:docMk/>
          <pc:sldMk cId="310025654" sldId="1534"/>
        </pc:sldMkLst>
        <pc:spChg chg="mod">
          <ac:chgData name="Deirdre Moore" userId="c3bde356-4728-4efd-9f8e-faef3fe2fa4f" providerId="ADAL" clId="{C23501F8-4905-40C2-93E5-F5038A036006}" dt="2026-02-27T12:13:54.533" v="0" actId="20577"/>
          <ac:spMkLst>
            <pc:docMk/>
            <pc:sldMk cId="310025654" sldId="1534"/>
            <ac:spMk id="7" creationId="{34365496-1C1F-9578-9C4E-50B9FFDD22DD}"/>
          </ac:spMkLst>
        </pc:spChg>
      </pc:sldChg>
    </pc:docChg>
  </pc:docChgLst>
  <pc:docChgLst>
    <pc:chgData name="Deirdre Moore" userId="S::deirdre.moore@ahead.ie::c3bde356-4728-4efd-9f8e-faef3fe2fa4f" providerId="AD" clId="Web-{B94A4BF0-F117-4629-BA98-7077D8F83AD6}"/>
    <pc:docChg chg="modSld">
      <pc:chgData name="Deirdre Moore" userId="S::deirdre.moore@ahead.ie::c3bde356-4728-4efd-9f8e-faef3fe2fa4f" providerId="AD" clId="Web-{B94A4BF0-F117-4629-BA98-7077D8F83AD6}" dt="2026-02-27T08:00:12.446" v="50" actId="1076"/>
      <pc:docMkLst>
        <pc:docMk/>
      </pc:docMkLst>
      <pc:sldChg chg="modSp">
        <pc:chgData name="Deirdre Moore" userId="S::deirdre.moore@ahead.ie::c3bde356-4728-4efd-9f8e-faef3fe2fa4f" providerId="AD" clId="Web-{B94A4BF0-F117-4629-BA98-7077D8F83AD6}" dt="2026-02-27T07:57:44.928" v="2" actId="20577"/>
        <pc:sldMkLst>
          <pc:docMk/>
          <pc:sldMk cId="1799785657" sldId="1477"/>
        </pc:sldMkLst>
        <pc:spChg chg="mod">
          <ac:chgData name="Deirdre Moore" userId="S::deirdre.moore@ahead.ie::c3bde356-4728-4efd-9f8e-faef3fe2fa4f" providerId="AD" clId="Web-{B94A4BF0-F117-4629-BA98-7077D8F83AD6}" dt="2026-02-27T07:57:44.928" v="2" actId="20577"/>
          <ac:spMkLst>
            <pc:docMk/>
            <pc:sldMk cId="1799785657" sldId="1477"/>
            <ac:spMk id="5" creationId="{BB17600F-9CF9-5EF8-B30B-0B7922743B10}"/>
          </ac:spMkLst>
        </pc:spChg>
      </pc:sldChg>
      <pc:sldChg chg="modSp">
        <pc:chgData name="Deirdre Moore" userId="S::deirdre.moore@ahead.ie::c3bde356-4728-4efd-9f8e-faef3fe2fa4f" providerId="AD" clId="Web-{B94A4BF0-F117-4629-BA98-7077D8F83AD6}" dt="2026-02-27T08:00:12.446" v="50" actId="1076"/>
        <pc:sldMkLst>
          <pc:docMk/>
          <pc:sldMk cId="3440589798" sldId="1480"/>
        </pc:sldMkLst>
        <pc:spChg chg="mod">
          <ac:chgData name="Deirdre Moore" userId="S::deirdre.moore@ahead.ie::c3bde356-4728-4efd-9f8e-faef3fe2fa4f" providerId="AD" clId="Web-{B94A4BF0-F117-4629-BA98-7077D8F83AD6}" dt="2026-02-27T08:00:12.446" v="50" actId="1076"/>
          <ac:spMkLst>
            <pc:docMk/>
            <pc:sldMk cId="3440589798" sldId="1480"/>
            <ac:spMk id="6" creationId="{76DCAF09-A957-A2ED-7904-E62A41827EE9}"/>
          </ac:spMkLst>
        </pc:spChg>
        <pc:spChg chg="mod">
          <ac:chgData name="Deirdre Moore" userId="S::deirdre.moore@ahead.ie::c3bde356-4728-4efd-9f8e-faef3fe2fa4f" providerId="AD" clId="Web-{B94A4BF0-F117-4629-BA98-7077D8F83AD6}" dt="2026-02-27T08:00:01.571" v="49" actId="1076"/>
          <ac:spMkLst>
            <pc:docMk/>
            <pc:sldMk cId="3440589798" sldId="1480"/>
            <ac:spMk id="8" creationId="{82BDE8A8-FABB-954B-F452-3729A7A38186}"/>
          </ac:spMkLst>
        </pc:spChg>
      </pc:sldChg>
    </pc:docChg>
  </pc:docChgLst>
  <pc:docChgLst>
    <pc:chgData name="Alice Hartigan" userId="7fabb663-cf0f-497d-83ab-e063a9e9798d" providerId="ADAL" clId="{827A374F-5BAA-4F3C-816A-46CF6699F2AB}"/>
    <pc:docChg chg="undo custSel addSld delSld modSld sldOrd">
      <pc:chgData name="Alice Hartigan" userId="7fabb663-cf0f-497d-83ab-e063a9e9798d" providerId="ADAL" clId="{827A374F-5BAA-4F3C-816A-46CF6699F2AB}" dt="2026-02-27T12:42:49.848" v="1734" actId="1076"/>
      <pc:docMkLst>
        <pc:docMk/>
      </pc:docMkLst>
      <pc:sldChg chg="addSp delSp modSp mod modNotesTx">
        <pc:chgData name="Alice Hartigan" userId="7fabb663-cf0f-497d-83ab-e063a9e9798d" providerId="ADAL" clId="{827A374F-5BAA-4F3C-816A-46CF6699F2AB}" dt="2026-02-26T12:16:45.023" v="1680" actId="20577"/>
        <pc:sldMkLst>
          <pc:docMk/>
          <pc:sldMk cId="3401512558" sldId="256"/>
        </pc:sldMkLst>
        <pc:spChg chg="mod">
          <ac:chgData name="Alice Hartigan" userId="7fabb663-cf0f-497d-83ab-e063a9e9798d" providerId="ADAL" clId="{827A374F-5BAA-4F3C-816A-46CF6699F2AB}" dt="2026-02-26T11:55:46.356" v="1106" actId="1076"/>
          <ac:spMkLst>
            <pc:docMk/>
            <pc:sldMk cId="3401512558" sldId="256"/>
            <ac:spMk id="2" creationId="{CD9E76C4-09F2-1386-6211-DA0AFC09F4D3}"/>
          </ac:spMkLst>
        </pc:spChg>
        <pc:picChg chg="mod">
          <ac:chgData name="Alice Hartigan" userId="7fabb663-cf0f-497d-83ab-e063a9e9798d" providerId="ADAL" clId="{827A374F-5BAA-4F3C-816A-46CF6699F2AB}" dt="2026-02-26T11:54:59.642" v="1074" actId="962"/>
          <ac:picMkLst>
            <pc:docMk/>
            <pc:sldMk cId="3401512558" sldId="256"/>
            <ac:picMk id="5" creationId="{1F00752A-85F1-067B-A8DB-87F56847F878}"/>
          </ac:picMkLst>
        </pc:picChg>
        <pc:picChg chg="add mod">
          <ac:chgData name="Alice Hartigan" userId="7fabb663-cf0f-497d-83ab-e063a9e9798d" providerId="ADAL" clId="{827A374F-5BAA-4F3C-816A-46CF6699F2AB}" dt="2026-02-26T12:15:25.841" v="1659" actId="1076"/>
          <ac:picMkLst>
            <pc:docMk/>
            <pc:sldMk cId="3401512558" sldId="256"/>
            <ac:picMk id="6" creationId="{55E8C88B-0B26-447E-CE59-F5E96150C0F1}"/>
          </ac:picMkLst>
        </pc:picChg>
        <pc:picChg chg="mod">
          <ac:chgData name="Alice Hartigan" userId="7fabb663-cf0f-497d-83ab-e063a9e9798d" providerId="ADAL" clId="{827A374F-5BAA-4F3C-816A-46CF6699F2AB}" dt="2026-02-26T12:15:27.699" v="1660" actId="1076"/>
          <ac:picMkLst>
            <pc:docMk/>
            <pc:sldMk cId="3401512558" sldId="256"/>
            <ac:picMk id="1028" creationId="{EA8B961F-A621-F433-7514-7D85C97C632A}"/>
          </ac:picMkLst>
        </pc:picChg>
      </pc:sldChg>
      <pc:sldChg chg="add">
        <pc:chgData name="Alice Hartigan" userId="7fabb663-cf0f-497d-83ab-e063a9e9798d" providerId="ADAL" clId="{827A374F-5BAA-4F3C-816A-46CF6699F2AB}" dt="2026-02-25T09:21:58.855" v="555"/>
        <pc:sldMkLst>
          <pc:docMk/>
          <pc:sldMk cId="0" sldId="259"/>
        </pc:sldMkLst>
      </pc:sldChg>
      <pc:sldChg chg="addSp modSp add del mod setBg">
        <pc:chgData name="Alice Hartigan" userId="7fabb663-cf0f-497d-83ab-e063a9e9798d" providerId="ADAL" clId="{827A374F-5BAA-4F3C-816A-46CF6699F2AB}" dt="2026-02-26T12:09:06.063" v="1601"/>
        <pc:sldMkLst>
          <pc:docMk/>
          <pc:sldMk cId="607639946" sldId="260"/>
        </pc:sldMkLst>
        <pc:spChg chg="add mod ord">
          <ac:chgData name="Alice Hartigan" userId="7fabb663-cf0f-497d-83ab-e063a9e9798d" providerId="ADAL" clId="{827A374F-5BAA-4F3C-816A-46CF6699F2AB}" dt="2026-02-26T12:09:06.063" v="1601"/>
          <ac:spMkLst>
            <pc:docMk/>
            <pc:sldMk cId="607639946" sldId="260"/>
            <ac:spMk id="2" creationId="{6F02A124-2AEB-AA25-B489-B98553ACC06A}"/>
          </ac:spMkLst>
        </pc:spChg>
        <pc:picChg chg="mod">
          <ac:chgData name="Alice Hartigan" userId="7fabb663-cf0f-497d-83ab-e063a9e9798d" providerId="ADAL" clId="{827A374F-5BAA-4F3C-816A-46CF6699F2AB}" dt="2026-02-26T11:57:39.163" v="1122" actId="962"/>
          <ac:picMkLst>
            <pc:docMk/>
            <pc:sldMk cId="607639946" sldId="260"/>
            <ac:picMk id="1026" creationId="{9D5CF30C-79DD-5E8D-68C5-5DF7831D12C9}"/>
          </ac:picMkLst>
        </pc:picChg>
      </pc:sldChg>
      <pc:sldChg chg="addSp delSp modSp mod modNotesTx">
        <pc:chgData name="Alice Hartigan" userId="7fabb663-cf0f-497d-83ab-e063a9e9798d" providerId="ADAL" clId="{827A374F-5BAA-4F3C-816A-46CF6699F2AB}" dt="2026-02-26T12:17:01.087" v="1731" actId="20577"/>
        <pc:sldMkLst>
          <pc:docMk/>
          <pc:sldMk cId="3253142379" sldId="262"/>
        </pc:sldMkLst>
        <pc:spChg chg="del mod">
          <ac:chgData name="Alice Hartigan" userId="7fabb663-cf0f-497d-83ab-e063a9e9798d" providerId="ADAL" clId="{827A374F-5BAA-4F3C-816A-46CF6699F2AB}" dt="2026-02-26T11:43:22.763" v="830" actId="478"/>
          <ac:spMkLst>
            <pc:docMk/>
            <pc:sldMk cId="3253142379" sldId="262"/>
            <ac:spMk id="6" creationId="{FC4356AF-5852-F940-1CF3-112E20A7F68C}"/>
          </ac:spMkLst>
        </pc:spChg>
        <pc:spChg chg="add mod ord">
          <ac:chgData name="Alice Hartigan" userId="7fabb663-cf0f-497d-83ab-e063a9e9798d" providerId="ADAL" clId="{827A374F-5BAA-4F3C-816A-46CF6699F2AB}" dt="2026-02-26T12:16:09.727" v="1661" actId="1076"/>
          <ac:spMkLst>
            <pc:docMk/>
            <pc:sldMk cId="3253142379" sldId="262"/>
            <ac:spMk id="9" creationId="{0E541A4D-D7AA-F4ED-422A-2840743CB333}"/>
          </ac:spMkLst>
        </pc:spChg>
        <pc:spChg chg="add mod">
          <ac:chgData name="Alice Hartigan" userId="7fabb663-cf0f-497d-83ab-e063a9e9798d" providerId="ADAL" clId="{827A374F-5BAA-4F3C-816A-46CF6699F2AB}" dt="2026-02-26T11:44:49.216" v="870" actId="1076"/>
          <ac:spMkLst>
            <pc:docMk/>
            <pc:sldMk cId="3253142379" sldId="262"/>
            <ac:spMk id="12" creationId="{E0A6844E-0054-23AE-3433-CA85CF364E24}"/>
          </ac:spMkLst>
        </pc:spChg>
        <pc:picChg chg="add del mod">
          <ac:chgData name="Alice Hartigan" userId="7fabb663-cf0f-497d-83ab-e063a9e9798d" providerId="ADAL" clId="{827A374F-5BAA-4F3C-816A-46CF6699F2AB}" dt="2026-02-26T11:44:14.059" v="845" actId="478"/>
          <ac:picMkLst>
            <pc:docMk/>
            <pc:sldMk cId="3253142379" sldId="262"/>
            <ac:picMk id="2" creationId="{FA962E8D-112F-6FAA-9373-1ECA4FA4D9B6}"/>
          </ac:picMkLst>
        </pc:picChg>
        <pc:picChg chg="mod">
          <ac:chgData name="Alice Hartigan" userId="7fabb663-cf0f-497d-83ab-e063a9e9798d" providerId="ADAL" clId="{827A374F-5BAA-4F3C-816A-46CF6699F2AB}" dt="2026-02-26T11:42:49.592" v="819" actId="1076"/>
          <ac:picMkLst>
            <pc:docMk/>
            <pc:sldMk cId="3253142379" sldId="262"/>
            <ac:picMk id="3" creationId="{A6CA716A-226D-6963-7026-695757D9B1A0}"/>
          </ac:picMkLst>
        </pc:picChg>
        <pc:picChg chg="del">
          <ac:chgData name="Alice Hartigan" userId="7fabb663-cf0f-497d-83ab-e063a9e9798d" providerId="ADAL" clId="{827A374F-5BAA-4F3C-816A-46CF6699F2AB}" dt="2026-02-26T11:43:01.870" v="822" actId="478"/>
          <ac:picMkLst>
            <pc:docMk/>
            <pc:sldMk cId="3253142379" sldId="262"/>
            <ac:picMk id="5" creationId="{D7B050BF-DACE-A0B2-0DE1-8A0078F3F0CF}"/>
          </ac:picMkLst>
        </pc:picChg>
        <pc:picChg chg="mod">
          <ac:chgData name="Alice Hartigan" userId="7fabb663-cf0f-497d-83ab-e063a9e9798d" providerId="ADAL" clId="{827A374F-5BAA-4F3C-816A-46CF6699F2AB}" dt="2026-02-26T11:55:57.433" v="1107" actId="962"/>
          <ac:picMkLst>
            <pc:docMk/>
            <pc:sldMk cId="3253142379" sldId="262"/>
            <ac:picMk id="8" creationId="{A28F1EAB-223D-81B5-AD15-5340B4DF558F}"/>
          </ac:picMkLst>
        </pc:picChg>
        <pc:picChg chg="add del mod">
          <ac:chgData name="Alice Hartigan" userId="7fabb663-cf0f-497d-83ab-e063a9e9798d" providerId="ADAL" clId="{827A374F-5BAA-4F3C-816A-46CF6699F2AB}" dt="2026-02-26T11:44:14.795" v="847" actId="478"/>
          <ac:picMkLst>
            <pc:docMk/>
            <pc:sldMk cId="3253142379" sldId="262"/>
            <ac:picMk id="10" creationId="{25D9C6FC-1A10-6A03-F231-4AF93D72E405}"/>
          </ac:picMkLst>
        </pc:picChg>
        <pc:picChg chg="add mod modCrop">
          <ac:chgData name="Alice Hartigan" userId="7fabb663-cf0f-497d-83ab-e063a9e9798d" providerId="ADAL" clId="{827A374F-5BAA-4F3C-816A-46CF6699F2AB}" dt="2026-02-26T11:56:10.891" v="1109" actId="962"/>
          <ac:picMkLst>
            <pc:docMk/>
            <pc:sldMk cId="3253142379" sldId="262"/>
            <ac:picMk id="11" creationId="{DC61B948-D49A-4044-8BBA-7F7BB7565409}"/>
          </ac:picMkLst>
        </pc:picChg>
      </pc:sldChg>
      <pc:sldChg chg="addSp delSp modSp mod">
        <pc:chgData name="Alice Hartigan" userId="7fabb663-cf0f-497d-83ab-e063a9e9798d" providerId="ADAL" clId="{827A374F-5BAA-4F3C-816A-46CF6699F2AB}" dt="2026-02-26T12:01:08.964" v="1139" actId="962"/>
        <pc:sldMkLst>
          <pc:docMk/>
          <pc:sldMk cId="815990300" sldId="264"/>
        </pc:sldMkLst>
        <pc:spChg chg="mod">
          <ac:chgData name="Alice Hartigan" userId="7fabb663-cf0f-497d-83ab-e063a9e9798d" providerId="ADAL" clId="{827A374F-5BAA-4F3C-816A-46CF6699F2AB}" dt="2026-02-26T11:54:03.741" v="1072" actId="1076"/>
          <ac:spMkLst>
            <pc:docMk/>
            <pc:sldMk cId="815990300" sldId="264"/>
            <ac:spMk id="26" creationId="{1FEF4F7D-5290-DD75-1333-F864B4B851B5}"/>
          </ac:spMkLst>
        </pc:spChg>
        <pc:picChg chg="mod">
          <ac:chgData name="Alice Hartigan" userId="7fabb663-cf0f-497d-83ab-e063a9e9798d" providerId="ADAL" clId="{827A374F-5BAA-4F3C-816A-46CF6699F2AB}" dt="2026-02-26T12:01:08.964" v="1139" actId="962"/>
          <ac:picMkLst>
            <pc:docMk/>
            <pc:sldMk cId="815990300" sldId="264"/>
            <ac:picMk id="3" creationId="{55D23473-1153-E87A-E862-11625905D8AF}"/>
          </ac:picMkLst>
        </pc:picChg>
        <pc:picChg chg="add del mod">
          <ac:chgData name="Alice Hartigan" userId="7fabb663-cf0f-497d-83ab-e063a9e9798d" providerId="ADAL" clId="{827A374F-5BAA-4F3C-816A-46CF6699F2AB}" dt="2026-02-26T11:53:10.947" v="1008" actId="478"/>
          <ac:picMkLst>
            <pc:docMk/>
            <pc:sldMk cId="815990300" sldId="264"/>
            <ac:picMk id="7" creationId="{1FF16C20-490D-D6AC-B89D-83EB41C3B76B}"/>
          </ac:picMkLst>
        </pc:picChg>
        <pc:picChg chg="add del mod">
          <ac:chgData name="Alice Hartigan" userId="7fabb663-cf0f-497d-83ab-e063a9e9798d" providerId="ADAL" clId="{827A374F-5BAA-4F3C-816A-46CF6699F2AB}" dt="2026-02-26T11:53:11.659" v="1010" actId="478"/>
          <ac:picMkLst>
            <pc:docMk/>
            <pc:sldMk cId="815990300" sldId="264"/>
            <ac:picMk id="8" creationId="{771F5259-3783-DB25-64EF-929CFECB2A90}"/>
          </ac:picMkLst>
        </pc:picChg>
      </pc:sldChg>
      <pc:sldChg chg="addSp delSp modSp mod ord modNotesTx">
        <pc:chgData name="Alice Hartigan" userId="7fabb663-cf0f-497d-83ab-e063a9e9798d" providerId="ADAL" clId="{827A374F-5BAA-4F3C-816A-46CF6699F2AB}" dt="2026-02-26T12:20:22.616" v="1732" actId="20577"/>
        <pc:sldMkLst>
          <pc:docMk/>
          <pc:sldMk cId="4197344765" sldId="265"/>
        </pc:sldMkLst>
        <pc:spChg chg="ord">
          <ac:chgData name="Alice Hartigan" userId="7fabb663-cf0f-497d-83ab-e063a9e9798d" providerId="ADAL" clId="{827A374F-5BAA-4F3C-816A-46CF6699F2AB}" dt="2026-02-26T12:08:09.246" v="1586"/>
          <ac:spMkLst>
            <pc:docMk/>
            <pc:sldMk cId="4197344765" sldId="265"/>
            <ac:spMk id="3" creationId="{CC69F738-0484-CD62-177D-93E44EAFFC7B}"/>
          </ac:spMkLst>
        </pc:spChg>
        <pc:spChg chg="mod">
          <ac:chgData name="Alice Hartigan" userId="7fabb663-cf0f-497d-83ab-e063a9e9798d" providerId="ADAL" clId="{827A374F-5BAA-4F3C-816A-46CF6699F2AB}" dt="2026-02-26T12:20:22.616" v="1732" actId="20577"/>
          <ac:spMkLst>
            <pc:docMk/>
            <pc:sldMk cId="4197344765" sldId="265"/>
            <ac:spMk id="26" creationId="{8B526DBB-ACAB-6C18-F81E-8109BA4594EC}"/>
          </ac:spMkLst>
        </pc:spChg>
        <pc:picChg chg="add del mod">
          <ac:chgData name="Alice Hartigan" userId="7fabb663-cf0f-497d-83ab-e063a9e9798d" providerId="ADAL" clId="{827A374F-5BAA-4F3C-816A-46CF6699F2AB}" dt="2026-02-26T11:44:17.003" v="848" actId="478"/>
          <ac:picMkLst>
            <pc:docMk/>
            <pc:sldMk cId="4197344765" sldId="265"/>
            <ac:picMk id="2" creationId="{3294EBDB-C145-1879-53C5-5F831B1ACE36}"/>
          </ac:picMkLst>
        </pc:picChg>
        <pc:picChg chg="mod">
          <ac:chgData name="Alice Hartigan" userId="7fabb663-cf0f-497d-83ab-e063a9e9798d" providerId="ADAL" clId="{827A374F-5BAA-4F3C-816A-46CF6699F2AB}" dt="2026-02-26T11:56:12.950" v="1110" actId="962"/>
          <ac:picMkLst>
            <pc:docMk/>
            <pc:sldMk cId="4197344765" sldId="265"/>
            <ac:picMk id="5" creationId="{FDACF5B8-2B87-69E2-D305-1C1AA5140C87}"/>
          </ac:picMkLst>
        </pc:picChg>
        <pc:picChg chg="add del mod">
          <ac:chgData name="Alice Hartigan" userId="7fabb663-cf0f-497d-83ab-e063a9e9798d" providerId="ADAL" clId="{827A374F-5BAA-4F3C-816A-46CF6699F2AB}" dt="2026-02-26T11:44:17.291" v="849" actId="478"/>
          <ac:picMkLst>
            <pc:docMk/>
            <pc:sldMk cId="4197344765" sldId="265"/>
            <ac:picMk id="8" creationId="{E829E83B-7823-E110-53E9-64E51B242D6E}"/>
          </ac:picMkLst>
        </pc:picChg>
      </pc:sldChg>
      <pc:sldChg chg="modSp add del mod setBg">
        <pc:chgData name="Alice Hartigan" userId="7fabb663-cf0f-497d-83ab-e063a9e9798d" providerId="ADAL" clId="{827A374F-5BAA-4F3C-816A-46CF6699F2AB}" dt="2026-02-26T11:56:29.751" v="1112" actId="962"/>
        <pc:sldMkLst>
          <pc:docMk/>
          <pc:sldMk cId="2412346104" sldId="279"/>
        </pc:sldMkLst>
        <pc:picChg chg="mod">
          <ac:chgData name="Alice Hartigan" userId="7fabb663-cf0f-497d-83ab-e063a9e9798d" providerId="ADAL" clId="{827A374F-5BAA-4F3C-816A-46CF6699F2AB}" dt="2026-02-26T11:56:29.751" v="1112" actId="962"/>
          <ac:picMkLst>
            <pc:docMk/>
            <pc:sldMk cId="2412346104" sldId="279"/>
            <ac:picMk id="2" creationId="{C3EF42D9-E5CB-0A52-EF8C-D19849E6A7E1}"/>
          </ac:picMkLst>
        </pc:picChg>
      </pc:sldChg>
      <pc:sldChg chg="addSp modSp add del mod setBg">
        <pc:chgData name="Alice Hartigan" userId="7fabb663-cf0f-497d-83ab-e063a9e9798d" providerId="ADAL" clId="{827A374F-5BAA-4F3C-816A-46CF6699F2AB}" dt="2026-02-26T12:08:59.935" v="1598"/>
        <pc:sldMkLst>
          <pc:docMk/>
          <pc:sldMk cId="2503870669" sldId="280"/>
        </pc:sldMkLst>
        <pc:spChg chg="add mod ord">
          <ac:chgData name="Alice Hartigan" userId="7fabb663-cf0f-497d-83ab-e063a9e9798d" providerId="ADAL" clId="{827A374F-5BAA-4F3C-816A-46CF6699F2AB}" dt="2026-02-26T12:08:59.935" v="1598"/>
          <ac:spMkLst>
            <pc:docMk/>
            <pc:sldMk cId="2503870669" sldId="280"/>
            <ac:spMk id="3" creationId="{8C132E56-21BC-7FB0-D671-F128EDD67F4B}"/>
          </ac:spMkLst>
        </pc:spChg>
      </pc:sldChg>
      <pc:sldChg chg="addSp delSp modSp add del mod setBg">
        <pc:chgData name="Alice Hartigan" userId="7fabb663-cf0f-497d-83ab-e063a9e9798d" providerId="ADAL" clId="{827A374F-5BAA-4F3C-816A-46CF6699F2AB}" dt="2026-02-26T12:08:47.283" v="1596" actId="478"/>
        <pc:sldMkLst>
          <pc:docMk/>
          <pc:sldMk cId="2228041205" sldId="281"/>
        </pc:sldMkLst>
        <pc:spChg chg="add mod ord">
          <ac:chgData name="Alice Hartigan" userId="7fabb663-cf0f-497d-83ab-e063a9e9798d" providerId="ADAL" clId="{827A374F-5BAA-4F3C-816A-46CF6699F2AB}" dt="2026-02-26T12:08:24.567" v="1588"/>
          <ac:spMkLst>
            <pc:docMk/>
            <pc:sldMk cId="2228041205" sldId="281"/>
            <ac:spMk id="3" creationId="{C9A6AC01-AC5B-0A89-6D50-415657CD79C2}"/>
          </ac:spMkLst>
        </pc:spChg>
        <pc:spChg chg="del mod ord">
          <ac:chgData name="Alice Hartigan" userId="7fabb663-cf0f-497d-83ab-e063a9e9798d" providerId="ADAL" clId="{827A374F-5BAA-4F3C-816A-46CF6699F2AB}" dt="2026-02-26T12:08:47.283" v="1596" actId="478"/>
          <ac:spMkLst>
            <pc:docMk/>
            <pc:sldMk cId="2228041205" sldId="281"/>
            <ac:spMk id="68" creationId="{ED51BA3B-EB07-6DEB-6677-4BECEAD3053D}"/>
          </ac:spMkLst>
        </pc:spChg>
        <pc:picChg chg="mod">
          <ac:chgData name="Alice Hartigan" userId="7fabb663-cf0f-497d-83ab-e063a9e9798d" providerId="ADAL" clId="{827A374F-5BAA-4F3C-816A-46CF6699F2AB}" dt="2026-02-26T11:56:55.539" v="1116" actId="962"/>
          <ac:picMkLst>
            <pc:docMk/>
            <pc:sldMk cId="2228041205" sldId="281"/>
            <ac:picMk id="2" creationId="{C251C1AE-AC11-EF9E-1265-9B88F7F7B566}"/>
          </ac:picMkLst>
        </pc:picChg>
      </pc:sldChg>
      <pc:sldChg chg="add del setBg">
        <pc:chgData name="Alice Hartigan" userId="7fabb663-cf0f-497d-83ab-e063a9e9798d" providerId="ADAL" clId="{827A374F-5BAA-4F3C-816A-46CF6699F2AB}" dt="2026-02-25T10:20:44.619" v="646"/>
        <pc:sldMkLst>
          <pc:docMk/>
          <pc:sldMk cId="580894745" sldId="282"/>
        </pc:sldMkLst>
      </pc:sldChg>
      <pc:sldChg chg="add del setBg">
        <pc:chgData name="Alice Hartigan" userId="7fabb663-cf0f-497d-83ab-e063a9e9798d" providerId="ADAL" clId="{827A374F-5BAA-4F3C-816A-46CF6699F2AB}" dt="2026-02-25T10:20:44.619" v="646"/>
        <pc:sldMkLst>
          <pc:docMk/>
          <pc:sldMk cId="1363360896" sldId="283"/>
        </pc:sldMkLst>
      </pc:sldChg>
      <pc:sldChg chg="addSp modSp add del mod setBg">
        <pc:chgData name="Alice Hartigan" userId="7fabb663-cf0f-497d-83ab-e063a9e9798d" providerId="ADAL" clId="{827A374F-5BAA-4F3C-816A-46CF6699F2AB}" dt="2026-02-26T12:08:57.734" v="1597"/>
        <pc:sldMkLst>
          <pc:docMk/>
          <pc:sldMk cId="2036478852" sldId="284"/>
        </pc:sldMkLst>
        <pc:spChg chg="add mod ord">
          <ac:chgData name="Alice Hartigan" userId="7fabb663-cf0f-497d-83ab-e063a9e9798d" providerId="ADAL" clId="{827A374F-5BAA-4F3C-816A-46CF6699F2AB}" dt="2026-02-26T12:08:57.734" v="1597"/>
          <ac:spMkLst>
            <pc:docMk/>
            <pc:sldMk cId="2036478852" sldId="284"/>
            <ac:spMk id="2" creationId="{3A59A0C5-3DC7-A4A1-F951-BAB990B76641}"/>
          </ac:spMkLst>
        </pc:spChg>
        <pc:picChg chg="mod">
          <ac:chgData name="Alice Hartigan" userId="7fabb663-cf0f-497d-83ab-e063a9e9798d" providerId="ADAL" clId="{827A374F-5BAA-4F3C-816A-46CF6699F2AB}" dt="2026-02-26T12:02:42.351" v="1240" actId="1076"/>
          <ac:picMkLst>
            <pc:docMk/>
            <pc:sldMk cId="2036478852" sldId="284"/>
            <ac:picMk id="4" creationId="{ECE551E0-AEBA-F139-8DF7-ADC9B753FE3B}"/>
          </ac:picMkLst>
        </pc:picChg>
      </pc:sldChg>
      <pc:sldChg chg="addSp modSp add del mod setBg">
        <pc:chgData name="Alice Hartigan" userId="7fabb663-cf0f-497d-83ab-e063a9e9798d" providerId="ADAL" clId="{827A374F-5BAA-4F3C-816A-46CF6699F2AB}" dt="2026-02-26T12:09:07.448" v="1602"/>
        <pc:sldMkLst>
          <pc:docMk/>
          <pc:sldMk cId="1111088899" sldId="285"/>
        </pc:sldMkLst>
        <pc:spChg chg="add mod ord">
          <ac:chgData name="Alice Hartigan" userId="7fabb663-cf0f-497d-83ab-e063a9e9798d" providerId="ADAL" clId="{827A374F-5BAA-4F3C-816A-46CF6699F2AB}" dt="2026-02-26T12:09:07.448" v="1602"/>
          <ac:spMkLst>
            <pc:docMk/>
            <pc:sldMk cId="1111088899" sldId="285"/>
            <ac:spMk id="2" creationId="{6336DD9C-95BD-1C97-0DEA-D95F4950297A}"/>
          </ac:spMkLst>
        </pc:spChg>
        <pc:picChg chg="mod">
          <ac:chgData name="Alice Hartigan" userId="7fabb663-cf0f-497d-83ab-e063a9e9798d" providerId="ADAL" clId="{827A374F-5BAA-4F3C-816A-46CF6699F2AB}" dt="2026-02-26T11:58:20.835" v="1126" actId="962"/>
          <ac:picMkLst>
            <pc:docMk/>
            <pc:sldMk cId="1111088899" sldId="285"/>
            <ac:picMk id="3074" creationId="{06E1232E-6F52-74D9-DB1C-0246A3E9A060}"/>
          </ac:picMkLst>
        </pc:picChg>
      </pc:sldChg>
      <pc:sldChg chg="add del setBg">
        <pc:chgData name="Alice Hartigan" userId="7fabb663-cf0f-497d-83ab-e063a9e9798d" providerId="ADAL" clId="{827A374F-5BAA-4F3C-816A-46CF6699F2AB}" dt="2026-02-25T10:20:44.619" v="646"/>
        <pc:sldMkLst>
          <pc:docMk/>
          <pc:sldMk cId="4265134605" sldId="286"/>
        </pc:sldMkLst>
      </pc:sldChg>
      <pc:sldChg chg="addSp modSp add del mod setBg">
        <pc:chgData name="Alice Hartigan" userId="7fabb663-cf0f-497d-83ab-e063a9e9798d" providerId="ADAL" clId="{827A374F-5BAA-4F3C-816A-46CF6699F2AB}" dt="2026-02-26T12:12:58.977" v="1654"/>
        <pc:sldMkLst>
          <pc:docMk/>
          <pc:sldMk cId="3168720703" sldId="288"/>
        </pc:sldMkLst>
        <pc:spChg chg="add mod ord">
          <ac:chgData name="Alice Hartigan" userId="7fabb663-cf0f-497d-83ab-e063a9e9798d" providerId="ADAL" clId="{827A374F-5BAA-4F3C-816A-46CF6699F2AB}" dt="2026-02-26T12:12:58.977" v="1654"/>
          <ac:spMkLst>
            <pc:docMk/>
            <pc:sldMk cId="3168720703" sldId="288"/>
            <ac:spMk id="2" creationId="{015C237C-D6D1-DDE4-37D9-B91DCAB5E2E1}"/>
          </ac:spMkLst>
        </pc:spChg>
      </pc:sldChg>
      <pc:sldChg chg="addSp modSp add del mod setBg">
        <pc:chgData name="Alice Hartigan" userId="7fabb663-cf0f-497d-83ab-e063a9e9798d" providerId="ADAL" clId="{827A374F-5BAA-4F3C-816A-46CF6699F2AB}" dt="2026-02-26T12:07:00.641" v="1584" actId="20577"/>
        <pc:sldMkLst>
          <pc:docMk/>
          <pc:sldMk cId="545785186" sldId="289"/>
        </pc:sldMkLst>
        <pc:spChg chg="add mod">
          <ac:chgData name="Alice Hartigan" userId="7fabb663-cf0f-497d-83ab-e063a9e9798d" providerId="ADAL" clId="{827A374F-5BAA-4F3C-816A-46CF6699F2AB}" dt="2026-02-26T12:07:00.641" v="1584" actId="20577"/>
          <ac:spMkLst>
            <pc:docMk/>
            <pc:sldMk cId="545785186" sldId="289"/>
            <ac:spMk id="2" creationId="{6D3D54DB-CCD2-5B9F-8B07-4CCFFED78247}"/>
          </ac:spMkLst>
        </pc:spChg>
      </pc:sldChg>
      <pc:sldChg chg="add del setBg">
        <pc:chgData name="Alice Hartigan" userId="7fabb663-cf0f-497d-83ab-e063a9e9798d" providerId="ADAL" clId="{827A374F-5BAA-4F3C-816A-46CF6699F2AB}" dt="2026-02-25T10:20:44.619" v="646"/>
        <pc:sldMkLst>
          <pc:docMk/>
          <pc:sldMk cId="2472350770" sldId="291"/>
        </pc:sldMkLst>
      </pc:sldChg>
      <pc:sldChg chg="modSp add del mod setBg">
        <pc:chgData name="Alice Hartigan" userId="7fabb663-cf0f-497d-83ab-e063a9e9798d" providerId="ADAL" clId="{827A374F-5BAA-4F3C-816A-46CF6699F2AB}" dt="2026-02-26T12:09:41.775" v="1616"/>
        <pc:sldMkLst>
          <pc:docMk/>
          <pc:sldMk cId="2774004255" sldId="292"/>
        </pc:sldMkLst>
        <pc:spChg chg="mod ord">
          <ac:chgData name="Alice Hartigan" userId="7fabb663-cf0f-497d-83ab-e063a9e9798d" providerId="ADAL" clId="{827A374F-5BAA-4F3C-816A-46CF6699F2AB}" dt="2026-02-26T12:09:35.617" v="1613"/>
          <ac:spMkLst>
            <pc:docMk/>
            <pc:sldMk cId="2774004255" sldId="292"/>
            <ac:spMk id="65" creationId="{1D851983-118F-3383-F4E1-10A2DF7900B0}"/>
          </ac:spMkLst>
        </pc:spChg>
        <pc:picChg chg="mod ord">
          <ac:chgData name="Alice Hartigan" userId="7fabb663-cf0f-497d-83ab-e063a9e9798d" providerId="ADAL" clId="{827A374F-5BAA-4F3C-816A-46CF6699F2AB}" dt="2026-02-26T12:09:41.775" v="1616"/>
          <ac:picMkLst>
            <pc:docMk/>
            <pc:sldMk cId="2774004255" sldId="292"/>
            <ac:picMk id="2" creationId="{E45C2DEA-E707-7DF7-4B9D-9C74713B1837}"/>
          </ac:picMkLst>
        </pc:picChg>
      </pc:sldChg>
      <pc:sldChg chg="addSp modSp add del mod setBg">
        <pc:chgData name="Alice Hartigan" userId="7fabb663-cf0f-497d-83ab-e063a9e9798d" providerId="ADAL" clId="{827A374F-5BAA-4F3C-816A-46CF6699F2AB}" dt="2026-02-26T12:09:10.288" v="1604"/>
        <pc:sldMkLst>
          <pc:docMk/>
          <pc:sldMk cId="2672758056" sldId="293"/>
        </pc:sldMkLst>
        <pc:spChg chg="add mod ord">
          <ac:chgData name="Alice Hartigan" userId="7fabb663-cf0f-497d-83ab-e063a9e9798d" providerId="ADAL" clId="{827A374F-5BAA-4F3C-816A-46CF6699F2AB}" dt="2026-02-26T12:09:10.288" v="1604"/>
          <ac:spMkLst>
            <pc:docMk/>
            <pc:sldMk cId="2672758056" sldId="293"/>
            <ac:spMk id="2" creationId="{8D3CA316-FB6A-3C30-1611-1331945791FE}"/>
          </ac:spMkLst>
        </pc:spChg>
      </pc:sldChg>
      <pc:sldChg chg="add del setBg">
        <pc:chgData name="Alice Hartigan" userId="7fabb663-cf0f-497d-83ab-e063a9e9798d" providerId="ADAL" clId="{827A374F-5BAA-4F3C-816A-46CF6699F2AB}" dt="2026-02-25T10:20:44.619" v="646"/>
        <pc:sldMkLst>
          <pc:docMk/>
          <pc:sldMk cId="4000495198" sldId="294"/>
        </pc:sldMkLst>
      </pc:sldChg>
      <pc:sldChg chg="add del setBg">
        <pc:chgData name="Alice Hartigan" userId="7fabb663-cf0f-497d-83ab-e063a9e9798d" providerId="ADAL" clId="{827A374F-5BAA-4F3C-816A-46CF6699F2AB}" dt="2026-02-25T10:20:44.619" v="646"/>
        <pc:sldMkLst>
          <pc:docMk/>
          <pc:sldMk cId="714499070" sldId="295"/>
        </pc:sldMkLst>
      </pc:sldChg>
      <pc:sldChg chg="addSp modSp add del mod setBg">
        <pc:chgData name="Alice Hartigan" userId="7fabb663-cf0f-497d-83ab-e063a9e9798d" providerId="ADAL" clId="{827A374F-5BAA-4F3C-816A-46CF6699F2AB}" dt="2026-02-26T12:09:02.401" v="1599"/>
        <pc:sldMkLst>
          <pc:docMk/>
          <pc:sldMk cId="1885808431" sldId="296"/>
        </pc:sldMkLst>
        <pc:spChg chg="add mod ord">
          <ac:chgData name="Alice Hartigan" userId="7fabb663-cf0f-497d-83ab-e063a9e9798d" providerId="ADAL" clId="{827A374F-5BAA-4F3C-816A-46CF6699F2AB}" dt="2026-02-26T12:09:02.401" v="1599"/>
          <ac:spMkLst>
            <pc:docMk/>
            <pc:sldMk cId="1885808431" sldId="296"/>
            <ac:spMk id="2" creationId="{A51DC72D-A3BA-2600-7C11-8C31DF057CAF}"/>
          </ac:spMkLst>
        </pc:spChg>
      </pc:sldChg>
      <pc:sldChg chg="add del setBg">
        <pc:chgData name="Alice Hartigan" userId="7fabb663-cf0f-497d-83ab-e063a9e9798d" providerId="ADAL" clId="{827A374F-5BAA-4F3C-816A-46CF6699F2AB}" dt="2026-02-25T10:20:44.619" v="646"/>
        <pc:sldMkLst>
          <pc:docMk/>
          <pc:sldMk cId="355919073" sldId="297"/>
        </pc:sldMkLst>
      </pc:sldChg>
      <pc:sldChg chg="add del setBg">
        <pc:chgData name="Alice Hartigan" userId="7fabb663-cf0f-497d-83ab-e063a9e9798d" providerId="ADAL" clId="{827A374F-5BAA-4F3C-816A-46CF6699F2AB}" dt="2026-02-25T10:20:44.619" v="646"/>
        <pc:sldMkLst>
          <pc:docMk/>
          <pc:sldMk cId="2670754753" sldId="298"/>
        </pc:sldMkLst>
      </pc:sldChg>
      <pc:sldChg chg="addSp modSp add del mod setBg">
        <pc:chgData name="Alice Hartigan" userId="7fabb663-cf0f-497d-83ab-e063a9e9798d" providerId="ADAL" clId="{827A374F-5BAA-4F3C-816A-46CF6699F2AB}" dt="2026-02-26T12:12:55.031" v="1653"/>
        <pc:sldMkLst>
          <pc:docMk/>
          <pc:sldMk cId="1783837976" sldId="299"/>
        </pc:sldMkLst>
        <pc:spChg chg="add mod ord">
          <ac:chgData name="Alice Hartigan" userId="7fabb663-cf0f-497d-83ab-e063a9e9798d" providerId="ADAL" clId="{827A374F-5BAA-4F3C-816A-46CF6699F2AB}" dt="2026-02-26T12:12:55.031" v="1653"/>
          <ac:spMkLst>
            <pc:docMk/>
            <pc:sldMk cId="1783837976" sldId="299"/>
            <ac:spMk id="2" creationId="{1E953FB0-037E-3AAA-2350-6C4D786581A4}"/>
          </ac:spMkLst>
        </pc:spChg>
      </pc:sldChg>
      <pc:sldChg chg="add del setBg">
        <pc:chgData name="Alice Hartigan" userId="7fabb663-cf0f-497d-83ab-e063a9e9798d" providerId="ADAL" clId="{827A374F-5BAA-4F3C-816A-46CF6699F2AB}" dt="2026-02-25T10:20:44.619" v="646"/>
        <pc:sldMkLst>
          <pc:docMk/>
          <pc:sldMk cId="3694578673" sldId="300"/>
        </pc:sldMkLst>
      </pc:sldChg>
      <pc:sldChg chg="addSp modSp add del mod setBg">
        <pc:chgData name="Alice Hartigan" userId="7fabb663-cf0f-497d-83ab-e063a9e9798d" providerId="ADAL" clId="{827A374F-5BAA-4F3C-816A-46CF6699F2AB}" dt="2026-02-26T12:09:11.631" v="1605"/>
        <pc:sldMkLst>
          <pc:docMk/>
          <pc:sldMk cId="1413854843" sldId="301"/>
        </pc:sldMkLst>
        <pc:spChg chg="add mod ord">
          <ac:chgData name="Alice Hartigan" userId="7fabb663-cf0f-497d-83ab-e063a9e9798d" providerId="ADAL" clId="{827A374F-5BAA-4F3C-816A-46CF6699F2AB}" dt="2026-02-26T12:09:11.631" v="1605"/>
          <ac:spMkLst>
            <pc:docMk/>
            <pc:sldMk cId="1413854843" sldId="301"/>
            <ac:spMk id="2" creationId="{EB29EE24-4FCA-8AA3-DE83-C3C182178EA5}"/>
          </ac:spMkLst>
        </pc:spChg>
      </pc:sldChg>
      <pc:sldChg chg="addSp modSp add del mod setBg">
        <pc:chgData name="Alice Hartigan" userId="7fabb663-cf0f-497d-83ab-e063a9e9798d" providerId="ADAL" clId="{827A374F-5BAA-4F3C-816A-46CF6699F2AB}" dt="2026-02-26T12:12:58.977" v="1654"/>
        <pc:sldMkLst>
          <pc:docMk/>
          <pc:sldMk cId="3471436163" sldId="302"/>
        </pc:sldMkLst>
        <pc:spChg chg="add mod ord">
          <ac:chgData name="Alice Hartigan" userId="7fabb663-cf0f-497d-83ab-e063a9e9798d" providerId="ADAL" clId="{827A374F-5BAA-4F3C-816A-46CF6699F2AB}" dt="2026-02-26T12:12:58.977" v="1654"/>
          <ac:spMkLst>
            <pc:docMk/>
            <pc:sldMk cId="3471436163" sldId="302"/>
            <ac:spMk id="2" creationId="{17C6F3EE-0817-AEBE-1863-DBB568F18534}"/>
          </ac:spMkLst>
        </pc:spChg>
      </pc:sldChg>
      <pc:sldChg chg="addSp modSp add del mod setBg">
        <pc:chgData name="Alice Hartigan" userId="7fabb663-cf0f-497d-83ab-e063a9e9798d" providerId="ADAL" clId="{827A374F-5BAA-4F3C-816A-46CF6699F2AB}" dt="2026-02-26T12:06:15.074" v="1556" actId="1076"/>
        <pc:sldMkLst>
          <pc:docMk/>
          <pc:sldMk cId="1200621798" sldId="303"/>
        </pc:sldMkLst>
        <pc:spChg chg="add mod">
          <ac:chgData name="Alice Hartigan" userId="7fabb663-cf0f-497d-83ab-e063a9e9798d" providerId="ADAL" clId="{827A374F-5BAA-4F3C-816A-46CF6699F2AB}" dt="2026-02-26T12:06:15.074" v="1556" actId="1076"/>
          <ac:spMkLst>
            <pc:docMk/>
            <pc:sldMk cId="1200621798" sldId="303"/>
            <ac:spMk id="2" creationId="{1CDAD83D-14D0-655E-4440-61035C5188B5}"/>
          </ac:spMkLst>
        </pc:spChg>
        <pc:picChg chg="mod">
          <ac:chgData name="Alice Hartigan" userId="7fabb663-cf0f-497d-83ab-e063a9e9798d" providerId="ADAL" clId="{827A374F-5BAA-4F3C-816A-46CF6699F2AB}" dt="2026-02-26T12:06:11.786" v="1555" actId="1076"/>
          <ac:picMkLst>
            <pc:docMk/>
            <pc:sldMk cId="1200621798" sldId="303"/>
            <ac:picMk id="10242" creationId="{753C413C-D5A7-CCED-B4DC-B4D3529C6F94}"/>
          </ac:picMkLst>
        </pc:picChg>
      </pc:sldChg>
      <pc:sldChg chg="addSp modSp add del mod setBg">
        <pc:chgData name="Alice Hartigan" userId="7fabb663-cf0f-497d-83ab-e063a9e9798d" providerId="ADAL" clId="{827A374F-5BAA-4F3C-816A-46CF6699F2AB}" dt="2026-02-26T12:09:14.335" v="1607"/>
        <pc:sldMkLst>
          <pc:docMk/>
          <pc:sldMk cId="3358807023" sldId="304"/>
        </pc:sldMkLst>
        <pc:spChg chg="add mod ord">
          <ac:chgData name="Alice Hartigan" userId="7fabb663-cf0f-497d-83ab-e063a9e9798d" providerId="ADAL" clId="{827A374F-5BAA-4F3C-816A-46CF6699F2AB}" dt="2026-02-26T12:09:14.335" v="1607"/>
          <ac:spMkLst>
            <pc:docMk/>
            <pc:sldMk cId="3358807023" sldId="304"/>
            <ac:spMk id="3" creationId="{0995F447-A442-DF4F-297E-20820E865A04}"/>
          </ac:spMkLst>
        </pc:spChg>
        <pc:picChg chg="mod">
          <ac:chgData name="Alice Hartigan" userId="7fabb663-cf0f-497d-83ab-e063a9e9798d" providerId="ADAL" clId="{827A374F-5BAA-4F3C-816A-46CF6699F2AB}" dt="2026-02-26T12:00:12.880" v="1130" actId="962"/>
          <ac:picMkLst>
            <pc:docMk/>
            <pc:sldMk cId="3358807023" sldId="304"/>
            <ac:picMk id="2" creationId="{698602A9-217E-78CD-5128-A97CEC3EB265}"/>
          </ac:picMkLst>
        </pc:picChg>
      </pc:sldChg>
      <pc:sldChg chg="addSp modSp add del mod setBg">
        <pc:chgData name="Alice Hartigan" userId="7fabb663-cf0f-497d-83ab-e063a9e9798d" providerId="ADAL" clId="{827A374F-5BAA-4F3C-816A-46CF6699F2AB}" dt="2026-02-26T12:05:50.836" v="1526" actId="1076"/>
        <pc:sldMkLst>
          <pc:docMk/>
          <pc:sldMk cId="266423835" sldId="305"/>
        </pc:sldMkLst>
        <pc:spChg chg="add mod">
          <ac:chgData name="Alice Hartigan" userId="7fabb663-cf0f-497d-83ab-e063a9e9798d" providerId="ADAL" clId="{827A374F-5BAA-4F3C-816A-46CF6699F2AB}" dt="2026-02-26T12:05:50.836" v="1526" actId="1076"/>
          <ac:spMkLst>
            <pc:docMk/>
            <pc:sldMk cId="266423835" sldId="305"/>
            <ac:spMk id="2" creationId="{706C217E-4273-3226-9364-496585D239EF}"/>
          </ac:spMkLst>
        </pc:spChg>
      </pc:sldChg>
      <pc:sldChg chg="addSp delSp modSp mod">
        <pc:chgData name="Alice Hartigan" userId="7fabb663-cf0f-497d-83ab-e063a9e9798d" providerId="ADAL" clId="{827A374F-5BAA-4F3C-816A-46CF6699F2AB}" dt="2026-02-26T12:11:15.112" v="1652" actId="962"/>
        <pc:sldMkLst>
          <pc:docMk/>
          <pc:sldMk cId="1799785657" sldId="1477"/>
        </pc:sldMkLst>
        <pc:spChg chg="ord">
          <ac:chgData name="Alice Hartigan" userId="7fabb663-cf0f-497d-83ab-e063a9e9798d" providerId="ADAL" clId="{827A374F-5BAA-4F3C-816A-46CF6699F2AB}" dt="2026-02-26T12:11:10.360" v="1650"/>
          <ac:spMkLst>
            <pc:docMk/>
            <pc:sldMk cId="1799785657" sldId="1477"/>
            <ac:spMk id="2" creationId="{C13B1BD8-B8BE-762B-E27A-D74636DCEE79}"/>
          </ac:spMkLst>
        </pc:spChg>
        <pc:spChg chg="add mod">
          <ac:chgData name="Alice Hartigan" userId="7fabb663-cf0f-497d-83ab-e063a9e9798d" providerId="ADAL" clId="{827A374F-5BAA-4F3C-816A-46CF6699F2AB}" dt="2026-02-26T11:50:48.803" v="970" actId="1076"/>
          <ac:spMkLst>
            <pc:docMk/>
            <pc:sldMk cId="1799785657" sldId="1477"/>
            <ac:spMk id="5" creationId="{BB17600F-9CF9-5EF8-B30B-0B7922743B10}"/>
          </ac:spMkLst>
        </pc:spChg>
        <pc:spChg chg="mod">
          <ac:chgData name="Alice Hartigan" userId="7fabb663-cf0f-497d-83ab-e063a9e9798d" providerId="ADAL" clId="{827A374F-5BAA-4F3C-816A-46CF6699F2AB}" dt="2026-02-26T11:50:51.411" v="971" actId="1076"/>
          <ac:spMkLst>
            <pc:docMk/>
            <pc:sldMk cId="1799785657" sldId="1477"/>
            <ac:spMk id="26" creationId="{EC5692BD-4FA5-6B87-84FE-B45A491D2094}"/>
          </ac:spMkLst>
        </pc:spChg>
        <pc:picChg chg="mod">
          <ac:chgData name="Alice Hartigan" userId="7fabb663-cf0f-497d-83ab-e063a9e9798d" providerId="ADAL" clId="{827A374F-5BAA-4F3C-816A-46CF6699F2AB}" dt="2026-02-26T12:01:10.614" v="1140" actId="962"/>
          <ac:picMkLst>
            <pc:docMk/>
            <pc:sldMk cId="1799785657" sldId="1477"/>
            <ac:picMk id="3" creationId="{E78D6BAA-2755-C2E0-09ED-A93E002AAB0E}"/>
          </ac:picMkLst>
        </pc:picChg>
        <pc:picChg chg="add mod">
          <ac:chgData name="Alice Hartigan" userId="7fabb663-cf0f-497d-83ab-e063a9e9798d" providerId="ADAL" clId="{827A374F-5BAA-4F3C-816A-46CF6699F2AB}" dt="2026-02-26T12:11:14.455" v="1651" actId="962"/>
          <ac:picMkLst>
            <pc:docMk/>
            <pc:sldMk cId="1799785657" sldId="1477"/>
            <ac:picMk id="7" creationId="{32BCD824-B938-AD70-AA5C-E1FF5E1BB332}"/>
          </ac:picMkLst>
        </pc:picChg>
        <pc:picChg chg="add mod">
          <ac:chgData name="Alice Hartigan" userId="7fabb663-cf0f-497d-83ab-e063a9e9798d" providerId="ADAL" clId="{827A374F-5BAA-4F3C-816A-46CF6699F2AB}" dt="2026-02-26T12:11:15.112" v="1652" actId="962"/>
          <ac:picMkLst>
            <pc:docMk/>
            <pc:sldMk cId="1799785657" sldId="1477"/>
            <ac:picMk id="8" creationId="{10916B2F-96B9-3038-F5B8-4A8E2DF576BA}"/>
          </ac:picMkLst>
        </pc:picChg>
      </pc:sldChg>
      <pc:sldChg chg="addSp delSp modSp add mod">
        <pc:chgData name="Alice Hartigan" userId="7fabb663-cf0f-497d-83ab-e063a9e9798d" providerId="ADAL" clId="{827A374F-5BAA-4F3C-816A-46CF6699F2AB}" dt="2026-02-26T12:01:29.329" v="1147" actId="962"/>
        <pc:sldMkLst>
          <pc:docMk/>
          <pc:sldMk cId="3799729968" sldId="1479"/>
        </pc:sldMkLst>
        <pc:spChg chg="mod">
          <ac:chgData name="Alice Hartigan" userId="7fabb663-cf0f-497d-83ab-e063a9e9798d" providerId="ADAL" clId="{827A374F-5BAA-4F3C-816A-46CF6699F2AB}" dt="2026-02-26T11:51:27.401" v="982" actId="1076"/>
          <ac:spMkLst>
            <pc:docMk/>
            <pc:sldMk cId="3799729968" sldId="1479"/>
            <ac:spMk id="8" creationId="{30E7D73C-42C0-7E86-55F7-231E0098AA6B}"/>
          </ac:spMkLst>
        </pc:spChg>
        <pc:spChg chg="add mod">
          <ac:chgData name="Alice Hartigan" userId="7fabb663-cf0f-497d-83ab-e063a9e9798d" providerId="ADAL" clId="{827A374F-5BAA-4F3C-816A-46CF6699F2AB}" dt="2026-02-26T11:52:37.438" v="999" actId="1076"/>
          <ac:spMkLst>
            <pc:docMk/>
            <pc:sldMk cId="3799729968" sldId="1479"/>
            <ac:spMk id="12" creationId="{7B789C7A-3104-3431-AB9D-3157F55B4C04}"/>
          </ac:spMkLst>
        </pc:spChg>
        <pc:spChg chg="mod">
          <ac:chgData name="Alice Hartigan" userId="7fabb663-cf0f-497d-83ab-e063a9e9798d" providerId="ADAL" clId="{827A374F-5BAA-4F3C-816A-46CF6699F2AB}" dt="2026-02-26T11:51:06.188" v="976" actId="1076"/>
          <ac:spMkLst>
            <pc:docMk/>
            <pc:sldMk cId="3799729968" sldId="1479"/>
            <ac:spMk id="26" creationId="{EDD9EF32-147E-8608-0ECF-C0875CA4B0D9}"/>
          </ac:spMkLst>
        </pc:spChg>
        <pc:picChg chg="mod">
          <ac:chgData name="Alice Hartigan" userId="7fabb663-cf0f-497d-83ab-e063a9e9798d" providerId="ADAL" clId="{827A374F-5BAA-4F3C-816A-46CF6699F2AB}" dt="2026-02-26T12:01:15.274" v="1143" actId="962"/>
          <ac:picMkLst>
            <pc:docMk/>
            <pc:sldMk cId="3799729968" sldId="1479"/>
            <ac:picMk id="3" creationId="{7BF4E9A7-0E3B-1D35-370E-2F3243A61188}"/>
          </ac:picMkLst>
        </pc:picChg>
        <pc:picChg chg="add mod">
          <ac:chgData name="Alice Hartigan" userId="7fabb663-cf0f-497d-83ab-e063a9e9798d" providerId="ADAL" clId="{827A374F-5BAA-4F3C-816A-46CF6699F2AB}" dt="2026-02-26T12:01:29.329" v="1147" actId="962"/>
          <ac:picMkLst>
            <pc:docMk/>
            <pc:sldMk cId="3799729968" sldId="1479"/>
            <ac:picMk id="6" creationId="{8F05A44A-CE74-C971-8D74-A2AD4B127311}"/>
          </ac:picMkLst>
        </pc:picChg>
        <pc:picChg chg="add mod">
          <ac:chgData name="Alice Hartigan" userId="7fabb663-cf0f-497d-83ab-e063a9e9798d" providerId="ADAL" clId="{827A374F-5BAA-4F3C-816A-46CF6699F2AB}" dt="2026-02-26T11:51:14.094" v="978" actId="1076"/>
          <ac:picMkLst>
            <pc:docMk/>
            <pc:sldMk cId="3799729968" sldId="1479"/>
            <ac:picMk id="7" creationId="{4BF2B9D7-843F-DF58-826E-520DC5CC9397}"/>
          </ac:picMkLst>
        </pc:picChg>
        <pc:picChg chg="add mod">
          <ac:chgData name="Alice Hartigan" userId="7fabb663-cf0f-497d-83ab-e063a9e9798d" providerId="ADAL" clId="{827A374F-5BAA-4F3C-816A-46CF6699F2AB}" dt="2026-02-26T12:01:17.712" v="1145" actId="962"/>
          <ac:picMkLst>
            <pc:docMk/>
            <pc:sldMk cId="3799729968" sldId="1479"/>
            <ac:picMk id="10" creationId="{7BAC36FC-8EB8-7B83-69F0-11B10743CE99}"/>
          </ac:picMkLst>
        </pc:picChg>
      </pc:sldChg>
      <pc:sldChg chg="addSp delSp modSp new mod ord">
        <pc:chgData name="Alice Hartigan" userId="7fabb663-cf0f-497d-83ab-e063a9e9798d" providerId="ADAL" clId="{827A374F-5BAA-4F3C-816A-46CF6699F2AB}" dt="2026-02-27T09:52:20.622" v="1733" actId="1076"/>
        <pc:sldMkLst>
          <pc:docMk/>
          <pc:sldMk cId="3440589798" sldId="1480"/>
        </pc:sldMkLst>
        <pc:spChg chg="add mod">
          <ac:chgData name="Alice Hartigan" userId="7fabb663-cf0f-497d-83ab-e063a9e9798d" providerId="ADAL" clId="{827A374F-5BAA-4F3C-816A-46CF6699F2AB}" dt="2026-02-26T12:06:37.851" v="1583" actId="33553"/>
          <ac:spMkLst>
            <pc:docMk/>
            <pc:sldMk cId="3440589798" sldId="1480"/>
            <ac:spMk id="6" creationId="{76DCAF09-A957-A2ED-7904-E62A41827EE9}"/>
          </ac:spMkLst>
        </pc:spChg>
        <pc:spChg chg="add mod">
          <ac:chgData name="Alice Hartigan" userId="7fabb663-cf0f-497d-83ab-e063a9e9798d" providerId="ADAL" clId="{827A374F-5BAA-4F3C-816A-46CF6699F2AB}" dt="2026-02-27T09:52:20.622" v="1733" actId="1076"/>
          <ac:spMkLst>
            <pc:docMk/>
            <pc:sldMk cId="3440589798" sldId="1480"/>
            <ac:spMk id="8" creationId="{82BDE8A8-FABB-954B-F452-3729A7A38186}"/>
          </ac:spMkLst>
        </pc:spChg>
        <pc:picChg chg="add mod">
          <ac:chgData name="Alice Hartigan" userId="7fabb663-cf0f-497d-83ab-e063a9e9798d" providerId="ADAL" clId="{827A374F-5BAA-4F3C-816A-46CF6699F2AB}" dt="2026-02-26T12:00:38.195" v="1133" actId="962"/>
          <ac:picMkLst>
            <pc:docMk/>
            <pc:sldMk cId="3440589798" sldId="1480"/>
            <ac:picMk id="2" creationId="{6508FD17-5914-1517-143E-ED8A87641236}"/>
          </ac:picMkLst>
        </pc:picChg>
        <pc:picChg chg="add del mod">
          <ac:chgData name="Alice Hartigan" userId="7fabb663-cf0f-497d-83ab-e063a9e9798d" providerId="ADAL" clId="{827A374F-5BAA-4F3C-816A-46CF6699F2AB}" dt="2026-02-26T11:45:40.536" v="877" actId="478"/>
          <ac:picMkLst>
            <pc:docMk/>
            <pc:sldMk cId="3440589798" sldId="1480"/>
            <ac:picMk id="3" creationId="{B6C89C56-370D-6D0B-4B67-FABDC207195E}"/>
          </ac:picMkLst>
        </pc:picChg>
        <pc:picChg chg="add del mod">
          <ac:chgData name="Alice Hartigan" userId="7fabb663-cf0f-497d-83ab-e063a9e9798d" providerId="ADAL" clId="{827A374F-5BAA-4F3C-816A-46CF6699F2AB}" dt="2026-02-26T11:45:40.151" v="876" actId="478"/>
          <ac:picMkLst>
            <pc:docMk/>
            <pc:sldMk cId="3440589798" sldId="1480"/>
            <ac:picMk id="4" creationId="{B13658D3-0911-B5B3-9E1A-73FB2AAC7E2A}"/>
          </ac:picMkLst>
        </pc:picChg>
      </pc:sldChg>
      <pc:sldChg chg="add">
        <pc:chgData name="Alice Hartigan" userId="7fabb663-cf0f-497d-83ab-e063a9e9798d" providerId="ADAL" clId="{827A374F-5BAA-4F3C-816A-46CF6699F2AB}" dt="2026-02-25T09:21:58.855" v="555"/>
        <pc:sldMkLst>
          <pc:docMk/>
          <pc:sldMk cId="1297073696" sldId="1482"/>
        </pc:sldMkLst>
      </pc:sldChg>
      <pc:sldChg chg="modSp add mod">
        <pc:chgData name="Alice Hartigan" userId="7fabb663-cf0f-497d-83ab-e063a9e9798d" providerId="ADAL" clId="{827A374F-5BAA-4F3C-816A-46CF6699F2AB}" dt="2026-02-25T09:21:58.909" v="559" actId="27636"/>
        <pc:sldMkLst>
          <pc:docMk/>
          <pc:sldMk cId="2064023641" sldId="1493"/>
        </pc:sldMkLst>
        <pc:spChg chg="mod">
          <ac:chgData name="Alice Hartigan" userId="7fabb663-cf0f-497d-83ab-e063a9e9798d" providerId="ADAL" clId="{827A374F-5BAA-4F3C-816A-46CF6699F2AB}" dt="2026-02-25T09:21:58.909" v="559" actId="27636"/>
          <ac:spMkLst>
            <pc:docMk/>
            <pc:sldMk cId="2064023641" sldId="1493"/>
            <ac:spMk id="11" creationId="{503FE8C8-D652-94A9-227D-1210D37A9C0D}"/>
          </ac:spMkLst>
        </pc:spChg>
      </pc:sldChg>
      <pc:sldChg chg="add setBg">
        <pc:chgData name="Alice Hartigan" userId="7fabb663-cf0f-497d-83ab-e063a9e9798d" providerId="ADAL" clId="{827A374F-5BAA-4F3C-816A-46CF6699F2AB}" dt="2026-02-25T09:21:58.855" v="555"/>
        <pc:sldMkLst>
          <pc:docMk/>
          <pc:sldMk cId="3564766074" sldId="1504"/>
        </pc:sldMkLst>
      </pc:sldChg>
      <pc:sldChg chg="add">
        <pc:chgData name="Alice Hartigan" userId="7fabb663-cf0f-497d-83ab-e063a9e9798d" providerId="ADAL" clId="{827A374F-5BAA-4F3C-816A-46CF6699F2AB}" dt="2026-02-25T09:21:58.855" v="555"/>
        <pc:sldMkLst>
          <pc:docMk/>
          <pc:sldMk cId="3039795599" sldId="1509"/>
        </pc:sldMkLst>
      </pc:sldChg>
      <pc:sldChg chg="modSp add mod">
        <pc:chgData name="Alice Hartigan" userId="7fabb663-cf0f-497d-83ab-e063a9e9798d" providerId="ADAL" clId="{827A374F-5BAA-4F3C-816A-46CF6699F2AB}" dt="2026-02-25T09:21:58.921" v="561" actId="27636"/>
        <pc:sldMkLst>
          <pc:docMk/>
          <pc:sldMk cId="2243597258" sldId="1510"/>
        </pc:sldMkLst>
        <pc:spChg chg="mod">
          <ac:chgData name="Alice Hartigan" userId="7fabb663-cf0f-497d-83ab-e063a9e9798d" providerId="ADAL" clId="{827A374F-5BAA-4F3C-816A-46CF6699F2AB}" dt="2026-02-25T09:21:58.921" v="561" actId="27636"/>
          <ac:spMkLst>
            <pc:docMk/>
            <pc:sldMk cId="2243597258" sldId="1510"/>
            <ac:spMk id="3" creationId="{1504A3FF-6503-2F8C-44B8-27390694DC69}"/>
          </ac:spMkLst>
        </pc:spChg>
      </pc:sldChg>
      <pc:sldChg chg="add">
        <pc:chgData name="Alice Hartigan" userId="7fabb663-cf0f-497d-83ab-e063a9e9798d" providerId="ADAL" clId="{827A374F-5BAA-4F3C-816A-46CF6699F2AB}" dt="2026-02-25T09:21:58.855" v="555"/>
        <pc:sldMkLst>
          <pc:docMk/>
          <pc:sldMk cId="3045691157" sldId="1511"/>
        </pc:sldMkLst>
      </pc:sldChg>
      <pc:sldChg chg="add">
        <pc:chgData name="Alice Hartigan" userId="7fabb663-cf0f-497d-83ab-e063a9e9798d" providerId="ADAL" clId="{827A374F-5BAA-4F3C-816A-46CF6699F2AB}" dt="2026-02-25T09:21:58.855" v="555"/>
        <pc:sldMkLst>
          <pc:docMk/>
          <pc:sldMk cId="3938118803" sldId="1514"/>
        </pc:sldMkLst>
      </pc:sldChg>
      <pc:sldChg chg="add">
        <pc:chgData name="Alice Hartigan" userId="7fabb663-cf0f-497d-83ab-e063a9e9798d" providerId="ADAL" clId="{827A374F-5BAA-4F3C-816A-46CF6699F2AB}" dt="2026-02-25T09:21:58.855" v="555"/>
        <pc:sldMkLst>
          <pc:docMk/>
          <pc:sldMk cId="950953808" sldId="1515"/>
        </pc:sldMkLst>
      </pc:sldChg>
      <pc:sldChg chg="add">
        <pc:chgData name="Alice Hartigan" userId="7fabb663-cf0f-497d-83ab-e063a9e9798d" providerId="ADAL" clId="{827A374F-5BAA-4F3C-816A-46CF6699F2AB}" dt="2026-02-25T09:21:58.855" v="555"/>
        <pc:sldMkLst>
          <pc:docMk/>
          <pc:sldMk cId="957711992" sldId="1516"/>
        </pc:sldMkLst>
      </pc:sldChg>
      <pc:sldChg chg="modSp add mod">
        <pc:chgData name="Alice Hartigan" userId="7fabb663-cf0f-497d-83ab-e063a9e9798d" providerId="ADAL" clId="{827A374F-5BAA-4F3C-816A-46CF6699F2AB}" dt="2026-02-25T09:21:58.906" v="558" actId="27636"/>
        <pc:sldMkLst>
          <pc:docMk/>
          <pc:sldMk cId="1062373213" sldId="1517"/>
        </pc:sldMkLst>
        <pc:spChg chg="mod">
          <ac:chgData name="Alice Hartigan" userId="7fabb663-cf0f-497d-83ab-e063a9e9798d" providerId="ADAL" clId="{827A374F-5BAA-4F3C-816A-46CF6699F2AB}" dt="2026-02-25T09:21:58.906" v="558" actId="27636"/>
          <ac:spMkLst>
            <pc:docMk/>
            <pc:sldMk cId="1062373213" sldId="1517"/>
            <ac:spMk id="11" creationId="{13B5898F-5AF9-2F03-10AA-5BFB371B6BB8}"/>
          </ac:spMkLst>
        </pc:spChg>
      </pc:sldChg>
      <pc:sldChg chg="add">
        <pc:chgData name="Alice Hartigan" userId="7fabb663-cf0f-497d-83ab-e063a9e9798d" providerId="ADAL" clId="{827A374F-5BAA-4F3C-816A-46CF6699F2AB}" dt="2026-02-25T09:21:58.855" v="555"/>
        <pc:sldMkLst>
          <pc:docMk/>
          <pc:sldMk cId="2697063275" sldId="1518"/>
        </pc:sldMkLst>
      </pc:sldChg>
      <pc:sldChg chg="add">
        <pc:chgData name="Alice Hartigan" userId="7fabb663-cf0f-497d-83ab-e063a9e9798d" providerId="ADAL" clId="{827A374F-5BAA-4F3C-816A-46CF6699F2AB}" dt="2026-02-25T09:21:58.855" v="555"/>
        <pc:sldMkLst>
          <pc:docMk/>
          <pc:sldMk cId="2702506017" sldId="1519"/>
        </pc:sldMkLst>
      </pc:sldChg>
      <pc:sldChg chg="add">
        <pc:chgData name="Alice Hartigan" userId="7fabb663-cf0f-497d-83ab-e063a9e9798d" providerId="ADAL" clId="{827A374F-5BAA-4F3C-816A-46CF6699F2AB}" dt="2026-02-25T09:21:58.855" v="555"/>
        <pc:sldMkLst>
          <pc:docMk/>
          <pc:sldMk cId="753167391" sldId="1520"/>
        </pc:sldMkLst>
      </pc:sldChg>
      <pc:sldChg chg="add">
        <pc:chgData name="Alice Hartigan" userId="7fabb663-cf0f-497d-83ab-e063a9e9798d" providerId="ADAL" clId="{827A374F-5BAA-4F3C-816A-46CF6699F2AB}" dt="2026-02-25T09:21:58.855" v="555"/>
        <pc:sldMkLst>
          <pc:docMk/>
          <pc:sldMk cId="3558061223" sldId="1521"/>
        </pc:sldMkLst>
      </pc:sldChg>
      <pc:sldChg chg="add">
        <pc:chgData name="Alice Hartigan" userId="7fabb663-cf0f-497d-83ab-e063a9e9798d" providerId="ADAL" clId="{827A374F-5BAA-4F3C-816A-46CF6699F2AB}" dt="2026-02-25T09:21:58.855" v="555"/>
        <pc:sldMkLst>
          <pc:docMk/>
          <pc:sldMk cId="3328631910" sldId="1522"/>
        </pc:sldMkLst>
      </pc:sldChg>
      <pc:sldChg chg="modSp add mod">
        <pc:chgData name="Alice Hartigan" userId="7fabb663-cf0f-497d-83ab-e063a9e9798d" providerId="ADAL" clId="{827A374F-5BAA-4F3C-816A-46CF6699F2AB}" dt="2026-02-25T09:21:58.897" v="557" actId="27636"/>
        <pc:sldMkLst>
          <pc:docMk/>
          <pc:sldMk cId="2720061452" sldId="1523"/>
        </pc:sldMkLst>
        <pc:spChg chg="mod">
          <ac:chgData name="Alice Hartigan" userId="7fabb663-cf0f-497d-83ab-e063a9e9798d" providerId="ADAL" clId="{827A374F-5BAA-4F3C-816A-46CF6699F2AB}" dt="2026-02-25T09:21:58.893" v="556" actId="27636"/>
          <ac:spMkLst>
            <pc:docMk/>
            <pc:sldMk cId="2720061452" sldId="1523"/>
            <ac:spMk id="2" creationId="{ECC4B316-2B9E-6577-B37E-E88DFBF55162}"/>
          </ac:spMkLst>
        </pc:spChg>
        <pc:spChg chg="mod">
          <ac:chgData name="Alice Hartigan" userId="7fabb663-cf0f-497d-83ab-e063a9e9798d" providerId="ADAL" clId="{827A374F-5BAA-4F3C-816A-46CF6699F2AB}" dt="2026-02-25T09:21:58.897" v="557" actId="27636"/>
          <ac:spMkLst>
            <pc:docMk/>
            <pc:sldMk cId="2720061452" sldId="1523"/>
            <ac:spMk id="3" creationId="{F94C3062-FBFD-5F43-FF7C-1A736FABE350}"/>
          </ac:spMkLst>
        </pc:spChg>
      </pc:sldChg>
      <pc:sldChg chg="add">
        <pc:chgData name="Alice Hartigan" userId="7fabb663-cf0f-497d-83ab-e063a9e9798d" providerId="ADAL" clId="{827A374F-5BAA-4F3C-816A-46CF6699F2AB}" dt="2026-02-25T09:21:58.855" v="555"/>
        <pc:sldMkLst>
          <pc:docMk/>
          <pc:sldMk cId="1997411302" sldId="1524"/>
        </pc:sldMkLst>
      </pc:sldChg>
      <pc:sldChg chg="modSp add mod">
        <pc:chgData name="Alice Hartigan" userId="7fabb663-cf0f-497d-83ab-e063a9e9798d" providerId="ADAL" clId="{827A374F-5BAA-4F3C-816A-46CF6699F2AB}" dt="2026-02-25T09:26:35.060" v="619" actId="1076"/>
        <pc:sldMkLst>
          <pc:docMk/>
          <pc:sldMk cId="3746115134" sldId="1525"/>
        </pc:sldMkLst>
        <pc:cxnChg chg="mod">
          <ac:chgData name="Alice Hartigan" userId="7fabb663-cf0f-497d-83ab-e063a9e9798d" providerId="ADAL" clId="{827A374F-5BAA-4F3C-816A-46CF6699F2AB}" dt="2026-02-25T09:26:35.060" v="619" actId="1076"/>
          <ac:cxnSpMkLst>
            <pc:docMk/>
            <pc:sldMk cId="3746115134" sldId="1525"/>
            <ac:cxnSpMk id="4" creationId="{990C361B-FCF6-FE2F-7985-5E9126469E3F}"/>
          </ac:cxnSpMkLst>
        </pc:cxnChg>
      </pc:sldChg>
      <pc:sldChg chg="modSp add mod">
        <pc:chgData name="Alice Hartigan" userId="7fabb663-cf0f-497d-83ab-e063a9e9798d" providerId="ADAL" clId="{827A374F-5BAA-4F3C-816A-46CF6699F2AB}" dt="2026-02-26T12:13:14.635" v="1655" actId="313"/>
        <pc:sldMkLst>
          <pc:docMk/>
          <pc:sldMk cId="3615130794" sldId="1526"/>
        </pc:sldMkLst>
        <pc:spChg chg="mod">
          <ac:chgData name="Alice Hartigan" userId="7fabb663-cf0f-497d-83ab-e063a9e9798d" providerId="ADAL" clId="{827A374F-5BAA-4F3C-816A-46CF6699F2AB}" dt="2026-02-26T12:13:14.635" v="1655" actId="313"/>
          <ac:spMkLst>
            <pc:docMk/>
            <pc:sldMk cId="3615130794" sldId="1526"/>
            <ac:spMk id="3" creationId="{200BB0E4-E980-F69B-F24B-8D1862092A72}"/>
          </ac:spMkLst>
        </pc:spChg>
      </pc:sldChg>
      <pc:sldChg chg="add">
        <pc:chgData name="Alice Hartigan" userId="7fabb663-cf0f-497d-83ab-e063a9e9798d" providerId="ADAL" clId="{827A374F-5BAA-4F3C-816A-46CF6699F2AB}" dt="2026-02-25T09:21:58.855" v="555"/>
        <pc:sldMkLst>
          <pc:docMk/>
          <pc:sldMk cId="2852151358" sldId="1527"/>
        </pc:sldMkLst>
      </pc:sldChg>
      <pc:sldChg chg="add">
        <pc:chgData name="Alice Hartigan" userId="7fabb663-cf0f-497d-83ab-e063a9e9798d" providerId="ADAL" clId="{827A374F-5BAA-4F3C-816A-46CF6699F2AB}" dt="2026-02-25T09:21:58.855" v="555"/>
        <pc:sldMkLst>
          <pc:docMk/>
          <pc:sldMk cId="2482328147" sldId="1528"/>
        </pc:sldMkLst>
      </pc:sldChg>
      <pc:sldChg chg="modSp add mod">
        <pc:chgData name="Alice Hartigan" userId="7fabb663-cf0f-497d-83ab-e063a9e9798d" providerId="ADAL" clId="{827A374F-5BAA-4F3C-816A-46CF6699F2AB}" dt="2026-02-25T09:21:58.917" v="560" actId="27636"/>
        <pc:sldMkLst>
          <pc:docMk/>
          <pc:sldMk cId="633139431" sldId="1529"/>
        </pc:sldMkLst>
        <pc:spChg chg="mod">
          <ac:chgData name="Alice Hartigan" userId="7fabb663-cf0f-497d-83ab-e063a9e9798d" providerId="ADAL" clId="{827A374F-5BAA-4F3C-816A-46CF6699F2AB}" dt="2026-02-25T09:21:58.917" v="560" actId="27636"/>
          <ac:spMkLst>
            <pc:docMk/>
            <pc:sldMk cId="633139431" sldId="1529"/>
            <ac:spMk id="3" creationId="{806ECE9F-D2C8-23BE-A71A-33E759F59AAD}"/>
          </ac:spMkLst>
        </pc:spChg>
      </pc:sldChg>
      <pc:sldChg chg="add">
        <pc:chgData name="Alice Hartigan" userId="7fabb663-cf0f-497d-83ab-e063a9e9798d" providerId="ADAL" clId="{827A374F-5BAA-4F3C-816A-46CF6699F2AB}" dt="2026-02-25T09:21:58.855" v="555"/>
        <pc:sldMkLst>
          <pc:docMk/>
          <pc:sldMk cId="2884114863" sldId="1530"/>
        </pc:sldMkLst>
      </pc:sldChg>
      <pc:sldChg chg="add">
        <pc:chgData name="Alice Hartigan" userId="7fabb663-cf0f-497d-83ab-e063a9e9798d" providerId="ADAL" clId="{827A374F-5BAA-4F3C-816A-46CF6699F2AB}" dt="2026-02-25T09:21:58.855" v="555"/>
        <pc:sldMkLst>
          <pc:docMk/>
          <pc:sldMk cId="2956114633" sldId="1531"/>
        </pc:sldMkLst>
      </pc:sldChg>
      <pc:sldChg chg="add del setBg">
        <pc:chgData name="Alice Hartigan" userId="7fabb663-cf0f-497d-83ab-e063a9e9798d" providerId="ADAL" clId="{827A374F-5BAA-4F3C-816A-46CF6699F2AB}" dt="2026-02-25T10:20:44.619" v="646"/>
        <pc:sldMkLst>
          <pc:docMk/>
          <pc:sldMk cId="0" sldId="1533"/>
        </pc:sldMkLst>
      </pc:sldChg>
      <pc:sldChg chg="addSp delSp modSp add mod ord">
        <pc:chgData name="Alice Hartigan" userId="7fabb663-cf0f-497d-83ab-e063a9e9798d" providerId="ADAL" clId="{827A374F-5BAA-4F3C-816A-46CF6699F2AB}" dt="2026-02-27T12:42:49.848" v="1734" actId="1076"/>
        <pc:sldMkLst>
          <pc:docMk/>
          <pc:sldMk cId="310025654" sldId="1534"/>
        </pc:sldMkLst>
        <pc:spChg chg="mod">
          <ac:chgData name="Alice Hartigan" userId="7fabb663-cf0f-497d-83ab-e063a9e9798d" providerId="ADAL" clId="{827A374F-5BAA-4F3C-816A-46CF6699F2AB}" dt="2026-02-26T12:10:35.371" v="1649" actId="20577"/>
          <ac:spMkLst>
            <pc:docMk/>
            <pc:sldMk cId="310025654" sldId="1534"/>
            <ac:spMk id="4" creationId="{22A9EA7A-BC8E-164D-FFC1-9C77BFF71F24}"/>
          </ac:spMkLst>
        </pc:spChg>
        <pc:spChg chg="del mod">
          <ac:chgData name="Alice Hartigan" userId="7fabb663-cf0f-497d-83ab-e063a9e9798d" providerId="ADAL" clId="{827A374F-5BAA-4F3C-816A-46CF6699F2AB}" dt="2026-02-26T11:32:46.078" v="725" actId="478"/>
          <ac:spMkLst>
            <pc:docMk/>
            <pc:sldMk cId="310025654" sldId="1534"/>
            <ac:spMk id="6" creationId="{9EF31283-FD7A-8872-719C-86602D2DF58D}"/>
          </ac:spMkLst>
        </pc:spChg>
        <pc:spChg chg="add mod ord">
          <ac:chgData name="Alice Hartigan" userId="7fabb663-cf0f-497d-83ab-e063a9e9798d" providerId="ADAL" clId="{827A374F-5BAA-4F3C-816A-46CF6699F2AB}" dt="2026-02-27T12:42:49.848" v="1734" actId="1076"/>
          <ac:spMkLst>
            <pc:docMk/>
            <pc:sldMk cId="310025654" sldId="1534"/>
            <ac:spMk id="7" creationId="{34365496-1C1F-9578-9C4E-50B9FFDD22DD}"/>
          </ac:spMkLst>
        </pc:spChg>
        <pc:spChg chg="add mod">
          <ac:chgData name="Alice Hartigan" userId="7fabb663-cf0f-497d-83ab-e063a9e9798d" providerId="ADAL" clId="{827A374F-5BAA-4F3C-816A-46CF6699F2AB}" dt="2026-02-26T11:34:27.510" v="756" actId="1076"/>
          <ac:spMkLst>
            <pc:docMk/>
            <pc:sldMk cId="310025654" sldId="1534"/>
            <ac:spMk id="9" creationId="{7D101C0F-C164-B2E8-E8D7-49A0C0504E9E}"/>
          </ac:spMkLst>
        </pc:spChg>
        <pc:picChg chg="add del mod">
          <ac:chgData name="Alice Hartigan" userId="7fabb663-cf0f-497d-83ab-e063a9e9798d" providerId="ADAL" clId="{827A374F-5BAA-4F3C-816A-46CF6699F2AB}" dt="2026-02-26T12:10:12.328" v="1618" actId="962"/>
          <ac:picMkLst>
            <pc:docMk/>
            <pc:sldMk cId="310025654" sldId="1534"/>
            <ac:picMk id="2" creationId="{205F1926-5ECF-446B-B132-AA79BB61AC78}"/>
          </ac:picMkLst>
        </pc:picChg>
        <pc:picChg chg="mod">
          <ac:chgData name="Alice Hartigan" userId="7fabb663-cf0f-497d-83ab-e063a9e9798d" providerId="ADAL" clId="{827A374F-5BAA-4F3C-816A-46CF6699F2AB}" dt="2026-02-26T11:34:24.005" v="755" actId="1076"/>
          <ac:picMkLst>
            <pc:docMk/>
            <pc:sldMk cId="310025654" sldId="1534"/>
            <ac:picMk id="3" creationId="{FCD5776F-15B2-B1F3-A9C9-E256FBC81E0D}"/>
          </ac:picMkLst>
        </pc:picChg>
        <pc:picChg chg="mod">
          <ac:chgData name="Alice Hartigan" userId="7fabb663-cf0f-497d-83ab-e063a9e9798d" providerId="ADAL" clId="{827A374F-5BAA-4F3C-816A-46CF6699F2AB}" dt="2026-02-26T12:00:40.185" v="1134" actId="962"/>
          <ac:picMkLst>
            <pc:docMk/>
            <pc:sldMk cId="310025654" sldId="1534"/>
            <ac:picMk id="8" creationId="{8D520C43-BA9C-9554-A2BE-AE93BC13E3E9}"/>
          </ac:picMkLst>
        </pc:picChg>
        <pc:picChg chg="add del mod">
          <ac:chgData name="Alice Hartigan" userId="7fabb663-cf0f-497d-83ab-e063a9e9798d" providerId="ADAL" clId="{827A374F-5BAA-4F3C-816A-46CF6699F2AB}" dt="2026-02-26T12:10:16.622" v="1619" actId="962"/>
          <ac:picMkLst>
            <pc:docMk/>
            <pc:sldMk cId="310025654" sldId="1534"/>
            <ac:picMk id="10" creationId="{B51F2A29-9A16-4916-18BC-4CBEF79242A1}"/>
          </ac:picMkLst>
        </pc:picChg>
        <pc:picChg chg="mod">
          <ac:chgData name="Alice Hartigan" userId="7fabb663-cf0f-497d-83ab-e063a9e9798d" providerId="ADAL" clId="{827A374F-5BAA-4F3C-816A-46CF6699F2AB}" dt="2026-02-26T12:01:07.484" v="1138" actId="962"/>
          <ac:picMkLst>
            <pc:docMk/>
            <pc:sldMk cId="310025654" sldId="1534"/>
            <ac:picMk id="11" creationId="{0B635372-6054-3789-59A7-5557958519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E436C-BE97-4092-B931-84A712E4DDE0}" type="datetimeFigureOut">
              <a:rPr lang="en-GB" smtClean="0"/>
              <a:t>27/02/2026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5AA98-17A2-4A4C-8E3C-2A6887531B10}" type="slidenum">
              <a:rPr lang="en-GB" smtClean="0"/>
              <a:t>‹#›</a:t>
            </a:fld>
            <a:endParaRPr lang="en-GB" dirty="0"/>
          </a:p>
        </p:txBody>
      </p:sp>
    </p:spTree>
    <p:extLst>
      <p:ext uri="{BB962C8B-B14F-4D97-AF65-F5344CB8AC3E}">
        <p14:creationId xmlns:p14="http://schemas.microsoft.com/office/powerpoint/2010/main" val="72260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Opening speeches </a:t>
            </a:r>
          </a:p>
        </p:txBody>
      </p:sp>
      <p:sp>
        <p:nvSpPr>
          <p:cNvPr id="4" name="Slide Number Placeholder 3"/>
          <p:cNvSpPr>
            <a:spLocks noGrp="1"/>
          </p:cNvSpPr>
          <p:nvPr>
            <p:ph type="sldNum" sz="quarter" idx="5"/>
          </p:nvPr>
        </p:nvSpPr>
        <p:spPr/>
        <p:txBody>
          <a:bodyPr/>
          <a:lstStyle/>
          <a:p>
            <a:fld id="{A2F5AA98-17A2-4A4C-8E3C-2A6887531B10}" type="slidenum">
              <a:rPr lang="en-GB" smtClean="0"/>
              <a:t>1</a:t>
            </a:fld>
            <a:endParaRPr lang="en-GB" dirty="0"/>
          </a:p>
        </p:txBody>
      </p:sp>
    </p:spTree>
    <p:extLst>
      <p:ext uri="{BB962C8B-B14F-4D97-AF65-F5344CB8AC3E}">
        <p14:creationId xmlns:p14="http://schemas.microsoft.com/office/powerpoint/2010/main" val="337169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D3C9A438-4575-4074-90FC-70D00BB6CE7D}"/>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60015426-F96C-D17D-0EF4-3D12C57F1B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FEDEB497-FA6A-97F7-5ACA-9CF1B44F1A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6516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DF070FD7-B443-EF3C-913C-FE346B092C51}"/>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AD71E047-B225-A996-7A45-AF009CEA92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130A8BC3-0905-6DEB-E84F-BB3695F473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70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61B1029-E98A-F956-20C3-694A3C11B1AA}"/>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66579028-CCB5-A029-339E-3D3FA54089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0539310A-4DBD-8F8C-5083-E405C72160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975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17029B2E-63BF-279A-54C4-061996217947}"/>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3B594A85-520A-961E-4929-B4FF2E222B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AF94D2A7-277C-80C3-73DF-31B73D4C89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6085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CB45F947-53BD-598E-9CEE-771972129D62}"/>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0C4CE69B-B642-EF85-07FA-652D057243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1E46FB63-40D9-3C48-649B-C7B3BBD9CB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6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CAC83478-65A4-874C-0C3B-6F36B5DFE414}"/>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38F4C4D5-2435-8BBC-1983-95D2FB9B1D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2200214A-6CF1-0CF7-6B9A-25B9C4AA9B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533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2789796-2A71-461A-9BD3-6669EA38BFD9}"/>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E5D25BD4-B5F6-18BE-3264-29D67F2892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51F27E91-8F98-ADBB-5683-F70442B67E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2222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6E1C740D-82B0-AFCD-A3D9-3312E9A8C6D3}"/>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A37FDD1E-C886-B194-000F-F866F0727B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C6047C94-9E3D-1BD5-3C4C-4563D2E9FD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031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2BEED8D5-F348-3298-A3ED-CFC1F8DC98F6}"/>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4A7021BD-785B-A2C5-3F36-E4FE9F394C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EB4DECAA-6DC5-07C4-91DD-3E9E30A714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075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3547D4D-C1F6-DBA3-43D8-A28405D83405}"/>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561D10DD-3233-5CC4-7A8C-F69D6B8BB2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58580641-567E-2B86-D1EB-CF9A69C4EE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244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AH to run through Agenda</a:t>
            </a:r>
          </a:p>
        </p:txBody>
      </p:sp>
      <p:sp>
        <p:nvSpPr>
          <p:cNvPr id="4" name="Slide Number Placeholder 3"/>
          <p:cNvSpPr>
            <a:spLocks noGrp="1"/>
          </p:cNvSpPr>
          <p:nvPr>
            <p:ph type="sldNum" sz="quarter" idx="5"/>
          </p:nvPr>
        </p:nvSpPr>
        <p:spPr/>
        <p:txBody>
          <a:bodyPr/>
          <a:lstStyle/>
          <a:p>
            <a:fld id="{A2F5AA98-17A2-4A4C-8E3C-2A6887531B10}" type="slidenum">
              <a:rPr lang="en-GB" smtClean="0"/>
              <a:t>2</a:t>
            </a:fld>
            <a:endParaRPr lang="en-GB" dirty="0"/>
          </a:p>
        </p:txBody>
      </p:sp>
    </p:spTree>
    <p:extLst>
      <p:ext uri="{BB962C8B-B14F-4D97-AF65-F5344CB8AC3E}">
        <p14:creationId xmlns:p14="http://schemas.microsoft.com/office/powerpoint/2010/main" val="27677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4087E8F5-6C4C-9367-16CD-736889A6495B}"/>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664B1925-1E66-AB8A-3ADD-16BAE5607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53ADEC87-1F03-1B9C-F747-7D42AC4259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8418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A4B2D553-CA83-AD10-8FC8-CB7A11C30E76}"/>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76569EF4-EC05-9CEC-2653-6FA67EB474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CEB3139B-1489-83C0-BFE6-E43A421472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478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FBA0B3A-356D-7C31-703C-9BC291FCCDEC}"/>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C8BBE240-8648-9589-6096-D438F6476B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22098D58-2713-CF71-E608-5B858111A9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583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A792C98-EC4A-FDD5-4D4E-A8E16A744D28}"/>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9ACD3F4D-B7F1-09FB-E19C-34872747CD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F8DAE2EB-2CA4-FA28-9ECB-1A547250A8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994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362780CB-04C7-EF68-C9DD-56B00A733A99}"/>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9F24DE27-9051-0D75-3290-DCE7070C74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ABCAB8A6-6D3C-3940-6038-53EC6C1873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6318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CDFAB947-7B98-C080-7893-2660AD8E45EE}"/>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BFB92A45-17C1-E19D-288D-6186592E55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14B73EC4-1F0D-F143-B92D-ECB86EDBE3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1079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D6E77B2D-4E10-923E-73EF-988A438EBCEE}"/>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3E619E15-BDA6-AD2C-460B-E3B84970C0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DF10FC62-0FFB-A8CD-2B5D-8B0812D520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7799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0E24AF4-8E4E-60A6-D08C-E3D3ECC542CB}"/>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B85E9244-8C6B-0009-0B84-7B5CF9DFCD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E7C4161D-CF1C-B98A-9490-F7453FE8F3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961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48BB84AB-8BE3-EEED-8DD4-6D04390109AA}"/>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53D21246-63C5-0FA6-5D5F-3E76C47454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D950F0D2-C3F1-2D1D-3229-5200FFE40D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064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891EA28A-C081-80E5-319F-E15D98495C79}"/>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0A2B5300-E3B1-C86B-827F-483A96B94E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E3C8CE58-3122-C93D-4C44-8CBE00BD92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818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about Slido </a:t>
            </a:r>
          </a:p>
        </p:txBody>
      </p:sp>
      <p:sp>
        <p:nvSpPr>
          <p:cNvPr id="4" name="Slide Number Placeholder 3"/>
          <p:cNvSpPr>
            <a:spLocks noGrp="1"/>
          </p:cNvSpPr>
          <p:nvPr>
            <p:ph type="sldNum" sz="quarter" idx="5"/>
          </p:nvPr>
        </p:nvSpPr>
        <p:spPr/>
        <p:txBody>
          <a:bodyPr/>
          <a:lstStyle/>
          <a:p>
            <a:fld id="{A2F5AA98-17A2-4A4C-8E3C-2A6887531B10}" type="slidenum">
              <a:rPr lang="en-GB" smtClean="0"/>
              <a:t>3</a:t>
            </a:fld>
            <a:endParaRPr lang="en-GB" dirty="0"/>
          </a:p>
        </p:txBody>
      </p:sp>
    </p:spTree>
    <p:extLst>
      <p:ext uri="{BB962C8B-B14F-4D97-AF65-F5344CB8AC3E}">
        <p14:creationId xmlns:p14="http://schemas.microsoft.com/office/powerpoint/2010/main" val="385825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D4E63A22-51EC-FD43-FF02-43DF320B025E}"/>
            </a:ext>
          </a:extLst>
        </p:cNvPr>
        <p:cNvGrpSpPr/>
        <p:nvPr/>
      </p:nvGrpSpPr>
      <p:grpSpPr>
        <a:xfrm>
          <a:off x="0" y="0"/>
          <a:ext cx="0" cy="0"/>
          <a:chOff x="0" y="0"/>
          <a:chExt cx="0" cy="0"/>
        </a:xfrm>
      </p:grpSpPr>
      <p:sp>
        <p:nvSpPr>
          <p:cNvPr id="48" name="Google Shape;48;g35f391192_00:notes">
            <a:extLst>
              <a:ext uri="{FF2B5EF4-FFF2-40B4-BE49-F238E27FC236}">
                <a16:creationId xmlns:a16="http://schemas.microsoft.com/office/drawing/2014/main" id="{E4514082-7B13-9B21-D5AC-01F0FBB2C8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49" name="Google Shape;49;g35f391192_00:notes">
            <a:extLst>
              <a:ext uri="{FF2B5EF4-FFF2-40B4-BE49-F238E27FC236}">
                <a16:creationId xmlns:a16="http://schemas.microsoft.com/office/drawing/2014/main" id="{868D1204-4EA4-2816-9A8B-EECF9794EA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GB" dirty="0"/>
              <a:t>Relevant past work examples</a:t>
            </a:r>
          </a:p>
          <a:p>
            <a:pPr>
              <a:buFont typeface="Arial" panose="020B0604020202020204" pitchFamily="34" charset="0"/>
              <a:buChar char="•"/>
            </a:pPr>
            <a:r>
              <a:rPr lang="en-GB" dirty="0"/>
              <a:t>WCAG/UX expertise</a:t>
            </a:r>
          </a:p>
          <a:p>
            <a:pPr>
              <a:buFont typeface="Arial" panose="020B0604020202020204" pitchFamily="34" charset="0"/>
              <a:buChar char="•"/>
            </a:pPr>
            <a:r>
              <a:rPr lang="en-GB" dirty="0"/>
              <a:t>Commitment to accessibility, inclusion &amp; innovation</a:t>
            </a:r>
          </a:p>
          <a:p>
            <a:pPr>
              <a:buFont typeface="Arial" panose="020B0604020202020204" pitchFamily="34" charset="0"/>
              <a:buChar char="•"/>
            </a:pPr>
            <a:r>
              <a:rPr lang="en-GB" dirty="0"/>
              <a:t>Closing statement: “We don’t just build platforms—we help shape cultures.”</a:t>
            </a:r>
          </a:p>
        </p:txBody>
      </p:sp>
    </p:spTree>
    <p:extLst>
      <p:ext uri="{BB962C8B-B14F-4D97-AF65-F5344CB8AC3E}">
        <p14:creationId xmlns:p14="http://schemas.microsoft.com/office/powerpoint/2010/main" val="1015500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07000"/>
              </a:lnSpc>
              <a:spcAft>
                <a:spcPts val="800"/>
              </a:spcAft>
            </a:pPr>
            <a:r>
              <a:rPr lang="en-IE" sz="1200" kern="100" dirty="0">
                <a:effectLst/>
                <a:latin typeface="Calibri" panose="020F0502020204030204" pitchFamily="34" charset="0"/>
                <a:ea typeface="Calibri" panose="020F0502020204030204" pitchFamily="34" charset="0"/>
                <a:cs typeface="Times New Roman" panose="02020603050405020304" pitchFamily="18" charset="0"/>
              </a:rPr>
              <a:t>DR</a:t>
            </a:r>
          </a:p>
          <a:p>
            <a:endParaRPr lang="en-IE" dirty="0"/>
          </a:p>
        </p:txBody>
      </p:sp>
      <p:sp>
        <p:nvSpPr>
          <p:cNvPr id="4" name="Slide Number Placeholder 3"/>
          <p:cNvSpPr>
            <a:spLocks noGrp="1"/>
          </p:cNvSpPr>
          <p:nvPr>
            <p:ph type="sldNum" sz="quarter" idx="5"/>
          </p:nvPr>
        </p:nvSpPr>
        <p:spPr/>
        <p:txBody>
          <a:bodyPr/>
          <a:lstStyle/>
          <a:p>
            <a:fld id="{5CAB04BF-B888-42F9-AD19-976E98132B87}" type="slidenum">
              <a:rPr lang="en-GB" smtClean="0"/>
              <a:t>33</a:t>
            </a:fld>
            <a:endParaRPr lang="en-GB" dirty="0"/>
          </a:p>
        </p:txBody>
      </p:sp>
    </p:spTree>
    <p:extLst>
      <p:ext uri="{BB962C8B-B14F-4D97-AF65-F5344CB8AC3E}">
        <p14:creationId xmlns:p14="http://schemas.microsoft.com/office/powerpoint/2010/main" val="3512307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B89AB5-F93B-4B1A-9A4F-6895399231A5}" type="slidenum">
              <a:rPr lang="en-IE" smtClean="0"/>
              <a:t>34</a:t>
            </a:fld>
            <a:endParaRPr lang="en-IE" dirty="0"/>
          </a:p>
        </p:txBody>
      </p:sp>
    </p:spTree>
    <p:extLst>
      <p:ext uri="{BB962C8B-B14F-4D97-AF65-F5344CB8AC3E}">
        <p14:creationId xmlns:p14="http://schemas.microsoft.com/office/powerpoint/2010/main" val="2400257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B89AB5-F93B-4B1A-9A4F-6895399231A5}" type="slidenum">
              <a:rPr lang="en-IE" smtClean="0"/>
              <a:t>35</a:t>
            </a:fld>
            <a:endParaRPr lang="en-IE" dirty="0"/>
          </a:p>
        </p:txBody>
      </p:sp>
    </p:spTree>
    <p:extLst>
      <p:ext uri="{BB962C8B-B14F-4D97-AF65-F5344CB8AC3E}">
        <p14:creationId xmlns:p14="http://schemas.microsoft.com/office/powerpoint/2010/main" val="1231936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B89AB5-F93B-4B1A-9A4F-6895399231A5}" type="slidenum">
              <a:rPr lang="en-IE" smtClean="0"/>
              <a:t>38</a:t>
            </a:fld>
            <a:endParaRPr lang="en-IE" dirty="0"/>
          </a:p>
        </p:txBody>
      </p:sp>
    </p:spTree>
    <p:extLst>
      <p:ext uri="{BB962C8B-B14F-4D97-AF65-F5344CB8AC3E}">
        <p14:creationId xmlns:p14="http://schemas.microsoft.com/office/powerpoint/2010/main" val="1420983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1A46-77C4-8351-2E88-CFAA58B4B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8443D-6C92-E753-0CDE-6C2D6C025238}"/>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18B878C0-8E30-CDE2-E555-C3F0CC128A72}"/>
              </a:ext>
            </a:extLst>
          </p:cNvPr>
          <p:cNvSpPr>
            <a:spLocks noGrp="1"/>
          </p:cNvSpPr>
          <p:nvPr>
            <p:ph type="body" idx="1"/>
          </p:nvPr>
        </p:nvSpPr>
        <p:spPr/>
        <p:txBody>
          <a:bodyPr/>
          <a:lstStyle/>
          <a:p>
            <a:r>
              <a:rPr lang="en-IE" dirty="0"/>
              <a:t>AB - So what is WIDE and how was it developed?</a:t>
            </a:r>
          </a:p>
        </p:txBody>
      </p:sp>
      <p:sp>
        <p:nvSpPr>
          <p:cNvPr id="4" name="Slide Number Placeholder 3">
            <a:extLst>
              <a:ext uri="{FF2B5EF4-FFF2-40B4-BE49-F238E27FC236}">
                <a16:creationId xmlns:a16="http://schemas.microsoft.com/office/drawing/2014/main" id="{BACD244F-E9A1-6CBA-FD4A-621E39C97024}"/>
              </a:ext>
            </a:extLst>
          </p:cNvPr>
          <p:cNvSpPr>
            <a:spLocks noGrp="1"/>
          </p:cNvSpPr>
          <p:nvPr>
            <p:ph type="sldNum" sz="quarter" idx="5"/>
          </p:nvPr>
        </p:nvSpPr>
        <p:spPr/>
        <p:txBody>
          <a:bodyPr/>
          <a:lstStyle/>
          <a:p>
            <a:fld id="{5CAB04BF-B888-42F9-AD19-976E98132B87}" type="slidenum">
              <a:rPr lang="en-GB" smtClean="0"/>
              <a:t>39</a:t>
            </a:fld>
            <a:endParaRPr lang="en-GB" dirty="0"/>
          </a:p>
        </p:txBody>
      </p:sp>
    </p:spTree>
    <p:extLst>
      <p:ext uri="{BB962C8B-B14F-4D97-AF65-F5344CB8AC3E}">
        <p14:creationId xmlns:p14="http://schemas.microsoft.com/office/powerpoint/2010/main" val="1226828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CAB04BF-B888-42F9-AD19-976E98132B87}" type="slidenum">
              <a:rPr lang="en-GB" smtClean="0"/>
              <a:t>40</a:t>
            </a:fld>
            <a:endParaRPr lang="en-GB" dirty="0"/>
          </a:p>
        </p:txBody>
      </p:sp>
    </p:spTree>
    <p:extLst>
      <p:ext uri="{BB962C8B-B14F-4D97-AF65-F5344CB8AC3E}">
        <p14:creationId xmlns:p14="http://schemas.microsoft.com/office/powerpoint/2010/main" val="3222262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2D43-BA77-CE88-88F8-E97AC557C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A17A4-2C42-1A05-508A-A6B1DBA69146}"/>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FAC59FE6-EE71-F771-A2DD-FCD474D4C9C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0ABA45D-089E-CAAA-0EF5-0B8FA17C18BF}"/>
              </a:ext>
            </a:extLst>
          </p:cNvPr>
          <p:cNvSpPr>
            <a:spLocks noGrp="1"/>
          </p:cNvSpPr>
          <p:nvPr>
            <p:ph type="sldNum" sz="quarter" idx="5"/>
          </p:nvPr>
        </p:nvSpPr>
        <p:spPr/>
        <p:txBody>
          <a:bodyPr/>
          <a:lstStyle/>
          <a:p>
            <a:fld id="{71B89AB5-F93B-4B1A-9A4F-6895399231A5}" type="slidenum">
              <a:rPr lang="en-IE" smtClean="0"/>
              <a:t>41</a:t>
            </a:fld>
            <a:endParaRPr lang="en-IE" dirty="0"/>
          </a:p>
        </p:txBody>
      </p:sp>
    </p:spTree>
    <p:extLst>
      <p:ext uri="{BB962C8B-B14F-4D97-AF65-F5344CB8AC3E}">
        <p14:creationId xmlns:p14="http://schemas.microsoft.com/office/powerpoint/2010/main" val="271284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AB - So what does the platform offer</a:t>
            </a:r>
          </a:p>
        </p:txBody>
      </p:sp>
      <p:sp>
        <p:nvSpPr>
          <p:cNvPr id="4" name="Slide Number Placeholder 3"/>
          <p:cNvSpPr>
            <a:spLocks noGrp="1"/>
          </p:cNvSpPr>
          <p:nvPr>
            <p:ph type="sldNum" sz="quarter" idx="5"/>
          </p:nvPr>
        </p:nvSpPr>
        <p:spPr/>
        <p:txBody>
          <a:bodyPr/>
          <a:lstStyle/>
          <a:p>
            <a:fld id="{5CAB04BF-B888-42F9-AD19-976E98132B87}" type="slidenum">
              <a:rPr lang="en-GB" smtClean="0"/>
              <a:t>42</a:t>
            </a:fld>
            <a:endParaRPr lang="en-GB" dirty="0"/>
          </a:p>
        </p:txBody>
      </p:sp>
    </p:spTree>
    <p:extLst>
      <p:ext uri="{BB962C8B-B14F-4D97-AF65-F5344CB8AC3E}">
        <p14:creationId xmlns:p14="http://schemas.microsoft.com/office/powerpoint/2010/main" val="1604788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As you open the site, you’ll find the homepage with a navigation bar along the top including </a:t>
            </a:r>
          </a:p>
          <a:p>
            <a:endParaRPr lang="en-IE" dirty="0"/>
          </a:p>
          <a:p>
            <a:r>
              <a:rPr lang="en-IE" dirty="0"/>
              <a:t>About WIDE, The framework, The User Guide, Resources, News and Events and Contact us. </a:t>
            </a:r>
          </a:p>
          <a:p>
            <a:endParaRPr lang="en-IE" dirty="0"/>
          </a:p>
          <a:p>
            <a:r>
              <a:rPr lang="en-IE" dirty="0"/>
              <a:t>On the home page there are also a number of ways to explore the framework and or register and create an individual and company profile</a:t>
            </a:r>
          </a:p>
        </p:txBody>
      </p:sp>
      <p:sp>
        <p:nvSpPr>
          <p:cNvPr id="4" name="Slide Number Placeholder 3"/>
          <p:cNvSpPr>
            <a:spLocks noGrp="1"/>
          </p:cNvSpPr>
          <p:nvPr>
            <p:ph type="sldNum" sz="quarter" idx="5"/>
          </p:nvPr>
        </p:nvSpPr>
        <p:spPr/>
        <p:txBody>
          <a:bodyPr/>
          <a:lstStyle/>
          <a:p>
            <a:fld id="{71B89AB5-F93B-4B1A-9A4F-6895399231A5}" type="slidenum">
              <a:rPr lang="en-IE" smtClean="0"/>
              <a:t>43</a:t>
            </a:fld>
            <a:endParaRPr lang="en-IE" dirty="0"/>
          </a:p>
        </p:txBody>
      </p:sp>
    </p:spTree>
    <p:extLst>
      <p:ext uri="{BB962C8B-B14F-4D97-AF65-F5344CB8AC3E}">
        <p14:creationId xmlns:p14="http://schemas.microsoft.com/office/powerpoint/2010/main" val="96332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The platform contains 6 open access features including </a:t>
            </a:r>
          </a:p>
          <a:p>
            <a:endParaRPr lang="en-IE" dirty="0"/>
          </a:p>
          <a:p>
            <a:r>
              <a:rPr lang="en-IE" dirty="0"/>
              <a:t>- The WIDE framework and user guide</a:t>
            </a:r>
          </a:p>
          <a:p>
            <a:r>
              <a:rPr lang="en-IE" dirty="0"/>
              <a:t>- The resource library and supplier directory</a:t>
            </a:r>
          </a:p>
          <a:p>
            <a:r>
              <a:rPr lang="en-IE" dirty="0"/>
              <a:t>- Republic of Ireland focused legislation and funding information</a:t>
            </a:r>
          </a:p>
        </p:txBody>
      </p:sp>
      <p:sp>
        <p:nvSpPr>
          <p:cNvPr id="4" name="Slide Number Placeholder 3"/>
          <p:cNvSpPr>
            <a:spLocks noGrp="1"/>
          </p:cNvSpPr>
          <p:nvPr>
            <p:ph type="sldNum" sz="quarter" idx="5"/>
          </p:nvPr>
        </p:nvSpPr>
        <p:spPr/>
        <p:txBody>
          <a:bodyPr/>
          <a:lstStyle/>
          <a:p>
            <a:fld id="{71B89AB5-F93B-4B1A-9A4F-6895399231A5}" type="slidenum">
              <a:rPr lang="en-IE" smtClean="0"/>
              <a:t>44</a:t>
            </a:fld>
            <a:endParaRPr lang="en-IE" dirty="0"/>
          </a:p>
        </p:txBody>
      </p:sp>
    </p:spTree>
    <p:extLst>
      <p:ext uri="{BB962C8B-B14F-4D97-AF65-F5344CB8AC3E}">
        <p14:creationId xmlns:p14="http://schemas.microsoft.com/office/powerpoint/2010/main" val="2573896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The WIDE Framework itself is open access and be viewed by anyone. </a:t>
            </a:r>
          </a:p>
          <a:p>
            <a:endParaRPr lang="en-GB" dirty="0"/>
          </a:p>
          <a:p>
            <a:r>
              <a:rPr lang="en-GB" dirty="0"/>
              <a:t>It is organised into 6 domains, including </a:t>
            </a:r>
          </a:p>
          <a:p>
            <a:pPr marL="171450" indent="-171450">
              <a:buFontTx/>
              <a:buChar char="-"/>
            </a:pPr>
            <a:r>
              <a:rPr lang="en-GB" dirty="0"/>
              <a:t>policy and strategy</a:t>
            </a:r>
          </a:p>
          <a:p>
            <a:pPr marL="171450" indent="-171450">
              <a:buFontTx/>
              <a:buChar char="-"/>
            </a:pPr>
            <a:r>
              <a:rPr lang="en-GB" dirty="0"/>
              <a:t>environment</a:t>
            </a:r>
          </a:p>
          <a:p>
            <a:pPr marL="171450" indent="-171450">
              <a:buFontTx/>
              <a:buChar char="-"/>
            </a:pPr>
            <a:r>
              <a:rPr lang="en-GB" dirty="0"/>
              <a:t>training and development</a:t>
            </a:r>
          </a:p>
          <a:p>
            <a:pPr marL="171450" indent="-171450">
              <a:buFontTx/>
              <a:buChar char="-"/>
            </a:pPr>
            <a:r>
              <a:rPr lang="en-GB" dirty="0"/>
              <a:t>recruitment and selection, </a:t>
            </a:r>
          </a:p>
          <a:p>
            <a:pPr marL="171450" indent="-171450">
              <a:buFontTx/>
              <a:buChar char="-"/>
            </a:pPr>
            <a:r>
              <a:rPr lang="en-GB" dirty="0"/>
              <a:t>workplace supports and </a:t>
            </a:r>
          </a:p>
          <a:p>
            <a:pPr marL="171450" indent="-171450">
              <a:buFontTx/>
              <a:buChar char="-"/>
            </a:pPr>
            <a:r>
              <a:rPr lang="en-GB" dirty="0"/>
              <a:t>performance and progression. </a:t>
            </a:r>
          </a:p>
          <a:p>
            <a:endParaRPr lang="en-GB" dirty="0"/>
          </a:p>
          <a:p>
            <a:r>
              <a:rPr lang="en-GB" dirty="0"/>
              <a:t>Each domain is further organised into areas of effort. </a:t>
            </a:r>
          </a:p>
          <a:p>
            <a:r>
              <a:rPr lang="en-GB" dirty="0"/>
              <a:t>For example, on the screen, domain 4 recruitment and selection is highlighted. </a:t>
            </a:r>
          </a:p>
          <a:p>
            <a:r>
              <a:rPr lang="en-GB" dirty="0"/>
              <a:t>Its 3 areas of effort are visible which include </a:t>
            </a:r>
          </a:p>
          <a:p>
            <a:pPr marL="171450" indent="-171450">
              <a:buFontTx/>
              <a:buChar char="-"/>
            </a:pPr>
            <a:r>
              <a:rPr lang="en-GB" dirty="0"/>
              <a:t>4.1 application and advertisement, </a:t>
            </a:r>
          </a:p>
          <a:p>
            <a:pPr marL="171450" indent="-171450">
              <a:buFontTx/>
              <a:buChar char="-"/>
            </a:pPr>
            <a:r>
              <a:rPr lang="en-GB" dirty="0"/>
              <a:t>4.2 recruitment and selection process and </a:t>
            </a:r>
          </a:p>
          <a:p>
            <a:pPr marL="171450" indent="-171450">
              <a:buFontTx/>
              <a:buChar char="-"/>
            </a:pPr>
            <a:r>
              <a:rPr lang="en-GB" dirty="0"/>
              <a:t>4.3 onboarding and induction</a:t>
            </a:r>
          </a:p>
          <a:p>
            <a:pPr marL="171450" indent="-171450">
              <a:buFontTx/>
              <a:buChar char="-"/>
            </a:pPr>
            <a:endParaRPr lang="en-GB" dirty="0"/>
          </a:p>
          <a:p>
            <a:r>
              <a:rPr lang="en-GB" dirty="0"/>
              <a:t>Area of effort 4.1 is opened to show its 4 actions, which include: </a:t>
            </a:r>
          </a:p>
          <a:p>
            <a:pPr marL="171450" indent="-171450">
              <a:buFontTx/>
              <a:buChar char="-"/>
            </a:pPr>
            <a:r>
              <a:rPr lang="en-GB" dirty="0"/>
              <a:t>4.1A State commitments to inclusive recruitment</a:t>
            </a:r>
          </a:p>
          <a:p>
            <a:pPr marL="171450" indent="-171450">
              <a:buFontTx/>
              <a:buChar char="-"/>
            </a:pPr>
            <a:r>
              <a:rPr lang="en-GB" dirty="0"/>
              <a:t>4.1B Develop inclusive job descriptions</a:t>
            </a:r>
          </a:p>
          <a:p>
            <a:pPr marL="171450" indent="-171450">
              <a:buFontTx/>
              <a:buChar char="-"/>
            </a:pPr>
            <a:r>
              <a:rPr lang="en-GB" dirty="0"/>
              <a:t>4.1C design an accessible application process</a:t>
            </a:r>
          </a:p>
          <a:p>
            <a:pPr marL="171450" indent="-171450">
              <a:buFontTx/>
              <a:buChar char="-"/>
            </a:pPr>
            <a:r>
              <a:rPr lang="en-GB" dirty="0"/>
              <a:t>4.1D Highlight opportunities to receive accommodations</a:t>
            </a:r>
          </a:p>
          <a:p>
            <a:pPr marL="0" indent="0">
              <a:buFontTx/>
              <a:buNone/>
            </a:pPr>
            <a:endParaRPr lang="en-GB" dirty="0"/>
          </a:p>
        </p:txBody>
      </p:sp>
      <p:sp>
        <p:nvSpPr>
          <p:cNvPr id="4" name="Slide Number Placeholder 3"/>
          <p:cNvSpPr>
            <a:spLocks noGrp="1"/>
          </p:cNvSpPr>
          <p:nvPr>
            <p:ph type="sldNum" sz="quarter" idx="5"/>
          </p:nvPr>
        </p:nvSpPr>
        <p:spPr/>
        <p:txBody>
          <a:bodyPr/>
          <a:lstStyle/>
          <a:p>
            <a:fld id="{5CAB04BF-B888-42F9-AD19-976E98132B87}" type="slidenum">
              <a:rPr lang="en-GB" smtClean="0"/>
              <a:t>45</a:t>
            </a:fld>
            <a:endParaRPr lang="en-GB" dirty="0"/>
          </a:p>
        </p:txBody>
      </p:sp>
    </p:spTree>
    <p:extLst>
      <p:ext uri="{BB962C8B-B14F-4D97-AF65-F5344CB8AC3E}">
        <p14:creationId xmlns:p14="http://schemas.microsoft.com/office/powerpoint/2010/main" val="1419719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2DFB-5E17-C836-7C05-539598840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AA7376-AEB4-64E6-2C56-9C800DC64ED8}"/>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1D04BB44-EE8F-788F-503A-0C9A3120CCE0}"/>
              </a:ext>
            </a:extLst>
          </p:cNvPr>
          <p:cNvSpPr>
            <a:spLocks noGrp="1"/>
          </p:cNvSpPr>
          <p:nvPr>
            <p:ph type="body" idx="1"/>
          </p:nvPr>
        </p:nvSpPr>
        <p:spPr/>
        <p:txBody>
          <a:bodyPr/>
          <a:lstStyle/>
          <a:p>
            <a:r>
              <a:rPr lang="en-IE" dirty="0"/>
              <a:t>CM - So lets explore some of the features of the platform and how they are used</a:t>
            </a:r>
          </a:p>
        </p:txBody>
      </p:sp>
      <p:sp>
        <p:nvSpPr>
          <p:cNvPr id="4" name="Slide Number Placeholder 3">
            <a:extLst>
              <a:ext uri="{FF2B5EF4-FFF2-40B4-BE49-F238E27FC236}">
                <a16:creationId xmlns:a16="http://schemas.microsoft.com/office/drawing/2014/main" id="{BA463BD0-52DB-8B73-EBE9-5EBBA8D5C3FC}"/>
              </a:ext>
            </a:extLst>
          </p:cNvPr>
          <p:cNvSpPr>
            <a:spLocks noGrp="1"/>
          </p:cNvSpPr>
          <p:nvPr>
            <p:ph type="sldNum" sz="quarter" idx="5"/>
          </p:nvPr>
        </p:nvSpPr>
        <p:spPr/>
        <p:txBody>
          <a:bodyPr/>
          <a:lstStyle/>
          <a:p>
            <a:fld id="{5CAB04BF-B888-42F9-AD19-976E98132B87}" type="slidenum">
              <a:rPr lang="en-GB" smtClean="0"/>
              <a:t>46</a:t>
            </a:fld>
            <a:endParaRPr lang="en-GB" dirty="0"/>
          </a:p>
        </p:txBody>
      </p:sp>
    </p:spTree>
    <p:extLst>
      <p:ext uri="{BB962C8B-B14F-4D97-AF65-F5344CB8AC3E}">
        <p14:creationId xmlns:p14="http://schemas.microsoft.com/office/powerpoint/2010/main" val="819942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When you open an action, there are 4 keys elements on the page. </a:t>
            </a:r>
          </a:p>
          <a:p>
            <a:endParaRPr lang="en-IE" dirty="0"/>
          </a:p>
          <a:p>
            <a:r>
              <a:rPr lang="en-IE" dirty="0"/>
              <a:t>Firstly, the evidence-based guidance note</a:t>
            </a:r>
          </a:p>
          <a:p>
            <a:endParaRPr lang="en-IE" dirty="0"/>
          </a:p>
          <a:p>
            <a:r>
              <a:rPr lang="en-IE" dirty="0"/>
              <a:t>Every guidance note is informed directly from real voices, and these quotes from the consultations are included bringing the guidance notes to life</a:t>
            </a:r>
          </a:p>
          <a:p>
            <a:endParaRPr lang="en-IE" dirty="0"/>
          </a:p>
          <a:p>
            <a:r>
              <a:rPr lang="en-IE" dirty="0"/>
              <a:t>Additionally, on the right of the page, there are two boxes. The first, on the top right includes links to and information about specific legislation or regulation that guidance note applies to</a:t>
            </a:r>
          </a:p>
          <a:p>
            <a:endParaRPr lang="en-IE" dirty="0"/>
          </a:p>
          <a:p>
            <a:r>
              <a:rPr lang="en-IE" dirty="0"/>
              <a:t>The second box found underneath, includes supporting resources. As mentioned, we have already sourced over 110 resources specifically organised for each guidance note. </a:t>
            </a:r>
          </a:p>
        </p:txBody>
      </p:sp>
      <p:sp>
        <p:nvSpPr>
          <p:cNvPr id="4" name="Slide Number Placeholder 3"/>
          <p:cNvSpPr>
            <a:spLocks noGrp="1"/>
          </p:cNvSpPr>
          <p:nvPr>
            <p:ph type="sldNum" sz="quarter" idx="5"/>
          </p:nvPr>
        </p:nvSpPr>
        <p:spPr/>
        <p:txBody>
          <a:bodyPr/>
          <a:lstStyle/>
          <a:p>
            <a:fld id="{71B89AB5-F93B-4B1A-9A4F-6895399231A5}" type="slidenum">
              <a:rPr lang="en-IE" smtClean="0"/>
              <a:t>47</a:t>
            </a:fld>
            <a:endParaRPr lang="en-IE" dirty="0"/>
          </a:p>
        </p:txBody>
      </p:sp>
    </p:spTree>
    <p:extLst>
      <p:ext uri="{BB962C8B-B14F-4D97-AF65-F5344CB8AC3E}">
        <p14:creationId xmlns:p14="http://schemas.microsoft.com/office/powerpoint/2010/main" val="4174953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Within the resource library you can search by filtering by type or topic, each resource is also linked to the actions is supports</a:t>
            </a:r>
          </a:p>
          <a:p>
            <a:endParaRPr lang="en-IE" dirty="0"/>
          </a:p>
          <a:p>
            <a:r>
              <a:rPr lang="en-IE" dirty="0"/>
              <a:t>The supplier directory is layout in a similar way and we hope that the WIDE framework platform will be the one stop shop where every resource and supplier can be found on the island of Ireland, eliminating endless searches. </a:t>
            </a:r>
          </a:p>
          <a:p>
            <a:endParaRPr lang="en-IE" dirty="0"/>
          </a:p>
        </p:txBody>
      </p:sp>
      <p:sp>
        <p:nvSpPr>
          <p:cNvPr id="4" name="Slide Number Placeholder 3"/>
          <p:cNvSpPr>
            <a:spLocks noGrp="1"/>
          </p:cNvSpPr>
          <p:nvPr>
            <p:ph type="sldNum" sz="quarter" idx="5"/>
          </p:nvPr>
        </p:nvSpPr>
        <p:spPr/>
        <p:txBody>
          <a:bodyPr/>
          <a:lstStyle/>
          <a:p>
            <a:fld id="{71B89AB5-F93B-4B1A-9A4F-6895399231A5}" type="slidenum">
              <a:rPr lang="en-IE" smtClean="0"/>
              <a:t>48</a:t>
            </a:fld>
            <a:endParaRPr lang="en-IE" dirty="0"/>
          </a:p>
        </p:txBody>
      </p:sp>
    </p:spTree>
    <p:extLst>
      <p:ext uri="{BB962C8B-B14F-4D97-AF65-F5344CB8AC3E}">
        <p14:creationId xmlns:p14="http://schemas.microsoft.com/office/powerpoint/2010/main" val="185004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39F4F-1C83-6A46-B3D9-F7D3C10D1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C81F5-BE67-AB1A-CBC6-90611E686C46}"/>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B978A1AF-2BC4-51AD-56CA-157AB06755AD}"/>
              </a:ext>
            </a:extLst>
          </p:cNvPr>
          <p:cNvSpPr>
            <a:spLocks noGrp="1"/>
          </p:cNvSpPr>
          <p:nvPr>
            <p:ph type="body" idx="1"/>
          </p:nvPr>
        </p:nvSpPr>
        <p:spPr/>
        <p:txBody>
          <a:bodyPr/>
          <a:lstStyle/>
          <a:p>
            <a:r>
              <a:rPr lang="en-IE" dirty="0"/>
              <a:t>CM: For organisations with a base either in ROI or NI, you can access our free self-review tool by registering and logging in. </a:t>
            </a:r>
          </a:p>
          <a:p>
            <a:endParaRPr lang="en-IE" dirty="0"/>
          </a:p>
        </p:txBody>
      </p:sp>
      <p:sp>
        <p:nvSpPr>
          <p:cNvPr id="4" name="Slide Number Placeholder 3">
            <a:extLst>
              <a:ext uri="{FF2B5EF4-FFF2-40B4-BE49-F238E27FC236}">
                <a16:creationId xmlns:a16="http://schemas.microsoft.com/office/drawing/2014/main" id="{F2C915F2-EF9B-47E7-7786-C277C6054139}"/>
              </a:ext>
            </a:extLst>
          </p:cNvPr>
          <p:cNvSpPr>
            <a:spLocks noGrp="1"/>
          </p:cNvSpPr>
          <p:nvPr>
            <p:ph type="sldNum" sz="quarter" idx="5"/>
          </p:nvPr>
        </p:nvSpPr>
        <p:spPr/>
        <p:txBody>
          <a:bodyPr/>
          <a:lstStyle/>
          <a:p>
            <a:fld id="{5CAB04BF-B888-42F9-AD19-976E98132B87}" type="slidenum">
              <a:rPr lang="en-GB" smtClean="0"/>
              <a:t>49</a:t>
            </a:fld>
            <a:endParaRPr lang="en-GB" dirty="0"/>
          </a:p>
        </p:txBody>
      </p:sp>
    </p:spTree>
    <p:extLst>
      <p:ext uri="{BB962C8B-B14F-4D97-AF65-F5344CB8AC3E}">
        <p14:creationId xmlns:p14="http://schemas.microsoft.com/office/powerpoint/2010/main" val="286841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Once you have made an individual and then organisational profile, of which you will automatically be an administer with full access, you can see an example on the screen, Testy McTest and Sons </a:t>
            </a:r>
          </a:p>
          <a:p>
            <a:endParaRPr lang="en-IE" dirty="0"/>
          </a:p>
          <a:p>
            <a:r>
              <a:rPr lang="en-IE" dirty="0"/>
              <a:t>You are able to invite colleagues to join your organisational profile either as other administers or reviewers which has specific permissions to review specific actions only</a:t>
            </a:r>
          </a:p>
        </p:txBody>
      </p:sp>
      <p:sp>
        <p:nvSpPr>
          <p:cNvPr id="4" name="Slide Number Placeholder 3"/>
          <p:cNvSpPr>
            <a:spLocks noGrp="1"/>
          </p:cNvSpPr>
          <p:nvPr>
            <p:ph type="sldNum" sz="quarter" idx="5"/>
          </p:nvPr>
        </p:nvSpPr>
        <p:spPr/>
        <p:txBody>
          <a:bodyPr/>
          <a:lstStyle/>
          <a:p>
            <a:fld id="{71B89AB5-F93B-4B1A-9A4F-6895399231A5}" type="slidenum">
              <a:rPr lang="en-IE" smtClean="0"/>
              <a:t>50</a:t>
            </a:fld>
            <a:endParaRPr lang="en-IE" dirty="0"/>
          </a:p>
        </p:txBody>
      </p:sp>
    </p:spTree>
    <p:extLst>
      <p:ext uri="{BB962C8B-B14F-4D97-AF65-F5344CB8AC3E}">
        <p14:creationId xmlns:p14="http://schemas.microsoft.com/office/powerpoint/2010/main" val="4152610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An organisational profile means that you are able to review your organisational progress against each guidance note, you can award yourself a score (which I’ll explain shortly). </a:t>
            </a:r>
          </a:p>
        </p:txBody>
      </p:sp>
      <p:sp>
        <p:nvSpPr>
          <p:cNvPr id="4" name="Slide Number Placeholder 3"/>
          <p:cNvSpPr>
            <a:spLocks noGrp="1"/>
          </p:cNvSpPr>
          <p:nvPr>
            <p:ph type="sldNum" sz="quarter" idx="5"/>
          </p:nvPr>
        </p:nvSpPr>
        <p:spPr/>
        <p:txBody>
          <a:bodyPr/>
          <a:lstStyle/>
          <a:p>
            <a:fld id="{71B89AB5-F93B-4B1A-9A4F-6895399231A5}" type="slidenum">
              <a:rPr lang="en-IE" smtClean="0"/>
              <a:t>51</a:t>
            </a:fld>
            <a:endParaRPr lang="en-IE" dirty="0"/>
          </a:p>
        </p:txBody>
      </p:sp>
    </p:spTree>
    <p:extLst>
      <p:ext uri="{BB962C8B-B14F-4D97-AF65-F5344CB8AC3E}">
        <p14:creationId xmlns:p14="http://schemas.microsoft.com/office/powerpoint/2010/main" val="3079361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When logged in, you are also able to see the maturity model which is found at the bottom of every guidance note page. </a:t>
            </a:r>
          </a:p>
          <a:p>
            <a:endParaRPr lang="en-IE" dirty="0"/>
          </a:p>
          <a:p>
            <a:r>
              <a:rPr lang="en-IE" dirty="0"/>
              <a:t>If you assigned a reviewer to that guidance note, you or you and colleagues also assigned to review that particular guidance note, select where you organisational is faring either 1 point for initiating, 2 points for emerging, 3 points for integrated or 4 points for established. </a:t>
            </a:r>
          </a:p>
          <a:p>
            <a:endParaRPr lang="en-IE" dirty="0"/>
          </a:p>
          <a:p>
            <a:r>
              <a:rPr lang="en-IE" dirty="0"/>
              <a:t>There are also two comment boxes where you provide rationale for the score, perhaps attachments or examples and then propose improvements </a:t>
            </a:r>
          </a:p>
          <a:p>
            <a:endParaRPr lang="en-IE" dirty="0"/>
          </a:p>
        </p:txBody>
      </p:sp>
      <p:sp>
        <p:nvSpPr>
          <p:cNvPr id="4" name="Slide Number Placeholder 3"/>
          <p:cNvSpPr>
            <a:spLocks noGrp="1"/>
          </p:cNvSpPr>
          <p:nvPr>
            <p:ph type="sldNum" sz="quarter" idx="5"/>
          </p:nvPr>
        </p:nvSpPr>
        <p:spPr/>
        <p:txBody>
          <a:bodyPr/>
          <a:lstStyle/>
          <a:p>
            <a:fld id="{71B89AB5-F93B-4B1A-9A4F-6895399231A5}" type="slidenum">
              <a:rPr lang="en-IE" smtClean="0"/>
              <a:t>52</a:t>
            </a:fld>
            <a:endParaRPr lang="en-IE" dirty="0"/>
          </a:p>
        </p:txBody>
      </p:sp>
    </p:spTree>
    <p:extLst>
      <p:ext uri="{BB962C8B-B14F-4D97-AF65-F5344CB8AC3E}">
        <p14:creationId xmlns:p14="http://schemas.microsoft.com/office/powerpoint/2010/main" val="619638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IE" dirty="0"/>
              <a:t>As you work through the WIDE framework and score yourself against the maturity model, you are able to see an overview of how the organisation is performing in relation to the 6 domains, visually shown on a radar chart. </a:t>
            </a:r>
          </a:p>
          <a:p>
            <a:endParaRPr lang="en-IE" dirty="0"/>
          </a:p>
          <a:p>
            <a:r>
              <a:rPr lang="en-IE" dirty="0"/>
              <a:t>Your top 3 scoring areas and lowest 3 scoring areas are also highlighted. </a:t>
            </a:r>
          </a:p>
          <a:p>
            <a:endParaRPr lang="en-IE" dirty="0"/>
          </a:p>
          <a:p>
            <a:r>
              <a:rPr lang="en-IE" dirty="0"/>
              <a:t>Some key features of the dashboard over are that</a:t>
            </a:r>
          </a:p>
          <a:p>
            <a:r>
              <a:rPr lang="en-IE" dirty="0"/>
              <a:t>You can save a snapshot in time, perhaps today and then again in 6 months time and compare your progress</a:t>
            </a:r>
          </a:p>
          <a:p>
            <a:r>
              <a:rPr lang="en-IE" dirty="0"/>
              <a:t>You can also export a report, useful for funding applications, board reports and business improvement planning</a:t>
            </a:r>
          </a:p>
        </p:txBody>
      </p:sp>
      <p:sp>
        <p:nvSpPr>
          <p:cNvPr id="4" name="Slide Number Placeholder 3"/>
          <p:cNvSpPr>
            <a:spLocks noGrp="1"/>
          </p:cNvSpPr>
          <p:nvPr>
            <p:ph type="sldNum" sz="quarter" idx="5"/>
          </p:nvPr>
        </p:nvSpPr>
        <p:spPr/>
        <p:txBody>
          <a:bodyPr/>
          <a:lstStyle/>
          <a:p>
            <a:fld id="{71B89AB5-F93B-4B1A-9A4F-6895399231A5}" type="slidenum">
              <a:rPr lang="en-IE" smtClean="0"/>
              <a:t>53</a:t>
            </a:fld>
            <a:endParaRPr lang="en-IE" dirty="0"/>
          </a:p>
        </p:txBody>
      </p:sp>
    </p:spTree>
    <p:extLst>
      <p:ext uri="{BB962C8B-B14F-4D97-AF65-F5344CB8AC3E}">
        <p14:creationId xmlns:p14="http://schemas.microsoft.com/office/powerpoint/2010/main" val="54544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C5F8505A-F30B-D286-A7F0-E44CCB70C8B3}"/>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5D44CAC7-EFD6-2ABF-6C21-4DE5D479A4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F3DA10C6-1A03-7283-F754-0C11B473BE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590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DR</a:t>
            </a:r>
          </a:p>
        </p:txBody>
      </p:sp>
      <p:sp>
        <p:nvSpPr>
          <p:cNvPr id="4" name="Slide Number Placeholder 3"/>
          <p:cNvSpPr>
            <a:spLocks noGrp="1"/>
          </p:cNvSpPr>
          <p:nvPr>
            <p:ph type="sldNum" sz="quarter" idx="5"/>
          </p:nvPr>
        </p:nvSpPr>
        <p:spPr/>
        <p:txBody>
          <a:bodyPr/>
          <a:lstStyle/>
          <a:p>
            <a:fld id="{71B89AB5-F93B-4B1A-9A4F-6895399231A5}" type="slidenum">
              <a:rPr lang="en-IE" smtClean="0"/>
              <a:t>54</a:t>
            </a:fld>
            <a:endParaRPr lang="en-IE" dirty="0"/>
          </a:p>
        </p:txBody>
      </p:sp>
    </p:spTree>
    <p:extLst>
      <p:ext uri="{BB962C8B-B14F-4D97-AF65-F5344CB8AC3E}">
        <p14:creationId xmlns:p14="http://schemas.microsoft.com/office/powerpoint/2010/main" val="3760519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B89AB5-F93B-4B1A-9A4F-6895399231A5}" type="slidenum">
              <a:rPr lang="en-IE" smtClean="0"/>
              <a:t>55</a:t>
            </a:fld>
            <a:endParaRPr lang="en-IE" dirty="0"/>
          </a:p>
        </p:txBody>
      </p:sp>
    </p:spTree>
    <p:extLst>
      <p:ext uri="{BB962C8B-B14F-4D97-AF65-F5344CB8AC3E}">
        <p14:creationId xmlns:p14="http://schemas.microsoft.com/office/powerpoint/2010/main" val="7820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1B89AB5-F93B-4B1A-9A4F-6895399231A5}" type="slidenum">
              <a:rPr lang="en-IE" smtClean="0"/>
              <a:t>57</a:t>
            </a:fld>
            <a:endParaRPr lang="en-IE" dirty="0"/>
          </a:p>
        </p:txBody>
      </p:sp>
    </p:spTree>
    <p:extLst>
      <p:ext uri="{BB962C8B-B14F-4D97-AF65-F5344CB8AC3E}">
        <p14:creationId xmlns:p14="http://schemas.microsoft.com/office/powerpoint/2010/main" val="123401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7CEE2402-A132-A3C2-E12E-4E8CBB810483}"/>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E8229431-D4B9-630F-D352-89982D4684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6C50A9CD-5E4C-F3B9-A566-797EFB8911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0405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0035070C-D7D2-CA0B-CCA1-BB7B2DA4BA22}"/>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77E368F2-99B3-54EB-C8EF-6057EB1C1F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ECE9B90E-CB6A-0EC4-E9CA-DE7482126F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271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954C595-7F9D-7F9C-A827-D0632FE7D72B}"/>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E59B8150-7104-0FB6-B2DC-90E4682354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82E38BAB-986F-1CD7-78C2-21D7BD91D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317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A4887B85-2505-6499-27EE-0852830151A3}"/>
            </a:ext>
          </a:extLst>
        </p:cNvPr>
        <p:cNvGrpSpPr/>
        <p:nvPr/>
      </p:nvGrpSpPr>
      <p:grpSpPr>
        <a:xfrm>
          <a:off x="0" y="0"/>
          <a:ext cx="0" cy="0"/>
          <a:chOff x="0" y="0"/>
          <a:chExt cx="0" cy="0"/>
        </a:xfrm>
      </p:grpSpPr>
      <p:sp>
        <p:nvSpPr>
          <p:cNvPr id="62" name="Google Shape;62;g35f391192_04:notes">
            <a:extLst>
              <a:ext uri="{FF2B5EF4-FFF2-40B4-BE49-F238E27FC236}">
                <a16:creationId xmlns:a16="http://schemas.microsoft.com/office/drawing/2014/main" id="{E3F5B494-8B1E-3439-96ED-93C0BFBC82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3" name="Google Shape;63;g35f391192_04:notes">
            <a:extLst>
              <a:ext uri="{FF2B5EF4-FFF2-40B4-BE49-F238E27FC236}">
                <a16:creationId xmlns:a16="http://schemas.microsoft.com/office/drawing/2014/main" id="{E2C53AED-856D-C542-F2D9-B247E506B9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8155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4B2E-F7C7-BFF0-5E90-16BD6E68A2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8BC5AE-73F9-7C31-4FC4-F05E408C67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51B905-56EF-D136-0395-CC9C821AC103}"/>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594BFA10-F5F8-03AB-FB4E-F2B42FA861E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1EFEF3B-B6E9-6268-F548-A539C7817E87}"/>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9241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E625-496F-B63C-7EC4-C04377FB07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66652E-AEE2-FB9F-0419-66A23C3DC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D99DA5-0E9D-B05B-5180-1DAEB5B4A304}"/>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64C1536C-BE13-2153-A6BA-77631BDA952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990A05-ED3D-51E1-B59B-55CE80F42D2D}"/>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06293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349E-FDFD-CD33-976F-4D4C217FF2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7CFD3C-059A-DFBF-CE9D-AFE6544DAA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75C83-D65C-9C6C-36F9-02B5CB11D02D}"/>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CA84730C-1CB7-B9D6-547A-F450F1135D8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161186C-73C3-B144-B3E0-4AF33A36A632}"/>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45243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240800" y="1252933"/>
            <a:ext cx="9710400" cy="43520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98585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226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4B39-C16B-C61F-3110-6597A78AC6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6535EB-8973-1344-36E9-BE14D0A62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86709-F73A-D041-CD50-C340C9D8F8C2}"/>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B009333E-5A67-7447-0C01-F4E5D37A3E9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BCAA0DD-D717-E207-706C-3A8F10D49F79}"/>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58061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B50D-5FAE-4F3C-9830-70990A65FD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5275E6-32A1-B7B7-BFE8-AB15072228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EC6C8-8AD7-706A-1FBC-916612DB64E8}"/>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46A5A812-BED0-7827-F7AA-9C42F2EC7EA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0F5E853-CC7B-1488-FB02-053CE61A8BDA}"/>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983446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D7C2-BFAB-A9AC-E2B7-41AC1DD83E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0D6C4-062F-D3A2-B67C-E01FE0CF07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878887-4167-53F8-5E5B-6280A15D28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E7E581-D2D7-D601-674E-15E75DAC8D88}"/>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6" name="Footer Placeholder 5">
            <a:extLst>
              <a:ext uri="{FF2B5EF4-FFF2-40B4-BE49-F238E27FC236}">
                <a16:creationId xmlns:a16="http://schemas.microsoft.com/office/drawing/2014/main" id="{A08A9A2C-FE9C-0C9C-DDF4-D59A16B67C2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7ABB568-D2E7-3718-40C5-0E9306FF8A21}"/>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9729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C1E9-41E7-E0B2-4DF3-D116A0FD44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C3E40A-8B0E-50CE-3962-87D626382E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279620-1BEF-68DE-FD1C-FE37E36528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00E03D-E220-3749-15E4-00BB44306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16846-AAB5-A0E6-6BC2-7D85FEDA1A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CBBFFA-FD3B-A582-2C27-D3035E7C8D48}"/>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8" name="Footer Placeholder 7">
            <a:extLst>
              <a:ext uri="{FF2B5EF4-FFF2-40B4-BE49-F238E27FC236}">
                <a16:creationId xmlns:a16="http://schemas.microsoft.com/office/drawing/2014/main" id="{7CECAAFB-3E12-6EFD-244C-403F9F6EFA8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0466B77-6659-74B2-8397-8037B0A22320}"/>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70911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B050-437C-9452-A1C7-C2572F045B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C22AC2-9933-AD7A-03C0-8BE84F00E6F8}"/>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4" name="Footer Placeholder 3">
            <a:extLst>
              <a:ext uri="{FF2B5EF4-FFF2-40B4-BE49-F238E27FC236}">
                <a16:creationId xmlns:a16="http://schemas.microsoft.com/office/drawing/2014/main" id="{C2278C44-9F34-BC5B-6973-ECD5E217283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68F28-2821-4D43-5D27-F2A8ABFB1D54}"/>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44741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6E14E-458F-449A-9B50-986367303972}"/>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3" name="Footer Placeholder 2">
            <a:extLst>
              <a:ext uri="{FF2B5EF4-FFF2-40B4-BE49-F238E27FC236}">
                <a16:creationId xmlns:a16="http://schemas.microsoft.com/office/drawing/2014/main" id="{41C02F00-2E79-C8AF-9683-8E3494EE791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8A8E029-A770-1D57-C300-0DE538A4E33B}"/>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75285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25A1-E378-D8ED-9D5C-1CEFD5786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4C56DD-15C3-EA5A-B47E-08A780A39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6026C1-77F7-15C0-BD88-8E52418FC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79A3F-AFB5-331D-7983-3CD1102638DB}"/>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6" name="Footer Placeholder 5">
            <a:extLst>
              <a:ext uri="{FF2B5EF4-FFF2-40B4-BE49-F238E27FC236}">
                <a16:creationId xmlns:a16="http://schemas.microsoft.com/office/drawing/2014/main" id="{17ED9758-DA3E-DC7B-0325-D4629CE2AC2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E9D1198-1F92-575F-322D-791FFAD5AEC3}"/>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1785771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1889-9679-602D-83C7-EBD50FA94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B7F978-CF90-7487-26B6-246342FF3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D653E8B-6699-DDBB-F03D-E65B86CDC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84EA-B581-FCF0-3D55-CAF49F3432A3}"/>
              </a:ext>
            </a:extLst>
          </p:cNvPr>
          <p:cNvSpPr>
            <a:spLocks noGrp="1"/>
          </p:cNvSpPr>
          <p:nvPr>
            <p:ph type="dt" sz="half" idx="10"/>
          </p:nvPr>
        </p:nvSpPr>
        <p:spPr/>
        <p:txBody>
          <a:bodyPr/>
          <a:lstStyle/>
          <a:p>
            <a:fld id="{2C920383-4588-4339-A0F9-CBB9A8391446}" type="datetimeFigureOut">
              <a:rPr lang="en-GB" smtClean="0"/>
              <a:t>27/02/2026</a:t>
            </a:fld>
            <a:endParaRPr lang="en-GB" dirty="0"/>
          </a:p>
        </p:txBody>
      </p:sp>
      <p:sp>
        <p:nvSpPr>
          <p:cNvPr id="6" name="Footer Placeholder 5">
            <a:extLst>
              <a:ext uri="{FF2B5EF4-FFF2-40B4-BE49-F238E27FC236}">
                <a16:creationId xmlns:a16="http://schemas.microsoft.com/office/drawing/2014/main" id="{D1253D4E-0B07-ED30-0DA4-428F2747505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6DEB864-424B-9E72-C54C-91FF33F69CC9}"/>
              </a:ext>
            </a:extLst>
          </p:cNvPr>
          <p:cNvSpPr>
            <a:spLocks noGrp="1"/>
          </p:cNvSpPr>
          <p:nvPr>
            <p:ph type="sldNum" sz="quarter" idx="12"/>
          </p:nvPr>
        </p:nvSpPr>
        <p:spPr/>
        <p:txBody>
          <a:bodyPr/>
          <a:lstStyle/>
          <a:p>
            <a:fld id="{FE42AB9B-B68B-48BE-B510-54D74E2E52D5}" type="slidenum">
              <a:rPr lang="en-GB" smtClean="0"/>
              <a:t>‹#›</a:t>
            </a:fld>
            <a:endParaRPr lang="en-GB" dirty="0"/>
          </a:p>
        </p:txBody>
      </p:sp>
    </p:spTree>
    <p:extLst>
      <p:ext uri="{BB962C8B-B14F-4D97-AF65-F5344CB8AC3E}">
        <p14:creationId xmlns:p14="http://schemas.microsoft.com/office/powerpoint/2010/main" val="76012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0B998E-5CC6-A8F3-7802-3576795B5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AE3D6E-300B-FDEB-6386-13E57B775A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D5B15C-0119-6EBE-2E04-F113C6799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920383-4588-4339-A0F9-CBB9A8391446}" type="datetimeFigureOut">
              <a:rPr lang="en-GB" smtClean="0"/>
              <a:t>27/02/2026</a:t>
            </a:fld>
            <a:endParaRPr lang="en-GB" dirty="0"/>
          </a:p>
        </p:txBody>
      </p:sp>
      <p:sp>
        <p:nvSpPr>
          <p:cNvPr id="5" name="Footer Placeholder 4">
            <a:extLst>
              <a:ext uri="{FF2B5EF4-FFF2-40B4-BE49-F238E27FC236}">
                <a16:creationId xmlns:a16="http://schemas.microsoft.com/office/drawing/2014/main" id="{8F53BCF0-7CC3-BFD6-4B1D-9587D8E27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CB87446-BC7D-6365-391F-0C6562863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42AB9B-B68B-48BE-B510-54D74E2E52D5}" type="slidenum">
              <a:rPr lang="en-GB" smtClean="0"/>
              <a:t>‹#›</a:t>
            </a:fld>
            <a:endParaRPr lang="en-GB" dirty="0"/>
          </a:p>
        </p:txBody>
      </p:sp>
    </p:spTree>
    <p:extLst>
      <p:ext uri="{BB962C8B-B14F-4D97-AF65-F5344CB8AC3E}">
        <p14:creationId xmlns:p14="http://schemas.microsoft.com/office/powerpoint/2010/main" val="2331023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18000">
              <a:schemeClr val="accent3"/>
            </a:gs>
            <a:gs pos="41000">
              <a:schemeClr val="accent2"/>
            </a:gs>
            <a:gs pos="61000">
              <a:schemeClr val="accent1"/>
            </a:gs>
            <a:gs pos="82000">
              <a:schemeClr val="accent6"/>
            </a:gs>
            <a:gs pos="100000">
              <a:schemeClr val="accent5"/>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40800" y="1181356"/>
            <a:ext cx="9710400" cy="4856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1pPr>
            <a:lvl2pPr lvl="1"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2pPr>
            <a:lvl3pPr lvl="2"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3pPr>
            <a:lvl4pPr lvl="3"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4pPr>
            <a:lvl5pPr lvl="4"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5pPr>
            <a:lvl6pPr lvl="5"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6pPr>
            <a:lvl7pPr lvl="6"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7pPr>
            <a:lvl8pPr lvl="7"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8pPr>
            <a:lvl9pPr lvl="8"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1240800" y="1887579"/>
            <a:ext cx="9710400" cy="3717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1pPr>
            <a:lvl2pPr marL="914400" lvl="1"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2pPr>
            <a:lvl3pPr marL="1371600" lvl="2"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3pPr>
            <a:lvl4pPr marL="1828800" lvl="3"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4pPr>
            <a:lvl5pPr marL="2286000" lvl="4"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5pPr>
            <a:lvl6pPr marL="2743200" lvl="5"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6pPr>
            <a:lvl7pPr marL="3200400" lvl="6"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7pPr>
            <a:lvl8pPr marL="3657600" lvl="7"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8pPr>
            <a:lvl9pPr marL="4114800" lvl="8"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10951201" y="5664781"/>
            <a:ext cx="620400" cy="632400"/>
          </a:xfrm>
          <a:prstGeom prst="rect">
            <a:avLst/>
          </a:prstGeom>
          <a:noFill/>
          <a:ln>
            <a:noFill/>
          </a:ln>
        </p:spPr>
        <p:txBody>
          <a:bodyPr spcFirstLastPara="1" wrap="square" lIns="0" tIns="0" rIns="0" bIns="0" anchor="b" anchorCtr="0">
            <a:noAutofit/>
          </a:bodyPr>
          <a:lstStyle>
            <a:lvl1pPr lvl="0" algn="r" rtl="0">
              <a:buNone/>
              <a:defRPr sz="2133" b="1">
                <a:solidFill>
                  <a:schemeClr val="lt1"/>
                </a:solidFill>
                <a:latin typeface="Ubuntu"/>
                <a:ea typeface="Ubuntu"/>
                <a:cs typeface="Ubuntu"/>
                <a:sym typeface="Ubuntu"/>
              </a:defRPr>
            </a:lvl1pPr>
            <a:lvl2pPr lvl="1" algn="r" rtl="0">
              <a:buNone/>
              <a:defRPr sz="2133" b="1">
                <a:solidFill>
                  <a:schemeClr val="lt1"/>
                </a:solidFill>
                <a:latin typeface="Ubuntu"/>
                <a:ea typeface="Ubuntu"/>
                <a:cs typeface="Ubuntu"/>
                <a:sym typeface="Ubuntu"/>
              </a:defRPr>
            </a:lvl2pPr>
            <a:lvl3pPr lvl="2" algn="r" rtl="0">
              <a:buNone/>
              <a:defRPr sz="2133" b="1">
                <a:solidFill>
                  <a:schemeClr val="lt1"/>
                </a:solidFill>
                <a:latin typeface="Ubuntu"/>
                <a:ea typeface="Ubuntu"/>
                <a:cs typeface="Ubuntu"/>
                <a:sym typeface="Ubuntu"/>
              </a:defRPr>
            </a:lvl3pPr>
            <a:lvl4pPr lvl="3" algn="r" rtl="0">
              <a:buNone/>
              <a:defRPr sz="2133" b="1">
                <a:solidFill>
                  <a:schemeClr val="lt1"/>
                </a:solidFill>
                <a:latin typeface="Ubuntu"/>
                <a:ea typeface="Ubuntu"/>
                <a:cs typeface="Ubuntu"/>
                <a:sym typeface="Ubuntu"/>
              </a:defRPr>
            </a:lvl4pPr>
            <a:lvl5pPr lvl="4" algn="r" rtl="0">
              <a:buNone/>
              <a:defRPr sz="2133" b="1">
                <a:solidFill>
                  <a:schemeClr val="lt1"/>
                </a:solidFill>
                <a:latin typeface="Ubuntu"/>
                <a:ea typeface="Ubuntu"/>
                <a:cs typeface="Ubuntu"/>
                <a:sym typeface="Ubuntu"/>
              </a:defRPr>
            </a:lvl5pPr>
            <a:lvl6pPr lvl="5" algn="r" rtl="0">
              <a:buNone/>
              <a:defRPr sz="2133" b="1">
                <a:solidFill>
                  <a:schemeClr val="lt1"/>
                </a:solidFill>
                <a:latin typeface="Ubuntu"/>
                <a:ea typeface="Ubuntu"/>
                <a:cs typeface="Ubuntu"/>
                <a:sym typeface="Ubuntu"/>
              </a:defRPr>
            </a:lvl6pPr>
            <a:lvl7pPr lvl="6" algn="r" rtl="0">
              <a:buNone/>
              <a:defRPr sz="2133" b="1">
                <a:solidFill>
                  <a:schemeClr val="lt1"/>
                </a:solidFill>
                <a:latin typeface="Ubuntu"/>
                <a:ea typeface="Ubuntu"/>
                <a:cs typeface="Ubuntu"/>
                <a:sym typeface="Ubuntu"/>
              </a:defRPr>
            </a:lvl7pPr>
            <a:lvl8pPr lvl="7" algn="r" rtl="0">
              <a:buNone/>
              <a:defRPr sz="2133" b="1">
                <a:solidFill>
                  <a:schemeClr val="lt1"/>
                </a:solidFill>
                <a:latin typeface="Ubuntu"/>
                <a:ea typeface="Ubuntu"/>
                <a:cs typeface="Ubuntu"/>
                <a:sym typeface="Ubuntu"/>
              </a:defRPr>
            </a:lvl8pPr>
            <a:lvl9pPr lvl="8" algn="r" rtl="0">
              <a:buNone/>
              <a:defRPr sz="2133" b="1">
                <a:solidFill>
                  <a:schemeClr val="lt1"/>
                </a:solidFill>
                <a:latin typeface="Ubuntu"/>
                <a:ea typeface="Ubuntu"/>
                <a:cs typeface="Ubuntu"/>
                <a:sym typeface="Ubuntu"/>
              </a:defRPr>
            </a:lvl9pPr>
          </a:lstStyle>
          <a:p>
            <a:fld id="{00000000-1234-1234-1234-123412341234}" type="slidenum">
              <a:rPr lang="en" smtClean="0"/>
              <a:pPr/>
              <a:t>‹#›</a:t>
            </a:fld>
            <a:endParaRPr lang="en"/>
          </a:p>
        </p:txBody>
      </p:sp>
      <p:grpSp>
        <p:nvGrpSpPr>
          <p:cNvPr id="9" name="Google Shape;9;p1"/>
          <p:cNvGrpSpPr/>
          <p:nvPr/>
        </p:nvGrpSpPr>
        <p:grpSpPr>
          <a:xfrm>
            <a:off x="620400" y="620533"/>
            <a:ext cx="10951200" cy="5617000"/>
            <a:chOff x="465300" y="465400"/>
            <a:chExt cx="8213400" cy="4212750"/>
          </a:xfrm>
        </p:grpSpPr>
        <p:sp>
          <p:nvSpPr>
            <p:cNvPr id="10" name="Google Shape;10;p1"/>
            <p:cNvSpPr/>
            <p:nvPr/>
          </p:nvSpPr>
          <p:spPr>
            <a:xfrm rot="10800000">
              <a:off x="3221100" y="46540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lt1"/>
                </a:solidFill>
                <a:latin typeface="Work Sans Regular"/>
                <a:ea typeface="Work Sans Regular"/>
                <a:cs typeface="Work Sans Regular"/>
                <a:sym typeface="Work Sans Regular"/>
              </a:endParaRPr>
            </a:p>
          </p:txBody>
        </p:sp>
        <p:sp>
          <p:nvSpPr>
            <p:cNvPr id="11" name="Google Shape;11;p1"/>
            <p:cNvSpPr/>
            <p:nvPr/>
          </p:nvSpPr>
          <p:spPr>
            <a:xfrm>
              <a:off x="465300" y="328255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lt1"/>
                </a:solidFill>
                <a:latin typeface="Work Sans Regular"/>
                <a:ea typeface="Work Sans Regular"/>
                <a:cs typeface="Work Sans Regular"/>
                <a:sym typeface="Work Sans Regular"/>
              </a:endParaRPr>
            </a:p>
          </p:txBody>
        </p:sp>
      </p:grpSp>
    </p:spTree>
    <p:extLst>
      <p:ext uri="{BB962C8B-B14F-4D97-AF65-F5344CB8AC3E}">
        <p14:creationId xmlns:p14="http://schemas.microsoft.com/office/powerpoint/2010/main" val="376288555"/>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67">
          <p15:clr>
            <a:srgbClr val="EA4335"/>
          </p15:clr>
        </p15:guide>
        <p15:guide id="2" orient="horz" pos="2947">
          <p15:clr>
            <a:srgbClr val="EA4335"/>
          </p15:clr>
        </p15:guide>
        <p15:guide id="3" pos="586">
          <p15:clr>
            <a:srgbClr val="EA4335"/>
          </p15:clr>
        </p15:guide>
        <p15:guide id="4" orient="horz" pos="592">
          <p15:clr>
            <a:srgbClr val="EA4335"/>
          </p15:clr>
        </p15:guide>
        <p15:guide id="5" pos="5174">
          <p15:clr>
            <a:srgbClr val="EA4335"/>
          </p15:clr>
        </p15:guide>
        <p15:guide id="6" orient="horz" pos="2648">
          <p15:clr>
            <a:srgbClr val="EA4335"/>
          </p15:clr>
        </p15:guide>
        <p15:guide id="7" orient="horz" pos="293">
          <p15:clr>
            <a:srgbClr val="EA4335"/>
          </p15:clr>
        </p15:guide>
        <p15:guide id="8" pos="29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14.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6.png"/><Relationship Id="rId7" Type="http://schemas.openxmlformats.org/officeDocument/2006/relationships/image" Target="../media/image61.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info@employersforchange.ie"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mailto:wide@ahead.ie"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doi.org/10.24294/jipd.v8i11.6417" TargetMode="External"/><Relationship Id="rId3" Type="http://schemas.openxmlformats.org/officeDocument/2006/relationships/hyperlink" Target="https://doi.org/10.47814/ijssrr.v8i7.2682" TargetMode="External"/><Relationship Id="rId7" Type="http://schemas.openxmlformats.org/officeDocument/2006/relationships/hyperlink" Target="https://doi.org/10.63002/assm.305.1166" TargetMode="External"/><Relationship Id="rId2" Type="http://schemas.openxmlformats.org/officeDocument/2006/relationships/hyperlink" Target="https://doi.org/10.5430/ijhe.v9n3p64" TargetMode="External"/><Relationship Id="rId1" Type="http://schemas.openxmlformats.org/officeDocument/2006/relationships/slideLayout" Target="../slideLayouts/slideLayout2.xml"/><Relationship Id="rId6" Type="http://schemas.openxmlformats.org/officeDocument/2006/relationships/hyperlink" Target="https://doi.org/10.5465/amr.1991.4278959" TargetMode="External"/><Relationship Id="rId5" Type="http://schemas.openxmlformats.org/officeDocument/2006/relationships/hyperlink" Target="https://doi.org/10.58840/dyqem182" TargetMode="External"/><Relationship Id="rId10" Type="http://schemas.openxmlformats.org/officeDocument/2006/relationships/hyperlink" Target="https://doi.org/10.1016/j.pubrev.2019.03.001" TargetMode="External"/><Relationship Id="rId4" Type="http://schemas.openxmlformats.org/officeDocument/2006/relationships/hyperlink" Target="https://doi.org/10.1080/23311975.2024.2340129" TargetMode="External"/><Relationship Id="rId9" Type="http://schemas.openxmlformats.org/officeDocument/2006/relationships/hyperlink" Target="https://doi.org/10.55041/ijsrem52184"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doi.org/10.29119/1641-3466.2017.100.34" TargetMode="External"/><Relationship Id="rId3" Type="http://schemas.openxmlformats.org/officeDocument/2006/relationships/hyperlink" Target="https://doi.org/10.3389/fpsyg.2023.1135199" TargetMode="External"/><Relationship Id="rId7" Type="http://schemas.openxmlformats.org/officeDocument/2006/relationships/hyperlink" Target="https://doi.org/10.26668/businessreview/2023.v8i2.1023"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oi.org/10.36893/jk.2025.v15i3.005" TargetMode="External"/><Relationship Id="rId5" Type="http://schemas.openxmlformats.org/officeDocument/2006/relationships/hyperlink" Target="https://doi.org/10.13106/jafeb.2020.vol7.no8.577" TargetMode="External"/><Relationship Id="rId4" Type="http://schemas.openxmlformats.org/officeDocument/2006/relationships/hyperlink" Target="https://doi.org/10.32782/infrastruct83-39" TargetMode="External"/><Relationship Id="rId9" Type="http://schemas.openxmlformats.org/officeDocument/2006/relationships/hyperlink" Target="https://doi.org/10.1016/j.bushor.2017.01.011"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jpe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surveymonkey.com/r/CultureInBloom" TargetMode="External"/><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76C4-09F2-1386-6211-DA0AFC09F4D3}"/>
              </a:ext>
            </a:extLst>
          </p:cNvPr>
          <p:cNvSpPr>
            <a:spLocks noGrp="1"/>
          </p:cNvSpPr>
          <p:nvPr>
            <p:ph type="ctrTitle"/>
          </p:nvPr>
        </p:nvSpPr>
        <p:spPr>
          <a:xfrm>
            <a:off x="1322916" y="-324644"/>
            <a:ext cx="9867900" cy="649287"/>
          </a:xfrm>
        </p:spPr>
        <p:txBody>
          <a:bodyPr>
            <a:normAutofit fontScale="90000"/>
          </a:bodyPr>
          <a:lstStyle/>
          <a:p>
            <a:r>
              <a:rPr lang="en-GB" dirty="0"/>
              <a:t>Banner image opening slides</a:t>
            </a:r>
          </a:p>
        </p:txBody>
      </p:sp>
      <p:sp>
        <p:nvSpPr>
          <p:cNvPr id="3" name="Subtitle 2">
            <a:extLst>
              <a:ext uri="{FF2B5EF4-FFF2-40B4-BE49-F238E27FC236}">
                <a16:creationId xmlns:a16="http://schemas.microsoft.com/office/drawing/2014/main" id="{ADB58236-3C8D-75DB-556B-80ED81778A64}"/>
              </a:ext>
            </a:extLst>
          </p:cNvPr>
          <p:cNvSpPr>
            <a:spLocks noGrp="1"/>
          </p:cNvSpPr>
          <p:nvPr>
            <p:ph type="subTitle" idx="1"/>
          </p:nvPr>
        </p:nvSpPr>
        <p:spPr/>
        <p:txBody>
          <a:bodyPr/>
          <a:lstStyle/>
          <a:p>
            <a:endParaRPr lang="en-GB" dirty="0"/>
          </a:p>
        </p:txBody>
      </p:sp>
      <p:pic>
        <p:nvPicPr>
          <p:cNvPr id="5" name="Picture 4" descr=" banner image. Includes the wording: Culture in Bloom: A season of transformation'. It is yellow and brown with blossoming flowers blowing in the wind.">
            <a:extLst>
              <a:ext uri="{FF2B5EF4-FFF2-40B4-BE49-F238E27FC236}">
                <a16:creationId xmlns:a16="http://schemas.microsoft.com/office/drawing/2014/main" id="{1F00752A-85F1-067B-A8DB-87F56847F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 y="-320261"/>
            <a:ext cx="12185219" cy="6160566"/>
          </a:xfrm>
          <a:prstGeom prst="rect">
            <a:avLst/>
          </a:prstGeom>
        </p:spPr>
      </p:pic>
      <p:pic>
        <p:nvPicPr>
          <p:cNvPr id="1028" name="Picture 4" descr="WAM Christmas Mentoring Event - AHEAD">
            <a:extLst>
              <a:ext uri="{FF2B5EF4-FFF2-40B4-BE49-F238E27FC236}">
                <a16:creationId xmlns:a16="http://schemas.microsoft.com/office/drawing/2014/main" id="{EA8B961F-A621-F433-7514-7D85C97C63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82" b="9702"/>
          <a:stretch>
            <a:fillRect/>
          </a:stretch>
        </p:blipFill>
        <p:spPr bwMode="auto">
          <a:xfrm>
            <a:off x="2921178" y="5840305"/>
            <a:ext cx="1756658" cy="929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epartment of Climate, Energy and Environment Logo">
            <a:extLst>
              <a:ext uri="{FF2B5EF4-FFF2-40B4-BE49-F238E27FC236}">
                <a16:creationId xmlns:a16="http://schemas.microsoft.com/office/drawing/2014/main" id="{55E8C88B-0B26-447E-CE59-F5E96150C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62" y="5729885"/>
            <a:ext cx="3313183" cy="1278639"/>
          </a:xfrm>
          <a:prstGeom prst="rect">
            <a:avLst/>
          </a:prstGeom>
        </p:spPr>
      </p:pic>
    </p:spTree>
    <p:extLst>
      <p:ext uri="{BB962C8B-B14F-4D97-AF65-F5344CB8AC3E}">
        <p14:creationId xmlns:p14="http://schemas.microsoft.com/office/powerpoint/2010/main" val="340151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70911024-7AD9-E617-35FC-7F4F3DC541FC}"/>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EBEFE064-A0E3-3C79-74F4-8A263475CDC4}"/>
              </a:ext>
            </a:extLst>
          </p:cNvPr>
          <p:cNvSpPr txBox="1">
            <a:spLocks noGrp="1"/>
          </p:cNvSpPr>
          <p:nvPr>
            <p:ph type="ctrTitle" idx="4294967295"/>
          </p:nvPr>
        </p:nvSpPr>
        <p:spPr>
          <a:xfrm>
            <a:off x="1005942" y="3264877"/>
            <a:ext cx="8853167" cy="1129200"/>
          </a:xfrm>
          <a:prstGeom prst="rect">
            <a:avLst/>
          </a:prstGeom>
        </p:spPr>
        <p:txBody>
          <a:bodyPr spcFirstLastPara="1" wrap="square" lIns="0" tIns="0" rIns="0" bIns="0" anchor="b" anchorCtr="0">
            <a:noAutofit/>
          </a:bodyPr>
          <a:lstStyle/>
          <a:p>
            <a:pPr algn="ctr"/>
            <a:r>
              <a:rPr lang="en" sz="8000" dirty="0"/>
              <a:t>1 in 5</a:t>
            </a:r>
            <a:endParaRPr sz="8000" dirty="0"/>
          </a:p>
        </p:txBody>
      </p:sp>
      <p:sp>
        <p:nvSpPr>
          <p:cNvPr id="68" name="Google Shape;68;p14">
            <a:extLst>
              <a:ext uri="{FF2B5EF4-FFF2-40B4-BE49-F238E27FC236}">
                <a16:creationId xmlns:a16="http://schemas.microsoft.com/office/drawing/2014/main" id="{0A6CAC44-FBFB-76A7-AB71-D73CC582AA3C}"/>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10</a:t>
            </a:fld>
            <a:endParaRPr kern="0" dirty="0">
              <a:solidFill>
                <a:srgbClr val="FFFFFF"/>
              </a:solidFill>
            </a:endParaRPr>
          </a:p>
        </p:txBody>
      </p:sp>
    </p:spTree>
    <p:extLst>
      <p:ext uri="{BB962C8B-B14F-4D97-AF65-F5344CB8AC3E}">
        <p14:creationId xmlns:p14="http://schemas.microsoft.com/office/powerpoint/2010/main" val="1363360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0C2740F7-C6A4-E4CD-66DC-5DE023604C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132E56-21BC-7FB0-D671-F128EDD67F4B}"/>
              </a:ext>
            </a:extLst>
          </p:cNvPr>
          <p:cNvSpPr>
            <a:spLocks noGrp="1"/>
          </p:cNvSpPr>
          <p:nvPr>
            <p:ph type="title" idx="4294967295"/>
          </p:nvPr>
        </p:nvSpPr>
        <p:spPr>
          <a:xfrm>
            <a:off x="1155075" y="-1102828"/>
            <a:ext cx="9710400" cy="485600"/>
          </a:xfrm>
        </p:spPr>
        <p:txBody>
          <a:bodyPr/>
          <a:lstStyle/>
          <a:p>
            <a:r>
              <a:rPr lang="en-GB" dirty="0"/>
              <a:t>Family of 5 people</a:t>
            </a:r>
          </a:p>
        </p:txBody>
      </p:sp>
      <p:pic>
        <p:nvPicPr>
          <p:cNvPr id="2" name="Picture 1" descr="5 members of the Hall family standing in a row" title="The Hall family">
            <a:extLst>
              <a:ext uri="{FF2B5EF4-FFF2-40B4-BE49-F238E27FC236}">
                <a16:creationId xmlns:a16="http://schemas.microsoft.com/office/drawing/2014/main" id="{E52D4254-B814-6A9B-F00B-46852F8B37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17228"/>
            <a:ext cx="12192000" cy="8092455"/>
          </a:xfrm>
          <a:prstGeom prst="rect">
            <a:avLst/>
          </a:prstGeom>
        </p:spPr>
      </p:pic>
    </p:spTree>
    <p:extLst>
      <p:ext uri="{BB962C8B-B14F-4D97-AF65-F5344CB8AC3E}">
        <p14:creationId xmlns:p14="http://schemas.microsoft.com/office/powerpoint/2010/main" val="2503870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F22BA582-A89E-72E3-BD11-B211342D9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DC72D-A3BA-2600-7C11-8C31DF057CAF}"/>
              </a:ext>
            </a:extLst>
          </p:cNvPr>
          <p:cNvSpPr>
            <a:spLocks noGrp="1"/>
          </p:cNvSpPr>
          <p:nvPr>
            <p:ph type="title" idx="4294967295"/>
          </p:nvPr>
        </p:nvSpPr>
        <p:spPr>
          <a:xfrm>
            <a:off x="1040775" y="-870610"/>
            <a:ext cx="9710400" cy="485600"/>
          </a:xfrm>
        </p:spPr>
        <p:txBody>
          <a:bodyPr/>
          <a:lstStyle/>
          <a:p>
            <a:r>
              <a:rPr lang="en-GB" dirty="0"/>
              <a:t>Office workers sitting on computers</a:t>
            </a:r>
          </a:p>
        </p:txBody>
      </p:sp>
      <p:pic>
        <p:nvPicPr>
          <p:cNvPr id="3" name="Picture 2" descr="The testing team working at ShawTrust" title="The ShawTrust Team">
            <a:extLst>
              <a:ext uri="{FF2B5EF4-FFF2-40B4-BE49-F238E27FC236}">
                <a16:creationId xmlns:a16="http://schemas.microsoft.com/office/drawing/2014/main" id="{89A24CDB-11B7-42CF-8041-324356C911C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8843" y="-385010"/>
            <a:ext cx="12829340" cy="853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0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ABFB8C03-888C-05E1-30AD-C6F7CF4DD559}"/>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9069A6BE-27D8-6682-21F4-C84165A4AA24}"/>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GB" sz="8000" dirty="0"/>
              <a:t>Accessibility is</a:t>
            </a:r>
            <a:endParaRPr sz="8000" dirty="0"/>
          </a:p>
        </p:txBody>
      </p:sp>
      <p:sp>
        <p:nvSpPr>
          <p:cNvPr id="66" name="Google Shape;66;p14">
            <a:extLst>
              <a:ext uri="{FF2B5EF4-FFF2-40B4-BE49-F238E27FC236}">
                <a16:creationId xmlns:a16="http://schemas.microsoft.com/office/drawing/2014/main" id="{2F9AEBC4-DB17-D8B4-9E46-A8B6147D974B}"/>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Overwhelming</a:t>
            </a:r>
          </a:p>
          <a:p>
            <a:pPr marL="0" indent="0">
              <a:spcBef>
                <a:spcPts val="800"/>
              </a:spcBef>
              <a:buNone/>
            </a:pPr>
            <a:endParaRPr b="1" dirty="0"/>
          </a:p>
        </p:txBody>
      </p:sp>
      <p:sp>
        <p:nvSpPr>
          <p:cNvPr id="68" name="Google Shape;68;p14">
            <a:extLst>
              <a:ext uri="{FF2B5EF4-FFF2-40B4-BE49-F238E27FC236}">
                <a16:creationId xmlns:a16="http://schemas.microsoft.com/office/drawing/2014/main" id="{68BB3563-E3D6-474E-1096-73D1B94DFE55}"/>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13</a:t>
            </a:fld>
            <a:endParaRPr kern="0" dirty="0">
              <a:solidFill>
                <a:srgbClr val="FFFFFF"/>
              </a:solidFill>
            </a:endParaRPr>
          </a:p>
        </p:txBody>
      </p:sp>
    </p:spTree>
    <p:extLst>
      <p:ext uri="{BB962C8B-B14F-4D97-AF65-F5344CB8AC3E}">
        <p14:creationId xmlns:p14="http://schemas.microsoft.com/office/powerpoint/2010/main" val="426513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812B9B2D-2699-6E6B-FDED-4D90CFE15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53FB0-037E-3AAA-2350-6C4D786581A4}"/>
              </a:ext>
            </a:extLst>
          </p:cNvPr>
          <p:cNvSpPr>
            <a:spLocks noGrp="1"/>
          </p:cNvSpPr>
          <p:nvPr>
            <p:ph type="title" idx="4294967295"/>
          </p:nvPr>
        </p:nvSpPr>
        <p:spPr>
          <a:xfrm>
            <a:off x="1240800" y="-485600"/>
            <a:ext cx="9710400" cy="485600"/>
          </a:xfrm>
        </p:spPr>
        <p:txBody>
          <a:bodyPr spcFirstLastPara="1" wrap="square" lIns="0" tIns="0" rIns="0" bIns="0" anchor="b" anchorCtr="0">
            <a:noAutofit/>
          </a:bodyPr>
          <a:lstStyle/>
          <a:p>
            <a:r>
              <a:rPr lang="en-GB" dirty="0"/>
              <a:t>Multicolour Legos</a:t>
            </a:r>
          </a:p>
        </p:txBody>
      </p:sp>
      <p:pic>
        <p:nvPicPr>
          <p:cNvPr id="7170" name="Picture 2" descr="a pile of colorful legos all over the place">
            <a:extLst>
              <a:ext uri="{FF2B5EF4-FFF2-40B4-BE49-F238E27FC236}">
                <a16:creationId xmlns:a16="http://schemas.microsoft.com/office/drawing/2014/main" id="{8F6EA640-F649-7EE4-7650-5456CE2F0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3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8832322E-593E-4136-59DE-8F5B057F39A5}"/>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67F13F9A-3AAB-C8CB-50B7-741A4B1139C8}"/>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GB" sz="8000" dirty="0"/>
              <a:t>Accessibility is</a:t>
            </a:r>
            <a:endParaRPr sz="8000" dirty="0"/>
          </a:p>
        </p:txBody>
      </p:sp>
      <p:sp>
        <p:nvSpPr>
          <p:cNvPr id="66" name="Google Shape;66;p14">
            <a:extLst>
              <a:ext uri="{FF2B5EF4-FFF2-40B4-BE49-F238E27FC236}">
                <a16:creationId xmlns:a16="http://schemas.microsoft.com/office/drawing/2014/main" id="{39B388D0-2C12-0D97-33AA-B0C48F62032A}"/>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A journey</a:t>
            </a:r>
            <a:endParaRPr b="1" dirty="0"/>
          </a:p>
        </p:txBody>
      </p:sp>
      <p:sp>
        <p:nvSpPr>
          <p:cNvPr id="68" name="Google Shape;68;p14">
            <a:extLst>
              <a:ext uri="{FF2B5EF4-FFF2-40B4-BE49-F238E27FC236}">
                <a16:creationId xmlns:a16="http://schemas.microsoft.com/office/drawing/2014/main" id="{04123149-E54F-C625-410D-71F1DDEEA450}"/>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15</a:t>
            </a:fld>
            <a:endParaRPr kern="0" dirty="0">
              <a:solidFill>
                <a:srgbClr val="FFFFFF"/>
              </a:solidFill>
            </a:endParaRPr>
          </a:p>
        </p:txBody>
      </p:sp>
    </p:spTree>
    <p:extLst>
      <p:ext uri="{BB962C8B-B14F-4D97-AF65-F5344CB8AC3E}">
        <p14:creationId xmlns:p14="http://schemas.microsoft.com/office/powerpoint/2010/main" val="2670754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925C4B7F-C418-40E9-19A1-B97714497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02A124-2AEB-AA25-B489-B98553ACC06A}"/>
              </a:ext>
            </a:extLst>
          </p:cNvPr>
          <p:cNvSpPr>
            <a:spLocks noGrp="1"/>
          </p:cNvSpPr>
          <p:nvPr>
            <p:ph type="title" idx="4294967295"/>
          </p:nvPr>
        </p:nvSpPr>
        <p:spPr>
          <a:xfrm>
            <a:off x="1136025" y="-1190450"/>
            <a:ext cx="9710400" cy="485600"/>
          </a:xfrm>
        </p:spPr>
        <p:txBody>
          <a:bodyPr spcFirstLastPara="1" wrap="square" lIns="0" tIns="0" rIns="0" bIns="0" anchor="b" anchorCtr="0">
            <a:noAutofit/>
          </a:bodyPr>
          <a:lstStyle/>
          <a:p>
            <a:r>
              <a:rPr lang="en-GB" dirty="0"/>
              <a:t>Old Building</a:t>
            </a:r>
          </a:p>
        </p:txBody>
      </p:sp>
      <p:pic>
        <p:nvPicPr>
          <p:cNvPr id="1026" name="Picture 2" descr="Photograph of a historic two-story brick building with white trim and multiple windows, featuring a central entrance with a small balcony above it. Flags are displayed on poles near the entrance, and a stone wall with a flower bed runs along the front.&#10;&#10;">
            <a:extLst>
              <a:ext uri="{FF2B5EF4-FFF2-40B4-BE49-F238E27FC236}">
                <a16:creationId xmlns:a16="http://schemas.microsoft.com/office/drawing/2014/main" id="{9D5CF30C-79DD-5E8D-68C5-5DF7831D1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 y="-633047"/>
            <a:ext cx="12201185" cy="812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639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C4DAAE08-1B92-6559-EEE6-8B1E4501C7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6DD9C-95BD-1C97-0DEA-D95F4950297A}"/>
              </a:ext>
            </a:extLst>
          </p:cNvPr>
          <p:cNvSpPr>
            <a:spLocks noGrp="1"/>
          </p:cNvSpPr>
          <p:nvPr>
            <p:ph type="title" idx="4294967295"/>
          </p:nvPr>
        </p:nvSpPr>
        <p:spPr>
          <a:xfrm>
            <a:off x="1240800" y="-485600"/>
            <a:ext cx="9710400" cy="485600"/>
          </a:xfrm>
        </p:spPr>
        <p:txBody>
          <a:bodyPr spcFirstLastPara="1" wrap="square" lIns="0" tIns="0" rIns="0" bIns="0" anchor="b" anchorCtr="0">
            <a:noAutofit/>
          </a:bodyPr>
          <a:lstStyle/>
          <a:p>
            <a:r>
              <a:rPr lang="en-GB" dirty="0"/>
              <a:t>Tudor building</a:t>
            </a:r>
          </a:p>
        </p:txBody>
      </p:sp>
      <p:pic>
        <p:nvPicPr>
          <p:cNvPr id="3074" name="Picture 2" descr="Photograph of a modern office building with Tudor-style architectural elements and large green-framed windows, featuring a sign labeled &quot;Gedling&quot; above the entrance. &#10;&#10;">
            <a:extLst>
              <a:ext uri="{FF2B5EF4-FFF2-40B4-BE49-F238E27FC236}">
                <a16:creationId xmlns:a16="http://schemas.microsoft.com/office/drawing/2014/main" id="{06E1232E-6F52-74D9-DB1C-0246A3E9A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0"/>
            <a:ext cx="13106299" cy="685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8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9910ECC4-6599-29FF-9393-CBE831BCE610}"/>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95D1F35B-DA1B-81A6-10FF-D9893E82F626}"/>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Accessibility is</a:t>
            </a:r>
            <a:endParaRPr sz="8000" dirty="0"/>
          </a:p>
        </p:txBody>
      </p:sp>
      <p:sp>
        <p:nvSpPr>
          <p:cNvPr id="66" name="Google Shape;66;p14">
            <a:extLst>
              <a:ext uri="{FF2B5EF4-FFF2-40B4-BE49-F238E27FC236}">
                <a16:creationId xmlns:a16="http://schemas.microsoft.com/office/drawing/2014/main" id="{6A057ADB-1B93-DD5C-92D6-ED908E78D5B7}"/>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A – Z   or   á - ú </a:t>
            </a:r>
            <a:endParaRPr b="1" dirty="0"/>
          </a:p>
        </p:txBody>
      </p:sp>
      <p:sp>
        <p:nvSpPr>
          <p:cNvPr id="68" name="Google Shape;68;p14">
            <a:extLst>
              <a:ext uri="{FF2B5EF4-FFF2-40B4-BE49-F238E27FC236}">
                <a16:creationId xmlns:a16="http://schemas.microsoft.com/office/drawing/2014/main" id="{7C8C5DE0-DA53-B7E1-649B-DFB539CC295C}"/>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18</a:t>
            </a:fld>
            <a:endParaRPr kern="0" dirty="0">
              <a:solidFill>
                <a:srgbClr val="FFFFFF"/>
              </a:solidFill>
            </a:endParaRPr>
          </a:p>
        </p:txBody>
      </p:sp>
    </p:spTree>
    <p:extLst>
      <p:ext uri="{BB962C8B-B14F-4D97-AF65-F5344CB8AC3E}">
        <p14:creationId xmlns:p14="http://schemas.microsoft.com/office/powerpoint/2010/main" val="71449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BF52AAC4-0C1F-C926-F78D-E0D5BF900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C237C-D6D1-DDE4-37D9-B91DCAB5E2E1}"/>
              </a:ext>
            </a:extLst>
          </p:cNvPr>
          <p:cNvSpPr>
            <a:spLocks noGrp="1"/>
          </p:cNvSpPr>
          <p:nvPr>
            <p:ph type="title" idx="4294967295"/>
          </p:nvPr>
        </p:nvSpPr>
        <p:spPr>
          <a:xfrm>
            <a:off x="1088400" y="-1139192"/>
            <a:ext cx="9710400" cy="485600"/>
          </a:xfrm>
        </p:spPr>
        <p:txBody>
          <a:bodyPr spcFirstLastPara="1" wrap="square" lIns="0" tIns="0" rIns="0" bIns="0" anchor="b" anchorCtr="0">
            <a:noAutofit/>
          </a:bodyPr>
          <a:lstStyle/>
          <a:p>
            <a:r>
              <a:rPr lang="en-GB" dirty="0"/>
              <a:t>People building Lego block</a:t>
            </a:r>
          </a:p>
        </p:txBody>
      </p:sp>
      <p:pic>
        <p:nvPicPr>
          <p:cNvPr id="4104" name="Picture 8" descr="assorted-color puzzle toyy">
            <a:extLst>
              <a:ext uri="{FF2B5EF4-FFF2-40B4-BE49-F238E27FC236}">
                <a16:creationId xmlns:a16="http://schemas.microsoft.com/office/drawing/2014/main" id="{B6A734F1-5424-A14C-89E7-8524669DA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8" y="-653592"/>
            <a:ext cx="12235992" cy="815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20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DB6C5-EB21-35E6-4FD6-759972384C29}"/>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5A3F3FE-C598-7BBC-848B-C9470B515027}"/>
              </a:ext>
              <a:ext uri="{C183D7F6-B498-43B3-948B-1728B52AA6E4}">
                <adec:decorative xmlns:adec="http://schemas.microsoft.com/office/drawing/2017/decorative" val="1"/>
              </a:ext>
            </a:extLst>
          </p:cNvPr>
          <p:cNvSpPr/>
          <p:nvPr/>
        </p:nvSpPr>
        <p:spPr>
          <a:xfrm>
            <a:off x="832859" y="2583412"/>
            <a:ext cx="766718" cy="773555"/>
          </a:xfrm>
          <a:custGeom>
            <a:avLst/>
            <a:gdLst/>
            <a:ahLst/>
            <a:cxnLst/>
            <a:rect l="l" t="t" r="r" b="b"/>
            <a:pathLst>
              <a:path w="297998" h="271550">
                <a:moveTo>
                  <a:pt x="0" y="0"/>
                </a:moveTo>
                <a:lnTo>
                  <a:pt x="297998" y="0"/>
                </a:lnTo>
                <a:lnTo>
                  <a:pt x="297998" y="271550"/>
                </a:lnTo>
                <a:lnTo>
                  <a:pt x="0" y="271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dirty="0"/>
          </a:p>
        </p:txBody>
      </p:sp>
      <p:sp>
        <p:nvSpPr>
          <p:cNvPr id="9" name="Freeform 9">
            <a:extLst>
              <a:ext uri="{FF2B5EF4-FFF2-40B4-BE49-F238E27FC236}">
                <a16:creationId xmlns:a16="http://schemas.microsoft.com/office/drawing/2014/main" id="{EB782C4F-E3D5-0F59-D2F2-7B2AB88B4AD5}"/>
              </a:ext>
              <a:ext uri="{C183D7F6-B498-43B3-948B-1728B52AA6E4}">
                <adec:decorative xmlns:adec="http://schemas.microsoft.com/office/drawing/2017/decorative" val="1"/>
              </a:ext>
            </a:extLst>
          </p:cNvPr>
          <p:cNvSpPr/>
          <p:nvPr/>
        </p:nvSpPr>
        <p:spPr>
          <a:xfrm>
            <a:off x="8926149" y="1929223"/>
            <a:ext cx="846463" cy="781380"/>
          </a:xfrm>
          <a:custGeom>
            <a:avLst/>
            <a:gdLst/>
            <a:ahLst/>
            <a:cxnLst/>
            <a:rect l="l" t="t" r="r" b="b"/>
            <a:pathLst>
              <a:path w="328992" h="274297">
                <a:moveTo>
                  <a:pt x="0" y="0"/>
                </a:moveTo>
                <a:lnTo>
                  <a:pt x="328993" y="0"/>
                </a:lnTo>
                <a:lnTo>
                  <a:pt x="328993" y="274298"/>
                </a:lnTo>
                <a:lnTo>
                  <a:pt x="0" y="274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dirty="0"/>
          </a:p>
        </p:txBody>
      </p:sp>
      <p:sp>
        <p:nvSpPr>
          <p:cNvPr id="11" name="Freeform 11">
            <a:extLst>
              <a:ext uri="{FF2B5EF4-FFF2-40B4-BE49-F238E27FC236}">
                <a16:creationId xmlns:a16="http://schemas.microsoft.com/office/drawing/2014/main" id="{D7D6450A-389A-C5D8-5325-0BB4A637E29E}"/>
              </a:ext>
              <a:ext uri="{C183D7F6-B498-43B3-948B-1728B52AA6E4}">
                <adec:decorative xmlns:adec="http://schemas.microsoft.com/office/drawing/2017/decorative" val="1"/>
              </a:ext>
            </a:extLst>
          </p:cNvPr>
          <p:cNvSpPr/>
          <p:nvPr/>
        </p:nvSpPr>
        <p:spPr>
          <a:xfrm>
            <a:off x="4953207" y="487923"/>
            <a:ext cx="633581" cy="701489"/>
          </a:xfrm>
          <a:custGeom>
            <a:avLst/>
            <a:gdLst/>
            <a:ahLst/>
            <a:cxnLst/>
            <a:rect l="l" t="t" r="r" b="b"/>
            <a:pathLst>
              <a:path w="246252" h="246252">
                <a:moveTo>
                  <a:pt x="0" y="0"/>
                </a:moveTo>
                <a:lnTo>
                  <a:pt x="246252" y="0"/>
                </a:lnTo>
                <a:lnTo>
                  <a:pt x="246252" y="246251"/>
                </a:lnTo>
                <a:lnTo>
                  <a:pt x="0" y="246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dirty="0"/>
          </a:p>
        </p:txBody>
      </p:sp>
      <p:sp>
        <p:nvSpPr>
          <p:cNvPr id="18" name="Freeform 18">
            <a:extLst>
              <a:ext uri="{FF2B5EF4-FFF2-40B4-BE49-F238E27FC236}">
                <a16:creationId xmlns:a16="http://schemas.microsoft.com/office/drawing/2014/main" id="{877F350C-5E24-AE0E-3E47-CB7E1DC2051D}"/>
              </a:ext>
              <a:ext uri="{C183D7F6-B498-43B3-948B-1728B52AA6E4}">
                <adec:decorative xmlns:adec="http://schemas.microsoft.com/office/drawing/2017/decorative" val="1"/>
              </a:ext>
            </a:extLst>
          </p:cNvPr>
          <p:cNvSpPr/>
          <p:nvPr/>
        </p:nvSpPr>
        <p:spPr>
          <a:xfrm>
            <a:off x="1511191" y="740787"/>
            <a:ext cx="563454" cy="799802"/>
          </a:xfrm>
          <a:custGeom>
            <a:avLst/>
            <a:gdLst/>
            <a:ahLst/>
            <a:cxnLst/>
            <a:rect l="l" t="t" r="r" b="b"/>
            <a:pathLst>
              <a:path w="218996" h="280764">
                <a:moveTo>
                  <a:pt x="0" y="0"/>
                </a:moveTo>
                <a:lnTo>
                  <a:pt x="218995" y="0"/>
                </a:lnTo>
                <a:lnTo>
                  <a:pt x="218995" y="280764"/>
                </a:lnTo>
                <a:lnTo>
                  <a:pt x="0" y="2807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dirty="0"/>
          </a:p>
        </p:txBody>
      </p:sp>
      <p:sp>
        <p:nvSpPr>
          <p:cNvPr id="3" name="Title 2">
            <a:extLst>
              <a:ext uri="{FF2B5EF4-FFF2-40B4-BE49-F238E27FC236}">
                <a16:creationId xmlns:a16="http://schemas.microsoft.com/office/drawing/2014/main" id="{CC69F738-0484-CD62-177D-93E44EAFFC7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Event Agenda</a:t>
            </a:r>
            <a:endParaRPr lang="en-IE" dirty="0"/>
          </a:p>
        </p:txBody>
      </p:sp>
      <p:sp>
        <p:nvSpPr>
          <p:cNvPr id="26" name="TextBox 25">
            <a:extLst>
              <a:ext uri="{FF2B5EF4-FFF2-40B4-BE49-F238E27FC236}">
                <a16:creationId xmlns:a16="http://schemas.microsoft.com/office/drawing/2014/main" id="{8B526DBB-ACAB-6C18-F81E-8109BA4594EC}"/>
              </a:ext>
            </a:extLst>
          </p:cNvPr>
          <p:cNvSpPr txBox="1"/>
          <p:nvPr/>
        </p:nvSpPr>
        <p:spPr>
          <a:xfrm>
            <a:off x="832859" y="2456536"/>
            <a:ext cx="11608590" cy="4366580"/>
          </a:xfrm>
          <a:prstGeom prst="rect">
            <a:avLst/>
          </a:prstGeom>
          <a:noFill/>
        </p:spPr>
        <p:txBody>
          <a:bodyPr wrap="square" anchor="ctr">
            <a:spAutoFit/>
          </a:bodyPr>
          <a:lstStyle/>
          <a:p>
            <a:pPr marL="228600">
              <a:lnSpc>
                <a:spcPct val="107000"/>
              </a:lnSpc>
              <a:spcAft>
                <a:spcPts val="800"/>
              </a:spcAft>
            </a:pPr>
            <a:r>
              <a:rPr lang="en-GB" sz="2000" b="1" u="sng" dirty="0">
                <a:latin typeface="+mj-lt"/>
                <a:ea typeface="Times New Roman" panose="02020603050405020304" pitchFamily="18" charset="0"/>
                <a:cs typeface="Times New Roman" panose="02020603050405020304" pitchFamily="18" charset="0"/>
              </a:rPr>
              <a:t>Agenda</a:t>
            </a:r>
            <a:endParaRPr lang="en-GB" sz="2800" b="1" u="sng" dirty="0">
              <a:latin typeface="+mj-lt"/>
              <a:ea typeface="Times New Roman" panose="02020603050405020304" pitchFamily="18" charset="0"/>
              <a:cs typeface="Times New Roman" panose="02020603050405020304" pitchFamily="18" charset="0"/>
            </a:endParaRPr>
          </a:p>
          <a:p>
            <a:pPr marL="228600">
              <a:lnSpc>
                <a:spcPct val="107000"/>
              </a:lnSpc>
              <a:spcAft>
                <a:spcPts val="800"/>
              </a:spcAft>
            </a:pPr>
            <a:r>
              <a:rPr lang="en-GB" dirty="0"/>
              <a:t> 9.30am – Welcome and Opening – AHEAD and Department of Climate, Energy and Environment </a:t>
            </a:r>
          </a:p>
          <a:p>
            <a:pPr marL="228600">
              <a:lnSpc>
                <a:spcPct val="107000"/>
              </a:lnSpc>
              <a:spcAft>
                <a:spcPts val="800"/>
              </a:spcAft>
            </a:pPr>
            <a:r>
              <a:rPr lang="en-GB" dirty="0"/>
              <a:t>10.00am – HeX Digital -</a:t>
            </a:r>
            <a:r>
              <a:rPr lang="en-GB" i="1" dirty="0"/>
              <a:t>Embedding Digital Accessibility from Design to Delivery</a:t>
            </a:r>
          </a:p>
          <a:p>
            <a:pPr marL="228600">
              <a:lnSpc>
                <a:spcPct val="107000"/>
              </a:lnSpc>
              <a:spcAft>
                <a:spcPts val="800"/>
              </a:spcAft>
            </a:pPr>
            <a:r>
              <a:rPr lang="en-GB" dirty="0"/>
              <a:t>10.30am – Culture Change Panel – Broaden your understanding of cultural change through diverse perspectives</a:t>
            </a:r>
          </a:p>
          <a:p>
            <a:pPr marL="228600">
              <a:lnSpc>
                <a:spcPct val="107000"/>
              </a:lnSpc>
              <a:spcAft>
                <a:spcPts val="800"/>
              </a:spcAft>
            </a:pPr>
            <a:r>
              <a:rPr lang="en-GB" b="1" dirty="0"/>
              <a:t>11.15am – Short Comfort Break</a:t>
            </a:r>
          </a:p>
          <a:p>
            <a:pPr marL="228600">
              <a:lnSpc>
                <a:spcPct val="107000"/>
              </a:lnSpc>
              <a:spcAft>
                <a:spcPts val="800"/>
              </a:spcAft>
            </a:pPr>
            <a:r>
              <a:rPr lang="en-GB" dirty="0"/>
              <a:t>11.30am – WIDE Framework - </a:t>
            </a:r>
            <a:r>
              <a:rPr lang="en-GB" i="1" dirty="0"/>
              <a:t>Workplace Inclusion: It Takes a Village...and a Plan!</a:t>
            </a:r>
          </a:p>
          <a:p>
            <a:pPr marL="228600">
              <a:lnSpc>
                <a:spcPct val="107000"/>
              </a:lnSpc>
              <a:spcAft>
                <a:spcPts val="800"/>
              </a:spcAft>
            </a:pPr>
            <a:r>
              <a:rPr lang="en-GB" dirty="0"/>
              <a:t>12.00pm – Breakout Sessions – Peer to Peer led discussions on learning from the day</a:t>
            </a:r>
          </a:p>
          <a:p>
            <a:pPr marL="228600">
              <a:lnSpc>
                <a:spcPct val="107000"/>
              </a:lnSpc>
              <a:spcAft>
                <a:spcPts val="800"/>
              </a:spcAft>
            </a:pPr>
            <a:r>
              <a:rPr lang="en-GB" dirty="0"/>
              <a:t>12.40pm – Feedback from Breakout Sessions &amp; Closing Remarks</a:t>
            </a:r>
          </a:p>
          <a:p>
            <a:pPr marL="228600">
              <a:lnSpc>
                <a:spcPct val="107000"/>
              </a:lnSpc>
              <a:spcAft>
                <a:spcPts val="800"/>
              </a:spcAft>
            </a:pPr>
            <a:r>
              <a:rPr lang="en-GB" b="1" dirty="0"/>
              <a:t>1.00pm - Lunch and Networking</a:t>
            </a:r>
          </a:p>
          <a:p>
            <a:pPr marL="228600">
              <a:lnSpc>
                <a:spcPct val="107000"/>
              </a:lnSpc>
              <a:spcAft>
                <a:spcPts val="800"/>
              </a:spcAft>
            </a:pPr>
            <a:r>
              <a:rPr lang="en-GB" dirty="0"/>
              <a:t>2.00pm - Finish</a:t>
            </a:r>
          </a:p>
          <a:p>
            <a:pPr marL="228600">
              <a:lnSpc>
                <a:spcPct val="107000"/>
              </a:lnSpc>
              <a:spcAft>
                <a:spcPts val="800"/>
              </a:spcAft>
            </a:pPr>
            <a:endParaRPr lang="en-IE" sz="16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DACF5B8-2B87-69E2-D305-1C1AA5140C8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236" y="0"/>
            <a:ext cx="12313235" cy="2438400"/>
          </a:xfrm>
          <a:prstGeom prst="rect">
            <a:avLst/>
          </a:prstGeom>
        </p:spPr>
      </p:pic>
    </p:spTree>
    <p:extLst>
      <p:ext uri="{BB962C8B-B14F-4D97-AF65-F5344CB8AC3E}">
        <p14:creationId xmlns:p14="http://schemas.microsoft.com/office/powerpoint/2010/main" val="419734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F6CEF190-6D14-3DD0-16B4-929E6EB4D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CA316-FB6A-3C30-1611-1331945791FE}"/>
              </a:ext>
            </a:extLst>
          </p:cNvPr>
          <p:cNvSpPr>
            <a:spLocks noGrp="1"/>
          </p:cNvSpPr>
          <p:nvPr>
            <p:ph type="title" idx="4294967295"/>
          </p:nvPr>
        </p:nvSpPr>
        <p:spPr>
          <a:xfrm>
            <a:off x="1240800" y="-1755600"/>
            <a:ext cx="9710400" cy="485600"/>
          </a:xfrm>
        </p:spPr>
        <p:txBody>
          <a:bodyPr/>
          <a:lstStyle/>
          <a:p>
            <a:r>
              <a:rPr lang="en-GB" dirty="0"/>
              <a:t>Lego people</a:t>
            </a:r>
          </a:p>
        </p:txBody>
      </p:sp>
      <p:pic>
        <p:nvPicPr>
          <p:cNvPr id="1026" name="Picture 2" descr="Lego mini figure collections">
            <a:extLst>
              <a:ext uri="{FF2B5EF4-FFF2-40B4-BE49-F238E27FC236}">
                <a16:creationId xmlns:a16="http://schemas.microsoft.com/office/drawing/2014/main" id="{3097D432-2CFD-6016-F7B9-F6F67D688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0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75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D938B175-C149-FCCD-FDFD-34CEEAC046B2}"/>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5E2E86FC-AA3C-9B67-1ADD-1F442C9BD53C}"/>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Accessibility is</a:t>
            </a:r>
            <a:endParaRPr sz="8000" dirty="0"/>
          </a:p>
        </p:txBody>
      </p:sp>
      <p:sp>
        <p:nvSpPr>
          <p:cNvPr id="66" name="Google Shape;66;p14">
            <a:extLst>
              <a:ext uri="{FF2B5EF4-FFF2-40B4-BE49-F238E27FC236}">
                <a16:creationId xmlns:a16="http://schemas.microsoft.com/office/drawing/2014/main" id="{47F80E5E-E764-B52C-07B3-D3C49A54FF6A}"/>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Trust</a:t>
            </a:r>
            <a:endParaRPr b="1" dirty="0"/>
          </a:p>
        </p:txBody>
      </p:sp>
      <p:sp>
        <p:nvSpPr>
          <p:cNvPr id="68" name="Google Shape;68;p14">
            <a:extLst>
              <a:ext uri="{FF2B5EF4-FFF2-40B4-BE49-F238E27FC236}">
                <a16:creationId xmlns:a16="http://schemas.microsoft.com/office/drawing/2014/main" id="{3147C9FF-842C-B0A6-4034-F07E08BE9C0E}"/>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21</a:t>
            </a:fld>
            <a:endParaRPr kern="0" dirty="0">
              <a:solidFill>
                <a:srgbClr val="FFFFFF"/>
              </a:solidFill>
            </a:endParaRPr>
          </a:p>
        </p:txBody>
      </p:sp>
    </p:spTree>
    <p:extLst>
      <p:ext uri="{BB962C8B-B14F-4D97-AF65-F5344CB8AC3E}">
        <p14:creationId xmlns:p14="http://schemas.microsoft.com/office/powerpoint/2010/main" val="3694578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CAE658ED-BDB5-FD59-6964-3479B856C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9EE24-4FCA-8AA3-DE83-C3C182178EA5}"/>
              </a:ext>
            </a:extLst>
          </p:cNvPr>
          <p:cNvSpPr>
            <a:spLocks noGrp="1"/>
          </p:cNvSpPr>
          <p:nvPr>
            <p:ph type="title" idx="4294967295"/>
          </p:nvPr>
        </p:nvSpPr>
        <p:spPr>
          <a:xfrm>
            <a:off x="1220557" y="-850101"/>
            <a:ext cx="9710400" cy="485600"/>
          </a:xfrm>
        </p:spPr>
        <p:txBody>
          <a:bodyPr spcFirstLastPara="1" wrap="square" lIns="0" tIns="0" rIns="0" bIns="0" anchor="b" anchorCtr="0">
            <a:noAutofit/>
          </a:bodyPr>
          <a:lstStyle/>
          <a:p>
            <a:r>
              <a:rPr lang="en-GB" dirty="0"/>
              <a:t>Bullet journal task list</a:t>
            </a:r>
          </a:p>
        </p:txBody>
      </p:sp>
      <p:pic>
        <p:nvPicPr>
          <p:cNvPr id="9218" name="Picture 2" descr="person writing bucket list on book">
            <a:extLst>
              <a:ext uri="{FF2B5EF4-FFF2-40B4-BE49-F238E27FC236}">
                <a16:creationId xmlns:a16="http://schemas.microsoft.com/office/drawing/2014/main" id="{5AA80627-F3C5-F905-32DA-B713593A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5" y="-364501"/>
            <a:ext cx="12232485" cy="813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85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8A2CF58C-DCEB-4736-20C8-8910E5A1B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6F3EE-0817-AEBE-1863-DBB568F18534}"/>
              </a:ext>
            </a:extLst>
          </p:cNvPr>
          <p:cNvSpPr>
            <a:spLocks noGrp="1"/>
          </p:cNvSpPr>
          <p:nvPr>
            <p:ph type="title" idx="4294967295"/>
          </p:nvPr>
        </p:nvSpPr>
        <p:spPr>
          <a:xfrm>
            <a:off x="1174125" y="-1161286"/>
            <a:ext cx="9710400" cy="485600"/>
          </a:xfrm>
        </p:spPr>
        <p:txBody>
          <a:bodyPr spcFirstLastPara="1" wrap="square" lIns="0" tIns="0" rIns="0" bIns="0" anchor="b" anchorCtr="0">
            <a:noAutofit/>
          </a:bodyPr>
          <a:lstStyle/>
          <a:p>
            <a:r>
              <a:rPr lang="en-GB" dirty="0"/>
              <a:t>Lego characters</a:t>
            </a:r>
          </a:p>
        </p:txBody>
      </p:sp>
      <p:pic>
        <p:nvPicPr>
          <p:cNvPr id="11266" name="Picture 2" descr="people holding miniature figures">
            <a:extLst>
              <a:ext uri="{FF2B5EF4-FFF2-40B4-BE49-F238E27FC236}">
                <a16:creationId xmlns:a16="http://schemas.microsoft.com/office/drawing/2014/main" id="{54D912A7-51A2-B822-BEFF-187F20F9C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3" y="-666161"/>
            <a:ext cx="12292555" cy="819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3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2AB94014-6513-5152-0455-FCC8E9DEC51C}"/>
            </a:ext>
          </a:extLst>
        </p:cNvPr>
        <p:cNvGrpSpPr/>
        <p:nvPr/>
      </p:nvGrpSpPr>
      <p:grpSpPr>
        <a:xfrm>
          <a:off x="0" y="0"/>
          <a:ext cx="0" cy="0"/>
          <a:chOff x="0" y="0"/>
          <a:chExt cx="0" cy="0"/>
        </a:xfrm>
      </p:grpSpPr>
      <p:pic>
        <p:nvPicPr>
          <p:cNvPr id="4098" name="Picture 2" descr="a lego man standing in front of a computer keyboard">
            <a:extLst>
              <a:ext uri="{FF2B5EF4-FFF2-40B4-BE49-F238E27FC236}">
                <a16:creationId xmlns:a16="http://schemas.microsoft.com/office/drawing/2014/main" id="{4748B6F6-86EC-2E36-B8D8-A828BD07C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9" y="-1293619"/>
            <a:ext cx="12202268" cy="81516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6C217E-4273-3226-9364-496585D239EF}"/>
              </a:ext>
            </a:extLst>
          </p:cNvPr>
          <p:cNvSpPr>
            <a:spLocks noGrp="1"/>
          </p:cNvSpPr>
          <p:nvPr>
            <p:ph type="title" idx="4294967295"/>
          </p:nvPr>
        </p:nvSpPr>
        <p:spPr>
          <a:xfrm>
            <a:off x="1116975" y="-1293619"/>
            <a:ext cx="9710400" cy="485600"/>
          </a:xfrm>
        </p:spPr>
        <p:txBody>
          <a:bodyPr spcFirstLastPara="1" wrap="square" lIns="0" tIns="0" rIns="0" bIns="0" anchor="b" anchorCtr="0">
            <a:noAutofit/>
          </a:bodyPr>
          <a:lstStyle/>
          <a:p>
            <a:r>
              <a:rPr lang="en-GB" dirty="0"/>
              <a:t>Keyboard</a:t>
            </a:r>
          </a:p>
        </p:txBody>
      </p:sp>
    </p:spTree>
    <p:extLst>
      <p:ext uri="{BB962C8B-B14F-4D97-AF65-F5344CB8AC3E}">
        <p14:creationId xmlns:p14="http://schemas.microsoft.com/office/powerpoint/2010/main" val="26642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1FE7FFD9-1AC4-2B52-312F-324BA5CB87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5F447-A442-DF4F-297E-20820E865A04}"/>
              </a:ext>
            </a:extLst>
          </p:cNvPr>
          <p:cNvSpPr>
            <a:spLocks noGrp="1"/>
          </p:cNvSpPr>
          <p:nvPr>
            <p:ph type="title" idx="4294967295"/>
          </p:nvPr>
        </p:nvSpPr>
        <p:spPr>
          <a:xfrm>
            <a:off x="1174125" y="-1057277"/>
            <a:ext cx="9710400" cy="485600"/>
          </a:xfrm>
        </p:spPr>
        <p:txBody>
          <a:bodyPr spcFirstLastPara="1" wrap="square" lIns="0" tIns="0" rIns="0" bIns="0" anchor="b" anchorCtr="0">
            <a:noAutofit/>
          </a:bodyPr>
          <a:lstStyle/>
          <a:p>
            <a:r>
              <a:rPr lang="en-GB" dirty="0"/>
              <a:t>supermarket</a:t>
            </a:r>
          </a:p>
        </p:txBody>
      </p:sp>
      <p:pic>
        <p:nvPicPr>
          <p:cNvPr id="2" name="Picture 2" descr="Photograph of supermarket aisle featuring shelves stocked with various packaged food items. Bright yellow price signs highlight promotional offers, with overhead aisle labels indicating product categories.&#10;">
            <a:extLst>
              <a:ext uri="{FF2B5EF4-FFF2-40B4-BE49-F238E27FC236}">
                <a16:creationId xmlns:a16="http://schemas.microsoft.com/office/drawing/2014/main" id="{698602A9-217E-78CD-5128-A97CEC3EB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677"/>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0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578DA21F-1FC2-3383-EDE2-47E0ED9E486A}"/>
            </a:ext>
          </a:extLst>
        </p:cNvPr>
        <p:cNvGrpSpPr/>
        <p:nvPr/>
      </p:nvGrpSpPr>
      <p:grpSpPr>
        <a:xfrm>
          <a:off x="0" y="0"/>
          <a:ext cx="0" cy="0"/>
          <a:chOff x="0" y="0"/>
          <a:chExt cx="0" cy="0"/>
        </a:xfrm>
      </p:grpSpPr>
      <p:pic>
        <p:nvPicPr>
          <p:cNvPr id="10242" name="Picture 2" descr="multi colored pen in clear glass container">
            <a:extLst>
              <a:ext uri="{FF2B5EF4-FFF2-40B4-BE49-F238E27FC236}">
                <a16:creationId xmlns:a16="http://schemas.microsoft.com/office/drawing/2014/main" id="{753C413C-D5A7-CCED-B4DC-B4D3529C6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7035"/>
            <a:ext cx="12267259" cy="81950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DAD83D-14D0-655E-4440-61035C5188B5}"/>
              </a:ext>
            </a:extLst>
          </p:cNvPr>
          <p:cNvSpPr>
            <a:spLocks noGrp="1"/>
          </p:cNvSpPr>
          <p:nvPr>
            <p:ph type="title" idx="4294967295"/>
          </p:nvPr>
        </p:nvSpPr>
        <p:spPr>
          <a:xfrm>
            <a:off x="1088400" y="-1457150"/>
            <a:ext cx="9710400" cy="485600"/>
          </a:xfrm>
        </p:spPr>
        <p:txBody>
          <a:bodyPr spcFirstLastPara="1" wrap="square" lIns="0" tIns="0" rIns="0" bIns="0" anchor="b" anchorCtr="0">
            <a:noAutofit/>
          </a:bodyPr>
          <a:lstStyle/>
          <a:p>
            <a:r>
              <a:rPr lang="en-GB" dirty="0"/>
              <a:t>crayons</a:t>
            </a:r>
          </a:p>
        </p:txBody>
      </p:sp>
    </p:spTree>
    <p:extLst>
      <p:ext uri="{BB962C8B-B14F-4D97-AF65-F5344CB8AC3E}">
        <p14:creationId xmlns:p14="http://schemas.microsoft.com/office/powerpoint/2010/main" val="1200621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FD6777A9-C460-9FD8-C1AC-C75C80DAEDE6}"/>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8C9878B7-6249-2249-B028-3608A96019F3}"/>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Accessibility is</a:t>
            </a:r>
            <a:endParaRPr sz="8000" dirty="0"/>
          </a:p>
        </p:txBody>
      </p:sp>
      <p:sp>
        <p:nvSpPr>
          <p:cNvPr id="66" name="Google Shape;66;p14">
            <a:extLst>
              <a:ext uri="{FF2B5EF4-FFF2-40B4-BE49-F238E27FC236}">
                <a16:creationId xmlns:a16="http://schemas.microsoft.com/office/drawing/2014/main" id="{1EC1ACFC-6FA8-9B54-D0F2-50FB0A76CD80}"/>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External AND Internal</a:t>
            </a:r>
            <a:endParaRPr b="1" dirty="0"/>
          </a:p>
        </p:txBody>
      </p:sp>
      <p:sp>
        <p:nvSpPr>
          <p:cNvPr id="68" name="Google Shape;68;p14">
            <a:extLst>
              <a:ext uri="{FF2B5EF4-FFF2-40B4-BE49-F238E27FC236}">
                <a16:creationId xmlns:a16="http://schemas.microsoft.com/office/drawing/2014/main" id="{B3542AC2-292C-A807-A02A-E275FFA4023D}"/>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27</a:t>
            </a:fld>
            <a:endParaRPr kern="0" dirty="0">
              <a:solidFill>
                <a:srgbClr val="FFFFFF"/>
              </a:solidFill>
            </a:endParaRPr>
          </a:p>
        </p:txBody>
      </p:sp>
    </p:spTree>
    <p:extLst>
      <p:ext uri="{BB962C8B-B14F-4D97-AF65-F5344CB8AC3E}">
        <p14:creationId xmlns:p14="http://schemas.microsoft.com/office/powerpoint/2010/main" val="4000495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D1503D25-FDCF-CD67-C4BD-07AA0B15F240}"/>
            </a:ext>
          </a:extLst>
        </p:cNvPr>
        <p:cNvGrpSpPr/>
        <p:nvPr/>
      </p:nvGrpSpPr>
      <p:grpSpPr>
        <a:xfrm>
          <a:off x="0" y="0"/>
          <a:ext cx="0" cy="0"/>
          <a:chOff x="0" y="0"/>
          <a:chExt cx="0" cy="0"/>
        </a:xfrm>
      </p:grpSpPr>
      <p:pic>
        <p:nvPicPr>
          <p:cNvPr id="8194" name="Picture 2" descr="lego mini figures on white table">
            <a:extLst>
              <a:ext uri="{FF2B5EF4-FFF2-40B4-BE49-F238E27FC236}">
                <a16:creationId xmlns:a16="http://schemas.microsoft.com/office/drawing/2014/main" id="{1AA2E9B8-1AE1-46CE-F96E-933E72976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2" y="-1307729"/>
            <a:ext cx="12230952" cy="81657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3D54DB-CCD2-5B9F-8B07-4CCFFED78247}"/>
              </a:ext>
            </a:extLst>
          </p:cNvPr>
          <p:cNvSpPr>
            <a:spLocks noGrp="1"/>
          </p:cNvSpPr>
          <p:nvPr>
            <p:ph type="title" idx="4294967295"/>
          </p:nvPr>
        </p:nvSpPr>
        <p:spPr>
          <a:xfrm>
            <a:off x="1240800" y="-485600"/>
            <a:ext cx="9710400" cy="485600"/>
          </a:xfrm>
        </p:spPr>
        <p:txBody>
          <a:bodyPr spcFirstLastPara="1" wrap="square" lIns="0" tIns="0" rIns="0" bIns="0" anchor="b" anchorCtr="0">
            <a:noAutofit/>
          </a:bodyPr>
          <a:lstStyle/>
          <a:p>
            <a:r>
              <a:rPr lang="en-GB" dirty="0"/>
              <a:t>Lego</a:t>
            </a:r>
          </a:p>
        </p:txBody>
      </p:sp>
    </p:spTree>
    <p:extLst>
      <p:ext uri="{BB962C8B-B14F-4D97-AF65-F5344CB8AC3E}">
        <p14:creationId xmlns:p14="http://schemas.microsoft.com/office/powerpoint/2010/main" val="54578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C21B2AF2-A5DF-A205-4073-AF3195F43EBC}"/>
            </a:ext>
          </a:extLst>
        </p:cNvPr>
        <p:cNvGrpSpPr/>
        <p:nvPr/>
      </p:nvGrpSpPr>
      <p:grpSpPr>
        <a:xfrm>
          <a:off x="0" y="0"/>
          <a:ext cx="0" cy="0"/>
          <a:chOff x="0" y="0"/>
          <a:chExt cx="0" cy="0"/>
        </a:xfrm>
      </p:grpSpPr>
      <p:pic>
        <p:nvPicPr>
          <p:cNvPr id="2" name="Graphic 1" descr="'Free Healthcheck' from Hex Digital. ">
            <a:extLst>
              <a:ext uri="{FF2B5EF4-FFF2-40B4-BE49-F238E27FC236}">
                <a16:creationId xmlns:a16="http://schemas.microsoft.com/office/drawing/2014/main" id="{E45C2DEA-E707-7DF7-4B9D-9C74713B18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0421" y="3429001"/>
            <a:ext cx="2617636" cy="2617636"/>
          </a:xfrm>
          <a:prstGeom prst="rect">
            <a:avLst/>
          </a:prstGeom>
        </p:spPr>
      </p:pic>
      <p:sp>
        <p:nvSpPr>
          <p:cNvPr id="65" name="Google Shape;65;p14">
            <a:extLst>
              <a:ext uri="{FF2B5EF4-FFF2-40B4-BE49-F238E27FC236}">
                <a16:creationId xmlns:a16="http://schemas.microsoft.com/office/drawing/2014/main" id="{1D851983-118F-3383-F4E1-10A2DF7900B0}"/>
              </a:ext>
              <a:ext uri="{C183D7F6-B498-43B3-948B-1728B52AA6E4}">
                <adec:decorative xmlns:adec="http://schemas.microsoft.com/office/drawing/2017/decorative" val="0"/>
              </a:ext>
            </a:extLst>
          </p:cNvPr>
          <p:cNvSpPr txBox="1">
            <a:spLocks noGrp="1"/>
          </p:cNvSpPr>
          <p:nvPr>
            <p:ph type="ctrTitle" idx="4294967295"/>
          </p:nvPr>
        </p:nvSpPr>
        <p:spPr>
          <a:xfrm>
            <a:off x="994218" y="3428999"/>
            <a:ext cx="7266203" cy="1129200"/>
          </a:xfrm>
          <a:prstGeom prst="rect">
            <a:avLst/>
          </a:prstGeom>
        </p:spPr>
        <p:txBody>
          <a:bodyPr spcFirstLastPara="1" wrap="square" lIns="0" tIns="0" rIns="0" bIns="0" anchor="b" anchorCtr="0">
            <a:noAutofit/>
          </a:bodyPr>
          <a:lstStyle/>
          <a:p>
            <a:r>
              <a:rPr lang="en" sz="8000" dirty="0"/>
              <a:t>Free </a:t>
            </a:r>
            <a:r>
              <a:rPr lang="en" sz="8000" dirty="0" err="1"/>
              <a:t>Healthcheck</a:t>
            </a:r>
            <a:endParaRPr sz="8000" dirty="0"/>
          </a:p>
        </p:txBody>
      </p:sp>
      <p:sp>
        <p:nvSpPr>
          <p:cNvPr id="66" name="Google Shape;66;p14">
            <a:extLst>
              <a:ext uri="{FF2B5EF4-FFF2-40B4-BE49-F238E27FC236}">
                <a16:creationId xmlns:a16="http://schemas.microsoft.com/office/drawing/2014/main" id="{9EC09D90-F1C5-1154-5ADC-84A04DDAAC0F}"/>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www.horlix.com/health-check</a:t>
            </a:r>
            <a:endParaRPr b="1" dirty="0"/>
          </a:p>
        </p:txBody>
      </p:sp>
      <p:sp>
        <p:nvSpPr>
          <p:cNvPr id="68" name="Google Shape;68;p14">
            <a:extLst>
              <a:ext uri="{FF2B5EF4-FFF2-40B4-BE49-F238E27FC236}">
                <a16:creationId xmlns:a16="http://schemas.microsoft.com/office/drawing/2014/main" id="{FE0C9C0B-790D-4214-6A96-78E4A0AB9273}"/>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29</a:t>
            </a:fld>
            <a:endParaRPr kern="0" dirty="0">
              <a:solidFill>
                <a:srgbClr val="FFFFFF"/>
              </a:solidFill>
            </a:endParaRPr>
          </a:p>
        </p:txBody>
      </p:sp>
    </p:spTree>
    <p:extLst>
      <p:ext uri="{BB962C8B-B14F-4D97-AF65-F5344CB8AC3E}">
        <p14:creationId xmlns:p14="http://schemas.microsoft.com/office/powerpoint/2010/main" val="277400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A716A-226D-6963-7026-695757D9B1A0}"/>
              </a:ext>
              <a:ext uri="{C183D7F6-B498-43B3-948B-1728B52AA6E4}">
                <adec:decorative xmlns:adec="http://schemas.microsoft.com/office/drawing/2017/decorative" val="1"/>
              </a:ext>
            </a:extLst>
          </p:cNvPr>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8545502" y="2505865"/>
            <a:ext cx="1794389" cy="874956"/>
          </a:xfrm>
          <a:prstGeom prst="rect">
            <a:avLst/>
          </a:prstGeom>
        </p:spPr>
      </p:pic>
      <p:sp>
        <p:nvSpPr>
          <p:cNvPr id="4" name="Title 3">
            <a:extLst>
              <a:ext uri="{FF2B5EF4-FFF2-40B4-BE49-F238E27FC236}">
                <a16:creationId xmlns:a16="http://schemas.microsoft.com/office/drawing/2014/main" id="{1F4BE9B3-2B0F-E538-FAB2-3EA72CBB4C5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Slido</a:t>
            </a:r>
            <a:endParaRPr lang="en-IE" dirty="0"/>
          </a:p>
        </p:txBody>
      </p:sp>
      <p:pic>
        <p:nvPicPr>
          <p:cNvPr id="8" name="Picture 7">
            <a:extLst>
              <a:ext uri="{FF2B5EF4-FFF2-40B4-BE49-F238E27FC236}">
                <a16:creationId xmlns:a16="http://schemas.microsoft.com/office/drawing/2014/main" id="{A28F1EAB-223D-81B5-AD15-5340B4DF558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833"/>
            <a:ext cx="12192000" cy="2438400"/>
          </a:xfrm>
          <a:prstGeom prst="rect">
            <a:avLst/>
          </a:prstGeom>
        </p:spPr>
      </p:pic>
      <p:sp>
        <p:nvSpPr>
          <p:cNvPr id="9" name="TextBox 8">
            <a:extLst>
              <a:ext uri="{FF2B5EF4-FFF2-40B4-BE49-F238E27FC236}">
                <a16:creationId xmlns:a16="http://schemas.microsoft.com/office/drawing/2014/main" id="{0E541A4D-D7AA-F4ED-422A-2840743CB333}"/>
              </a:ext>
            </a:extLst>
          </p:cNvPr>
          <p:cNvSpPr txBox="1"/>
          <p:nvPr/>
        </p:nvSpPr>
        <p:spPr>
          <a:xfrm>
            <a:off x="1258599" y="3255605"/>
            <a:ext cx="6094476" cy="2308324"/>
          </a:xfrm>
          <a:prstGeom prst="rect">
            <a:avLst/>
          </a:prstGeom>
          <a:noFill/>
        </p:spPr>
        <p:txBody>
          <a:bodyPr wrap="square">
            <a:spAutoFit/>
          </a:bodyPr>
          <a:lstStyle/>
          <a:p>
            <a:r>
              <a:rPr lang="en-IE" sz="3600" b="1" u="sng" dirty="0">
                <a:solidFill>
                  <a:schemeClr val="tx1"/>
                </a:solidFill>
              </a:rPr>
              <a:t>Audience Q&amp;A</a:t>
            </a:r>
          </a:p>
          <a:p>
            <a:endParaRPr lang="en-IE" sz="3600" b="1" dirty="0">
              <a:solidFill>
                <a:schemeClr val="tx1"/>
              </a:solidFill>
            </a:endParaRPr>
          </a:p>
          <a:p>
            <a:r>
              <a:rPr lang="en-IE" sz="3600" dirty="0">
                <a:solidFill>
                  <a:schemeClr val="tx1"/>
                </a:solidFill>
              </a:rPr>
              <a:t>Join</a:t>
            </a:r>
            <a:r>
              <a:rPr lang="en-IE" sz="3600" b="1" dirty="0">
                <a:solidFill>
                  <a:schemeClr val="tx1"/>
                </a:solidFill>
              </a:rPr>
              <a:t> slido.com </a:t>
            </a:r>
          </a:p>
          <a:p>
            <a:r>
              <a:rPr lang="en-IE" sz="3600" dirty="0">
                <a:solidFill>
                  <a:schemeClr val="tx1"/>
                </a:solidFill>
              </a:rPr>
              <a:t>Enter</a:t>
            </a:r>
            <a:r>
              <a:rPr lang="en-IE" sz="3600" b="1" dirty="0">
                <a:solidFill>
                  <a:schemeClr val="tx1"/>
                </a:solidFill>
              </a:rPr>
              <a:t> #1652766</a:t>
            </a:r>
          </a:p>
        </p:txBody>
      </p:sp>
      <p:pic>
        <p:nvPicPr>
          <p:cNvPr id="11" name="Picture 10" descr="QR code to be scanned to get to the Slido - Q+A ">
            <a:extLst>
              <a:ext uri="{FF2B5EF4-FFF2-40B4-BE49-F238E27FC236}">
                <a16:creationId xmlns:a16="http://schemas.microsoft.com/office/drawing/2014/main" id="{DC61B948-D49A-4044-8BBA-7F7BB7565409}"/>
              </a:ext>
            </a:extLst>
          </p:cNvPr>
          <p:cNvPicPr>
            <a:picLocks noChangeAspect="1"/>
          </p:cNvPicPr>
          <p:nvPr/>
        </p:nvPicPr>
        <p:blipFill>
          <a:blip r:embed="rId7"/>
          <a:srcRect l="6991" t="5030" r="6991" b="9131"/>
          <a:stretch>
            <a:fillRect/>
          </a:stretch>
        </p:blipFill>
        <p:spPr>
          <a:xfrm>
            <a:off x="8424657" y="3344203"/>
            <a:ext cx="2036077" cy="2131129"/>
          </a:xfrm>
          <a:prstGeom prst="rect">
            <a:avLst/>
          </a:prstGeom>
        </p:spPr>
      </p:pic>
      <p:sp>
        <p:nvSpPr>
          <p:cNvPr id="12" name="TextBox 11">
            <a:extLst>
              <a:ext uri="{FF2B5EF4-FFF2-40B4-BE49-F238E27FC236}">
                <a16:creationId xmlns:a16="http://schemas.microsoft.com/office/drawing/2014/main" id="{E0A6844E-0054-23AE-3433-CA85CF364E24}"/>
              </a:ext>
            </a:extLst>
          </p:cNvPr>
          <p:cNvSpPr txBox="1"/>
          <p:nvPr/>
        </p:nvSpPr>
        <p:spPr>
          <a:xfrm>
            <a:off x="8353775" y="5577840"/>
            <a:ext cx="2177840" cy="461665"/>
          </a:xfrm>
          <a:prstGeom prst="rect">
            <a:avLst/>
          </a:prstGeom>
          <a:noFill/>
        </p:spPr>
        <p:txBody>
          <a:bodyPr wrap="none" rtlCol="0">
            <a:spAutoFit/>
          </a:bodyPr>
          <a:lstStyle/>
          <a:p>
            <a:r>
              <a:rPr lang="en-GB" sz="2400" b="1" dirty="0"/>
              <a:t>Scan QR Code</a:t>
            </a:r>
          </a:p>
        </p:txBody>
      </p:sp>
    </p:spTree>
    <p:custDataLst>
      <p:tags r:id="rId1"/>
    </p:custDataLst>
    <p:extLst>
      <p:ext uri="{BB962C8B-B14F-4D97-AF65-F5344CB8AC3E}">
        <p14:creationId xmlns:p14="http://schemas.microsoft.com/office/powerpoint/2010/main" val="3253142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0">
          <a:extLst>
            <a:ext uri="{FF2B5EF4-FFF2-40B4-BE49-F238E27FC236}">
              <a16:creationId xmlns:a16="http://schemas.microsoft.com/office/drawing/2014/main" id="{DA7A6334-84B4-0962-5D16-B0A0736EF2C7}"/>
            </a:ext>
          </a:extLst>
        </p:cNvPr>
        <p:cNvGrpSpPr/>
        <p:nvPr/>
      </p:nvGrpSpPr>
      <p:grpSpPr>
        <a:xfrm>
          <a:off x="0" y="0"/>
          <a:ext cx="0" cy="0"/>
          <a:chOff x="0" y="0"/>
          <a:chExt cx="0" cy="0"/>
        </a:xfrm>
      </p:grpSpPr>
      <p:sp>
        <p:nvSpPr>
          <p:cNvPr id="51" name="Google Shape;51;p12">
            <a:extLst>
              <a:ext uri="{FF2B5EF4-FFF2-40B4-BE49-F238E27FC236}">
                <a16:creationId xmlns:a16="http://schemas.microsoft.com/office/drawing/2014/main" id="{B6F1957D-8CFB-89CE-D145-420477EC3E7A}"/>
              </a:ext>
            </a:extLst>
          </p:cNvPr>
          <p:cNvSpPr txBox="1">
            <a:spLocks noGrp="1"/>
          </p:cNvSpPr>
          <p:nvPr>
            <p:ph type="ctrTitle"/>
          </p:nvPr>
        </p:nvSpPr>
        <p:spPr>
          <a:xfrm>
            <a:off x="4788809" y="691280"/>
            <a:ext cx="9710400" cy="3367576"/>
          </a:xfrm>
          <a:prstGeom prst="rect">
            <a:avLst/>
          </a:prstGeom>
        </p:spPr>
        <p:txBody>
          <a:bodyPr spcFirstLastPara="1" wrap="square" lIns="0" tIns="0" rIns="0" bIns="0" anchor="ctr" anchorCtr="0">
            <a:noAutofit/>
          </a:bodyPr>
          <a:lstStyle/>
          <a:p>
            <a:pPr lvl="0"/>
            <a:r>
              <a:rPr lang="en-GB" sz="1867" dirty="0"/>
              <a:t>HeX Productions</a:t>
            </a:r>
            <a:br>
              <a:rPr lang="en-GB" sz="1867" dirty="0"/>
            </a:br>
            <a:br>
              <a:rPr lang="en-GB" sz="3733" dirty="0"/>
            </a:br>
            <a:r>
              <a:rPr lang="en-GB" sz="2400" dirty="0"/>
              <a:t>Embedding Accessibility in </a:t>
            </a:r>
            <a:br>
              <a:rPr lang="en-GB" sz="2400" dirty="0"/>
            </a:br>
            <a:r>
              <a:rPr lang="en-GB" sz="2400" dirty="0"/>
              <a:t>Procurement and </a:t>
            </a:r>
            <a:br>
              <a:rPr lang="en-GB" sz="2400" dirty="0"/>
            </a:br>
            <a:r>
              <a:rPr lang="en-GB" sz="2400" dirty="0"/>
              <a:t>Digital Design Processes</a:t>
            </a:r>
            <a:br>
              <a:rPr lang="en" sz="5333" dirty="0"/>
            </a:br>
            <a:br>
              <a:rPr lang="en" sz="5333" dirty="0"/>
            </a:br>
            <a:r>
              <a:rPr lang="en" sz="5333" dirty="0"/>
              <a:t>Thank you</a:t>
            </a:r>
            <a:endParaRPr sz="5333" dirty="0"/>
          </a:p>
        </p:txBody>
      </p:sp>
    </p:spTree>
    <p:extLst>
      <p:ext uri="{BB962C8B-B14F-4D97-AF65-F5344CB8AC3E}">
        <p14:creationId xmlns:p14="http://schemas.microsoft.com/office/powerpoint/2010/main" val="2472350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8FD17-5914-1517-143E-ED8A8764123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3"/>
            <a:ext cx="12192000" cy="2438400"/>
          </a:xfrm>
          <a:prstGeom prst="rect">
            <a:avLst/>
          </a:prstGeom>
        </p:spPr>
      </p:pic>
      <p:sp>
        <p:nvSpPr>
          <p:cNvPr id="6" name="Title 5">
            <a:extLst>
              <a:ext uri="{FF2B5EF4-FFF2-40B4-BE49-F238E27FC236}">
                <a16:creationId xmlns:a16="http://schemas.microsoft.com/office/drawing/2014/main" id="{76DCAF09-A957-A2ED-7904-E62A41827EE9}"/>
              </a:ext>
            </a:extLst>
          </p:cNvPr>
          <p:cNvSpPr txBox="1">
            <a:spLocks noGrp="1"/>
          </p:cNvSpPr>
          <p:nvPr>
            <p:ph type="title" idx="4294967295"/>
          </p:nvPr>
        </p:nvSpPr>
        <p:spPr>
          <a:xfrm>
            <a:off x="661682" y="2672165"/>
            <a:ext cx="6096000" cy="532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sng" strike="noStrike" kern="1200" cap="none" spc="0" normalizeH="0" baseline="0" noProof="0" dirty="0">
                <a:ln>
                  <a:noFill/>
                </a:ln>
                <a:solidFill>
                  <a:schemeClr val="tx1"/>
                </a:solidFill>
                <a:effectLst/>
                <a:uLnTx/>
                <a:uFillTx/>
                <a:latin typeface="+mj-lt"/>
                <a:ea typeface="Times New Roman" panose="02020603050405020304" pitchFamily="18" charset="0"/>
                <a:cs typeface="Times New Roman" panose="02020603050405020304" pitchFamily="18" charset="0"/>
              </a:rPr>
              <a:t>Culture Change Panel</a:t>
            </a:r>
          </a:p>
        </p:txBody>
      </p:sp>
      <p:sp>
        <p:nvSpPr>
          <p:cNvPr id="8" name="TextBox 7">
            <a:extLst>
              <a:ext uri="{FF2B5EF4-FFF2-40B4-BE49-F238E27FC236}">
                <a16:creationId xmlns:a16="http://schemas.microsoft.com/office/drawing/2014/main" id="{82BDE8A8-FABB-954B-F452-3729A7A38186}"/>
              </a:ext>
            </a:extLst>
          </p:cNvPr>
          <p:cNvSpPr txBox="1"/>
          <p:nvPr/>
        </p:nvSpPr>
        <p:spPr>
          <a:xfrm>
            <a:off x="858205" y="3205068"/>
            <a:ext cx="11159067" cy="3416320"/>
          </a:xfrm>
          <a:prstGeom prst="rect">
            <a:avLst/>
          </a:prstGeom>
          <a:noFill/>
        </p:spPr>
        <p:txBody>
          <a:bodyPr wrap="square" lIns="91440" tIns="45720" rIns="91440" bIns="45720" anchor="t">
            <a:spAutoFit/>
          </a:bodyPr>
          <a:lstStyle/>
          <a:p>
            <a:r>
              <a:rPr lang="en-GB" sz="2400" dirty="0"/>
              <a:t>Deirdre Moore (Moderator) - Employment Manager – AHEAD </a:t>
            </a:r>
          </a:p>
          <a:p>
            <a:endParaRPr lang="en-GB" sz="2400" dirty="0"/>
          </a:p>
          <a:p>
            <a:r>
              <a:rPr lang="en-GB" sz="2400" dirty="0"/>
              <a:t>Liz Donnelly – Senior HR Manager– Bord Bia</a:t>
            </a:r>
            <a:br>
              <a:rPr lang="en-GB" sz="2400" dirty="0"/>
            </a:br>
            <a:endParaRPr lang="en-GB" sz="2400" dirty="0"/>
          </a:p>
          <a:p>
            <a:r>
              <a:rPr lang="en-GB" sz="2400" dirty="0"/>
              <a:t>Ciaran Butler – Health, Safety and Welfare Officer &amp; WAM Mentor– </a:t>
            </a:r>
            <a:r>
              <a:rPr lang="en-GB" sz="2400" dirty="0" err="1"/>
              <a:t>BnM</a:t>
            </a:r>
            <a:br>
              <a:rPr lang="en-GB" sz="2400" dirty="0"/>
            </a:br>
            <a:endParaRPr lang="en-GB" sz="2400" dirty="0"/>
          </a:p>
          <a:p>
            <a:r>
              <a:rPr lang="en-GB" sz="2400" dirty="0"/>
              <a:t>Megan Kelly – WAM Graduate – Dept. of Transport</a:t>
            </a:r>
            <a:br>
              <a:rPr lang="en-GB" sz="2400" dirty="0"/>
            </a:br>
            <a:r>
              <a:rPr lang="en-GB" sz="2400" dirty="0"/>
              <a:t> </a:t>
            </a:r>
          </a:p>
          <a:p>
            <a:r>
              <a:rPr lang="en-GB" sz="2400" dirty="0"/>
              <a:t>Shauna Peyton– Staff Voice Channel – Dept. Climate, Energy and Environment </a:t>
            </a:r>
          </a:p>
        </p:txBody>
      </p:sp>
    </p:spTree>
    <p:extLst>
      <p:ext uri="{BB962C8B-B14F-4D97-AF65-F5344CB8AC3E}">
        <p14:creationId xmlns:p14="http://schemas.microsoft.com/office/powerpoint/2010/main" val="3440589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94FA0-049E-9957-92FB-FFCAFA2FC4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D5776F-15B2-B1F3-A9C9-E256FBC81E0D}"/>
              </a:ext>
              <a:ext uri="{C183D7F6-B498-43B3-948B-1728B52AA6E4}">
                <adec:decorative xmlns:adec="http://schemas.microsoft.com/office/drawing/2017/decorative" val="1"/>
              </a:ext>
            </a:extLst>
          </p:cNvPr>
          <p:cNvPicPr>
            <a:picLocks/>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9596075" y="2345393"/>
            <a:ext cx="1479370" cy="707742"/>
          </a:xfrm>
          <a:prstGeom prst="rect">
            <a:avLst/>
          </a:prstGeom>
        </p:spPr>
      </p:pic>
      <p:sp>
        <p:nvSpPr>
          <p:cNvPr id="4" name="Title 3">
            <a:extLst>
              <a:ext uri="{FF2B5EF4-FFF2-40B4-BE49-F238E27FC236}">
                <a16:creationId xmlns:a16="http://schemas.microsoft.com/office/drawing/2014/main" id="{22A9EA7A-BC8E-164D-FFC1-9C77BFF71F2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Slido and comfort break</a:t>
            </a:r>
            <a:endParaRPr lang="en-IE" dirty="0"/>
          </a:p>
        </p:txBody>
      </p:sp>
      <p:sp>
        <p:nvSpPr>
          <p:cNvPr id="7" name="TextBox 6">
            <a:extLst>
              <a:ext uri="{FF2B5EF4-FFF2-40B4-BE49-F238E27FC236}">
                <a16:creationId xmlns:a16="http://schemas.microsoft.com/office/drawing/2014/main" id="{34365496-1C1F-9578-9C4E-50B9FFDD22DD}"/>
              </a:ext>
            </a:extLst>
          </p:cNvPr>
          <p:cNvSpPr txBox="1"/>
          <p:nvPr/>
        </p:nvSpPr>
        <p:spPr>
          <a:xfrm>
            <a:off x="1351383" y="3693877"/>
            <a:ext cx="7845552" cy="584775"/>
          </a:xfrm>
          <a:prstGeom prst="rect">
            <a:avLst/>
          </a:prstGeom>
          <a:noFill/>
        </p:spPr>
        <p:txBody>
          <a:bodyPr wrap="square" rtlCol="0">
            <a:spAutoFit/>
          </a:bodyPr>
          <a:lstStyle/>
          <a:p>
            <a:r>
              <a:rPr lang="en-GB" sz="3200" b="1" dirty="0"/>
              <a:t>Short comfort break</a:t>
            </a:r>
          </a:p>
        </p:txBody>
      </p:sp>
      <p:pic>
        <p:nvPicPr>
          <p:cNvPr id="8" name="Picture 7">
            <a:extLst>
              <a:ext uri="{FF2B5EF4-FFF2-40B4-BE49-F238E27FC236}">
                <a16:creationId xmlns:a16="http://schemas.microsoft.com/office/drawing/2014/main" id="{8D520C43-BA9C-9554-A2BE-AE93BC13E3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885"/>
            <a:ext cx="12192000" cy="2438400"/>
          </a:xfrm>
          <a:prstGeom prst="rect">
            <a:avLst/>
          </a:prstGeom>
        </p:spPr>
      </p:pic>
      <p:pic>
        <p:nvPicPr>
          <p:cNvPr id="2" name="Picture 4">
            <a:extLst>
              <a:ext uri="{FF2B5EF4-FFF2-40B4-BE49-F238E27FC236}">
                <a16:creationId xmlns:a16="http://schemas.microsoft.com/office/drawing/2014/main" id="{205F1926-5ECF-446B-B132-AA79BB61AC78}"/>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382" b="9702"/>
          <a:stretch>
            <a:fillRect/>
          </a:stretch>
        </p:blipFill>
        <p:spPr bwMode="auto">
          <a:xfrm>
            <a:off x="758351" y="5727683"/>
            <a:ext cx="1756658" cy="92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51F2A29-9A16-4916-18BC-4CBEF79242A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533" y="5623015"/>
            <a:ext cx="3313183" cy="1278639"/>
          </a:xfrm>
          <a:prstGeom prst="rect">
            <a:avLst/>
          </a:prstGeom>
        </p:spPr>
      </p:pic>
      <p:pic>
        <p:nvPicPr>
          <p:cNvPr id="11" name="Picture 10" descr="QR code to be scanned to go to the Slido Q+A">
            <a:extLst>
              <a:ext uri="{FF2B5EF4-FFF2-40B4-BE49-F238E27FC236}">
                <a16:creationId xmlns:a16="http://schemas.microsoft.com/office/drawing/2014/main" id="{0B635372-6054-3789-59A7-5557958519D4}"/>
              </a:ext>
            </a:extLst>
          </p:cNvPr>
          <p:cNvPicPr>
            <a:picLocks noChangeAspect="1"/>
          </p:cNvPicPr>
          <p:nvPr/>
        </p:nvPicPr>
        <p:blipFill>
          <a:blip r:embed="rId8"/>
          <a:srcRect l="6991" t="5030" r="6991" b="9131"/>
          <a:stretch>
            <a:fillRect/>
          </a:stretch>
        </p:blipFill>
        <p:spPr>
          <a:xfrm>
            <a:off x="9317722" y="3049012"/>
            <a:ext cx="2036077" cy="2131129"/>
          </a:xfrm>
          <a:prstGeom prst="rect">
            <a:avLst/>
          </a:prstGeom>
        </p:spPr>
      </p:pic>
      <p:sp>
        <p:nvSpPr>
          <p:cNvPr id="9" name="TextBox 8">
            <a:extLst>
              <a:ext uri="{FF2B5EF4-FFF2-40B4-BE49-F238E27FC236}">
                <a16:creationId xmlns:a16="http://schemas.microsoft.com/office/drawing/2014/main" id="{7D101C0F-C164-B2E8-E8D7-49A0C0504E9E}"/>
              </a:ext>
            </a:extLst>
          </p:cNvPr>
          <p:cNvSpPr txBox="1"/>
          <p:nvPr/>
        </p:nvSpPr>
        <p:spPr>
          <a:xfrm>
            <a:off x="8880008" y="5189074"/>
            <a:ext cx="3052911" cy="1077218"/>
          </a:xfrm>
          <a:prstGeom prst="rect">
            <a:avLst/>
          </a:prstGeom>
          <a:noFill/>
        </p:spPr>
        <p:txBody>
          <a:bodyPr wrap="square">
            <a:spAutoFit/>
          </a:bodyPr>
          <a:lstStyle/>
          <a:p>
            <a:r>
              <a:rPr lang="en-IE" sz="3200" dirty="0">
                <a:solidFill>
                  <a:schemeClr val="tx1"/>
                </a:solidFill>
              </a:rPr>
              <a:t>Join</a:t>
            </a:r>
            <a:r>
              <a:rPr lang="en-IE" sz="3200" b="1" dirty="0">
                <a:solidFill>
                  <a:schemeClr val="tx1"/>
                </a:solidFill>
              </a:rPr>
              <a:t> slido.com </a:t>
            </a:r>
          </a:p>
          <a:p>
            <a:r>
              <a:rPr lang="en-IE" sz="3200" dirty="0">
                <a:solidFill>
                  <a:schemeClr val="tx1"/>
                </a:solidFill>
              </a:rPr>
              <a:t>Enter</a:t>
            </a:r>
            <a:r>
              <a:rPr lang="en-IE" sz="3200" b="1" dirty="0">
                <a:solidFill>
                  <a:schemeClr val="tx1"/>
                </a:solidFill>
              </a:rPr>
              <a:t> #1652766</a:t>
            </a:r>
          </a:p>
        </p:txBody>
      </p:sp>
    </p:spTree>
    <p:custDataLst>
      <p:tags r:id="rId1"/>
    </p:custDataLst>
    <p:extLst>
      <p:ext uri="{BB962C8B-B14F-4D97-AF65-F5344CB8AC3E}">
        <p14:creationId xmlns:p14="http://schemas.microsoft.com/office/powerpoint/2010/main" val="310025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FE94989-7EBA-DE52-DB54-C3034300B7C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WIDE Framework</a:t>
            </a:r>
          </a:p>
        </p:txBody>
      </p:sp>
      <p:sp>
        <p:nvSpPr>
          <p:cNvPr id="38" name="TextBox 38"/>
          <p:cNvSpPr txBox="1"/>
          <p:nvPr/>
        </p:nvSpPr>
        <p:spPr>
          <a:xfrm>
            <a:off x="502868" y="3768174"/>
            <a:ext cx="6230530" cy="948978"/>
          </a:xfrm>
          <a:prstGeom prst="rect">
            <a:avLst/>
          </a:prstGeom>
        </p:spPr>
        <p:txBody>
          <a:bodyPr wrap="square" lIns="0" tIns="0" rIns="0" bIns="0" rtlCol="0" anchor="t">
            <a:spAutoFit/>
          </a:bodyPr>
          <a:lstStyle/>
          <a:p>
            <a:pPr algn="ctr">
              <a:lnSpc>
                <a:spcPts val="3733"/>
              </a:lnSpc>
              <a:spcBef>
                <a:spcPct val="0"/>
              </a:spcBef>
            </a:pPr>
            <a:r>
              <a:rPr lang="en-GB" sz="3600" b="1" dirty="0">
                <a:solidFill>
                  <a:srgbClr val="9B1F63"/>
                </a:solidFill>
                <a:latin typeface="Tw Cen MT" panose="020B0602020104020603" pitchFamily="34" charset="0"/>
                <a:ea typeface="League Spartan"/>
                <a:cs typeface="League Spartan"/>
                <a:sym typeface="League Spartan"/>
              </a:rPr>
              <a:t>Workplace Inclusion:                         It Takes a Village... and a Plan!</a:t>
            </a:r>
            <a:endParaRPr lang="en-US" sz="3600" b="1" dirty="0">
              <a:solidFill>
                <a:srgbClr val="9B1F63"/>
              </a:solidFill>
              <a:latin typeface="Tw Cen MT" panose="020B0602020104020603" pitchFamily="34" charset="0"/>
              <a:ea typeface="League Spartan"/>
              <a:cs typeface="League Spartan"/>
              <a:sym typeface="League Spartan"/>
            </a:endParaRPr>
          </a:p>
        </p:txBody>
      </p:sp>
      <p:sp>
        <p:nvSpPr>
          <p:cNvPr id="2" name="Rectangle 1">
            <a:extLst>
              <a:ext uri="{FF2B5EF4-FFF2-40B4-BE49-F238E27FC236}">
                <a16:creationId xmlns:a16="http://schemas.microsoft.com/office/drawing/2014/main" id="{69802C68-0042-9305-382E-F7A784F213BF}"/>
              </a:ext>
              <a:ext uri="{C183D7F6-B498-43B3-948B-1728B52AA6E4}">
                <adec:decorative xmlns:adec="http://schemas.microsoft.com/office/drawing/2017/decorative" val="1"/>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IE" sz="1200" dirty="0"/>
          </a:p>
        </p:txBody>
      </p:sp>
      <p:sp>
        <p:nvSpPr>
          <p:cNvPr id="3" name="Rectangle 2">
            <a:extLst>
              <a:ext uri="{FF2B5EF4-FFF2-40B4-BE49-F238E27FC236}">
                <a16:creationId xmlns:a16="http://schemas.microsoft.com/office/drawing/2014/main" id="{3B7367F3-51D7-4336-EF3D-DADC52475F6F}"/>
              </a:ext>
              <a:ext uri="{C183D7F6-B498-43B3-948B-1728B52AA6E4}">
                <adec:decorative xmlns:adec="http://schemas.microsoft.com/office/drawing/2017/decorative" val="1"/>
              </a:ext>
            </a:extLst>
          </p:cNvPr>
          <p:cNvSpPr>
            <a:spLocks noChangeArrowheads="1"/>
          </p:cNvSpPr>
          <p:nvPr/>
        </p:nvSpPr>
        <p:spPr bwMode="auto">
          <a:xfrm>
            <a:off x="101600" y="-215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IE" sz="1200" dirty="0"/>
          </a:p>
        </p:txBody>
      </p:sp>
      <p:pic>
        <p:nvPicPr>
          <p:cNvPr id="4" name="Picture 3">
            <a:extLst>
              <a:ext uri="{FF2B5EF4-FFF2-40B4-BE49-F238E27FC236}">
                <a16:creationId xmlns:a16="http://schemas.microsoft.com/office/drawing/2014/main" id="{9C9AB4AF-2203-2A60-2F93-3837882B08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4" y="6030082"/>
            <a:ext cx="2182512" cy="277633"/>
          </a:xfrm>
          <a:prstGeom prst="rect">
            <a:avLst/>
          </a:prstGeom>
        </p:spPr>
      </p:pic>
      <p:pic>
        <p:nvPicPr>
          <p:cNvPr id="7" name="Picture 6">
            <a:extLst>
              <a:ext uri="{FF2B5EF4-FFF2-40B4-BE49-F238E27FC236}">
                <a16:creationId xmlns:a16="http://schemas.microsoft.com/office/drawing/2014/main" id="{A45D5405-A91B-3A24-D145-0B524DF6BE8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386" y="5783417"/>
            <a:ext cx="1156446" cy="770964"/>
          </a:xfrm>
          <a:prstGeom prst="rect">
            <a:avLst/>
          </a:prstGeom>
        </p:spPr>
      </p:pic>
      <p:pic>
        <p:nvPicPr>
          <p:cNvPr id="13" name="Picture 12">
            <a:extLst>
              <a:ext uri="{FF2B5EF4-FFF2-40B4-BE49-F238E27FC236}">
                <a16:creationId xmlns:a16="http://schemas.microsoft.com/office/drawing/2014/main" id="{F44A94FF-0C8B-D607-48C0-FA6ECA914EB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68" y="1149292"/>
            <a:ext cx="6230530" cy="1720494"/>
          </a:xfrm>
          <a:prstGeom prst="rect">
            <a:avLst/>
          </a:prstGeom>
        </p:spPr>
      </p:pic>
      <p:pic>
        <p:nvPicPr>
          <p:cNvPr id="14" name="Picture 13">
            <a:extLst>
              <a:ext uri="{FF2B5EF4-FFF2-40B4-BE49-F238E27FC236}">
                <a16:creationId xmlns:a16="http://schemas.microsoft.com/office/drawing/2014/main" id="{61876D97-2BC4-C4B0-9A96-7C8F9B3E8198}"/>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39" b="96872" l="9977" r="93039">
                        <a14:foregroundMark x1="37587" y1="29721" x2="37587" y2="29721"/>
                        <a14:foregroundMark x1="21694" y1="39106" x2="21694" y2="39106"/>
                        <a14:foregroundMark x1="26218" y1="27598" x2="26218" y2="27598"/>
                        <a14:foregroundMark x1="21462" y1="43017" x2="56497" y2="37877"/>
                        <a14:foregroundMark x1="17053" y1="38994" x2="15777" y2="39665"/>
                        <a14:foregroundMark x1="56497" y1="37207" x2="62297" y2="42570"/>
                        <a14:foregroundMark x1="62297" y1="42570" x2="64269" y2="36648"/>
                        <a14:foregroundMark x1="64269" y1="36648" x2="65081" y2="36089"/>
                        <a14:foregroundMark x1="73782" y1="42011" x2="50812" y2="67486"/>
                        <a14:foregroundMark x1="50812" y1="67486" x2="62993" y2="70279"/>
                        <a14:foregroundMark x1="62993" y1="70279" x2="53828" y2="78994"/>
                        <a14:foregroundMark x1="53828" y1="78994" x2="61369" y2="74078"/>
                        <a14:foregroundMark x1="61369" y1="74078" x2="69954" y2="62793"/>
                        <a14:foregroundMark x1="69954" y1="62793" x2="76450" y2="68380"/>
                        <a14:foregroundMark x1="76450" y1="68380" x2="70186" y2="42235"/>
                        <a14:foregroundMark x1="70186" y1="42235" x2="76450" y2="53743"/>
                        <a14:foregroundMark x1="76450" y1="53743" x2="80626" y2="58101"/>
                        <a14:foregroundMark x1="80626" y1="58101" x2="86427" y2="58436"/>
                        <a14:foregroundMark x1="86427" y1="58436" x2="91995" y2="60670"/>
                        <a14:foregroundMark x1="91995" y1="60670" x2="90835" y2="55307"/>
                        <a14:foregroundMark x1="92923" y1="31732" x2="92923" y2="31732"/>
                        <a14:foregroundMark x1="55452" y1="9162" x2="55452" y2="9162"/>
                        <a14:foregroundMark x1="80278" y1="31285" x2="85267" y2="34413"/>
                        <a14:foregroundMark x1="85267" y1="34413" x2="85615" y2="34302"/>
                        <a14:foregroundMark x1="80626" y1="35754" x2="88515" y2="35419"/>
                        <a14:foregroundMark x1="88515" y1="35419" x2="75522" y2="37207"/>
                        <a14:foregroundMark x1="75522" y1="37207" x2="74130" y2="31508"/>
                        <a14:foregroundMark x1="74130" y1="31508" x2="82251" y2="31397"/>
                        <a14:foregroundMark x1="82251" y1="31397" x2="82019" y2="33408"/>
                        <a14:foregroundMark x1="29002" y1="55642" x2="35267" y2="55642"/>
                        <a14:foregroundMark x1="35267" y1="55642" x2="26798" y2="57207"/>
                        <a14:foregroundMark x1="26798" y1="57207" x2="38051" y2="55642"/>
                        <a14:foregroundMark x1="43503" y1="70615" x2="35731" y2="79330"/>
                        <a14:foregroundMark x1="35731" y1="79330" x2="33411" y2="84469"/>
                        <a14:foregroundMark x1="33411" y1="84469" x2="48028" y2="72291"/>
                        <a14:foregroundMark x1="48028" y1="72291" x2="38863" y2="82458"/>
                        <a14:foregroundMark x1="38863" y1="82458" x2="30626" y2="87374"/>
                        <a14:foregroundMark x1="30626" y1="87374" x2="27262" y2="61676"/>
                        <a14:foregroundMark x1="27262" y1="61676" x2="29582" y2="83017"/>
                        <a14:foregroundMark x1="29582" y1="83017" x2="39907" y2="66480"/>
                        <a14:foregroundMark x1="39907" y1="66480" x2="47680" y2="70838"/>
                        <a14:foregroundMark x1="27262" y1="91620" x2="27262" y2="91620"/>
                        <a14:foregroundMark x1="26102" y1="96872" x2="26102" y2="96872"/>
                        <a14:foregroundMark x1="26102" y1="96872" x2="26102" y2="96872"/>
                        <a14:foregroundMark x1="26102" y1="96872" x2="25870" y2="67374"/>
                        <a14:foregroundMark x1="25870" y1="67374" x2="29234" y2="91955"/>
                        <a14:foregroundMark x1="29234" y1="91955" x2="36543" y2="86816"/>
                        <a14:foregroundMark x1="33063" y1="61899" x2="32599" y2="63017"/>
                        <a14:foregroundMark x1="27610" y1="36089" x2="25986" y2="26257"/>
                        <a14:foregroundMark x1="25986" y1="26257" x2="31903" y2="23911"/>
                        <a14:foregroundMark x1="31903" y1="23911" x2="37587" y2="25922"/>
                        <a14:foregroundMark x1="37587" y1="25922" x2="39095" y2="33855"/>
                        <a14:foregroundMark x1="39095" y1="33855" x2="37819" y2="37095"/>
                        <a14:foregroundMark x1="93039" y1="58212" x2="93039" y2="58212"/>
                      </a14:backgroundRemoval>
                    </a14:imgEffect>
                  </a14:imgLayer>
                </a14:imgProps>
              </a:ext>
              <a:ext uri="{28A0092B-C50C-407E-A947-70E740481C1C}">
                <a14:useLocalDpi xmlns:a14="http://schemas.microsoft.com/office/drawing/2010/main" val="0"/>
              </a:ext>
            </a:extLst>
          </a:blip>
          <a:stretch>
            <a:fillRect/>
          </a:stretch>
        </p:blipFill>
        <p:spPr>
          <a:xfrm>
            <a:off x="7093252" y="426601"/>
            <a:ext cx="5254702" cy="5455868"/>
          </a:xfrm>
          <a:prstGeom prst="rect">
            <a:avLst/>
          </a:prstGeom>
        </p:spPr>
      </p:pic>
      <p:pic>
        <p:nvPicPr>
          <p:cNvPr id="6" name="Picture 5">
            <a:extLst>
              <a:ext uri="{FF2B5EF4-FFF2-40B4-BE49-F238E27FC236}">
                <a16:creationId xmlns:a16="http://schemas.microsoft.com/office/drawing/2014/main" id="{9151CCEC-E80A-3050-1702-EF96CED8754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5857" y="5708708"/>
            <a:ext cx="2727395" cy="92038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9782DA6-354B-0DF3-8061-0C1783D968CD}"/>
              </a:ext>
              <a:ext uri="{C183D7F6-B498-43B3-948B-1728B52AA6E4}">
                <adec:decorative xmlns:adec="http://schemas.microsoft.com/office/drawing/2017/decorative" val="1"/>
              </a:ext>
            </a:extLst>
          </p:cNvPr>
          <p:cNvGrpSpPr/>
          <p:nvPr/>
        </p:nvGrpSpPr>
        <p:grpSpPr>
          <a:xfrm>
            <a:off x="675492" y="625281"/>
            <a:ext cx="6382869" cy="5864729"/>
            <a:chOff x="0" y="0"/>
            <a:chExt cx="3166377" cy="725850"/>
          </a:xfrm>
        </p:grpSpPr>
        <p:sp>
          <p:nvSpPr>
            <p:cNvPr id="6" name="Freeform 3">
              <a:extLst>
                <a:ext uri="{FF2B5EF4-FFF2-40B4-BE49-F238E27FC236}">
                  <a16:creationId xmlns:a16="http://schemas.microsoft.com/office/drawing/2014/main" id="{9E1809AD-6F0B-095B-AD0B-B2A9BF41DCCF}"/>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7" name="TextBox 4">
              <a:extLst>
                <a:ext uri="{FF2B5EF4-FFF2-40B4-BE49-F238E27FC236}">
                  <a16:creationId xmlns:a16="http://schemas.microsoft.com/office/drawing/2014/main" id="{FF9C237D-859C-3A7D-1982-3AABF4A0C1DD}"/>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2" name="Title 1">
            <a:extLst>
              <a:ext uri="{FF2B5EF4-FFF2-40B4-BE49-F238E27FC236}">
                <a16:creationId xmlns:a16="http://schemas.microsoft.com/office/drawing/2014/main" id="{ECC4B316-2B9E-6577-B37E-E88DFBF55162}"/>
              </a:ext>
            </a:extLst>
          </p:cNvPr>
          <p:cNvSpPr>
            <a:spLocks noGrp="1"/>
          </p:cNvSpPr>
          <p:nvPr>
            <p:ph type="title"/>
          </p:nvPr>
        </p:nvSpPr>
        <p:spPr>
          <a:xfrm>
            <a:off x="1532724" y="766568"/>
            <a:ext cx="4782015" cy="1325563"/>
          </a:xfrm>
        </p:spPr>
        <p:txBody>
          <a:bodyPr>
            <a:normAutofit fontScale="90000"/>
          </a:bodyPr>
          <a:lstStyle/>
          <a:p>
            <a:r>
              <a:rPr lang="en-GB" sz="5870" b="1" dirty="0">
                <a:solidFill>
                  <a:srgbClr val="482D78"/>
                </a:solidFill>
                <a:latin typeface="+mn-lt"/>
              </a:rPr>
              <a:t>In This Session</a:t>
            </a:r>
          </a:p>
        </p:txBody>
      </p:sp>
      <p:sp>
        <p:nvSpPr>
          <p:cNvPr id="3" name="Content Placeholder 2">
            <a:extLst>
              <a:ext uri="{FF2B5EF4-FFF2-40B4-BE49-F238E27FC236}">
                <a16:creationId xmlns:a16="http://schemas.microsoft.com/office/drawing/2014/main" id="{F94C3062-FBFD-5F43-FF7C-1A736FABE350}"/>
              </a:ext>
            </a:extLst>
          </p:cNvPr>
          <p:cNvSpPr>
            <a:spLocks noGrp="1"/>
          </p:cNvSpPr>
          <p:nvPr>
            <p:ph idx="1"/>
          </p:nvPr>
        </p:nvSpPr>
        <p:spPr>
          <a:xfrm>
            <a:off x="1185461" y="2143279"/>
            <a:ext cx="5476539" cy="4351338"/>
          </a:xfrm>
        </p:spPr>
        <p:txBody>
          <a:bodyPr>
            <a:normAutofit fontScale="92500"/>
          </a:bodyPr>
          <a:lstStyle/>
          <a:p>
            <a:pPr marL="0" indent="0">
              <a:lnSpc>
                <a:spcPct val="150000"/>
              </a:lnSpc>
              <a:buNone/>
            </a:pPr>
            <a:r>
              <a:rPr lang="en-GB" dirty="0">
                <a:solidFill>
                  <a:srgbClr val="482D78"/>
                </a:solidFill>
              </a:rPr>
              <a:t>1) Exploring culture – what matters?</a:t>
            </a:r>
          </a:p>
          <a:p>
            <a:pPr marL="0" indent="0">
              <a:lnSpc>
                <a:spcPct val="150000"/>
              </a:lnSpc>
              <a:buNone/>
            </a:pPr>
            <a:r>
              <a:rPr lang="en-GB" dirty="0">
                <a:solidFill>
                  <a:srgbClr val="482D78"/>
                </a:solidFill>
              </a:rPr>
              <a:t>2) The WIDE Framework - how was it developed?</a:t>
            </a:r>
          </a:p>
          <a:p>
            <a:pPr marL="0" indent="0">
              <a:lnSpc>
                <a:spcPct val="150000"/>
              </a:lnSpc>
              <a:buNone/>
            </a:pPr>
            <a:r>
              <a:rPr lang="en-GB" dirty="0">
                <a:solidFill>
                  <a:srgbClr val="482D78"/>
                </a:solidFill>
              </a:rPr>
              <a:t>3) About the WIDE platform</a:t>
            </a:r>
          </a:p>
          <a:p>
            <a:pPr marL="0" indent="0">
              <a:lnSpc>
                <a:spcPct val="150000"/>
              </a:lnSpc>
              <a:buNone/>
            </a:pPr>
            <a:r>
              <a:rPr lang="en-GB" dirty="0">
                <a:solidFill>
                  <a:srgbClr val="482D78"/>
                </a:solidFill>
              </a:rPr>
              <a:t>4) Getting started with WIDE – your next steps</a:t>
            </a:r>
          </a:p>
          <a:p>
            <a:endParaRPr lang="en-GB" dirty="0"/>
          </a:p>
          <a:p>
            <a:endParaRPr lang="en-GB" dirty="0"/>
          </a:p>
          <a:p>
            <a:endParaRPr lang="en-GB" dirty="0"/>
          </a:p>
        </p:txBody>
      </p:sp>
      <p:pic>
        <p:nvPicPr>
          <p:cNvPr id="5" name="Graphic 4">
            <a:extLst>
              <a:ext uri="{FF2B5EF4-FFF2-40B4-BE49-F238E27FC236}">
                <a16:creationId xmlns:a16="http://schemas.microsoft.com/office/drawing/2014/main" id="{4D135D33-A7AA-41C9-6CE4-C3CDE216467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49360" y="1784830"/>
            <a:ext cx="4076251" cy="4076251"/>
          </a:xfrm>
          <a:prstGeom prst="rect">
            <a:avLst/>
          </a:prstGeom>
        </p:spPr>
      </p:pic>
    </p:spTree>
    <p:extLst>
      <p:ext uri="{BB962C8B-B14F-4D97-AF65-F5344CB8AC3E}">
        <p14:creationId xmlns:p14="http://schemas.microsoft.com/office/powerpoint/2010/main" val="2720061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0F0678D-5644-73CE-6635-2E5E4AC96CA4}"/>
              </a:ext>
              <a:ext uri="{C183D7F6-B498-43B3-948B-1728B52AA6E4}">
                <adec:decorative xmlns:adec="http://schemas.microsoft.com/office/drawing/2017/decorative" val="1"/>
              </a:ext>
            </a:extLst>
          </p:cNvPr>
          <p:cNvGrpSpPr/>
          <p:nvPr/>
        </p:nvGrpSpPr>
        <p:grpSpPr>
          <a:xfrm>
            <a:off x="675492" y="1929161"/>
            <a:ext cx="6382869" cy="4560849"/>
            <a:chOff x="0" y="0"/>
            <a:chExt cx="3166377" cy="725850"/>
          </a:xfrm>
        </p:grpSpPr>
        <p:sp>
          <p:nvSpPr>
            <p:cNvPr id="5" name="Freeform 3">
              <a:extLst>
                <a:ext uri="{FF2B5EF4-FFF2-40B4-BE49-F238E27FC236}">
                  <a16:creationId xmlns:a16="http://schemas.microsoft.com/office/drawing/2014/main" id="{855CA650-A4A5-F12F-01D8-F89D77D44E88}"/>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6" name="TextBox 4">
              <a:extLst>
                <a:ext uri="{FF2B5EF4-FFF2-40B4-BE49-F238E27FC236}">
                  <a16:creationId xmlns:a16="http://schemas.microsoft.com/office/drawing/2014/main" id="{80329C01-63B7-3782-7840-04E2F66438DF}"/>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2" name="Title 1">
            <a:extLst>
              <a:ext uri="{FF2B5EF4-FFF2-40B4-BE49-F238E27FC236}">
                <a16:creationId xmlns:a16="http://schemas.microsoft.com/office/drawing/2014/main" id="{60D4FD7B-08F3-6B57-C173-C93B207419DA}"/>
              </a:ext>
            </a:extLst>
          </p:cNvPr>
          <p:cNvSpPr>
            <a:spLocks noGrp="1"/>
          </p:cNvSpPr>
          <p:nvPr>
            <p:ph type="title"/>
          </p:nvPr>
        </p:nvSpPr>
        <p:spPr>
          <a:xfrm>
            <a:off x="269488" y="481007"/>
            <a:ext cx="9250864" cy="1325563"/>
          </a:xfrm>
        </p:spPr>
        <p:txBody>
          <a:bodyPr>
            <a:noAutofit/>
          </a:bodyPr>
          <a:lstStyle/>
          <a:p>
            <a:pPr algn="ctr"/>
            <a:r>
              <a:rPr lang="en-GB" b="1" dirty="0">
                <a:solidFill>
                  <a:srgbClr val="482D78"/>
                </a:solidFill>
                <a:latin typeface="+mn-lt"/>
              </a:rPr>
              <a:t>1) Exploring Culture – what matters?</a:t>
            </a:r>
          </a:p>
        </p:txBody>
      </p:sp>
      <p:sp>
        <p:nvSpPr>
          <p:cNvPr id="3" name="Content Placeholder 2">
            <a:extLst>
              <a:ext uri="{FF2B5EF4-FFF2-40B4-BE49-F238E27FC236}">
                <a16:creationId xmlns:a16="http://schemas.microsoft.com/office/drawing/2014/main" id="{E60BCFD9-F897-0FF9-75B4-E3BB5F249147}"/>
              </a:ext>
            </a:extLst>
          </p:cNvPr>
          <p:cNvSpPr>
            <a:spLocks noGrp="1"/>
          </p:cNvSpPr>
          <p:nvPr>
            <p:ph idx="1"/>
          </p:nvPr>
        </p:nvSpPr>
        <p:spPr>
          <a:xfrm>
            <a:off x="505830" y="2414289"/>
            <a:ext cx="6594190" cy="2954193"/>
          </a:xfrm>
        </p:spPr>
        <p:txBody>
          <a:bodyPr>
            <a:normAutofit/>
          </a:bodyPr>
          <a:lstStyle/>
          <a:p>
            <a:pPr marL="0" indent="0" algn="ctr">
              <a:buNone/>
            </a:pPr>
            <a:r>
              <a:rPr lang="en-GB" sz="7200" dirty="0">
                <a:solidFill>
                  <a:srgbClr val="99226A"/>
                </a:solidFill>
              </a:rPr>
              <a:t>“Inclusion is </a:t>
            </a:r>
          </a:p>
          <a:p>
            <a:pPr marL="0" indent="0" algn="ctr">
              <a:buNone/>
            </a:pPr>
            <a:r>
              <a:rPr lang="en-GB" sz="4800" dirty="0">
                <a:solidFill>
                  <a:srgbClr val="99226A"/>
                </a:solidFill>
              </a:rPr>
              <a:t>  everyone’s business!”</a:t>
            </a:r>
          </a:p>
        </p:txBody>
      </p:sp>
      <p:grpSp>
        <p:nvGrpSpPr>
          <p:cNvPr id="21" name="Group 20">
            <a:extLst>
              <a:ext uri="{FF2B5EF4-FFF2-40B4-BE49-F238E27FC236}">
                <a16:creationId xmlns:a16="http://schemas.microsoft.com/office/drawing/2014/main" id="{9FAA24A8-EFB1-25DF-9D8A-0F89FF985118}"/>
              </a:ext>
              <a:ext uri="{C183D7F6-B498-43B3-948B-1728B52AA6E4}">
                <adec:decorative xmlns:adec="http://schemas.microsoft.com/office/drawing/2017/decorative" val="1"/>
              </a:ext>
            </a:extLst>
          </p:cNvPr>
          <p:cNvGrpSpPr/>
          <p:nvPr/>
        </p:nvGrpSpPr>
        <p:grpSpPr>
          <a:xfrm>
            <a:off x="7818272" y="2331317"/>
            <a:ext cx="4086368" cy="3696685"/>
            <a:chOff x="6588111" y="1301109"/>
            <a:chExt cx="4684913" cy="4402203"/>
          </a:xfrm>
        </p:grpSpPr>
        <p:sp>
          <p:nvSpPr>
            <p:cNvPr id="14" name="Freeform: Shape 13">
              <a:extLst>
                <a:ext uri="{FF2B5EF4-FFF2-40B4-BE49-F238E27FC236}">
                  <a16:creationId xmlns:a16="http://schemas.microsoft.com/office/drawing/2014/main" id="{01B56C8B-75DD-F589-7A89-3B2C62BFE0DC}"/>
                </a:ext>
                <a:ext uri="{C183D7F6-B498-43B3-948B-1728B52AA6E4}">
                  <adec:decorative xmlns:adec="http://schemas.microsoft.com/office/drawing/2017/decorative" val="1"/>
                </a:ext>
              </a:extLst>
            </p:cNvPr>
            <p:cNvSpPr/>
            <p:nvPr/>
          </p:nvSpPr>
          <p:spPr>
            <a:xfrm>
              <a:off x="8235025" y="3709195"/>
              <a:ext cx="1454696" cy="1994117"/>
            </a:xfrm>
            <a:custGeom>
              <a:avLst/>
              <a:gdLst>
                <a:gd name="csX0" fmla="*/ 1442706 w 1454696"/>
                <a:gd name="csY0" fmla="*/ 464453 h 1994117"/>
                <a:gd name="csX1" fmla="*/ 1402319 w 1454696"/>
                <a:gd name="csY1" fmla="*/ 328146 h 1994117"/>
                <a:gd name="csX2" fmla="*/ 1266012 w 1454696"/>
                <a:gd name="csY2" fmla="*/ 368533 h 1994117"/>
                <a:gd name="csX3" fmla="*/ 1064076 w 1454696"/>
                <a:gd name="csY3" fmla="*/ 726970 h 1994117"/>
                <a:gd name="csX4" fmla="*/ 1200383 w 1454696"/>
                <a:gd name="csY4" fmla="*/ 186791 h 1994117"/>
                <a:gd name="csX5" fmla="*/ 1124657 w 1454696"/>
                <a:gd name="csY5" fmla="*/ 65629 h 1994117"/>
                <a:gd name="csX6" fmla="*/ 1003495 w 1454696"/>
                <a:gd name="csY6" fmla="*/ 141355 h 1994117"/>
                <a:gd name="csX7" fmla="*/ 887382 w 1454696"/>
                <a:gd name="csY7" fmla="*/ 605808 h 1994117"/>
                <a:gd name="csX8" fmla="*/ 887382 w 1454696"/>
                <a:gd name="csY8" fmla="*/ 100968 h 1994117"/>
                <a:gd name="csX9" fmla="*/ 786414 w 1454696"/>
                <a:gd name="csY9" fmla="*/ 0 h 1994117"/>
                <a:gd name="csX10" fmla="*/ 685446 w 1454696"/>
                <a:gd name="csY10" fmla="*/ 100968 h 1994117"/>
                <a:gd name="csX11" fmla="*/ 685446 w 1454696"/>
                <a:gd name="csY11" fmla="*/ 641147 h 1994117"/>
                <a:gd name="csX12" fmla="*/ 569333 w 1454696"/>
                <a:gd name="csY12" fmla="*/ 141355 h 1994117"/>
                <a:gd name="csX13" fmla="*/ 448171 w 1454696"/>
                <a:gd name="csY13" fmla="*/ 65629 h 1994117"/>
                <a:gd name="csX14" fmla="*/ 372445 w 1454696"/>
                <a:gd name="csY14" fmla="*/ 186791 h 1994117"/>
                <a:gd name="csX15" fmla="*/ 513801 w 1454696"/>
                <a:gd name="csY15" fmla="*/ 787550 h 1994117"/>
                <a:gd name="csX16" fmla="*/ 478462 w 1454696"/>
                <a:gd name="csY16" fmla="*/ 989486 h 1994117"/>
                <a:gd name="csX17" fmla="*/ 473413 w 1454696"/>
                <a:gd name="csY17" fmla="*/ 984438 h 1994117"/>
                <a:gd name="csX18" fmla="*/ 120025 w 1454696"/>
                <a:gd name="csY18" fmla="*/ 701728 h 1994117"/>
                <a:gd name="csX19" fmla="*/ 3912 w 1454696"/>
                <a:gd name="csY19" fmla="*/ 767357 h 1994117"/>
                <a:gd name="csX20" fmla="*/ 69541 w 1454696"/>
                <a:gd name="csY20" fmla="*/ 883470 h 1994117"/>
                <a:gd name="csX21" fmla="*/ 261381 w 1454696"/>
                <a:gd name="csY21" fmla="*/ 1095503 h 1994117"/>
                <a:gd name="csX22" fmla="*/ 594575 w 1454696"/>
                <a:gd name="csY22" fmla="*/ 1453939 h 1994117"/>
                <a:gd name="csX23" fmla="*/ 594575 w 1454696"/>
                <a:gd name="csY23" fmla="*/ 1994118 h 1994117"/>
                <a:gd name="csX24" fmla="*/ 1038834 w 1454696"/>
                <a:gd name="csY24" fmla="*/ 1994118 h 1994117"/>
                <a:gd name="csX25" fmla="*/ 1038834 w 1454696"/>
                <a:gd name="csY25" fmla="*/ 1423649 h 1994117"/>
                <a:gd name="csX26" fmla="*/ 1230673 w 1454696"/>
                <a:gd name="csY26" fmla="*/ 843083 h 1994117"/>
                <a:gd name="csX27" fmla="*/ 1442706 w 1454696"/>
                <a:gd name="csY27" fmla="*/ 464453 h 19941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454696" h="1994117">
                  <a:moveTo>
                    <a:pt x="1442706" y="464453"/>
                  </a:moveTo>
                  <a:cubicBezTo>
                    <a:pt x="1467948" y="413969"/>
                    <a:pt x="1452803" y="353388"/>
                    <a:pt x="1402319" y="328146"/>
                  </a:cubicBezTo>
                  <a:cubicBezTo>
                    <a:pt x="1351835" y="302904"/>
                    <a:pt x="1291254" y="318049"/>
                    <a:pt x="1266012" y="368533"/>
                  </a:cubicBezTo>
                  <a:lnTo>
                    <a:pt x="1064076" y="726970"/>
                  </a:lnTo>
                  <a:lnTo>
                    <a:pt x="1200383" y="186791"/>
                  </a:lnTo>
                  <a:cubicBezTo>
                    <a:pt x="1215528" y="131258"/>
                    <a:pt x="1180189" y="75726"/>
                    <a:pt x="1124657" y="65629"/>
                  </a:cubicBezTo>
                  <a:cubicBezTo>
                    <a:pt x="1069124" y="50484"/>
                    <a:pt x="1013592" y="85823"/>
                    <a:pt x="1003495" y="141355"/>
                  </a:cubicBezTo>
                  <a:lnTo>
                    <a:pt x="887382" y="605808"/>
                  </a:lnTo>
                  <a:lnTo>
                    <a:pt x="887382" y="100968"/>
                  </a:lnTo>
                  <a:cubicBezTo>
                    <a:pt x="887382" y="45436"/>
                    <a:pt x="841946" y="0"/>
                    <a:pt x="786414" y="0"/>
                  </a:cubicBezTo>
                  <a:cubicBezTo>
                    <a:pt x="730882" y="0"/>
                    <a:pt x="685446" y="45436"/>
                    <a:pt x="685446" y="100968"/>
                  </a:cubicBezTo>
                  <a:lnTo>
                    <a:pt x="685446" y="641147"/>
                  </a:lnTo>
                  <a:lnTo>
                    <a:pt x="569333" y="141355"/>
                  </a:lnTo>
                  <a:cubicBezTo>
                    <a:pt x="559236" y="85823"/>
                    <a:pt x="503704" y="55533"/>
                    <a:pt x="448171" y="65629"/>
                  </a:cubicBezTo>
                  <a:cubicBezTo>
                    <a:pt x="392639" y="75726"/>
                    <a:pt x="362349" y="131258"/>
                    <a:pt x="372445" y="186791"/>
                  </a:cubicBezTo>
                  <a:lnTo>
                    <a:pt x="513801" y="787550"/>
                  </a:lnTo>
                  <a:cubicBezTo>
                    <a:pt x="508752" y="858228"/>
                    <a:pt x="493607" y="928906"/>
                    <a:pt x="478462" y="989486"/>
                  </a:cubicBezTo>
                  <a:cubicBezTo>
                    <a:pt x="478462" y="989486"/>
                    <a:pt x="478462" y="984438"/>
                    <a:pt x="473413" y="984438"/>
                  </a:cubicBezTo>
                  <a:cubicBezTo>
                    <a:pt x="387591" y="853180"/>
                    <a:pt x="251284" y="737066"/>
                    <a:pt x="120025" y="701728"/>
                  </a:cubicBezTo>
                  <a:cubicBezTo>
                    <a:pt x="69541" y="686582"/>
                    <a:pt x="19057" y="716873"/>
                    <a:pt x="3912" y="767357"/>
                  </a:cubicBezTo>
                  <a:cubicBezTo>
                    <a:pt x="-11233" y="817841"/>
                    <a:pt x="19057" y="868325"/>
                    <a:pt x="69541" y="883470"/>
                  </a:cubicBezTo>
                  <a:cubicBezTo>
                    <a:pt x="135171" y="898615"/>
                    <a:pt x="195751" y="994535"/>
                    <a:pt x="261381" y="1095503"/>
                  </a:cubicBezTo>
                  <a:cubicBezTo>
                    <a:pt x="342155" y="1221713"/>
                    <a:pt x="443123" y="1368116"/>
                    <a:pt x="594575" y="1453939"/>
                  </a:cubicBezTo>
                  <a:lnTo>
                    <a:pt x="594575" y="1994118"/>
                  </a:lnTo>
                  <a:lnTo>
                    <a:pt x="1038834" y="1994118"/>
                  </a:lnTo>
                  <a:lnTo>
                    <a:pt x="1038834" y="1423649"/>
                  </a:lnTo>
                  <a:cubicBezTo>
                    <a:pt x="1205431" y="1337826"/>
                    <a:pt x="1225625" y="979390"/>
                    <a:pt x="1230673" y="843083"/>
                  </a:cubicBezTo>
                  <a:lnTo>
                    <a:pt x="1442706" y="464453"/>
                  </a:lnTo>
                  <a:close/>
                </a:path>
              </a:pathLst>
            </a:custGeom>
            <a:solidFill>
              <a:srgbClr val="42699B"/>
            </a:solidFill>
            <a:ln w="50403" cap="flat">
              <a:noFill/>
              <a:prstDash val="solid"/>
              <a:miter/>
            </a:ln>
          </p:spPr>
          <p:txBody>
            <a:bodyPr/>
            <a:lstStyle/>
            <a:p>
              <a:endParaRPr lang="en-GB" dirty="0"/>
            </a:p>
          </p:txBody>
        </p:sp>
        <p:sp>
          <p:nvSpPr>
            <p:cNvPr id="15" name="Freeform: Shape 14">
              <a:extLst>
                <a:ext uri="{FF2B5EF4-FFF2-40B4-BE49-F238E27FC236}">
                  <a16:creationId xmlns:a16="http://schemas.microsoft.com/office/drawing/2014/main" id="{858F8D71-3A43-FA30-D3BD-A97179DD72CD}"/>
                </a:ext>
                <a:ext uri="{C183D7F6-B498-43B3-948B-1728B52AA6E4}">
                  <adec:decorative xmlns:adec="http://schemas.microsoft.com/office/drawing/2017/decorative" val="1"/>
                </a:ext>
              </a:extLst>
            </p:cNvPr>
            <p:cNvSpPr/>
            <p:nvPr/>
          </p:nvSpPr>
          <p:spPr>
            <a:xfrm>
              <a:off x="6588111" y="3091356"/>
              <a:ext cx="1947518" cy="1496260"/>
            </a:xfrm>
            <a:custGeom>
              <a:avLst/>
              <a:gdLst>
                <a:gd name="csX0" fmla="*/ 1307535 w 1947518"/>
                <a:gd name="csY0" fmla="*/ 1122679 h 1496260"/>
                <a:gd name="csX1" fmla="*/ 1746746 w 1947518"/>
                <a:gd name="csY1" fmla="*/ 1127728 h 1496260"/>
                <a:gd name="csX2" fmla="*/ 1746746 w 1947518"/>
                <a:gd name="csY2" fmla="*/ 1127728 h 1496260"/>
                <a:gd name="csX3" fmla="*/ 1847714 w 1947518"/>
                <a:gd name="csY3" fmla="*/ 1026760 h 1496260"/>
                <a:gd name="csX4" fmla="*/ 1746746 w 1947518"/>
                <a:gd name="csY4" fmla="*/ 925792 h 1496260"/>
                <a:gd name="csX5" fmla="*/ 1337826 w 1947518"/>
                <a:gd name="csY5" fmla="*/ 920743 h 1496260"/>
                <a:gd name="csX6" fmla="*/ 1872956 w 1947518"/>
                <a:gd name="csY6" fmla="*/ 784436 h 1496260"/>
                <a:gd name="csX7" fmla="*/ 1943634 w 1947518"/>
                <a:gd name="csY7" fmla="*/ 663275 h 1496260"/>
                <a:gd name="csX8" fmla="*/ 1822472 w 1947518"/>
                <a:gd name="csY8" fmla="*/ 592597 h 1496260"/>
                <a:gd name="csX9" fmla="*/ 1358019 w 1947518"/>
                <a:gd name="csY9" fmla="*/ 713759 h 1496260"/>
                <a:gd name="csX10" fmla="*/ 1802278 w 1947518"/>
                <a:gd name="csY10" fmla="*/ 471436 h 1496260"/>
                <a:gd name="csX11" fmla="*/ 1842666 w 1947518"/>
                <a:gd name="csY11" fmla="*/ 335129 h 1496260"/>
                <a:gd name="csX12" fmla="*/ 1706359 w 1947518"/>
                <a:gd name="csY12" fmla="*/ 294742 h 1496260"/>
                <a:gd name="csX13" fmla="*/ 1231809 w 1947518"/>
                <a:gd name="csY13" fmla="*/ 547162 h 1496260"/>
                <a:gd name="csX14" fmla="*/ 1615488 w 1947518"/>
                <a:gd name="csY14" fmla="*/ 208919 h 1496260"/>
                <a:gd name="csX15" fmla="*/ 1625584 w 1947518"/>
                <a:gd name="csY15" fmla="*/ 67564 h 1496260"/>
                <a:gd name="csX16" fmla="*/ 1484229 w 1947518"/>
                <a:gd name="csY16" fmla="*/ 57467 h 1496260"/>
                <a:gd name="csX17" fmla="*/ 1019777 w 1947518"/>
                <a:gd name="csY17" fmla="*/ 461339 h 1496260"/>
                <a:gd name="csX18" fmla="*/ 822889 w 1947518"/>
                <a:gd name="csY18" fmla="*/ 521920 h 1496260"/>
                <a:gd name="csX19" fmla="*/ 827937 w 1947518"/>
                <a:gd name="csY19" fmla="*/ 516871 h 1496260"/>
                <a:gd name="csX20" fmla="*/ 908712 w 1947518"/>
                <a:gd name="csY20" fmla="*/ 72612 h 1496260"/>
                <a:gd name="csX21" fmla="*/ 792599 w 1947518"/>
                <a:gd name="csY21" fmla="*/ 1935 h 1496260"/>
                <a:gd name="csX22" fmla="*/ 721921 w 1947518"/>
                <a:gd name="csY22" fmla="*/ 118048 h 1496260"/>
                <a:gd name="csX23" fmla="*/ 631050 w 1947518"/>
                <a:gd name="csY23" fmla="*/ 385613 h 1496260"/>
                <a:gd name="csX24" fmla="*/ 474550 w 1947518"/>
                <a:gd name="csY24" fmla="*/ 850066 h 1496260"/>
                <a:gd name="csX25" fmla="*/ 0 w 1947518"/>
                <a:gd name="csY25" fmla="*/ 1107534 h 1496260"/>
                <a:gd name="csX26" fmla="*/ 212033 w 1947518"/>
                <a:gd name="csY26" fmla="*/ 1496261 h 1496260"/>
                <a:gd name="csX27" fmla="*/ 711824 w 1947518"/>
                <a:gd name="csY27" fmla="*/ 1228695 h 1496260"/>
                <a:gd name="csX28" fmla="*/ 1307535 w 1947518"/>
                <a:gd name="csY28" fmla="*/ 1122679 h 14962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1947518" h="1496260">
                  <a:moveTo>
                    <a:pt x="1307535" y="1122679"/>
                  </a:moveTo>
                  <a:lnTo>
                    <a:pt x="1746746" y="1127728"/>
                  </a:lnTo>
                  <a:cubicBezTo>
                    <a:pt x="1746746" y="1127728"/>
                    <a:pt x="1746746" y="1127728"/>
                    <a:pt x="1746746" y="1127728"/>
                  </a:cubicBezTo>
                  <a:cubicBezTo>
                    <a:pt x="1802278" y="1127728"/>
                    <a:pt x="1847714" y="1082292"/>
                    <a:pt x="1847714" y="1026760"/>
                  </a:cubicBezTo>
                  <a:cubicBezTo>
                    <a:pt x="1847714" y="971227"/>
                    <a:pt x="1802278" y="925792"/>
                    <a:pt x="1746746" y="925792"/>
                  </a:cubicBezTo>
                  <a:lnTo>
                    <a:pt x="1337826" y="920743"/>
                  </a:lnTo>
                  <a:lnTo>
                    <a:pt x="1872956" y="784436"/>
                  </a:lnTo>
                  <a:cubicBezTo>
                    <a:pt x="1928488" y="769291"/>
                    <a:pt x="1958779" y="713759"/>
                    <a:pt x="1943634" y="663275"/>
                  </a:cubicBezTo>
                  <a:cubicBezTo>
                    <a:pt x="1928488" y="607742"/>
                    <a:pt x="1872956" y="577452"/>
                    <a:pt x="1822472" y="592597"/>
                  </a:cubicBezTo>
                  <a:lnTo>
                    <a:pt x="1358019" y="713759"/>
                  </a:lnTo>
                  <a:lnTo>
                    <a:pt x="1802278" y="471436"/>
                  </a:lnTo>
                  <a:cubicBezTo>
                    <a:pt x="1852762" y="446194"/>
                    <a:pt x="1867908" y="385613"/>
                    <a:pt x="1842666" y="335129"/>
                  </a:cubicBezTo>
                  <a:cubicBezTo>
                    <a:pt x="1817424" y="284645"/>
                    <a:pt x="1756843" y="269500"/>
                    <a:pt x="1706359" y="294742"/>
                  </a:cubicBezTo>
                  <a:lnTo>
                    <a:pt x="1231809" y="547162"/>
                  </a:lnTo>
                  <a:lnTo>
                    <a:pt x="1615488" y="208919"/>
                  </a:lnTo>
                  <a:cubicBezTo>
                    <a:pt x="1655875" y="173580"/>
                    <a:pt x="1660923" y="107951"/>
                    <a:pt x="1625584" y="67564"/>
                  </a:cubicBezTo>
                  <a:cubicBezTo>
                    <a:pt x="1590246" y="27177"/>
                    <a:pt x="1524617" y="22128"/>
                    <a:pt x="1484229" y="57467"/>
                  </a:cubicBezTo>
                  <a:lnTo>
                    <a:pt x="1019777" y="461339"/>
                  </a:lnTo>
                  <a:cubicBezTo>
                    <a:pt x="954147" y="491629"/>
                    <a:pt x="888518" y="511823"/>
                    <a:pt x="822889" y="521920"/>
                  </a:cubicBezTo>
                  <a:cubicBezTo>
                    <a:pt x="822889" y="521920"/>
                    <a:pt x="822889" y="516871"/>
                    <a:pt x="827937" y="516871"/>
                  </a:cubicBezTo>
                  <a:cubicBezTo>
                    <a:pt x="903663" y="375516"/>
                    <a:pt x="939002" y="203871"/>
                    <a:pt x="908712" y="72612"/>
                  </a:cubicBezTo>
                  <a:cubicBezTo>
                    <a:pt x="898615" y="22128"/>
                    <a:pt x="843083" y="-8162"/>
                    <a:pt x="792599" y="1935"/>
                  </a:cubicBezTo>
                  <a:cubicBezTo>
                    <a:pt x="742115" y="12031"/>
                    <a:pt x="711824" y="67564"/>
                    <a:pt x="721921" y="118048"/>
                  </a:cubicBezTo>
                  <a:cubicBezTo>
                    <a:pt x="737066" y="183677"/>
                    <a:pt x="686582" y="279597"/>
                    <a:pt x="631050" y="385613"/>
                  </a:cubicBezTo>
                  <a:cubicBezTo>
                    <a:pt x="560372" y="516871"/>
                    <a:pt x="479598" y="673372"/>
                    <a:pt x="474550" y="850066"/>
                  </a:cubicBezTo>
                  <a:lnTo>
                    <a:pt x="0" y="1107534"/>
                  </a:lnTo>
                  <a:lnTo>
                    <a:pt x="212033" y="1496261"/>
                  </a:lnTo>
                  <a:lnTo>
                    <a:pt x="711824" y="1228695"/>
                  </a:lnTo>
                  <a:cubicBezTo>
                    <a:pt x="863276" y="1334712"/>
                    <a:pt x="1186374" y="1183260"/>
                    <a:pt x="1307535" y="1122679"/>
                  </a:cubicBezTo>
                  <a:close/>
                </a:path>
              </a:pathLst>
            </a:custGeom>
            <a:solidFill>
              <a:srgbClr val="9D1F63"/>
            </a:solidFill>
            <a:ln w="50403" cap="flat">
              <a:noFill/>
              <a:prstDash val="solid"/>
              <a:miter/>
            </a:ln>
          </p:spPr>
          <p:txBody>
            <a:bodyPr/>
            <a:lstStyle/>
            <a:p>
              <a:endParaRPr lang="en-GB" dirty="0"/>
            </a:p>
          </p:txBody>
        </p:sp>
        <p:sp>
          <p:nvSpPr>
            <p:cNvPr id="16" name="Freeform: Shape 15">
              <a:extLst>
                <a:ext uri="{FF2B5EF4-FFF2-40B4-BE49-F238E27FC236}">
                  <a16:creationId xmlns:a16="http://schemas.microsoft.com/office/drawing/2014/main" id="{05696B92-67A2-469C-6355-1C9647D2928D}"/>
                </a:ext>
                <a:ext uri="{C183D7F6-B498-43B3-948B-1728B52AA6E4}">
                  <adec:decorative xmlns:adec="http://schemas.microsoft.com/office/drawing/2017/decorative" val="1"/>
                </a:ext>
              </a:extLst>
            </p:cNvPr>
            <p:cNvSpPr/>
            <p:nvPr/>
          </p:nvSpPr>
          <p:spPr>
            <a:xfrm>
              <a:off x="7320129" y="1301109"/>
              <a:ext cx="1769108" cy="1771988"/>
            </a:xfrm>
            <a:custGeom>
              <a:avLst/>
              <a:gdLst>
                <a:gd name="csX0" fmla="*/ 631050 w 1769108"/>
                <a:gd name="csY0" fmla="*/ 1267148 h 1771988"/>
                <a:gd name="csX1" fmla="*/ 737066 w 1769108"/>
                <a:gd name="csY1" fmla="*/ 1691214 h 1771988"/>
                <a:gd name="csX2" fmla="*/ 832986 w 1769108"/>
                <a:gd name="csY2" fmla="*/ 1766940 h 1771988"/>
                <a:gd name="csX3" fmla="*/ 858228 w 1769108"/>
                <a:gd name="csY3" fmla="*/ 1761891 h 1771988"/>
                <a:gd name="csX4" fmla="*/ 933954 w 1769108"/>
                <a:gd name="csY4" fmla="*/ 1640730 h 1771988"/>
                <a:gd name="csX5" fmla="*/ 838034 w 1769108"/>
                <a:gd name="csY5" fmla="*/ 1241906 h 1771988"/>
                <a:gd name="csX6" fmla="*/ 1105599 w 1769108"/>
                <a:gd name="csY6" fmla="*/ 1721504 h 1771988"/>
                <a:gd name="csX7" fmla="*/ 1196471 w 1769108"/>
                <a:gd name="csY7" fmla="*/ 1771988 h 1771988"/>
                <a:gd name="csX8" fmla="*/ 1246955 w 1769108"/>
                <a:gd name="csY8" fmla="*/ 1756843 h 1771988"/>
                <a:gd name="csX9" fmla="*/ 1287342 w 1769108"/>
                <a:gd name="csY9" fmla="*/ 1620536 h 1771988"/>
                <a:gd name="csX10" fmla="*/ 1055115 w 1769108"/>
                <a:gd name="csY10" fmla="*/ 1201519 h 1771988"/>
                <a:gd name="csX11" fmla="*/ 1398407 w 1769108"/>
                <a:gd name="csY11" fmla="*/ 1570052 h 1771988"/>
                <a:gd name="csX12" fmla="*/ 1474133 w 1769108"/>
                <a:gd name="csY12" fmla="*/ 1600342 h 1771988"/>
                <a:gd name="csX13" fmla="*/ 1544810 w 1769108"/>
                <a:gd name="csY13" fmla="*/ 1575100 h 1771988"/>
                <a:gd name="csX14" fmla="*/ 1549858 w 1769108"/>
                <a:gd name="csY14" fmla="*/ 1433745 h 1771988"/>
                <a:gd name="csX15" fmla="*/ 1181325 w 1769108"/>
                <a:gd name="csY15" fmla="*/ 1039970 h 1771988"/>
                <a:gd name="csX16" fmla="*/ 1610439 w 1769108"/>
                <a:gd name="csY16" fmla="*/ 1327729 h 1771988"/>
                <a:gd name="csX17" fmla="*/ 1665972 w 1769108"/>
                <a:gd name="csY17" fmla="*/ 1342874 h 1771988"/>
                <a:gd name="csX18" fmla="*/ 1751794 w 1769108"/>
                <a:gd name="csY18" fmla="*/ 1297439 h 1771988"/>
                <a:gd name="csX19" fmla="*/ 1726552 w 1769108"/>
                <a:gd name="csY19" fmla="*/ 1156083 h 1771988"/>
                <a:gd name="csX20" fmla="*/ 1211616 w 1769108"/>
                <a:gd name="csY20" fmla="*/ 812792 h 1771988"/>
                <a:gd name="csX21" fmla="*/ 1100551 w 1769108"/>
                <a:gd name="csY21" fmla="*/ 641147 h 1771988"/>
                <a:gd name="csX22" fmla="*/ 1105599 w 1769108"/>
                <a:gd name="csY22" fmla="*/ 641147 h 1771988"/>
                <a:gd name="csX23" fmla="*/ 1554907 w 1769108"/>
                <a:gd name="csY23" fmla="*/ 605808 h 1771988"/>
                <a:gd name="csX24" fmla="*/ 1590246 w 1769108"/>
                <a:gd name="csY24" fmla="*/ 479598 h 1771988"/>
                <a:gd name="csX25" fmla="*/ 1464036 w 1769108"/>
                <a:gd name="csY25" fmla="*/ 444259 h 1771988"/>
                <a:gd name="csX26" fmla="*/ 1181325 w 1769108"/>
                <a:gd name="csY26" fmla="*/ 424066 h 1771988"/>
                <a:gd name="csX27" fmla="*/ 691631 w 1769108"/>
                <a:gd name="csY27" fmla="*/ 393775 h 1771988"/>
                <a:gd name="csX28" fmla="*/ 323098 w 1769108"/>
                <a:gd name="csY28" fmla="*/ 0 h 1771988"/>
                <a:gd name="csX29" fmla="*/ 0 w 1769108"/>
                <a:gd name="csY29" fmla="*/ 302904 h 1771988"/>
                <a:gd name="csX30" fmla="*/ 388727 w 1769108"/>
                <a:gd name="csY30" fmla="*/ 716873 h 1771988"/>
                <a:gd name="csX31" fmla="*/ 631050 w 1769108"/>
                <a:gd name="csY31" fmla="*/ 1267148 h 17719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769108" h="1771988">
                  <a:moveTo>
                    <a:pt x="631050" y="1267148"/>
                  </a:moveTo>
                  <a:lnTo>
                    <a:pt x="737066" y="1691214"/>
                  </a:lnTo>
                  <a:cubicBezTo>
                    <a:pt x="747163" y="1736649"/>
                    <a:pt x="787550" y="1766940"/>
                    <a:pt x="832986" y="1766940"/>
                  </a:cubicBezTo>
                  <a:cubicBezTo>
                    <a:pt x="843083" y="1766940"/>
                    <a:pt x="848131" y="1766940"/>
                    <a:pt x="858228" y="1761891"/>
                  </a:cubicBezTo>
                  <a:cubicBezTo>
                    <a:pt x="913760" y="1746746"/>
                    <a:pt x="944051" y="1696262"/>
                    <a:pt x="933954" y="1640730"/>
                  </a:cubicBezTo>
                  <a:lnTo>
                    <a:pt x="838034" y="1241906"/>
                  </a:lnTo>
                  <a:lnTo>
                    <a:pt x="1105599" y="1721504"/>
                  </a:lnTo>
                  <a:cubicBezTo>
                    <a:pt x="1125793" y="1756843"/>
                    <a:pt x="1156083" y="1771988"/>
                    <a:pt x="1196471" y="1771988"/>
                  </a:cubicBezTo>
                  <a:cubicBezTo>
                    <a:pt x="1211616" y="1771988"/>
                    <a:pt x="1231809" y="1766940"/>
                    <a:pt x="1246955" y="1756843"/>
                  </a:cubicBezTo>
                  <a:cubicBezTo>
                    <a:pt x="1297439" y="1731601"/>
                    <a:pt x="1312584" y="1665972"/>
                    <a:pt x="1287342" y="1620536"/>
                  </a:cubicBezTo>
                  <a:lnTo>
                    <a:pt x="1055115" y="1201519"/>
                  </a:lnTo>
                  <a:lnTo>
                    <a:pt x="1398407" y="1570052"/>
                  </a:lnTo>
                  <a:cubicBezTo>
                    <a:pt x="1418600" y="1590246"/>
                    <a:pt x="1443842" y="1600342"/>
                    <a:pt x="1474133" y="1600342"/>
                  </a:cubicBezTo>
                  <a:cubicBezTo>
                    <a:pt x="1499374" y="1600342"/>
                    <a:pt x="1524616" y="1590246"/>
                    <a:pt x="1544810" y="1575100"/>
                  </a:cubicBezTo>
                  <a:cubicBezTo>
                    <a:pt x="1585197" y="1534713"/>
                    <a:pt x="1585197" y="1474132"/>
                    <a:pt x="1549858" y="1433745"/>
                  </a:cubicBezTo>
                  <a:lnTo>
                    <a:pt x="1181325" y="1039970"/>
                  </a:lnTo>
                  <a:lnTo>
                    <a:pt x="1610439" y="1327729"/>
                  </a:lnTo>
                  <a:cubicBezTo>
                    <a:pt x="1625584" y="1337826"/>
                    <a:pt x="1645778" y="1342874"/>
                    <a:pt x="1665972" y="1342874"/>
                  </a:cubicBezTo>
                  <a:cubicBezTo>
                    <a:pt x="1696262" y="1342874"/>
                    <a:pt x="1731601" y="1327729"/>
                    <a:pt x="1751794" y="1297439"/>
                  </a:cubicBezTo>
                  <a:cubicBezTo>
                    <a:pt x="1782085" y="1252003"/>
                    <a:pt x="1771988" y="1186374"/>
                    <a:pt x="1726552" y="1156083"/>
                  </a:cubicBezTo>
                  <a:lnTo>
                    <a:pt x="1211616" y="812792"/>
                  </a:lnTo>
                  <a:cubicBezTo>
                    <a:pt x="1166180" y="757260"/>
                    <a:pt x="1130841" y="696679"/>
                    <a:pt x="1100551" y="641147"/>
                  </a:cubicBezTo>
                  <a:cubicBezTo>
                    <a:pt x="1100551" y="641147"/>
                    <a:pt x="1105599" y="641147"/>
                    <a:pt x="1105599" y="641147"/>
                  </a:cubicBezTo>
                  <a:cubicBezTo>
                    <a:pt x="1257051" y="676485"/>
                    <a:pt x="1433745" y="671437"/>
                    <a:pt x="1554907" y="605808"/>
                  </a:cubicBezTo>
                  <a:cubicBezTo>
                    <a:pt x="1600342" y="580566"/>
                    <a:pt x="1615488" y="525034"/>
                    <a:pt x="1590246" y="479598"/>
                  </a:cubicBezTo>
                  <a:cubicBezTo>
                    <a:pt x="1565004" y="434162"/>
                    <a:pt x="1509471" y="419017"/>
                    <a:pt x="1464036" y="444259"/>
                  </a:cubicBezTo>
                  <a:cubicBezTo>
                    <a:pt x="1408503" y="474550"/>
                    <a:pt x="1297439" y="449308"/>
                    <a:pt x="1181325" y="424066"/>
                  </a:cubicBezTo>
                  <a:cubicBezTo>
                    <a:pt x="1034922" y="388727"/>
                    <a:pt x="863276" y="348340"/>
                    <a:pt x="691631" y="393775"/>
                  </a:cubicBezTo>
                  <a:lnTo>
                    <a:pt x="323098" y="0"/>
                  </a:lnTo>
                  <a:lnTo>
                    <a:pt x="0" y="302904"/>
                  </a:lnTo>
                  <a:lnTo>
                    <a:pt x="388727" y="716873"/>
                  </a:lnTo>
                  <a:cubicBezTo>
                    <a:pt x="307952" y="893567"/>
                    <a:pt x="535130" y="1171229"/>
                    <a:pt x="631050" y="1267148"/>
                  </a:cubicBezTo>
                  <a:close/>
                </a:path>
              </a:pathLst>
            </a:custGeom>
            <a:solidFill>
              <a:srgbClr val="24878A"/>
            </a:solidFill>
            <a:ln w="50403" cap="flat">
              <a:noFill/>
              <a:prstDash val="solid"/>
              <a:miter/>
            </a:ln>
          </p:spPr>
          <p:txBody>
            <a:bodyPr/>
            <a:lstStyle/>
            <a:p>
              <a:endParaRPr lang="en-GB" dirty="0"/>
            </a:p>
          </p:txBody>
        </p:sp>
        <p:sp>
          <p:nvSpPr>
            <p:cNvPr id="17" name="Freeform: Shape 16">
              <a:extLst>
                <a:ext uri="{FF2B5EF4-FFF2-40B4-BE49-F238E27FC236}">
                  <a16:creationId xmlns:a16="http://schemas.microsoft.com/office/drawing/2014/main" id="{40BC53CA-B8AE-BC93-4E92-D33F3F77CDC3}"/>
                </a:ext>
                <a:ext uri="{C183D7F6-B498-43B3-948B-1728B52AA6E4}">
                  <adec:decorative xmlns:adec="http://schemas.microsoft.com/office/drawing/2017/decorative" val="1"/>
                </a:ext>
              </a:extLst>
            </p:cNvPr>
            <p:cNvSpPr/>
            <p:nvPr/>
          </p:nvSpPr>
          <p:spPr>
            <a:xfrm>
              <a:off x="9519061" y="3061106"/>
              <a:ext cx="1753963" cy="1794075"/>
            </a:xfrm>
            <a:custGeom>
              <a:avLst/>
              <a:gdLst>
                <a:gd name="csX0" fmla="*/ 1753964 w 1753963"/>
                <a:gd name="csY0" fmla="*/ 1491172 h 1794075"/>
                <a:gd name="csX1" fmla="*/ 1370286 w 1753963"/>
                <a:gd name="csY1" fmla="*/ 1072155 h 1794075"/>
                <a:gd name="csX2" fmla="*/ 1117866 w 1753963"/>
                <a:gd name="csY2" fmla="*/ 516831 h 1794075"/>
                <a:gd name="csX3" fmla="*/ 1016898 w 1753963"/>
                <a:gd name="csY3" fmla="*/ 92765 h 1794075"/>
                <a:gd name="csX4" fmla="*/ 895736 w 1753963"/>
                <a:gd name="csY4" fmla="*/ 17039 h 1794075"/>
                <a:gd name="csX5" fmla="*/ 820010 w 1753963"/>
                <a:gd name="csY5" fmla="*/ 138201 h 1794075"/>
                <a:gd name="csX6" fmla="*/ 915930 w 1753963"/>
                <a:gd name="csY6" fmla="*/ 537025 h 1794075"/>
                <a:gd name="csX7" fmla="*/ 648364 w 1753963"/>
                <a:gd name="csY7" fmla="*/ 52378 h 1794075"/>
                <a:gd name="csX8" fmla="*/ 512058 w 1753963"/>
                <a:gd name="csY8" fmla="*/ 11991 h 1794075"/>
                <a:gd name="csX9" fmla="*/ 471670 w 1753963"/>
                <a:gd name="csY9" fmla="*/ 148298 h 1794075"/>
                <a:gd name="csX10" fmla="*/ 703897 w 1753963"/>
                <a:gd name="csY10" fmla="*/ 572363 h 1794075"/>
                <a:gd name="csX11" fmla="*/ 360606 w 1753963"/>
                <a:gd name="csY11" fmla="*/ 203830 h 1794075"/>
                <a:gd name="csX12" fmla="*/ 219250 w 1753963"/>
                <a:gd name="csY12" fmla="*/ 198782 h 1794075"/>
                <a:gd name="csX13" fmla="*/ 214202 w 1753963"/>
                <a:gd name="csY13" fmla="*/ 340137 h 1794075"/>
                <a:gd name="csX14" fmla="*/ 582735 w 1753963"/>
                <a:gd name="csY14" fmla="*/ 738961 h 1794075"/>
                <a:gd name="csX15" fmla="*/ 158670 w 1753963"/>
                <a:gd name="csY15" fmla="*/ 451202 h 1794075"/>
                <a:gd name="csX16" fmla="*/ 17314 w 1753963"/>
                <a:gd name="csY16" fmla="*/ 476444 h 1794075"/>
                <a:gd name="csX17" fmla="*/ 42556 w 1753963"/>
                <a:gd name="csY17" fmla="*/ 617799 h 1794075"/>
                <a:gd name="csX18" fmla="*/ 552445 w 1753963"/>
                <a:gd name="csY18" fmla="*/ 966138 h 1794075"/>
                <a:gd name="csX19" fmla="*/ 663510 w 1753963"/>
                <a:gd name="csY19" fmla="*/ 1137784 h 1794075"/>
                <a:gd name="csX20" fmla="*/ 658461 w 1753963"/>
                <a:gd name="csY20" fmla="*/ 1137784 h 1794075"/>
                <a:gd name="csX21" fmla="*/ 209154 w 1753963"/>
                <a:gd name="csY21" fmla="*/ 1173123 h 1794075"/>
                <a:gd name="csX22" fmla="*/ 168766 w 1753963"/>
                <a:gd name="csY22" fmla="*/ 1299333 h 1794075"/>
                <a:gd name="csX23" fmla="*/ 294976 w 1753963"/>
                <a:gd name="csY23" fmla="*/ 1339720 h 1794075"/>
                <a:gd name="csX24" fmla="*/ 577687 w 1753963"/>
                <a:gd name="csY24" fmla="*/ 1364962 h 1794075"/>
                <a:gd name="csX25" fmla="*/ 1067382 w 1753963"/>
                <a:gd name="csY25" fmla="*/ 1400301 h 1794075"/>
                <a:gd name="csX26" fmla="*/ 1430866 w 1753963"/>
                <a:gd name="csY26" fmla="*/ 1794076 h 1794075"/>
                <a:gd name="csX27" fmla="*/ 1753964 w 1753963"/>
                <a:gd name="csY27" fmla="*/ 1491172 h 1794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753963" h="1794075">
                  <a:moveTo>
                    <a:pt x="1753964" y="1491172"/>
                  </a:moveTo>
                  <a:lnTo>
                    <a:pt x="1370286" y="1072155"/>
                  </a:lnTo>
                  <a:cubicBezTo>
                    <a:pt x="1435914" y="895461"/>
                    <a:pt x="1208737" y="617799"/>
                    <a:pt x="1117866" y="516831"/>
                  </a:cubicBezTo>
                  <a:lnTo>
                    <a:pt x="1016898" y="92765"/>
                  </a:lnTo>
                  <a:cubicBezTo>
                    <a:pt x="1001752" y="37233"/>
                    <a:pt x="951268" y="6943"/>
                    <a:pt x="895736" y="17039"/>
                  </a:cubicBezTo>
                  <a:cubicBezTo>
                    <a:pt x="840204" y="32185"/>
                    <a:pt x="809913" y="82669"/>
                    <a:pt x="820010" y="138201"/>
                  </a:cubicBezTo>
                  <a:lnTo>
                    <a:pt x="915930" y="537025"/>
                  </a:lnTo>
                  <a:lnTo>
                    <a:pt x="648364" y="52378"/>
                  </a:lnTo>
                  <a:cubicBezTo>
                    <a:pt x="623122" y="1894"/>
                    <a:pt x="562542" y="-13251"/>
                    <a:pt x="512058" y="11991"/>
                  </a:cubicBezTo>
                  <a:cubicBezTo>
                    <a:pt x="461574" y="37233"/>
                    <a:pt x="446428" y="97814"/>
                    <a:pt x="471670" y="148298"/>
                  </a:cubicBezTo>
                  <a:lnTo>
                    <a:pt x="703897" y="572363"/>
                  </a:lnTo>
                  <a:lnTo>
                    <a:pt x="360606" y="203830"/>
                  </a:lnTo>
                  <a:cubicBezTo>
                    <a:pt x="320218" y="163443"/>
                    <a:pt x="259638" y="158395"/>
                    <a:pt x="219250" y="198782"/>
                  </a:cubicBezTo>
                  <a:cubicBezTo>
                    <a:pt x="178863" y="239169"/>
                    <a:pt x="173815" y="299750"/>
                    <a:pt x="214202" y="340137"/>
                  </a:cubicBezTo>
                  <a:lnTo>
                    <a:pt x="582735" y="738961"/>
                  </a:lnTo>
                  <a:lnTo>
                    <a:pt x="158670" y="451202"/>
                  </a:lnTo>
                  <a:cubicBezTo>
                    <a:pt x="113234" y="420911"/>
                    <a:pt x="47605" y="431008"/>
                    <a:pt x="17314" y="476444"/>
                  </a:cubicBezTo>
                  <a:cubicBezTo>
                    <a:pt x="-12976" y="521879"/>
                    <a:pt x="-2879" y="587509"/>
                    <a:pt x="42556" y="617799"/>
                  </a:cubicBezTo>
                  <a:lnTo>
                    <a:pt x="552445" y="966138"/>
                  </a:lnTo>
                  <a:cubicBezTo>
                    <a:pt x="597880" y="1021671"/>
                    <a:pt x="633219" y="1082252"/>
                    <a:pt x="663510" y="1137784"/>
                  </a:cubicBezTo>
                  <a:cubicBezTo>
                    <a:pt x="663510" y="1137784"/>
                    <a:pt x="658461" y="1137784"/>
                    <a:pt x="658461" y="1137784"/>
                  </a:cubicBezTo>
                  <a:cubicBezTo>
                    <a:pt x="507009" y="1102445"/>
                    <a:pt x="330315" y="1107494"/>
                    <a:pt x="209154" y="1173123"/>
                  </a:cubicBezTo>
                  <a:cubicBezTo>
                    <a:pt x="163718" y="1198365"/>
                    <a:pt x="143524" y="1253897"/>
                    <a:pt x="168766" y="1299333"/>
                  </a:cubicBezTo>
                  <a:cubicBezTo>
                    <a:pt x="194008" y="1344768"/>
                    <a:pt x="249541" y="1364962"/>
                    <a:pt x="294976" y="1339720"/>
                  </a:cubicBezTo>
                  <a:cubicBezTo>
                    <a:pt x="350509" y="1309429"/>
                    <a:pt x="461574" y="1334671"/>
                    <a:pt x="577687" y="1364962"/>
                  </a:cubicBezTo>
                  <a:cubicBezTo>
                    <a:pt x="724090" y="1400301"/>
                    <a:pt x="895736" y="1440688"/>
                    <a:pt x="1067382" y="1400301"/>
                  </a:cubicBezTo>
                  <a:lnTo>
                    <a:pt x="1430866" y="1794076"/>
                  </a:lnTo>
                  <a:lnTo>
                    <a:pt x="1753964" y="1491172"/>
                  </a:lnTo>
                  <a:close/>
                </a:path>
              </a:pathLst>
            </a:custGeom>
            <a:solidFill>
              <a:srgbClr val="714F9F"/>
            </a:solidFill>
            <a:ln w="50403" cap="flat">
              <a:noFill/>
              <a:prstDash val="solid"/>
              <a:miter/>
            </a:ln>
          </p:spPr>
          <p:txBody>
            <a:bodyPr/>
            <a:lstStyle/>
            <a:p>
              <a:endParaRPr lang="en-GB" dirty="0"/>
            </a:p>
          </p:txBody>
        </p:sp>
        <p:sp>
          <p:nvSpPr>
            <p:cNvPr id="18" name="Freeform: Shape 17">
              <a:extLst>
                <a:ext uri="{FF2B5EF4-FFF2-40B4-BE49-F238E27FC236}">
                  <a16:creationId xmlns:a16="http://schemas.microsoft.com/office/drawing/2014/main" id="{03DB3022-3C1C-926E-06A1-F6713820E751}"/>
                </a:ext>
                <a:ext uri="{C183D7F6-B498-43B3-948B-1728B52AA6E4}">
                  <adec:decorative xmlns:adec="http://schemas.microsoft.com/office/drawing/2017/decorative" val="1"/>
                </a:ext>
              </a:extLst>
            </p:cNvPr>
            <p:cNvSpPr/>
            <p:nvPr/>
          </p:nvSpPr>
          <p:spPr>
            <a:xfrm>
              <a:off x="9090840" y="1301109"/>
              <a:ext cx="1712684" cy="1857810"/>
            </a:xfrm>
            <a:custGeom>
              <a:avLst/>
              <a:gdLst>
                <a:gd name="csX0" fmla="*/ 107293 w 1712684"/>
                <a:gd name="csY0" fmla="*/ 1090454 h 1857810"/>
                <a:gd name="csX1" fmla="*/ 142632 w 1712684"/>
                <a:gd name="csY1" fmla="*/ 1085406 h 1857810"/>
                <a:gd name="csX2" fmla="*/ 526310 w 1712684"/>
                <a:gd name="csY2" fmla="*/ 949099 h 1857810"/>
                <a:gd name="csX3" fmla="*/ 71954 w 1712684"/>
                <a:gd name="csY3" fmla="*/ 1262100 h 1857810"/>
                <a:gd name="csX4" fmla="*/ 46712 w 1712684"/>
                <a:gd name="csY4" fmla="*/ 1403455 h 1857810"/>
                <a:gd name="csX5" fmla="*/ 127487 w 1712684"/>
                <a:gd name="csY5" fmla="*/ 1448890 h 1857810"/>
                <a:gd name="csX6" fmla="*/ 183019 w 1712684"/>
                <a:gd name="csY6" fmla="*/ 1428697 h 1857810"/>
                <a:gd name="csX7" fmla="*/ 576794 w 1712684"/>
                <a:gd name="csY7" fmla="*/ 1156083 h 1857810"/>
                <a:gd name="csX8" fmla="*/ 243600 w 1712684"/>
                <a:gd name="csY8" fmla="*/ 1534713 h 1857810"/>
                <a:gd name="csX9" fmla="*/ 253697 w 1712684"/>
                <a:gd name="csY9" fmla="*/ 1676068 h 1857810"/>
                <a:gd name="csX10" fmla="*/ 319326 w 1712684"/>
                <a:gd name="csY10" fmla="*/ 1701310 h 1857810"/>
                <a:gd name="csX11" fmla="*/ 395052 w 1712684"/>
                <a:gd name="csY11" fmla="*/ 1665972 h 1857810"/>
                <a:gd name="csX12" fmla="*/ 753488 w 1712684"/>
                <a:gd name="csY12" fmla="*/ 1257051 h 1857810"/>
                <a:gd name="csX13" fmla="*/ 511165 w 1712684"/>
                <a:gd name="csY13" fmla="*/ 1711407 h 1857810"/>
                <a:gd name="csX14" fmla="*/ 551552 w 1712684"/>
                <a:gd name="csY14" fmla="*/ 1847714 h 1857810"/>
                <a:gd name="csX15" fmla="*/ 596988 w 1712684"/>
                <a:gd name="csY15" fmla="*/ 1857811 h 1857810"/>
                <a:gd name="csX16" fmla="*/ 687859 w 1712684"/>
                <a:gd name="csY16" fmla="*/ 1802278 h 1857810"/>
                <a:gd name="csX17" fmla="*/ 980666 w 1712684"/>
                <a:gd name="csY17" fmla="*/ 1257051 h 1857810"/>
                <a:gd name="csX18" fmla="*/ 1142215 w 1712684"/>
                <a:gd name="csY18" fmla="*/ 1130841 h 1857810"/>
                <a:gd name="csX19" fmla="*/ 1142215 w 1712684"/>
                <a:gd name="csY19" fmla="*/ 1135890 h 1857810"/>
                <a:gd name="csX20" fmla="*/ 1222990 w 1712684"/>
                <a:gd name="csY20" fmla="*/ 1580149 h 1857810"/>
                <a:gd name="csX21" fmla="*/ 1354248 w 1712684"/>
                <a:gd name="csY21" fmla="*/ 1605391 h 1857810"/>
                <a:gd name="csX22" fmla="*/ 1379490 w 1712684"/>
                <a:gd name="csY22" fmla="*/ 1474132 h 1857810"/>
                <a:gd name="csX23" fmla="*/ 1374442 w 1712684"/>
                <a:gd name="csY23" fmla="*/ 1186374 h 1857810"/>
                <a:gd name="csX24" fmla="*/ 1359296 w 1712684"/>
                <a:gd name="csY24" fmla="*/ 696679 h 1857810"/>
                <a:gd name="csX25" fmla="*/ 1712684 w 1712684"/>
                <a:gd name="csY25" fmla="*/ 292807 h 1857810"/>
                <a:gd name="csX26" fmla="*/ 1379490 w 1712684"/>
                <a:gd name="csY26" fmla="*/ 0 h 1857810"/>
                <a:gd name="csX27" fmla="*/ 1005908 w 1712684"/>
                <a:gd name="csY27" fmla="*/ 429114 h 1857810"/>
                <a:gd name="csX28" fmla="*/ 480875 w 1712684"/>
                <a:gd name="csY28" fmla="*/ 737066 h 1857810"/>
                <a:gd name="csX29" fmla="*/ 66906 w 1712684"/>
                <a:gd name="csY29" fmla="*/ 883470 h 1857810"/>
                <a:gd name="csX30" fmla="*/ 6325 w 1712684"/>
                <a:gd name="csY30" fmla="*/ 1014728 h 1857810"/>
                <a:gd name="csX31" fmla="*/ 107293 w 1712684"/>
                <a:gd name="csY31" fmla="*/ 1090454 h 1857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712684" h="1857810">
                  <a:moveTo>
                    <a:pt x="107293" y="1090454"/>
                  </a:moveTo>
                  <a:cubicBezTo>
                    <a:pt x="117390" y="1090454"/>
                    <a:pt x="127487" y="1090454"/>
                    <a:pt x="142632" y="1085406"/>
                  </a:cubicBezTo>
                  <a:lnTo>
                    <a:pt x="526310" y="949099"/>
                  </a:lnTo>
                  <a:lnTo>
                    <a:pt x="71954" y="1262100"/>
                  </a:lnTo>
                  <a:cubicBezTo>
                    <a:pt x="26519" y="1292390"/>
                    <a:pt x="16422" y="1358019"/>
                    <a:pt x="46712" y="1403455"/>
                  </a:cubicBezTo>
                  <a:cubicBezTo>
                    <a:pt x="66906" y="1433745"/>
                    <a:pt x="97196" y="1448890"/>
                    <a:pt x="127487" y="1448890"/>
                  </a:cubicBezTo>
                  <a:cubicBezTo>
                    <a:pt x="147680" y="1448890"/>
                    <a:pt x="167874" y="1443842"/>
                    <a:pt x="183019" y="1428697"/>
                  </a:cubicBezTo>
                  <a:lnTo>
                    <a:pt x="576794" y="1156083"/>
                  </a:lnTo>
                  <a:lnTo>
                    <a:pt x="243600" y="1534713"/>
                  </a:lnTo>
                  <a:cubicBezTo>
                    <a:pt x="208261" y="1575100"/>
                    <a:pt x="213310" y="1640730"/>
                    <a:pt x="253697" y="1676068"/>
                  </a:cubicBezTo>
                  <a:cubicBezTo>
                    <a:pt x="273890" y="1691214"/>
                    <a:pt x="294084" y="1701310"/>
                    <a:pt x="319326" y="1701310"/>
                  </a:cubicBezTo>
                  <a:cubicBezTo>
                    <a:pt x="349616" y="1701310"/>
                    <a:pt x="374858" y="1691214"/>
                    <a:pt x="395052" y="1665972"/>
                  </a:cubicBezTo>
                  <a:lnTo>
                    <a:pt x="753488" y="1257051"/>
                  </a:lnTo>
                  <a:lnTo>
                    <a:pt x="511165" y="1711407"/>
                  </a:lnTo>
                  <a:cubicBezTo>
                    <a:pt x="485923" y="1761891"/>
                    <a:pt x="501068" y="1822472"/>
                    <a:pt x="551552" y="1847714"/>
                  </a:cubicBezTo>
                  <a:cubicBezTo>
                    <a:pt x="566698" y="1857811"/>
                    <a:pt x="581843" y="1857811"/>
                    <a:pt x="596988" y="1857811"/>
                  </a:cubicBezTo>
                  <a:cubicBezTo>
                    <a:pt x="632327" y="1857811"/>
                    <a:pt x="667666" y="1837617"/>
                    <a:pt x="687859" y="1802278"/>
                  </a:cubicBezTo>
                  <a:lnTo>
                    <a:pt x="980666" y="1257051"/>
                  </a:lnTo>
                  <a:cubicBezTo>
                    <a:pt x="1031150" y="1206567"/>
                    <a:pt x="1086683" y="1166180"/>
                    <a:pt x="1142215" y="1130841"/>
                  </a:cubicBezTo>
                  <a:cubicBezTo>
                    <a:pt x="1142215" y="1130841"/>
                    <a:pt x="1142215" y="1135890"/>
                    <a:pt x="1142215" y="1135890"/>
                  </a:cubicBezTo>
                  <a:cubicBezTo>
                    <a:pt x="1122022" y="1292390"/>
                    <a:pt x="1147264" y="1469084"/>
                    <a:pt x="1222990" y="1580149"/>
                  </a:cubicBezTo>
                  <a:cubicBezTo>
                    <a:pt x="1253280" y="1625584"/>
                    <a:pt x="1308812" y="1635681"/>
                    <a:pt x="1354248" y="1605391"/>
                  </a:cubicBezTo>
                  <a:cubicBezTo>
                    <a:pt x="1399684" y="1575100"/>
                    <a:pt x="1409780" y="1519568"/>
                    <a:pt x="1379490" y="1474132"/>
                  </a:cubicBezTo>
                  <a:cubicBezTo>
                    <a:pt x="1344151" y="1418600"/>
                    <a:pt x="1359296" y="1307535"/>
                    <a:pt x="1374442" y="1186374"/>
                  </a:cubicBezTo>
                  <a:cubicBezTo>
                    <a:pt x="1394635" y="1039970"/>
                    <a:pt x="1414828" y="863276"/>
                    <a:pt x="1359296" y="696679"/>
                  </a:cubicBezTo>
                  <a:lnTo>
                    <a:pt x="1712684" y="292807"/>
                  </a:lnTo>
                  <a:lnTo>
                    <a:pt x="1379490" y="0"/>
                  </a:lnTo>
                  <a:lnTo>
                    <a:pt x="1005908" y="429114"/>
                  </a:lnTo>
                  <a:cubicBezTo>
                    <a:pt x="824166" y="383678"/>
                    <a:pt x="571746" y="641147"/>
                    <a:pt x="480875" y="737066"/>
                  </a:cubicBezTo>
                  <a:lnTo>
                    <a:pt x="66906" y="883470"/>
                  </a:lnTo>
                  <a:cubicBezTo>
                    <a:pt x="16422" y="903663"/>
                    <a:pt x="-13868" y="959196"/>
                    <a:pt x="6325" y="1014728"/>
                  </a:cubicBezTo>
                  <a:cubicBezTo>
                    <a:pt x="26519" y="1065212"/>
                    <a:pt x="66906" y="1090454"/>
                    <a:pt x="107293" y="1090454"/>
                  </a:cubicBezTo>
                  <a:close/>
                </a:path>
              </a:pathLst>
            </a:custGeom>
            <a:solidFill>
              <a:srgbClr val="ED6A5A"/>
            </a:solidFill>
            <a:ln w="50403" cap="flat">
              <a:noFill/>
              <a:prstDash val="solid"/>
              <a:miter/>
            </a:ln>
          </p:spPr>
          <p:txBody>
            <a:bodyPr/>
            <a:lstStyle/>
            <a:p>
              <a:endParaRPr lang="en-GB" dirty="0"/>
            </a:p>
          </p:txBody>
        </p:sp>
      </p:grpSp>
      <p:sp>
        <p:nvSpPr>
          <p:cNvPr id="20" name="Content Placeholder 2">
            <a:extLst>
              <a:ext uri="{FF2B5EF4-FFF2-40B4-BE49-F238E27FC236}">
                <a16:creationId xmlns:a16="http://schemas.microsoft.com/office/drawing/2014/main" id="{AE1EA610-0912-BC06-2504-6BD4EB5A6C11}"/>
              </a:ext>
            </a:extLst>
          </p:cNvPr>
          <p:cNvSpPr txBox="1">
            <a:spLocks/>
          </p:cNvSpPr>
          <p:nvPr/>
        </p:nvSpPr>
        <p:spPr>
          <a:xfrm>
            <a:off x="1759809" y="5041605"/>
            <a:ext cx="4214233" cy="199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solidFill>
                  <a:srgbClr val="482D78"/>
                </a:solidFill>
              </a:rPr>
              <a:t>But how do we operationalise it?</a:t>
            </a:r>
          </a:p>
        </p:txBody>
      </p:sp>
    </p:spTree>
    <p:extLst>
      <p:ext uri="{BB962C8B-B14F-4D97-AF65-F5344CB8AC3E}">
        <p14:creationId xmlns:p14="http://schemas.microsoft.com/office/powerpoint/2010/main" val="30456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DDAD-5A64-BC32-F7C7-DD81A6DA938A}"/>
              </a:ext>
            </a:extLst>
          </p:cNvPr>
          <p:cNvSpPr>
            <a:spLocks noGrp="1"/>
          </p:cNvSpPr>
          <p:nvPr>
            <p:ph type="title"/>
          </p:nvPr>
        </p:nvSpPr>
        <p:spPr>
          <a:xfrm>
            <a:off x="1141853" y="375330"/>
            <a:ext cx="10191321" cy="1325563"/>
          </a:xfrm>
        </p:spPr>
        <p:txBody>
          <a:bodyPr>
            <a:normAutofit/>
          </a:bodyPr>
          <a:lstStyle/>
          <a:p>
            <a:r>
              <a:rPr lang="en-GB" sz="4000" b="1" dirty="0">
                <a:solidFill>
                  <a:srgbClr val="482D78"/>
                </a:solidFill>
                <a:latin typeface="+mn-lt"/>
              </a:rPr>
              <a:t>What Factors Influence Organisational Culture?</a:t>
            </a:r>
          </a:p>
        </p:txBody>
      </p:sp>
      <p:graphicFrame>
        <p:nvGraphicFramePr>
          <p:cNvPr id="5" name="Table 4">
            <a:extLst>
              <a:ext uri="{FF2B5EF4-FFF2-40B4-BE49-F238E27FC236}">
                <a16:creationId xmlns:a16="http://schemas.microsoft.com/office/drawing/2014/main" id="{B64E5F4A-15E0-B031-F69E-A891116F1189}"/>
              </a:ext>
            </a:extLst>
          </p:cNvPr>
          <p:cNvGraphicFramePr>
            <a:graphicFrameLocks noGrp="1"/>
          </p:cNvGraphicFramePr>
          <p:nvPr/>
        </p:nvGraphicFramePr>
        <p:xfrm>
          <a:off x="565870" y="1550088"/>
          <a:ext cx="11058093" cy="5036281"/>
        </p:xfrm>
        <a:graphic>
          <a:graphicData uri="http://schemas.openxmlformats.org/drawingml/2006/table">
            <a:tbl>
              <a:tblPr firstRow="1" firstCol="1" bandRow="1">
                <a:tableStyleId>{5C22544A-7EE6-4342-B048-85BDC9FD1C3A}</a:tableStyleId>
              </a:tblPr>
              <a:tblGrid>
                <a:gridCol w="3148008">
                  <a:extLst>
                    <a:ext uri="{9D8B030D-6E8A-4147-A177-3AD203B41FA5}">
                      <a16:colId xmlns:a16="http://schemas.microsoft.com/office/drawing/2014/main" val="3167376878"/>
                    </a:ext>
                  </a:extLst>
                </a:gridCol>
                <a:gridCol w="4317518">
                  <a:extLst>
                    <a:ext uri="{9D8B030D-6E8A-4147-A177-3AD203B41FA5}">
                      <a16:colId xmlns:a16="http://schemas.microsoft.com/office/drawing/2014/main" val="3301140716"/>
                    </a:ext>
                  </a:extLst>
                </a:gridCol>
                <a:gridCol w="3592567">
                  <a:extLst>
                    <a:ext uri="{9D8B030D-6E8A-4147-A177-3AD203B41FA5}">
                      <a16:colId xmlns:a16="http://schemas.microsoft.com/office/drawing/2014/main" val="790398988"/>
                    </a:ext>
                  </a:extLst>
                </a:gridCol>
              </a:tblGrid>
              <a:tr h="487368">
                <a:tc>
                  <a:txBody>
                    <a:bodyPr/>
                    <a:lstStyle/>
                    <a:p>
                      <a:pPr>
                        <a:lnSpc>
                          <a:spcPct val="115000"/>
                        </a:lnSpc>
                        <a:spcAft>
                          <a:spcPts val="800"/>
                        </a:spcAft>
                        <a:buNone/>
                      </a:pPr>
                      <a:r>
                        <a:rPr lang="en-GB" sz="2400" kern="100" dirty="0">
                          <a:effectLst/>
                          <a:latin typeface="Aptos" panose="020B0004020202020204" pitchFamily="34" charset="0"/>
                          <a:ea typeface="Aptos" panose="020B0004020202020204" pitchFamily="34" charset="0"/>
                          <a:cs typeface="Times New Roman" panose="02020603050405020304" pitchFamily="18" charset="0"/>
                        </a:rPr>
                        <a:t>Factors</a:t>
                      </a: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482D78"/>
                    </a:solidFill>
                  </a:tcPr>
                </a:tc>
                <a:tc>
                  <a:txBody>
                    <a:bodyPr/>
                    <a:lstStyle/>
                    <a:p>
                      <a:pPr>
                        <a:lnSpc>
                          <a:spcPct val="115000"/>
                        </a:lnSpc>
                        <a:spcAft>
                          <a:spcPts val="800"/>
                        </a:spcAft>
                        <a:buNone/>
                      </a:pPr>
                      <a:r>
                        <a:rPr lang="en-GB" sz="2400" kern="100" dirty="0">
                          <a:effectLst/>
                        </a:rPr>
                        <a:t>What?</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482D78"/>
                    </a:solidFill>
                  </a:tcPr>
                </a:tc>
                <a:tc>
                  <a:txBody>
                    <a:bodyPr/>
                    <a:lstStyle/>
                    <a:p>
                      <a:pPr lvl="1">
                        <a:lnSpc>
                          <a:spcPct val="115000"/>
                        </a:lnSpc>
                        <a:spcAft>
                          <a:spcPts val="800"/>
                        </a:spcAft>
                        <a:buNone/>
                      </a:pPr>
                      <a:r>
                        <a:rPr lang="en-GB" sz="2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rPr>
                        <a:t>Evidence</a:t>
                      </a: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2462864802"/>
                  </a:ext>
                </a:extLst>
              </a:tr>
              <a:tr h="1310358">
                <a:tc>
                  <a:txBody>
                    <a:bodyPr/>
                    <a:lstStyle/>
                    <a:p>
                      <a:pPr>
                        <a:lnSpc>
                          <a:spcPct val="115000"/>
                        </a:lnSpc>
                        <a:spcAft>
                          <a:spcPts val="800"/>
                        </a:spcAft>
                        <a:buNone/>
                      </a:pPr>
                      <a:r>
                        <a:rPr lang="en-GB" sz="2400" kern="100" dirty="0">
                          <a:solidFill>
                            <a:srgbClr val="482D78"/>
                          </a:solidFill>
                          <a:effectLst/>
                        </a:rPr>
                        <a:t>Leadership &amp; values</a:t>
                      </a:r>
                      <a:endParaRPr lang="en-GB" sz="2400" kern="100" dirty="0">
                        <a:solidFill>
                          <a:srgbClr val="482D78"/>
                        </a:solidFill>
                        <a:effectLst/>
                        <a:latin typeface="Aptos" panose="020B0004020202020204" pitchFamily="34" charset="0"/>
                        <a:ea typeface="+mn-ea"/>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chemeClr val="tx2">
                        <a:lumMod val="20000"/>
                        <a:lumOff val="80000"/>
                      </a:schemeClr>
                    </a:solidFill>
                  </a:tcPr>
                </a:tc>
                <a:tc>
                  <a:txBody>
                    <a:bodyPr/>
                    <a:lstStyle/>
                    <a:p>
                      <a:pPr>
                        <a:lnSpc>
                          <a:spcPct val="115000"/>
                        </a:lnSpc>
                        <a:spcAft>
                          <a:spcPts val="800"/>
                        </a:spcAft>
                        <a:buNone/>
                      </a:pPr>
                      <a:r>
                        <a:rPr lang="en-GB" sz="2000" kern="100" dirty="0">
                          <a:solidFill>
                            <a:srgbClr val="482D78"/>
                          </a:solidFill>
                          <a:effectLst/>
                        </a:rPr>
                        <a:t>Style, vision/mission, values-based leadership</a:t>
                      </a:r>
                      <a:endParaRPr lang="en-GB" sz="2000" kern="100" dirty="0">
                        <a:solidFill>
                          <a:srgbClr val="482D78"/>
                        </a:solidFill>
                        <a:effectLst/>
                        <a:latin typeface="Aptos" panose="020B0004020202020204" pitchFamily="34" charset="0"/>
                        <a:ea typeface="+mn-ea"/>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chemeClr val="tx2">
                        <a:lumMod val="20000"/>
                        <a:lumOff val="80000"/>
                      </a:schemeClr>
                    </a:solidFill>
                  </a:tcPr>
                </a:tc>
                <a:tc>
                  <a:txBody>
                    <a:bodyPr/>
                    <a:lstStyle/>
                    <a:p>
                      <a:pPr lvl="1">
                        <a:lnSpc>
                          <a:spcPct val="115000"/>
                        </a:lnSpc>
                        <a:spcAft>
                          <a:spcPts val="800"/>
                        </a:spcAft>
                        <a:buNone/>
                      </a:pPr>
                      <a:r>
                        <a:rPr lang="en-GB" sz="1400" kern="100" dirty="0">
                          <a:solidFill>
                            <a:srgbClr val="482D78"/>
                          </a:solidFill>
                          <a:effectLst/>
                        </a:rPr>
                        <a:t>(Shamsudin &amp; Velmurugan, 2023; Men &amp; Yue, 2019; Bavardi, 2025; Jaiyeola et al., 2025; Warrick, 2017; Szczepańska &amp; Kosiorek, 2017; Aryani &amp; Widodo, 2020)</a:t>
                      </a:r>
                      <a:endParaRPr lang="en-GB" sz="1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273561184"/>
                  </a:ext>
                </a:extLst>
              </a:tr>
              <a:tr h="1310358">
                <a:tc>
                  <a:txBody>
                    <a:bodyPr/>
                    <a:lstStyle/>
                    <a:p>
                      <a:pPr>
                        <a:lnSpc>
                          <a:spcPct val="115000"/>
                        </a:lnSpc>
                        <a:spcAft>
                          <a:spcPts val="800"/>
                        </a:spcAft>
                        <a:buNone/>
                      </a:pPr>
                      <a:r>
                        <a:rPr lang="en-GB" sz="2400" kern="100" dirty="0">
                          <a:solidFill>
                            <a:srgbClr val="482D78"/>
                          </a:solidFill>
                          <a:effectLst/>
                        </a:rPr>
                        <a:t>Environment &amp; work design</a:t>
                      </a:r>
                      <a:endParaRPr lang="en-GB" sz="2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D1CADD"/>
                    </a:solidFill>
                  </a:tcPr>
                </a:tc>
                <a:tc>
                  <a:txBody>
                    <a:bodyPr/>
                    <a:lstStyle/>
                    <a:p>
                      <a:pPr>
                        <a:lnSpc>
                          <a:spcPct val="115000"/>
                        </a:lnSpc>
                        <a:spcAft>
                          <a:spcPts val="800"/>
                        </a:spcAft>
                        <a:buNone/>
                      </a:pPr>
                      <a:r>
                        <a:rPr lang="en-GB" sz="2000" kern="100" dirty="0">
                          <a:solidFill>
                            <a:srgbClr val="482D78"/>
                          </a:solidFill>
                          <a:effectLst/>
                        </a:rPr>
                        <a:t>HR practices, work–life balance, empowerment/agency of employees, physical space</a:t>
                      </a:r>
                      <a:endParaRPr lang="en-GB" sz="20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D1CADD"/>
                    </a:solidFill>
                  </a:tcPr>
                </a:tc>
                <a:tc>
                  <a:txBody>
                    <a:bodyPr/>
                    <a:lstStyle/>
                    <a:p>
                      <a:pPr lvl="1">
                        <a:lnSpc>
                          <a:spcPct val="115000"/>
                        </a:lnSpc>
                        <a:spcAft>
                          <a:spcPts val="800"/>
                        </a:spcAft>
                        <a:buNone/>
                      </a:pPr>
                      <a:r>
                        <a:rPr lang="en-GB" sz="1400" kern="100" dirty="0">
                          <a:solidFill>
                            <a:srgbClr val="482D78"/>
                          </a:solidFill>
                          <a:effectLst/>
                        </a:rPr>
                        <a:t>(Shamsudin &amp; Velmurugan, 2023; Mehendale &amp; Hande, 2025; Paais &amp; Pattiruhu, 2020; Obydiennova et al., 2025; S &amp; Arunprakash, 2025)</a:t>
                      </a:r>
                      <a:endParaRPr lang="en-GB" sz="1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33864064"/>
                  </a:ext>
                </a:extLst>
              </a:tr>
              <a:tr h="1111412">
                <a:tc>
                  <a:txBody>
                    <a:bodyPr/>
                    <a:lstStyle/>
                    <a:p>
                      <a:pPr>
                        <a:lnSpc>
                          <a:spcPct val="115000"/>
                        </a:lnSpc>
                        <a:spcAft>
                          <a:spcPts val="800"/>
                        </a:spcAft>
                        <a:buNone/>
                      </a:pPr>
                      <a:r>
                        <a:rPr lang="en-GB" sz="2400" kern="100" dirty="0">
                          <a:solidFill>
                            <a:srgbClr val="482D78"/>
                          </a:solidFill>
                          <a:effectLst/>
                        </a:rPr>
                        <a:t>Communication &amp; relationships</a:t>
                      </a:r>
                      <a:endParaRPr lang="en-GB" sz="2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chemeClr val="tx2">
                        <a:lumMod val="20000"/>
                        <a:lumOff val="80000"/>
                      </a:schemeClr>
                    </a:solidFill>
                  </a:tcPr>
                </a:tc>
                <a:tc>
                  <a:txBody>
                    <a:bodyPr/>
                    <a:lstStyle/>
                    <a:p>
                      <a:pPr>
                        <a:lnSpc>
                          <a:spcPct val="115000"/>
                        </a:lnSpc>
                        <a:spcAft>
                          <a:spcPts val="800"/>
                        </a:spcAft>
                        <a:buNone/>
                      </a:pPr>
                      <a:r>
                        <a:rPr lang="en-GB" sz="2000" kern="100" dirty="0">
                          <a:solidFill>
                            <a:srgbClr val="482D78"/>
                          </a:solidFill>
                          <a:effectLst/>
                        </a:rPr>
                        <a:t>Openness, internal communication quality, trust</a:t>
                      </a:r>
                      <a:endParaRPr lang="en-GB" sz="20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chemeClr val="tx2">
                        <a:lumMod val="20000"/>
                        <a:lumOff val="80000"/>
                      </a:schemeClr>
                    </a:solidFill>
                  </a:tcPr>
                </a:tc>
                <a:tc>
                  <a:txBody>
                    <a:bodyPr/>
                    <a:lstStyle/>
                    <a:p>
                      <a:pPr lvl="1">
                        <a:lnSpc>
                          <a:spcPct val="115000"/>
                        </a:lnSpc>
                        <a:spcAft>
                          <a:spcPts val="800"/>
                        </a:spcAft>
                        <a:buNone/>
                      </a:pPr>
                      <a:r>
                        <a:rPr lang="en-GB" sz="1400" kern="100" dirty="0">
                          <a:solidFill>
                            <a:srgbClr val="482D78"/>
                          </a:solidFill>
                          <a:effectLst/>
                        </a:rPr>
                        <a:t>(Shamsudin &amp; Velmurugan, 2023; Costa, 2025; Men &amp; Yue, 2019; Khan et al., 2024; Aryani &amp; Widodo, 2020)</a:t>
                      </a:r>
                      <a:endParaRPr lang="en-GB" sz="1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33978886"/>
                  </a:ext>
                </a:extLst>
              </a:tr>
              <a:tr h="816785">
                <a:tc>
                  <a:txBody>
                    <a:bodyPr/>
                    <a:lstStyle/>
                    <a:p>
                      <a:pPr>
                        <a:lnSpc>
                          <a:spcPct val="115000"/>
                        </a:lnSpc>
                        <a:spcAft>
                          <a:spcPts val="800"/>
                        </a:spcAft>
                        <a:buNone/>
                      </a:pPr>
                      <a:r>
                        <a:rPr lang="en-GB" sz="2400" kern="100" dirty="0">
                          <a:solidFill>
                            <a:srgbClr val="482D78"/>
                          </a:solidFill>
                          <a:effectLst/>
                        </a:rPr>
                        <a:t>External Context</a:t>
                      </a:r>
                      <a:endParaRPr lang="en-GB" sz="2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D1CADD"/>
                    </a:solidFill>
                  </a:tcPr>
                </a:tc>
                <a:tc>
                  <a:txBody>
                    <a:bodyPr/>
                    <a:lstStyle/>
                    <a:p>
                      <a:pPr>
                        <a:lnSpc>
                          <a:spcPct val="115000"/>
                        </a:lnSpc>
                        <a:spcAft>
                          <a:spcPts val="800"/>
                        </a:spcAft>
                        <a:buNone/>
                      </a:pPr>
                      <a:r>
                        <a:rPr lang="en-GB" sz="2000" kern="100" dirty="0">
                          <a:solidFill>
                            <a:srgbClr val="482D78"/>
                          </a:solidFill>
                          <a:effectLst/>
                        </a:rPr>
                        <a:t>Industry norms, national culture, external environment</a:t>
                      </a:r>
                      <a:endParaRPr lang="en-GB" sz="20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solidFill>
                      <a:srgbClr val="D1CADD"/>
                    </a:solidFill>
                  </a:tcPr>
                </a:tc>
                <a:tc>
                  <a:txBody>
                    <a:bodyPr/>
                    <a:lstStyle/>
                    <a:p>
                      <a:pPr lvl="1">
                        <a:lnSpc>
                          <a:spcPct val="115000"/>
                        </a:lnSpc>
                        <a:spcAft>
                          <a:spcPts val="800"/>
                        </a:spcAft>
                        <a:buNone/>
                      </a:pPr>
                      <a:r>
                        <a:rPr lang="en-GB" sz="1400" kern="100" dirty="0">
                          <a:solidFill>
                            <a:srgbClr val="482D78"/>
                          </a:solidFill>
                          <a:effectLst/>
                        </a:rPr>
                        <a:t>(Gordon, 1991; Obydiennova et al., 2025; Szczepańska &amp; Kosiorek, 2017)</a:t>
                      </a:r>
                      <a:endParaRPr lang="en-GB" sz="1400" kern="100" dirty="0">
                        <a:solidFill>
                          <a:srgbClr val="482D78"/>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2202732300"/>
                  </a:ext>
                </a:extLst>
              </a:tr>
            </a:tbl>
          </a:graphicData>
        </a:graphic>
      </p:graphicFrame>
      <p:cxnSp>
        <p:nvCxnSpPr>
          <p:cNvPr id="4" name="Straight Connector 3">
            <a:extLst>
              <a:ext uri="{FF2B5EF4-FFF2-40B4-BE49-F238E27FC236}">
                <a16:creationId xmlns:a16="http://schemas.microsoft.com/office/drawing/2014/main" id="{990C361B-FCF6-FE2F-7985-5E9126469E3F}"/>
              </a:ext>
              <a:ext uri="{C183D7F6-B498-43B3-948B-1728B52AA6E4}">
                <adec:decorative xmlns:adec="http://schemas.microsoft.com/office/drawing/2017/decorative" val="1"/>
              </a:ext>
            </a:extLst>
          </p:cNvPr>
          <p:cNvCxnSpPr>
            <a:cxnSpLocks/>
          </p:cNvCxnSpPr>
          <p:nvPr/>
        </p:nvCxnSpPr>
        <p:spPr>
          <a:xfrm>
            <a:off x="390861" y="6202271"/>
            <a:ext cx="764510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FFA54FE-2219-980E-3977-94AAF482EE80}"/>
              </a:ext>
              <a:ext uri="{C183D7F6-B498-43B3-948B-1728B52AA6E4}">
                <adec:decorative xmlns:adec="http://schemas.microsoft.com/office/drawing/2017/decorative" val="1"/>
              </a:ext>
            </a:extLst>
          </p:cNvPr>
          <p:cNvSpPr/>
          <p:nvPr/>
        </p:nvSpPr>
        <p:spPr>
          <a:xfrm>
            <a:off x="487679" y="2025957"/>
            <a:ext cx="7548283" cy="3740142"/>
          </a:xfrm>
          <a:prstGeom prst="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461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F0A42-3487-15FF-0050-4F8F389A7CC7}"/>
              </a:ext>
            </a:extLst>
          </p:cNvPr>
          <p:cNvSpPr>
            <a:spLocks noGrp="1"/>
          </p:cNvSpPr>
          <p:nvPr>
            <p:ph type="title"/>
          </p:nvPr>
        </p:nvSpPr>
        <p:spPr/>
        <p:txBody>
          <a:bodyPr/>
          <a:lstStyle/>
          <a:p>
            <a:r>
              <a:rPr lang="en-GB" b="1" dirty="0">
                <a:solidFill>
                  <a:srgbClr val="482D78"/>
                </a:solidFill>
                <a:latin typeface="+mn-lt"/>
              </a:rPr>
              <a:t>Controlling What You Can Control</a:t>
            </a:r>
          </a:p>
        </p:txBody>
      </p:sp>
      <p:sp>
        <p:nvSpPr>
          <p:cNvPr id="3" name="Content Placeholder 2">
            <a:extLst>
              <a:ext uri="{FF2B5EF4-FFF2-40B4-BE49-F238E27FC236}">
                <a16:creationId xmlns:a16="http://schemas.microsoft.com/office/drawing/2014/main" id="{14EA0CC3-D9CC-0A55-7850-9A777638B304}"/>
              </a:ext>
            </a:extLst>
          </p:cNvPr>
          <p:cNvSpPr>
            <a:spLocks noGrp="1"/>
          </p:cNvSpPr>
          <p:nvPr>
            <p:ph idx="1"/>
          </p:nvPr>
        </p:nvSpPr>
        <p:spPr>
          <a:xfrm>
            <a:off x="838199" y="1825625"/>
            <a:ext cx="6563061" cy="4667250"/>
          </a:xfrm>
        </p:spPr>
        <p:txBody>
          <a:bodyPr>
            <a:normAutofit fontScale="92500" lnSpcReduction="10000"/>
          </a:bodyPr>
          <a:lstStyle/>
          <a:p>
            <a:pPr>
              <a:lnSpc>
                <a:spcPct val="120000"/>
              </a:lnSpc>
            </a:pPr>
            <a:r>
              <a:rPr lang="en-GB" dirty="0">
                <a:solidFill>
                  <a:srgbClr val="482D78"/>
                </a:solidFill>
              </a:rPr>
              <a:t>We take governance measures to manage other key elements of the business – </a:t>
            </a:r>
            <a:r>
              <a:rPr lang="en-GB" b="1" dirty="0">
                <a:solidFill>
                  <a:srgbClr val="482D78"/>
                </a:solidFill>
              </a:rPr>
              <a:t>so why not inclusion?</a:t>
            </a:r>
          </a:p>
          <a:p>
            <a:pPr marL="0" indent="0">
              <a:lnSpc>
                <a:spcPct val="120000"/>
              </a:lnSpc>
              <a:buNone/>
            </a:pPr>
            <a:endParaRPr lang="en-GB" b="1" dirty="0">
              <a:solidFill>
                <a:srgbClr val="482D78"/>
              </a:solidFill>
            </a:endParaRPr>
          </a:p>
          <a:p>
            <a:pPr>
              <a:lnSpc>
                <a:spcPct val="120000"/>
              </a:lnSpc>
            </a:pPr>
            <a:r>
              <a:rPr lang="en-GB" dirty="0">
                <a:solidFill>
                  <a:srgbClr val="482D78"/>
                </a:solidFill>
              </a:rPr>
              <a:t>To govern, we need to:</a:t>
            </a:r>
          </a:p>
          <a:p>
            <a:pPr lvl="1">
              <a:lnSpc>
                <a:spcPct val="120000"/>
              </a:lnSpc>
            </a:pPr>
            <a:r>
              <a:rPr lang="en-GB" dirty="0">
                <a:solidFill>
                  <a:srgbClr val="482D78"/>
                </a:solidFill>
              </a:rPr>
              <a:t>Know what matters and what levers we have at our disposal (evidence)</a:t>
            </a:r>
          </a:p>
          <a:p>
            <a:pPr lvl="1">
              <a:lnSpc>
                <a:spcPct val="120000"/>
              </a:lnSpc>
            </a:pPr>
            <a:r>
              <a:rPr lang="en-GB" dirty="0">
                <a:solidFill>
                  <a:srgbClr val="482D78"/>
                </a:solidFill>
              </a:rPr>
              <a:t>Know where we are at (review)</a:t>
            </a:r>
          </a:p>
          <a:p>
            <a:pPr lvl="1">
              <a:lnSpc>
                <a:spcPct val="120000"/>
              </a:lnSpc>
            </a:pPr>
            <a:r>
              <a:rPr lang="en-GB" dirty="0">
                <a:solidFill>
                  <a:srgbClr val="482D78"/>
                </a:solidFill>
              </a:rPr>
              <a:t>Know where we need to go (improvement planning)</a:t>
            </a:r>
          </a:p>
          <a:p>
            <a:endParaRPr lang="en-GB" dirty="0"/>
          </a:p>
        </p:txBody>
      </p:sp>
      <p:pic>
        <p:nvPicPr>
          <p:cNvPr id="4" name="Picture 3">
            <a:extLst>
              <a:ext uri="{FF2B5EF4-FFF2-40B4-BE49-F238E27FC236}">
                <a16:creationId xmlns:a16="http://schemas.microsoft.com/office/drawing/2014/main" id="{7BAA42DD-D52D-DADF-384D-B0AB826D5DB0}"/>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blip>
          <a:stretch>
            <a:fillRect/>
          </a:stretch>
        </p:blipFill>
        <p:spPr>
          <a:xfrm>
            <a:off x="7580801" y="1807080"/>
            <a:ext cx="4388427" cy="4388427"/>
          </a:xfrm>
          <a:prstGeom prst="rect">
            <a:avLst/>
          </a:prstGeom>
        </p:spPr>
      </p:pic>
    </p:spTree>
    <p:extLst>
      <p:ext uri="{BB962C8B-B14F-4D97-AF65-F5344CB8AC3E}">
        <p14:creationId xmlns:p14="http://schemas.microsoft.com/office/powerpoint/2010/main" val="2852151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772B-B6C6-CF1C-993E-57364F124886}"/>
              </a:ext>
            </a:extLst>
          </p:cNvPr>
          <p:cNvSpPr>
            <a:spLocks noGrp="1"/>
          </p:cNvSpPr>
          <p:nvPr>
            <p:ph type="title"/>
          </p:nvPr>
        </p:nvSpPr>
        <p:spPr>
          <a:xfrm>
            <a:off x="1053793" y="234176"/>
            <a:ext cx="10405943" cy="1325563"/>
          </a:xfrm>
        </p:spPr>
        <p:txBody>
          <a:bodyPr/>
          <a:lstStyle/>
          <a:p>
            <a:r>
              <a:rPr lang="en-GB" b="1" dirty="0">
                <a:solidFill>
                  <a:srgbClr val="482D78"/>
                </a:solidFill>
                <a:latin typeface="+mn-lt"/>
              </a:rPr>
              <a:t>Thinking About the Governance of Inclusion</a:t>
            </a:r>
          </a:p>
        </p:txBody>
      </p:sp>
      <p:pic>
        <p:nvPicPr>
          <p:cNvPr id="11" name="Picture 10">
            <a:extLst>
              <a:ext uri="{FF2B5EF4-FFF2-40B4-BE49-F238E27FC236}">
                <a16:creationId xmlns:a16="http://schemas.microsoft.com/office/drawing/2014/main" id="{6ED90244-1ACC-3926-3B63-43087EEB9272}"/>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865" y="457200"/>
            <a:ext cx="11353800" cy="6564713"/>
          </a:xfrm>
          <a:prstGeom prst="rect">
            <a:avLst/>
          </a:prstGeom>
        </p:spPr>
      </p:pic>
    </p:spTree>
    <p:extLst>
      <p:ext uri="{BB962C8B-B14F-4D97-AF65-F5344CB8AC3E}">
        <p14:creationId xmlns:p14="http://schemas.microsoft.com/office/powerpoint/2010/main" val="199741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8AFFE-E646-4037-AB26-9A269821319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35768C-5905-4380-8F3E-012E9A47DA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227513" cy="6858000"/>
          </a:xfrm>
          <a:prstGeom prst="rect">
            <a:avLst/>
          </a:prstGeom>
        </p:spPr>
      </p:pic>
      <p:grpSp>
        <p:nvGrpSpPr>
          <p:cNvPr id="2" name="Group 2">
            <a:extLst>
              <a:ext uri="{FF2B5EF4-FFF2-40B4-BE49-F238E27FC236}">
                <a16:creationId xmlns:a16="http://schemas.microsoft.com/office/drawing/2014/main" id="{DDA06B05-4291-0B99-6460-0CBF0F176321}"/>
              </a:ext>
              <a:ext uri="{C183D7F6-B498-43B3-948B-1728B52AA6E4}">
                <adec:decorative xmlns:adec="http://schemas.microsoft.com/office/drawing/2017/decorative" val="1"/>
              </a:ext>
            </a:extLst>
          </p:cNvPr>
          <p:cNvGrpSpPr/>
          <p:nvPr/>
        </p:nvGrpSpPr>
        <p:grpSpPr>
          <a:xfrm>
            <a:off x="618754" y="867368"/>
            <a:ext cx="6382869" cy="5498925"/>
            <a:chOff x="0" y="0"/>
            <a:chExt cx="3166377" cy="725850"/>
          </a:xfrm>
        </p:grpSpPr>
        <p:sp>
          <p:nvSpPr>
            <p:cNvPr id="3" name="Freeform 3">
              <a:extLst>
                <a:ext uri="{FF2B5EF4-FFF2-40B4-BE49-F238E27FC236}">
                  <a16:creationId xmlns:a16="http://schemas.microsoft.com/office/drawing/2014/main" id="{05EEB4D5-131A-4289-2E66-288705F93A26}"/>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4" name="TextBox 4">
              <a:extLst>
                <a:ext uri="{FF2B5EF4-FFF2-40B4-BE49-F238E27FC236}">
                  <a16:creationId xmlns:a16="http://schemas.microsoft.com/office/drawing/2014/main" id="{2A6EB789-D2A7-12C5-6862-F77CD818806F}"/>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40" name="TextBox 40">
            <a:extLst>
              <a:ext uri="{FF2B5EF4-FFF2-40B4-BE49-F238E27FC236}">
                <a16:creationId xmlns:a16="http://schemas.microsoft.com/office/drawing/2014/main" id="{0B8EBE3C-7AF1-FF21-1397-6A5DE3272B50}"/>
              </a:ext>
            </a:extLst>
          </p:cNvPr>
          <p:cNvSpPr txBox="1">
            <a:spLocks noGrp="1"/>
          </p:cNvSpPr>
          <p:nvPr>
            <p:ph type="title" idx="4294967295"/>
          </p:nvPr>
        </p:nvSpPr>
        <p:spPr>
          <a:xfrm>
            <a:off x="898015" y="1939211"/>
            <a:ext cx="5824346" cy="40217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ct val="100000"/>
              </a:lnSpc>
              <a:spcBef>
                <a:spcPts val="0"/>
              </a:spcBef>
              <a:defRPr/>
            </a:pPr>
            <a:r>
              <a:rPr lang="en-US" sz="5867" b="1" dirty="0">
                <a:solidFill>
                  <a:srgbClr val="482D78"/>
                </a:solidFill>
                <a:latin typeface="+mn-lt"/>
                <a:ea typeface="League Spartan"/>
                <a:cs typeface="League Spartan"/>
                <a:sym typeface="League Spartan"/>
              </a:rPr>
              <a:t>2) The WIDE Framework: </a:t>
            </a:r>
            <a:br>
              <a:rPr lang="en-US" sz="5867" b="1" dirty="0">
                <a:latin typeface="+mn-lt"/>
                <a:ea typeface="League Spartan"/>
                <a:cs typeface="League Spartan"/>
                <a:sym typeface="League Spartan"/>
              </a:rPr>
            </a:br>
            <a:br>
              <a:rPr lang="en-US" sz="4800" dirty="0">
                <a:latin typeface="+mn-lt"/>
                <a:ea typeface="League Spartan"/>
                <a:cs typeface="League Spartan"/>
                <a:sym typeface="League Spartan"/>
              </a:rPr>
            </a:br>
            <a:r>
              <a:rPr lang="en-US" sz="4800" dirty="0">
                <a:solidFill>
                  <a:srgbClr val="482D78"/>
                </a:solidFill>
                <a:latin typeface="+mn-lt"/>
                <a:ea typeface="League Spartan"/>
                <a:cs typeface="League Spartan"/>
                <a:sym typeface="League Spartan"/>
              </a:rPr>
              <a:t>What it is and how was it developed?</a:t>
            </a:r>
            <a:endParaRPr lang="en-US" sz="5867" dirty="0">
              <a:solidFill>
                <a:srgbClr val="482D78"/>
              </a:solidFill>
              <a:latin typeface="+mn-lt"/>
              <a:ea typeface="League Spartan"/>
              <a:cs typeface="League Spartan"/>
              <a:sym typeface="League Spartan"/>
            </a:endParaRPr>
          </a:p>
        </p:txBody>
      </p:sp>
      <p:pic>
        <p:nvPicPr>
          <p:cNvPr id="5" name="Content Placeholder 4" descr="Showing screenshots of the WIDE platform (no detail) - design vibe is vibrant and colourful.">
            <a:extLst>
              <a:ext uri="{FF2B5EF4-FFF2-40B4-BE49-F238E27FC236}">
                <a16:creationId xmlns:a16="http://schemas.microsoft.com/office/drawing/2014/main" id="{3301EE05-DEEE-2DC9-F367-48EAAEDFC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665" y="2639683"/>
            <a:ext cx="4535005" cy="2254575"/>
          </a:xfrm>
          <a:prstGeom prst="rect">
            <a:avLst/>
          </a:prstGeom>
        </p:spPr>
      </p:pic>
    </p:spTree>
    <p:extLst>
      <p:ext uri="{BB962C8B-B14F-4D97-AF65-F5344CB8AC3E}">
        <p14:creationId xmlns:p14="http://schemas.microsoft.com/office/powerpoint/2010/main" val="288411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ctrTitle"/>
          </p:nvPr>
        </p:nvSpPr>
        <p:spPr>
          <a:xfrm>
            <a:off x="4788809" y="691281"/>
            <a:ext cx="9710400" cy="3013212"/>
          </a:xfrm>
          <a:prstGeom prst="rect">
            <a:avLst/>
          </a:prstGeom>
        </p:spPr>
        <p:txBody>
          <a:bodyPr spcFirstLastPara="1" wrap="square" lIns="0" tIns="0" rIns="0" bIns="0" anchor="ctr" anchorCtr="0">
            <a:noAutofit/>
          </a:bodyPr>
          <a:lstStyle/>
          <a:p>
            <a:r>
              <a:rPr lang="en-GB" sz="2667" dirty="0"/>
              <a:t>HeX Productions</a:t>
            </a:r>
            <a:br>
              <a:rPr lang="en-GB" sz="2667" dirty="0"/>
            </a:br>
            <a:br>
              <a:rPr lang="en-GB" sz="5333" dirty="0"/>
            </a:br>
            <a:r>
              <a:rPr lang="en-GB" sz="3733" dirty="0"/>
              <a:t>Embedding Accessibility in </a:t>
            </a:r>
            <a:br>
              <a:rPr lang="en-GB" sz="3733" dirty="0"/>
            </a:br>
            <a:r>
              <a:rPr lang="en-GB" sz="3733" dirty="0"/>
              <a:t>Procurement and </a:t>
            </a:r>
            <a:br>
              <a:rPr lang="en-GB" sz="3733" dirty="0"/>
            </a:br>
            <a:r>
              <a:rPr lang="en-GB" sz="3733" dirty="0"/>
              <a:t>Digital Design Processes</a:t>
            </a:r>
            <a:endParaRPr lang="en-GB" sz="5333"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 - WIDE Framework&#10;.">
            <a:extLst>
              <a:ext uri="{FF2B5EF4-FFF2-40B4-BE49-F238E27FC236}">
                <a16:creationId xmlns:a16="http://schemas.microsoft.com/office/drawing/2014/main" id="{7D40DF60-31EF-D9ED-7041-2B1F7B9A9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35" y="826228"/>
            <a:ext cx="4787790" cy="1322097"/>
          </a:xfrm>
          <a:prstGeom prst="rect">
            <a:avLst/>
          </a:prstGeom>
        </p:spPr>
      </p:pic>
      <p:sp>
        <p:nvSpPr>
          <p:cNvPr id="5" name="Rectangle 1">
            <a:extLst>
              <a:ext uri="{FF2B5EF4-FFF2-40B4-BE49-F238E27FC236}">
                <a16:creationId xmlns:a16="http://schemas.microsoft.com/office/drawing/2014/main" id="{E330E91A-DFEE-51A3-A457-26D545AD6C1E}"/>
              </a:ext>
            </a:extLst>
          </p:cNvPr>
          <p:cNvSpPr>
            <a:spLocks noGrp="1" noChangeArrowheads="1"/>
          </p:cNvSpPr>
          <p:nvPr>
            <p:ph type="title" idx="4294967295"/>
          </p:nvPr>
        </p:nvSpPr>
        <p:spPr bwMode="auto">
          <a:xfrm>
            <a:off x="2527438" y="2403267"/>
            <a:ext cx="7424382" cy="512897"/>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spAutoFit/>
          </a:bodyPr>
          <a:lstStyle/>
          <a:p>
            <a:pPr algn="ctr" defTabSz="609630" eaLnBrk="0" fontAlgn="base" hangingPunct="0">
              <a:lnSpc>
                <a:spcPct val="100000"/>
              </a:lnSpc>
              <a:spcAft>
                <a:spcPct val="0"/>
              </a:spcAft>
              <a:defRPr/>
            </a:pPr>
            <a:r>
              <a:rPr lang="en-US" altLang="en-US" sz="2933" dirty="0">
                <a:solidFill>
                  <a:srgbClr val="492971"/>
                </a:solidFill>
                <a:latin typeface="Arial" panose="020B0604020202020204" pitchFamily="34" charset="0"/>
                <a:ea typeface="+mn-ea"/>
                <a:cs typeface="+mn-cs"/>
              </a:rPr>
              <a:t>Your Roadmap to an Inclusive Workplace</a:t>
            </a:r>
          </a:p>
        </p:txBody>
      </p:sp>
      <p:sp>
        <p:nvSpPr>
          <p:cNvPr id="4" name="TextBox 3">
            <a:extLst>
              <a:ext uri="{FF2B5EF4-FFF2-40B4-BE49-F238E27FC236}">
                <a16:creationId xmlns:a16="http://schemas.microsoft.com/office/drawing/2014/main" id="{E3BE6C06-774E-117E-716E-E61A2FC33EF5}"/>
              </a:ext>
            </a:extLst>
          </p:cNvPr>
          <p:cNvSpPr txBox="1"/>
          <p:nvPr/>
        </p:nvSpPr>
        <p:spPr>
          <a:xfrm>
            <a:off x="5172475" y="3684005"/>
            <a:ext cx="6405349" cy="2492990"/>
          </a:xfrm>
          <a:prstGeom prst="rect">
            <a:avLst/>
          </a:prstGeom>
          <a:noFill/>
        </p:spPr>
        <p:txBody>
          <a:bodyPr wrap="square">
            <a:spAutoFit/>
          </a:bodyPr>
          <a:lstStyle/>
          <a:p>
            <a:endParaRPr lang="en-GB" sz="2400" dirty="0"/>
          </a:p>
          <a:p>
            <a:pPr marL="381019" indent="-381019">
              <a:buFont typeface="Arial" panose="020B0604020202020204" pitchFamily="34" charset="0"/>
              <a:buChar char="•"/>
            </a:pPr>
            <a:r>
              <a:rPr lang="en-GB" sz="2400" dirty="0">
                <a:solidFill>
                  <a:srgbClr val="482D78"/>
                </a:solidFill>
              </a:rPr>
              <a:t>Designed to support employers to </a:t>
            </a:r>
            <a:r>
              <a:rPr lang="en-GB" sz="2400" b="1" dirty="0">
                <a:solidFill>
                  <a:srgbClr val="482D78"/>
                </a:solidFill>
              </a:rPr>
              <a:t>hire, retain, and promote disabled talent,</a:t>
            </a:r>
          </a:p>
          <a:p>
            <a:pPr marL="381019" indent="-381019">
              <a:buFont typeface="Arial" panose="020B0604020202020204" pitchFamily="34" charset="0"/>
              <a:buChar char="•"/>
            </a:pPr>
            <a:endParaRPr lang="en-GB" sz="2400" dirty="0">
              <a:solidFill>
                <a:srgbClr val="482D78"/>
              </a:solidFill>
            </a:endParaRPr>
          </a:p>
          <a:p>
            <a:pPr marL="381019" indent="-381019">
              <a:buFont typeface="Arial" panose="020B0604020202020204" pitchFamily="34" charset="0"/>
              <a:buChar char="•"/>
            </a:pPr>
            <a:r>
              <a:rPr lang="en-GB" sz="2400" dirty="0">
                <a:solidFill>
                  <a:srgbClr val="482D78"/>
                </a:solidFill>
              </a:rPr>
              <a:t>and </a:t>
            </a:r>
            <a:r>
              <a:rPr lang="en-GB" sz="2400" b="1" dirty="0">
                <a:solidFill>
                  <a:srgbClr val="482D78"/>
                </a:solidFill>
              </a:rPr>
              <a:t>create inclusive workplaces</a:t>
            </a:r>
            <a:r>
              <a:rPr lang="en-GB" sz="2400" dirty="0">
                <a:solidFill>
                  <a:srgbClr val="482D78"/>
                </a:solidFill>
              </a:rPr>
              <a:t>, across the Island of Ireland. </a:t>
            </a:r>
          </a:p>
          <a:p>
            <a:endParaRPr lang="en-GB" sz="1200" dirty="0">
              <a:solidFill>
                <a:srgbClr val="492971"/>
              </a:solidFill>
            </a:endParaRPr>
          </a:p>
        </p:txBody>
      </p:sp>
      <p:sp>
        <p:nvSpPr>
          <p:cNvPr id="6" name="Freeform 5">
            <a:extLst>
              <a:ext uri="{FF2B5EF4-FFF2-40B4-BE49-F238E27FC236}">
                <a16:creationId xmlns:a16="http://schemas.microsoft.com/office/drawing/2014/main" id="{C21CC853-B254-D944-BCDA-00DEF314FE4D}"/>
              </a:ext>
              <a:ext uri="{C183D7F6-B498-43B3-948B-1728B52AA6E4}">
                <adec:decorative xmlns:adec="http://schemas.microsoft.com/office/drawing/2017/decorative" val="1"/>
              </a:ext>
            </a:extLst>
          </p:cNvPr>
          <p:cNvSpPr/>
          <p:nvPr/>
        </p:nvSpPr>
        <p:spPr>
          <a:xfrm>
            <a:off x="1060849" y="3108461"/>
            <a:ext cx="3554529" cy="3258409"/>
          </a:xfrm>
          <a:custGeom>
            <a:avLst/>
            <a:gdLst/>
            <a:ahLst/>
            <a:cxnLst/>
            <a:rect l="l" t="t" r="r" b="b"/>
            <a:pathLst>
              <a:path w="8236169" h="7361076">
                <a:moveTo>
                  <a:pt x="0" y="0"/>
                </a:moveTo>
                <a:lnTo>
                  <a:pt x="8236168" y="0"/>
                </a:lnTo>
                <a:lnTo>
                  <a:pt x="8236168" y="7361075"/>
                </a:lnTo>
                <a:lnTo>
                  <a:pt x="0" y="7361075"/>
                </a:lnTo>
                <a:lnTo>
                  <a:pt x="0" y="0"/>
                </a:lnTo>
                <a:close/>
              </a:path>
            </a:pathLst>
          </a:custGeom>
          <a:blipFill>
            <a:blip r:embed="rId4">
              <a:extLst>
                <a:ext uri="{BEBA8EAE-BF5A-486C-A8C5-ECC9F3942E4B}">
                  <a14:imgProps xmlns:a14="http://schemas.microsoft.com/office/drawing/2010/main">
                    <a14:imgLayer r:embed="rId5">
                      <a14:imgEffect>
                        <a14:backgroundRemoval t="4413" b="98955" l="1452" r="95436">
                          <a14:foregroundMark x1="81639" y1="23577" x2="81639" y2="23577"/>
                          <a14:foregroundMark x1="78527" y1="18699" x2="78527" y2="18699"/>
                          <a14:foregroundMark x1="84440" y1="14983" x2="91079" y2="29733"/>
                          <a14:foregroundMark x1="91079" y1="29733" x2="88900" y2="38792"/>
                          <a14:foregroundMark x1="86100" y1="6852" x2="98859" y2="25784"/>
                          <a14:foregroundMark x1="98859" y1="25784" x2="93880" y2="44135"/>
                          <a14:foregroundMark x1="93880" y1="44135" x2="89419" y2="22067"/>
                          <a14:foregroundMark x1="89419" y1="22067" x2="78942" y2="51684"/>
                          <a14:foregroundMark x1="78942" y1="51684" x2="74585" y2="30778"/>
                          <a14:foregroundMark x1="74585" y1="30778" x2="51452" y2="61789"/>
                          <a14:foregroundMark x1="51452" y1="61789" x2="62656" y2="43322"/>
                          <a14:foregroundMark x1="62656" y1="43322" x2="46680" y2="53891"/>
                          <a14:foregroundMark x1="46680" y1="53891" x2="45021" y2="69222"/>
                          <a14:foregroundMark x1="45021" y1="69222" x2="76141" y2="41231"/>
                          <a14:foregroundMark x1="76141" y1="41231" x2="71162" y2="69570"/>
                          <a14:foregroundMark x1="71162" y1="69570" x2="86307" y2="63066"/>
                          <a14:foregroundMark x1="86307" y1="63066" x2="81743" y2="81649"/>
                          <a14:foregroundMark x1="81743" y1="81649" x2="91805" y2="93148"/>
                          <a14:foregroundMark x1="91805" y1="93148" x2="91805" y2="93380"/>
                          <a14:foregroundMark x1="95021" y1="23577" x2="97407" y2="65505"/>
                          <a14:foregroundMark x1="97407" y1="65505" x2="94191" y2="91173"/>
                          <a14:foregroundMark x1="94191" y1="91173" x2="63278" y2="95006"/>
                          <a14:foregroundMark x1="63278" y1="95006" x2="54046" y2="84088"/>
                          <a14:foregroundMark x1="54046" y1="84088" x2="29876" y2="77468"/>
                          <a14:foregroundMark x1="29876" y1="77468" x2="14938" y2="79907"/>
                          <a14:foregroundMark x1="14938" y1="79907" x2="31120" y2="91173"/>
                          <a14:foregroundMark x1="31120" y1="91173" x2="35166" y2="91638"/>
                          <a14:foregroundMark x1="95539" y1="24971" x2="99793" y2="65970"/>
                          <a14:foregroundMark x1="99793" y1="65970" x2="94606" y2="85598"/>
                          <a14:foregroundMark x1="94606" y1="85598" x2="95643" y2="95122"/>
                          <a14:foregroundMark x1="98444" y1="79559" x2="98444" y2="98606"/>
                          <a14:foregroundMark x1="98444" y1="98606" x2="40560" y2="95238"/>
                          <a14:foregroundMark x1="40560" y1="95238" x2="50311" y2="90592"/>
                          <a14:foregroundMark x1="8506" y1="85714" x2="21680" y2="98722"/>
                          <a14:foregroundMark x1="21680" y1="98722" x2="40664" y2="97561"/>
                          <a14:foregroundMark x1="40664" y1="97561" x2="77386" y2="98955"/>
                          <a14:foregroundMark x1="77386" y1="98955" x2="84440" y2="98490"/>
                          <a14:foregroundMark x1="4979" y1="87805" x2="7988" y2="93612"/>
                          <a14:foregroundMark x1="1556" y1="89547" x2="3838" y2="92451"/>
                          <a14:foregroundMark x1="12033" y1="58653" x2="14004" y2="55052"/>
                          <a14:foregroundMark x1="18983" y1="53659" x2="18983" y2="53659"/>
                          <a14:foregroundMark x1="33506" y1="44251" x2="33299" y2="47619"/>
                          <a14:foregroundMark x1="51763" y1="26249" x2="51452" y2="28339"/>
                          <a14:foregroundMark x1="85477" y1="4413" x2="85477" y2="4413"/>
                          <a14:foregroundMark x1="86203" y1="4413" x2="86203" y2="4413"/>
                          <a14:foregroundMark x1="53008" y1="35192" x2="53008" y2="35192"/>
                          <a14:foregroundMark x1="56017" y1="21370" x2="56017" y2="21370"/>
                          <a14:foregroundMark x1="57884" y1="29152" x2="57884" y2="29152"/>
                          <a14:backgroundMark x1="19502" y1="65389" x2="19502" y2="65389"/>
                          <a14:backgroundMark x1="20643" y1="60163" x2="20643" y2="60163"/>
                          <a14:backgroundMark x1="14419" y1="71893" x2="14419" y2="71893"/>
                          <a14:backgroundMark x1="34751" y1="60511" x2="34751" y2="60511"/>
                          <a14:backgroundMark x1="39419" y1="54123" x2="39419" y2="54123"/>
                          <a14:backgroundMark x1="47199" y1="46806" x2="47199" y2="46806"/>
                          <a14:backgroundMark x1="51660" y1="44599" x2="51660" y2="44599"/>
                          <a14:backgroundMark x1="56743" y1="38095" x2="56743" y2="38095"/>
                        </a14:backgroundRemoval>
                      </a14:imgEffect>
                    </a14:imgLayer>
                  </a14:imgProps>
                </a:ext>
              </a:extLst>
            </a:blip>
            <a:stretch>
              <a:fillRect/>
            </a:stretch>
          </a:blipFill>
        </p:spPr>
        <p:txBody>
          <a:bodyPr/>
          <a:lstStyle/>
          <a:p>
            <a:endParaRPr lang="en-GB" sz="1200" dirty="0"/>
          </a:p>
        </p:txBody>
      </p:sp>
      <p:sp>
        <p:nvSpPr>
          <p:cNvPr id="7" name="Freeform 6">
            <a:extLst>
              <a:ext uri="{FF2B5EF4-FFF2-40B4-BE49-F238E27FC236}">
                <a16:creationId xmlns:a16="http://schemas.microsoft.com/office/drawing/2014/main" id="{DF0BB70A-8245-F42C-139D-D74EF49CD0E5}"/>
              </a:ext>
              <a:ext uri="{C183D7F6-B498-43B3-948B-1728B52AA6E4}">
                <adec:decorative xmlns:adec="http://schemas.microsoft.com/office/drawing/2017/decorative" val="1"/>
              </a:ext>
            </a:extLst>
          </p:cNvPr>
          <p:cNvSpPr/>
          <p:nvPr/>
        </p:nvSpPr>
        <p:spPr>
          <a:xfrm rot="2237952">
            <a:off x="4738891" y="2987016"/>
            <a:ext cx="867169" cy="527451"/>
          </a:xfrm>
          <a:custGeom>
            <a:avLst/>
            <a:gdLst/>
            <a:ahLst/>
            <a:cxnLst/>
            <a:rect l="l" t="t" r="r" b="b"/>
            <a:pathLst>
              <a:path w="2226124" h="1255259">
                <a:moveTo>
                  <a:pt x="0" y="0"/>
                </a:moveTo>
                <a:lnTo>
                  <a:pt x="2226123" y="0"/>
                </a:lnTo>
                <a:lnTo>
                  <a:pt x="2226123" y="1255259"/>
                </a:lnTo>
                <a:lnTo>
                  <a:pt x="0" y="1255259"/>
                </a:lnTo>
                <a:lnTo>
                  <a:pt x="0" y="0"/>
                </a:lnTo>
                <a:close/>
              </a:path>
            </a:pathLst>
          </a:custGeom>
          <a:blipFill>
            <a:blip r:embed="rId6"/>
            <a:stretch>
              <a:fillRect/>
            </a:stretch>
          </a:blipFill>
        </p:spPr>
        <p:txBody>
          <a:bodyPr/>
          <a:lstStyle/>
          <a:p>
            <a:endParaRPr lang="en-GB" sz="1200" dirty="0"/>
          </a:p>
        </p:txBody>
      </p:sp>
      <p:pic>
        <p:nvPicPr>
          <p:cNvPr id="2" name="Picture 1">
            <a:extLst>
              <a:ext uri="{FF2B5EF4-FFF2-40B4-BE49-F238E27FC236}">
                <a16:creationId xmlns:a16="http://schemas.microsoft.com/office/drawing/2014/main" id="{3A506B8E-30A3-7862-C57F-9DEBD24DD8AC}"/>
              </a:ext>
              <a:ext uri="{C183D7F6-B498-43B3-948B-1728B52AA6E4}">
                <adec:decorative xmlns:adec="http://schemas.microsoft.com/office/drawing/2017/decorative" val="1"/>
              </a:ext>
            </a:extLst>
          </p:cNvPr>
          <p:cNvPicPr>
            <a:picLocks noChangeAspect="1"/>
          </p:cNvPicPr>
          <p:nvPr/>
        </p:nvPicPr>
        <p:blipFill rotWithShape="1">
          <a:blip r:embed="rId7"/>
          <a:srcRect t="2876" b="88023"/>
          <a:stretch/>
        </p:blipFill>
        <p:spPr>
          <a:xfrm>
            <a:off x="0" y="198407"/>
            <a:ext cx="12300149" cy="627821"/>
          </a:xfrm>
          <a:prstGeom prst="rect">
            <a:avLst/>
          </a:prstGeom>
        </p:spPr>
      </p:pic>
    </p:spTree>
    <p:extLst>
      <p:ext uri="{BB962C8B-B14F-4D97-AF65-F5344CB8AC3E}">
        <p14:creationId xmlns:p14="http://schemas.microsoft.com/office/powerpoint/2010/main" val="3564766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BDFC2-971B-AC24-B8F6-2CA53BBD8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9F126-9D72-ECA1-5C9C-CCB3D46E2A24}"/>
              </a:ext>
            </a:extLst>
          </p:cNvPr>
          <p:cNvSpPr>
            <a:spLocks noGrp="1"/>
          </p:cNvSpPr>
          <p:nvPr>
            <p:ph type="title"/>
          </p:nvPr>
        </p:nvSpPr>
        <p:spPr>
          <a:xfrm>
            <a:off x="838200" y="736301"/>
            <a:ext cx="10515600" cy="1325563"/>
          </a:xfrm>
        </p:spPr>
        <p:txBody>
          <a:bodyPr/>
          <a:lstStyle/>
          <a:p>
            <a:pPr algn="ctr"/>
            <a:r>
              <a:rPr lang="en-GB" b="1" dirty="0">
                <a:solidFill>
                  <a:srgbClr val="482D78"/>
                </a:solidFill>
                <a:latin typeface="+mn-lt"/>
              </a:rPr>
              <a:t>2-Year Development Process</a:t>
            </a:r>
          </a:p>
        </p:txBody>
      </p:sp>
      <p:sp>
        <p:nvSpPr>
          <p:cNvPr id="8" name="Rectangle: Rounded Corners 7">
            <a:extLst>
              <a:ext uri="{FF2B5EF4-FFF2-40B4-BE49-F238E27FC236}">
                <a16:creationId xmlns:a16="http://schemas.microsoft.com/office/drawing/2014/main" id="{68885CA3-6F43-4219-B2B7-1C8F8231ACBA}"/>
              </a:ext>
              <a:ext uri="{C183D7F6-B498-43B3-948B-1728B52AA6E4}">
                <adec:decorative xmlns:adec="http://schemas.microsoft.com/office/drawing/2017/decorative" val="0"/>
              </a:ext>
            </a:extLst>
          </p:cNvPr>
          <p:cNvSpPr/>
          <p:nvPr/>
        </p:nvSpPr>
        <p:spPr>
          <a:xfrm>
            <a:off x="799733" y="3448988"/>
            <a:ext cx="2159833" cy="2863677"/>
          </a:xfrm>
          <a:prstGeom prst="roundRect">
            <a:avLst/>
          </a:prstGeom>
          <a:solidFill>
            <a:srgbClr val="482D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National Advisory Group</a:t>
            </a:r>
          </a:p>
          <a:p>
            <a:pPr algn="ctr"/>
            <a:endParaRPr lang="en-GB" sz="1867" b="1" dirty="0"/>
          </a:p>
          <a:p>
            <a:pPr algn="ctr"/>
            <a:r>
              <a:rPr lang="en-GB" sz="1867" b="1" dirty="0"/>
              <a:t>(Collaborative design – by the community for the community)</a:t>
            </a:r>
            <a:endParaRPr lang="en-GB" sz="1600" b="1" dirty="0"/>
          </a:p>
        </p:txBody>
      </p:sp>
      <p:sp>
        <p:nvSpPr>
          <p:cNvPr id="4" name="Rectangle: Rounded Corners 3">
            <a:extLst>
              <a:ext uri="{FF2B5EF4-FFF2-40B4-BE49-F238E27FC236}">
                <a16:creationId xmlns:a16="http://schemas.microsoft.com/office/drawing/2014/main" id="{1BDFB938-A914-1F16-F593-5F887EE71D42}"/>
              </a:ext>
              <a:ext uri="{C183D7F6-B498-43B3-948B-1728B52AA6E4}">
                <adec:decorative xmlns:adec="http://schemas.microsoft.com/office/drawing/2017/decorative" val="0"/>
              </a:ext>
            </a:extLst>
          </p:cNvPr>
          <p:cNvSpPr/>
          <p:nvPr/>
        </p:nvSpPr>
        <p:spPr>
          <a:xfrm>
            <a:off x="3598262" y="3448988"/>
            <a:ext cx="2159833" cy="2863677"/>
          </a:xfrm>
          <a:prstGeom prst="roundRect">
            <a:avLst/>
          </a:prstGeom>
          <a:solidFill>
            <a:srgbClr val="24878A"/>
          </a:solidFill>
          <a:ln>
            <a:solidFill>
              <a:srgbClr val="2487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Evidence-Based</a:t>
            </a:r>
          </a:p>
          <a:p>
            <a:pPr algn="ctr"/>
            <a:endParaRPr lang="en-GB" sz="2667" b="1" dirty="0"/>
          </a:p>
          <a:p>
            <a:pPr algn="ctr"/>
            <a:r>
              <a:rPr lang="en-GB" sz="1867" b="1" dirty="0"/>
              <a:t>(International Literature Review  and Extensive Consultation)</a:t>
            </a:r>
          </a:p>
        </p:txBody>
      </p:sp>
      <p:sp>
        <p:nvSpPr>
          <p:cNvPr id="7" name="Rectangle: Rounded Corners 6">
            <a:extLst>
              <a:ext uri="{FF2B5EF4-FFF2-40B4-BE49-F238E27FC236}">
                <a16:creationId xmlns:a16="http://schemas.microsoft.com/office/drawing/2014/main" id="{A618192F-A43B-5C21-1BDF-621DB9613156}"/>
              </a:ext>
              <a:ext uri="{C183D7F6-B498-43B3-948B-1728B52AA6E4}">
                <adec:decorative xmlns:adec="http://schemas.microsoft.com/office/drawing/2017/decorative" val="0"/>
              </a:ext>
            </a:extLst>
          </p:cNvPr>
          <p:cNvSpPr/>
          <p:nvPr/>
        </p:nvSpPr>
        <p:spPr>
          <a:xfrm>
            <a:off x="6337088" y="3448988"/>
            <a:ext cx="2159833" cy="2863677"/>
          </a:xfrm>
          <a:prstGeom prst="roundRect">
            <a:avLst/>
          </a:prstGeom>
          <a:solidFill>
            <a:srgbClr val="0B3D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Iterative Design</a:t>
            </a:r>
          </a:p>
          <a:p>
            <a:pPr algn="ctr"/>
            <a:endParaRPr lang="en-GB" sz="2667" b="1" dirty="0"/>
          </a:p>
          <a:p>
            <a:pPr algn="ctr"/>
            <a:r>
              <a:rPr lang="en-GB" sz="1867" b="1" dirty="0"/>
              <a:t>(disabled people and employers at heart of process, 7 stages of drafting)</a:t>
            </a:r>
          </a:p>
        </p:txBody>
      </p:sp>
      <p:sp>
        <p:nvSpPr>
          <p:cNvPr id="9" name="Rectangle: Rounded Corners 8">
            <a:extLst>
              <a:ext uri="{FF2B5EF4-FFF2-40B4-BE49-F238E27FC236}">
                <a16:creationId xmlns:a16="http://schemas.microsoft.com/office/drawing/2014/main" id="{105B5CF8-9ADA-B9F5-D1FC-12CD723DCA21}"/>
              </a:ext>
              <a:ext uri="{C183D7F6-B498-43B3-948B-1728B52AA6E4}">
                <adec:decorative xmlns:adec="http://schemas.microsoft.com/office/drawing/2017/decorative" val="0"/>
              </a:ext>
            </a:extLst>
          </p:cNvPr>
          <p:cNvSpPr/>
          <p:nvPr/>
        </p:nvSpPr>
        <p:spPr>
          <a:xfrm>
            <a:off x="9193968" y="3429000"/>
            <a:ext cx="2159833" cy="2863677"/>
          </a:xfrm>
          <a:prstGeom prst="roundRect">
            <a:avLst/>
          </a:prstGeom>
          <a:solidFill>
            <a:srgbClr val="9D1F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Platform Accessibility Prioritised</a:t>
            </a:r>
          </a:p>
          <a:p>
            <a:pPr algn="ctr"/>
            <a:endParaRPr lang="en-GB" sz="2667" b="1" dirty="0"/>
          </a:p>
          <a:p>
            <a:pPr algn="ctr"/>
            <a:r>
              <a:rPr lang="en-GB" sz="1867" b="1" dirty="0"/>
              <a:t>(Accessible Design Experts + Disabled User Testing )</a:t>
            </a:r>
          </a:p>
        </p:txBody>
      </p:sp>
      <p:pic>
        <p:nvPicPr>
          <p:cNvPr id="13" name="Graphic 12">
            <a:extLst>
              <a:ext uri="{FF2B5EF4-FFF2-40B4-BE49-F238E27FC236}">
                <a16:creationId xmlns:a16="http://schemas.microsoft.com/office/drawing/2014/main" id="{7A6A9EC0-83CE-B161-FBD1-9B1606B5558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37318" y="2489616"/>
            <a:ext cx="959372" cy="959372"/>
          </a:xfrm>
          <a:prstGeom prst="rect">
            <a:avLst/>
          </a:prstGeom>
        </p:spPr>
      </p:pic>
      <p:pic>
        <p:nvPicPr>
          <p:cNvPr id="15" name="Graphic 14">
            <a:extLst>
              <a:ext uri="{FF2B5EF4-FFF2-40B4-BE49-F238E27FC236}">
                <a16:creationId xmlns:a16="http://schemas.microsoft.com/office/drawing/2014/main" id="{E2A88A5A-6E30-8250-0147-4B957753A34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9963" y="2489616"/>
            <a:ext cx="959372" cy="959372"/>
          </a:xfrm>
          <a:prstGeom prst="rect">
            <a:avLst/>
          </a:prstGeom>
        </p:spPr>
      </p:pic>
      <p:pic>
        <p:nvPicPr>
          <p:cNvPr id="17" name="Graphic 16">
            <a:extLst>
              <a:ext uri="{FF2B5EF4-FFF2-40B4-BE49-F238E27FC236}">
                <a16:creationId xmlns:a16="http://schemas.microsoft.com/office/drawing/2014/main" id="{80EAA4CA-56E0-4F66-428B-AC378DFA2FF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794198" y="2489616"/>
            <a:ext cx="959372" cy="959372"/>
          </a:xfrm>
          <a:prstGeom prst="rect">
            <a:avLst/>
          </a:prstGeom>
        </p:spPr>
      </p:pic>
      <p:pic>
        <p:nvPicPr>
          <p:cNvPr id="6" name="Graphic 5">
            <a:extLst>
              <a:ext uri="{FF2B5EF4-FFF2-40B4-BE49-F238E27FC236}">
                <a16:creationId xmlns:a16="http://schemas.microsoft.com/office/drawing/2014/main" id="{971B9F6A-6D7C-9EFC-0EB4-AFA44AD47AD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236284" y="2489617"/>
            <a:ext cx="959371" cy="959371"/>
          </a:xfrm>
          <a:prstGeom prst="rect">
            <a:avLst/>
          </a:prstGeom>
        </p:spPr>
      </p:pic>
    </p:spTree>
    <p:extLst>
      <p:ext uri="{BB962C8B-B14F-4D97-AF65-F5344CB8AC3E}">
        <p14:creationId xmlns:p14="http://schemas.microsoft.com/office/powerpoint/2010/main" val="3039795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DB062-0E30-E888-6D21-6D3651C359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60036B-595C-F68A-079A-33AA66A4B0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227513" cy="6858000"/>
          </a:xfrm>
          <a:prstGeom prst="rect">
            <a:avLst/>
          </a:prstGeom>
        </p:spPr>
      </p:pic>
      <p:grpSp>
        <p:nvGrpSpPr>
          <p:cNvPr id="2" name="Group 2">
            <a:extLst>
              <a:ext uri="{FF2B5EF4-FFF2-40B4-BE49-F238E27FC236}">
                <a16:creationId xmlns:a16="http://schemas.microsoft.com/office/drawing/2014/main" id="{3ADBC88D-CF98-3C59-BF7F-5A7E3CB035E8}"/>
              </a:ext>
              <a:ext uri="{C183D7F6-B498-43B3-948B-1728B52AA6E4}">
                <adec:decorative xmlns:adec="http://schemas.microsoft.com/office/drawing/2017/decorative" val="1"/>
              </a:ext>
            </a:extLst>
          </p:cNvPr>
          <p:cNvGrpSpPr/>
          <p:nvPr/>
        </p:nvGrpSpPr>
        <p:grpSpPr>
          <a:xfrm>
            <a:off x="618754" y="867368"/>
            <a:ext cx="6382869" cy="5498925"/>
            <a:chOff x="0" y="0"/>
            <a:chExt cx="3166377" cy="725850"/>
          </a:xfrm>
        </p:grpSpPr>
        <p:sp>
          <p:nvSpPr>
            <p:cNvPr id="3" name="Freeform 3">
              <a:extLst>
                <a:ext uri="{FF2B5EF4-FFF2-40B4-BE49-F238E27FC236}">
                  <a16:creationId xmlns:a16="http://schemas.microsoft.com/office/drawing/2014/main" id="{B60DF393-668D-77D9-E263-B06172A55363}"/>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4" name="TextBox 4">
              <a:extLst>
                <a:ext uri="{FF2B5EF4-FFF2-40B4-BE49-F238E27FC236}">
                  <a16:creationId xmlns:a16="http://schemas.microsoft.com/office/drawing/2014/main" id="{1D88BAC7-E986-27C6-7B69-02C8FD8C5D41}"/>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40" name="TextBox 40">
            <a:extLst>
              <a:ext uri="{FF2B5EF4-FFF2-40B4-BE49-F238E27FC236}">
                <a16:creationId xmlns:a16="http://schemas.microsoft.com/office/drawing/2014/main" id="{187F8D44-B259-A071-E1B2-922BCC2EE82F}"/>
              </a:ext>
            </a:extLst>
          </p:cNvPr>
          <p:cNvSpPr txBox="1">
            <a:spLocks noGrp="1"/>
          </p:cNvSpPr>
          <p:nvPr>
            <p:ph type="title" idx="4294967295"/>
          </p:nvPr>
        </p:nvSpPr>
        <p:spPr>
          <a:xfrm>
            <a:off x="898015" y="1939211"/>
            <a:ext cx="5824346" cy="40217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ct val="100000"/>
              </a:lnSpc>
              <a:spcBef>
                <a:spcPts val="0"/>
              </a:spcBef>
              <a:defRPr/>
            </a:pPr>
            <a:r>
              <a:rPr lang="en-US" sz="5867" b="1" dirty="0">
                <a:solidFill>
                  <a:srgbClr val="482D78"/>
                </a:solidFill>
                <a:latin typeface="+mn-lt"/>
                <a:ea typeface="League Spartan"/>
                <a:cs typeface="League Spartan"/>
                <a:sym typeface="League Spartan"/>
              </a:rPr>
              <a:t>3) The WIDE Framework: </a:t>
            </a:r>
            <a:br>
              <a:rPr lang="en-US" sz="5867" b="1" dirty="0">
                <a:latin typeface="+mn-lt"/>
                <a:ea typeface="League Spartan"/>
                <a:cs typeface="League Spartan"/>
                <a:sym typeface="League Spartan"/>
              </a:rPr>
            </a:br>
            <a:br>
              <a:rPr lang="en-US" sz="4800" dirty="0">
                <a:latin typeface="+mn-lt"/>
                <a:ea typeface="League Spartan"/>
                <a:cs typeface="League Spartan"/>
                <a:sym typeface="League Spartan"/>
              </a:rPr>
            </a:br>
            <a:r>
              <a:rPr lang="en-US" sz="4800" dirty="0">
                <a:solidFill>
                  <a:srgbClr val="482D78"/>
                </a:solidFill>
                <a:latin typeface="+mn-lt"/>
                <a:ea typeface="League Spartan"/>
                <a:cs typeface="League Spartan"/>
                <a:sym typeface="League Spartan"/>
              </a:rPr>
              <a:t>About the WIDE Platform</a:t>
            </a:r>
            <a:endParaRPr lang="en-US" sz="5867" dirty="0">
              <a:solidFill>
                <a:srgbClr val="482D78"/>
              </a:solidFill>
              <a:latin typeface="+mn-lt"/>
              <a:ea typeface="League Spartan"/>
              <a:cs typeface="League Spartan"/>
              <a:sym typeface="League Spartan"/>
            </a:endParaRPr>
          </a:p>
        </p:txBody>
      </p:sp>
      <p:pic>
        <p:nvPicPr>
          <p:cNvPr id="5" name="Content Placeholder 4" descr="Showing screenshots of the WIDE platform (no detail) - design vibe is vibrant and colourful.">
            <a:extLst>
              <a:ext uri="{FF2B5EF4-FFF2-40B4-BE49-F238E27FC236}">
                <a16:creationId xmlns:a16="http://schemas.microsoft.com/office/drawing/2014/main" id="{7AE1902E-4C03-926E-907F-0355BF170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665" y="2639683"/>
            <a:ext cx="4535005" cy="2254575"/>
          </a:xfrm>
          <a:prstGeom prst="rect">
            <a:avLst/>
          </a:prstGeom>
        </p:spPr>
      </p:pic>
    </p:spTree>
    <p:extLst>
      <p:ext uri="{BB962C8B-B14F-4D97-AF65-F5344CB8AC3E}">
        <p14:creationId xmlns:p14="http://schemas.microsoft.com/office/powerpoint/2010/main" val="3938118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60722-AE9C-E3F5-13CB-7BAC28721C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2" name="Title 1">
            <a:extLst>
              <a:ext uri="{FF2B5EF4-FFF2-40B4-BE49-F238E27FC236}">
                <a16:creationId xmlns:a16="http://schemas.microsoft.com/office/drawing/2014/main" id="{F8AEE899-1E38-0D37-8ECA-FDE5E738D1CA}"/>
              </a:ext>
            </a:extLst>
          </p:cNvPr>
          <p:cNvSpPr>
            <a:spLocks noGrp="1"/>
          </p:cNvSpPr>
          <p:nvPr>
            <p:ph type="title"/>
          </p:nvPr>
        </p:nvSpPr>
        <p:spPr>
          <a:xfrm>
            <a:off x="838200" y="462469"/>
            <a:ext cx="10515600" cy="931483"/>
          </a:xfrm>
        </p:spPr>
        <p:txBody>
          <a:bodyPr/>
          <a:lstStyle/>
          <a:p>
            <a:pPr algn="ctr"/>
            <a:r>
              <a:rPr lang="en-GB" b="1" dirty="0">
                <a:solidFill>
                  <a:srgbClr val="482D78"/>
                </a:solidFill>
                <a:latin typeface="+mn-lt"/>
              </a:rPr>
              <a:t>What does the Platform Look Like?</a:t>
            </a:r>
          </a:p>
        </p:txBody>
      </p:sp>
      <p:pic>
        <p:nvPicPr>
          <p:cNvPr id="5" name="Content Placeholder 4" descr="Showing screenshots of the WIDE platform (no detail) - design vibe is vibrant and colourful.">
            <a:extLst>
              <a:ext uri="{FF2B5EF4-FFF2-40B4-BE49-F238E27FC236}">
                <a16:creationId xmlns:a16="http://schemas.microsoft.com/office/drawing/2014/main" id="{45D97538-E276-6D06-9D77-FB083C42256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7141" y="1498601"/>
            <a:ext cx="11546628" cy="5740399"/>
          </a:xfrm>
        </p:spPr>
      </p:pic>
      <p:grpSp>
        <p:nvGrpSpPr>
          <p:cNvPr id="10" name="Group 9">
            <a:extLst>
              <a:ext uri="{FF2B5EF4-FFF2-40B4-BE49-F238E27FC236}">
                <a16:creationId xmlns:a16="http://schemas.microsoft.com/office/drawing/2014/main" id="{8EEE1965-4DF7-03FF-1B35-293C9AC64CFE}"/>
              </a:ext>
              <a:ext uri="{C183D7F6-B498-43B3-948B-1728B52AA6E4}">
                <adec:decorative xmlns:adec="http://schemas.microsoft.com/office/drawing/2017/decorative" val="1"/>
              </a:ext>
            </a:extLst>
          </p:cNvPr>
          <p:cNvGrpSpPr/>
          <p:nvPr/>
        </p:nvGrpSpPr>
        <p:grpSpPr>
          <a:xfrm>
            <a:off x="5450301" y="1857323"/>
            <a:ext cx="1255301" cy="517387"/>
            <a:chOff x="2993923" y="2050026"/>
            <a:chExt cx="2182761" cy="899651"/>
          </a:xfrm>
        </p:grpSpPr>
        <p:sp>
          <p:nvSpPr>
            <p:cNvPr id="9" name="Rectangle: Rounded Corners 8">
              <a:extLst>
                <a:ext uri="{FF2B5EF4-FFF2-40B4-BE49-F238E27FC236}">
                  <a16:creationId xmlns:a16="http://schemas.microsoft.com/office/drawing/2014/main" id="{45A4C8B2-B800-89E2-010E-C8BE1929205D}"/>
                </a:ext>
                <a:ext uri="{C183D7F6-B498-43B3-948B-1728B52AA6E4}">
                  <adec:decorative xmlns:adec="http://schemas.microsoft.com/office/drawing/2017/decorative" val="1"/>
                </a:ext>
              </a:extLst>
            </p:cNvPr>
            <p:cNvSpPr/>
            <p:nvPr/>
          </p:nvSpPr>
          <p:spPr>
            <a:xfrm>
              <a:off x="2993923" y="2050026"/>
              <a:ext cx="2182761" cy="89965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8" name="Picture 7">
              <a:extLst>
                <a:ext uri="{FF2B5EF4-FFF2-40B4-BE49-F238E27FC236}">
                  <a16:creationId xmlns:a16="http://schemas.microsoft.com/office/drawing/2014/main" id="{CC93B4D9-565B-3C59-2A2E-6F4A171A9F4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882" y="2228851"/>
              <a:ext cx="1951400" cy="538858"/>
            </a:xfrm>
            <a:prstGeom prst="rect">
              <a:avLst/>
            </a:prstGeom>
          </p:spPr>
        </p:pic>
      </p:grpSp>
    </p:spTree>
    <p:extLst>
      <p:ext uri="{BB962C8B-B14F-4D97-AF65-F5344CB8AC3E}">
        <p14:creationId xmlns:p14="http://schemas.microsoft.com/office/powerpoint/2010/main" val="1297073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277F7-D8E3-219E-B84F-B642888189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815"/>
            <a:ext cx="12245959" cy="6868346"/>
          </a:xfrm>
          <a:prstGeom prst="rect">
            <a:avLst/>
          </a:prstGeom>
        </p:spPr>
      </p:pic>
      <p:sp>
        <p:nvSpPr>
          <p:cNvPr id="2" name="Title 1">
            <a:extLst>
              <a:ext uri="{FF2B5EF4-FFF2-40B4-BE49-F238E27FC236}">
                <a16:creationId xmlns:a16="http://schemas.microsoft.com/office/drawing/2014/main" id="{7145DF88-F611-4F38-0AD6-3785903FD043}"/>
              </a:ext>
            </a:extLst>
          </p:cNvPr>
          <p:cNvSpPr>
            <a:spLocks noGrp="1"/>
          </p:cNvSpPr>
          <p:nvPr>
            <p:ph type="title"/>
          </p:nvPr>
        </p:nvSpPr>
        <p:spPr>
          <a:xfrm>
            <a:off x="838200" y="736301"/>
            <a:ext cx="10515600" cy="1325563"/>
          </a:xfrm>
        </p:spPr>
        <p:txBody>
          <a:bodyPr/>
          <a:lstStyle/>
          <a:p>
            <a:pPr algn="ctr"/>
            <a:r>
              <a:rPr lang="en-GB" b="1" dirty="0">
                <a:solidFill>
                  <a:srgbClr val="482D78"/>
                </a:solidFill>
                <a:latin typeface="+mn-lt"/>
              </a:rPr>
              <a:t>‘Open Access’ Features</a:t>
            </a:r>
          </a:p>
        </p:txBody>
      </p:sp>
      <p:sp>
        <p:nvSpPr>
          <p:cNvPr id="8" name="Rectangle: Rounded Corners 7">
            <a:extLst>
              <a:ext uri="{FF2B5EF4-FFF2-40B4-BE49-F238E27FC236}">
                <a16:creationId xmlns:a16="http://schemas.microsoft.com/office/drawing/2014/main" id="{9667407E-2432-FBFA-BF66-EE23C3A69F86}"/>
              </a:ext>
              <a:ext uri="{C183D7F6-B498-43B3-948B-1728B52AA6E4}">
                <adec:decorative xmlns:adec="http://schemas.microsoft.com/office/drawing/2017/decorative" val="0"/>
              </a:ext>
            </a:extLst>
          </p:cNvPr>
          <p:cNvSpPr/>
          <p:nvPr/>
        </p:nvSpPr>
        <p:spPr>
          <a:xfrm>
            <a:off x="799733" y="3448988"/>
            <a:ext cx="2159833" cy="2318479"/>
          </a:xfrm>
          <a:prstGeom prst="roundRect">
            <a:avLst/>
          </a:prstGeom>
          <a:solidFill>
            <a:srgbClr val="482D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WIDE Framework and User Guide</a:t>
            </a:r>
          </a:p>
          <a:p>
            <a:pPr algn="ctr"/>
            <a:endParaRPr lang="en-GB" sz="1867" b="1" dirty="0"/>
          </a:p>
          <a:p>
            <a:pPr algn="ctr"/>
            <a:r>
              <a:rPr lang="en-GB" sz="1867" b="1" dirty="0"/>
              <a:t>Manual</a:t>
            </a:r>
            <a:endParaRPr lang="en-GB" sz="1600" b="1" dirty="0"/>
          </a:p>
        </p:txBody>
      </p:sp>
      <p:sp>
        <p:nvSpPr>
          <p:cNvPr id="4" name="Rectangle: Rounded Corners 3">
            <a:extLst>
              <a:ext uri="{FF2B5EF4-FFF2-40B4-BE49-F238E27FC236}">
                <a16:creationId xmlns:a16="http://schemas.microsoft.com/office/drawing/2014/main" id="{9BD3837F-5650-9319-2912-B92BD25570E5}"/>
              </a:ext>
              <a:ext uri="{C183D7F6-B498-43B3-948B-1728B52AA6E4}">
                <adec:decorative xmlns:adec="http://schemas.microsoft.com/office/drawing/2017/decorative" val="0"/>
              </a:ext>
            </a:extLst>
          </p:cNvPr>
          <p:cNvSpPr/>
          <p:nvPr/>
        </p:nvSpPr>
        <p:spPr>
          <a:xfrm>
            <a:off x="3598262" y="3448988"/>
            <a:ext cx="2159833" cy="2318479"/>
          </a:xfrm>
          <a:prstGeom prst="roundRect">
            <a:avLst/>
          </a:prstGeom>
          <a:solidFill>
            <a:srgbClr val="24878A"/>
          </a:solidFill>
          <a:ln>
            <a:solidFill>
              <a:srgbClr val="2487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Resource Library</a:t>
            </a:r>
          </a:p>
          <a:p>
            <a:pPr algn="ctr"/>
            <a:endParaRPr lang="en-GB" sz="2667" b="1" dirty="0"/>
          </a:p>
          <a:p>
            <a:pPr algn="ctr"/>
            <a:r>
              <a:rPr lang="en-GB" sz="1867" b="1" dirty="0"/>
              <a:t>(submissions welcome – 60-day review)</a:t>
            </a:r>
          </a:p>
        </p:txBody>
      </p:sp>
      <p:sp>
        <p:nvSpPr>
          <p:cNvPr id="7" name="Rectangle: Rounded Corners 6">
            <a:extLst>
              <a:ext uri="{FF2B5EF4-FFF2-40B4-BE49-F238E27FC236}">
                <a16:creationId xmlns:a16="http://schemas.microsoft.com/office/drawing/2014/main" id="{0D3B87B2-EE5B-990A-2CD3-7A77FBFA7397}"/>
              </a:ext>
              <a:ext uri="{C183D7F6-B498-43B3-948B-1728B52AA6E4}">
                <adec:decorative xmlns:adec="http://schemas.microsoft.com/office/drawing/2017/decorative" val="0"/>
              </a:ext>
            </a:extLst>
          </p:cNvPr>
          <p:cNvSpPr/>
          <p:nvPr/>
        </p:nvSpPr>
        <p:spPr>
          <a:xfrm>
            <a:off x="6337088" y="3448988"/>
            <a:ext cx="2159833" cy="2318479"/>
          </a:xfrm>
          <a:prstGeom prst="roundRect">
            <a:avLst/>
          </a:prstGeom>
          <a:solidFill>
            <a:srgbClr val="0B3D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Supplier Directory</a:t>
            </a:r>
          </a:p>
          <a:p>
            <a:pPr algn="ctr"/>
            <a:endParaRPr lang="en-GB" sz="2667" b="1" dirty="0"/>
          </a:p>
          <a:p>
            <a:pPr algn="ctr"/>
            <a:r>
              <a:rPr lang="en-GB" sz="1867" b="1" dirty="0"/>
              <a:t>(submissions welcome – 60-day review)</a:t>
            </a:r>
          </a:p>
        </p:txBody>
      </p:sp>
      <p:sp>
        <p:nvSpPr>
          <p:cNvPr id="9" name="Rectangle: Rounded Corners 8">
            <a:extLst>
              <a:ext uri="{FF2B5EF4-FFF2-40B4-BE49-F238E27FC236}">
                <a16:creationId xmlns:a16="http://schemas.microsoft.com/office/drawing/2014/main" id="{FAED7FC8-B129-E4DD-3F1B-9C082F484804}"/>
              </a:ext>
              <a:ext uri="{C183D7F6-B498-43B3-948B-1728B52AA6E4}">
                <adec:decorative xmlns:adec="http://schemas.microsoft.com/office/drawing/2017/decorative" val="0"/>
              </a:ext>
            </a:extLst>
          </p:cNvPr>
          <p:cNvSpPr/>
          <p:nvPr/>
        </p:nvSpPr>
        <p:spPr>
          <a:xfrm>
            <a:off x="9193968" y="3429000"/>
            <a:ext cx="2159833" cy="2318479"/>
          </a:xfrm>
          <a:prstGeom prst="roundRect">
            <a:avLst/>
          </a:prstGeom>
          <a:solidFill>
            <a:srgbClr val="9D1F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67" b="1" dirty="0"/>
              <a:t>Legislation Guide and Funding</a:t>
            </a:r>
          </a:p>
          <a:p>
            <a:pPr algn="ctr"/>
            <a:endParaRPr lang="en-GB" sz="2667" b="1" dirty="0"/>
          </a:p>
          <a:p>
            <a:pPr algn="ctr"/>
            <a:r>
              <a:rPr lang="en-GB" sz="1867" b="1" dirty="0"/>
              <a:t>(ROI – focused)</a:t>
            </a:r>
          </a:p>
        </p:txBody>
      </p:sp>
      <p:pic>
        <p:nvPicPr>
          <p:cNvPr id="13" name="Graphic 12">
            <a:extLst>
              <a:ext uri="{FF2B5EF4-FFF2-40B4-BE49-F238E27FC236}">
                <a16:creationId xmlns:a16="http://schemas.microsoft.com/office/drawing/2014/main" id="{DB788927-D16D-8222-572B-7E6326DC65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6346" y="2492089"/>
            <a:ext cx="959372" cy="959372"/>
          </a:xfrm>
          <a:prstGeom prst="rect">
            <a:avLst/>
          </a:prstGeom>
        </p:spPr>
      </p:pic>
      <p:pic>
        <p:nvPicPr>
          <p:cNvPr id="15" name="Graphic 14">
            <a:extLst>
              <a:ext uri="{FF2B5EF4-FFF2-40B4-BE49-F238E27FC236}">
                <a16:creationId xmlns:a16="http://schemas.microsoft.com/office/drawing/2014/main" id="{387AF14E-58A3-13C4-B2E4-A7D325ECF41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2978" y="2495260"/>
            <a:ext cx="959372" cy="959372"/>
          </a:xfrm>
          <a:prstGeom prst="rect">
            <a:avLst/>
          </a:prstGeom>
        </p:spPr>
      </p:pic>
      <p:pic>
        <p:nvPicPr>
          <p:cNvPr id="17" name="Graphic 16">
            <a:extLst>
              <a:ext uri="{FF2B5EF4-FFF2-40B4-BE49-F238E27FC236}">
                <a16:creationId xmlns:a16="http://schemas.microsoft.com/office/drawing/2014/main" id="{DBAE0922-35C9-BA6C-0976-74273099396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94197" y="2489616"/>
            <a:ext cx="959372" cy="959372"/>
          </a:xfrm>
          <a:prstGeom prst="rect">
            <a:avLst/>
          </a:prstGeom>
        </p:spPr>
      </p:pic>
      <p:pic>
        <p:nvPicPr>
          <p:cNvPr id="6" name="Graphic 5">
            <a:extLst>
              <a:ext uri="{FF2B5EF4-FFF2-40B4-BE49-F238E27FC236}">
                <a16:creationId xmlns:a16="http://schemas.microsoft.com/office/drawing/2014/main" id="{190CB930-8C4F-4DDD-6FE4-A0A0F5B532D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95311" y="2489617"/>
            <a:ext cx="959371" cy="959371"/>
          </a:xfrm>
          <a:prstGeom prst="rect">
            <a:avLst/>
          </a:prstGeom>
        </p:spPr>
      </p:pic>
    </p:spTree>
    <p:extLst>
      <p:ext uri="{BB962C8B-B14F-4D97-AF65-F5344CB8AC3E}">
        <p14:creationId xmlns:p14="http://schemas.microsoft.com/office/powerpoint/2010/main" val="950953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A4524-D350-581A-D882-DAAAEBC51D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8" name="TextBox 37">
            <a:extLst>
              <a:ext uri="{FF2B5EF4-FFF2-40B4-BE49-F238E27FC236}">
                <a16:creationId xmlns:a16="http://schemas.microsoft.com/office/drawing/2014/main" id="{77EE62EE-8952-0AAB-FAE7-3DBED6A916C3}"/>
              </a:ext>
            </a:extLst>
          </p:cNvPr>
          <p:cNvSpPr txBox="1">
            <a:spLocks noGrp="1"/>
          </p:cNvSpPr>
          <p:nvPr>
            <p:ph type="title" idx="4294967295"/>
          </p:nvPr>
        </p:nvSpPr>
        <p:spPr>
          <a:xfrm>
            <a:off x="2428979" y="529503"/>
            <a:ext cx="7156279"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ts val="4767"/>
              </a:lnSpc>
              <a:spcBef>
                <a:spcPts val="0"/>
              </a:spcBef>
              <a:defRPr/>
            </a:pPr>
            <a:r>
              <a:rPr lang="en-US" b="1" dirty="0">
                <a:solidFill>
                  <a:srgbClr val="482D78"/>
                </a:solidFill>
                <a:latin typeface="+mn-lt"/>
                <a:ea typeface="League Spartan"/>
                <a:cs typeface="League Spartan"/>
                <a:sym typeface="League Spartan"/>
              </a:rPr>
              <a:t>The Framework – 6 Domains</a:t>
            </a:r>
          </a:p>
        </p:txBody>
      </p:sp>
      <p:pic>
        <p:nvPicPr>
          <p:cNvPr id="7" name="Picture 6" descr="This is an illustration of the 6 domains listed virtually down the left side of the page. As an example of the structure, Domain 2 environment is highlighted. Its three areas of effort are listed underneath it. By way of further example, 3 actions are listed under one of those areas of effort. &#10;">
            <a:extLst>
              <a:ext uri="{FF2B5EF4-FFF2-40B4-BE49-F238E27FC236}">
                <a16:creationId xmlns:a16="http://schemas.microsoft.com/office/drawing/2014/main" id="{E1DBBED8-A47F-9218-723D-11464CA7453D}"/>
              </a:ext>
            </a:extLst>
          </p:cNvPr>
          <p:cNvPicPr>
            <a:picLocks noChangeAspect="1"/>
          </p:cNvPicPr>
          <p:nvPr/>
        </p:nvPicPr>
        <p:blipFill>
          <a:blip r:embed="rId4">
            <a:extLst>
              <a:ext uri="{28A0092B-C50C-407E-A947-70E740481C1C}">
                <a14:useLocalDpi xmlns:a14="http://schemas.microsoft.com/office/drawing/2010/main" val="0"/>
              </a:ext>
            </a:extLst>
          </a:blip>
          <a:srcRect t="15915" b="12360"/>
          <a:stretch>
            <a:fillRect/>
          </a:stretch>
        </p:blipFill>
        <p:spPr>
          <a:xfrm>
            <a:off x="678961" y="1217330"/>
            <a:ext cx="10656317" cy="5403472"/>
          </a:xfrm>
          <a:prstGeom prst="rect">
            <a:avLst/>
          </a:prstGeom>
        </p:spPr>
      </p:pic>
    </p:spTree>
    <p:extLst>
      <p:ext uri="{BB962C8B-B14F-4D97-AF65-F5344CB8AC3E}">
        <p14:creationId xmlns:p14="http://schemas.microsoft.com/office/powerpoint/2010/main" val="957711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8C474-9962-5269-EF17-49FD394860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635FC00-9556-A6E3-9463-178894E959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227513" cy="6858000"/>
          </a:xfrm>
          <a:prstGeom prst="rect">
            <a:avLst/>
          </a:prstGeom>
        </p:spPr>
      </p:pic>
      <p:grpSp>
        <p:nvGrpSpPr>
          <p:cNvPr id="2" name="Group 2">
            <a:extLst>
              <a:ext uri="{FF2B5EF4-FFF2-40B4-BE49-F238E27FC236}">
                <a16:creationId xmlns:a16="http://schemas.microsoft.com/office/drawing/2014/main" id="{D111B71A-8769-C89D-D4A9-5ED34AF34F67}"/>
              </a:ext>
              <a:ext uri="{C183D7F6-B498-43B3-948B-1728B52AA6E4}">
                <adec:decorative xmlns:adec="http://schemas.microsoft.com/office/drawing/2017/decorative" val="1"/>
              </a:ext>
            </a:extLst>
          </p:cNvPr>
          <p:cNvGrpSpPr/>
          <p:nvPr/>
        </p:nvGrpSpPr>
        <p:grpSpPr>
          <a:xfrm>
            <a:off x="618754" y="867368"/>
            <a:ext cx="6382869" cy="5498925"/>
            <a:chOff x="0" y="0"/>
            <a:chExt cx="3166377" cy="725850"/>
          </a:xfrm>
        </p:grpSpPr>
        <p:sp>
          <p:nvSpPr>
            <p:cNvPr id="3" name="Freeform 3">
              <a:extLst>
                <a:ext uri="{FF2B5EF4-FFF2-40B4-BE49-F238E27FC236}">
                  <a16:creationId xmlns:a16="http://schemas.microsoft.com/office/drawing/2014/main" id="{90F45C71-CFE4-7E07-B3D0-FD5CBE87FD02}"/>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4" name="TextBox 4">
              <a:extLst>
                <a:ext uri="{FF2B5EF4-FFF2-40B4-BE49-F238E27FC236}">
                  <a16:creationId xmlns:a16="http://schemas.microsoft.com/office/drawing/2014/main" id="{CD8F2A74-5EDF-0C5A-0617-A879C82F5A03}"/>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40" name="TextBox 40">
            <a:extLst>
              <a:ext uri="{FF2B5EF4-FFF2-40B4-BE49-F238E27FC236}">
                <a16:creationId xmlns:a16="http://schemas.microsoft.com/office/drawing/2014/main" id="{ED50BF03-6E12-9563-6092-6A174F6FB8C8}"/>
              </a:ext>
            </a:extLst>
          </p:cNvPr>
          <p:cNvSpPr txBox="1">
            <a:spLocks noGrp="1"/>
          </p:cNvSpPr>
          <p:nvPr>
            <p:ph type="title" idx="4294967295"/>
          </p:nvPr>
        </p:nvSpPr>
        <p:spPr>
          <a:xfrm>
            <a:off x="898015" y="1939211"/>
            <a:ext cx="5824346" cy="40217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ct val="100000"/>
              </a:lnSpc>
              <a:spcBef>
                <a:spcPts val="0"/>
              </a:spcBef>
              <a:defRPr/>
            </a:pPr>
            <a:r>
              <a:rPr lang="en-US" sz="5867" b="1" dirty="0">
                <a:solidFill>
                  <a:srgbClr val="482D78"/>
                </a:solidFill>
                <a:latin typeface="+mn-lt"/>
                <a:ea typeface="League Spartan"/>
                <a:cs typeface="League Spartan"/>
                <a:sym typeface="League Spartan"/>
              </a:rPr>
              <a:t>The WIDE Framework: </a:t>
            </a:r>
            <a:br>
              <a:rPr lang="en-US" sz="5867" b="1" dirty="0">
                <a:latin typeface="+mn-lt"/>
                <a:ea typeface="League Spartan"/>
                <a:cs typeface="League Spartan"/>
                <a:sym typeface="League Spartan"/>
              </a:rPr>
            </a:br>
            <a:br>
              <a:rPr lang="en-US" sz="4800" dirty="0">
                <a:latin typeface="+mn-lt"/>
                <a:ea typeface="League Spartan"/>
                <a:cs typeface="League Spartan"/>
                <a:sym typeface="League Spartan"/>
              </a:rPr>
            </a:br>
            <a:r>
              <a:rPr lang="en-US" sz="4800" dirty="0">
                <a:solidFill>
                  <a:srgbClr val="482D78"/>
                </a:solidFill>
                <a:latin typeface="+mn-lt"/>
                <a:ea typeface="League Spartan"/>
                <a:cs typeface="League Spartan"/>
                <a:sym typeface="League Spartan"/>
              </a:rPr>
              <a:t>Exploring the Platform Features</a:t>
            </a:r>
            <a:endParaRPr lang="en-US" sz="5867" dirty="0">
              <a:solidFill>
                <a:srgbClr val="482D78"/>
              </a:solidFill>
              <a:latin typeface="+mn-lt"/>
              <a:ea typeface="League Spartan"/>
              <a:cs typeface="League Spartan"/>
              <a:sym typeface="League Spartan"/>
            </a:endParaRPr>
          </a:p>
        </p:txBody>
      </p:sp>
      <p:pic>
        <p:nvPicPr>
          <p:cNvPr id="5" name="Content Placeholder 4" descr="Showing screenshots of the WIDE platform (no detail) - design vibe is vibrant and colourful.">
            <a:extLst>
              <a:ext uri="{FF2B5EF4-FFF2-40B4-BE49-F238E27FC236}">
                <a16:creationId xmlns:a16="http://schemas.microsoft.com/office/drawing/2014/main" id="{69FF5E8F-6CB8-DBB3-78F1-90ACE0D0D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665" y="2639683"/>
            <a:ext cx="4535005" cy="2254575"/>
          </a:xfrm>
          <a:prstGeom prst="rect">
            <a:avLst/>
          </a:prstGeom>
        </p:spPr>
      </p:pic>
    </p:spTree>
    <p:extLst>
      <p:ext uri="{BB962C8B-B14F-4D97-AF65-F5344CB8AC3E}">
        <p14:creationId xmlns:p14="http://schemas.microsoft.com/office/powerpoint/2010/main" val="2956114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CD4C8-D764-6330-39D2-A2FAF29877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pic>
        <p:nvPicPr>
          <p:cNvPr id="5" name="Picture 4" descr="An image of the Action page screen as an example. On the left there is an icon showing a wheelchair user moving up a hill. In the middle of the screen you have the Domain title, in this case 2. Environment. Followed by the Area of effort title 2.1 Technology. Underneath in large font is the action title which reads Action 2.1A: Embed WCAG standards and universal design principles in IT procurement criteria. Underneath the Action title are the Guidance notes including direct quotations from the consultations. On the right side of the screen are two boxes. The first contains a list of directly related legislations and laws. The second box contains supporting resources specific to helping achieve the guidance note actions. ">
            <a:extLst>
              <a:ext uri="{FF2B5EF4-FFF2-40B4-BE49-F238E27FC236}">
                <a16:creationId xmlns:a16="http://schemas.microsoft.com/office/drawing/2014/main" id="{82209B8E-5511-D2B4-077F-37D2BB435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63" y="471055"/>
            <a:ext cx="9987163" cy="7060479"/>
          </a:xfrm>
          <a:prstGeom prst="rect">
            <a:avLst/>
          </a:prstGeom>
        </p:spPr>
      </p:pic>
      <p:sp>
        <p:nvSpPr>
          <p:cNvPr id="4" name="Title 3">
            <a:extLst>
              <a:ext uri="{FF2B5EF4-FFF2-40B4-BE49-F238E27FC236}">
                <a16:creationId xmlns:a16="http://schemas.microsoft.com/office/drawing/2014/main" id="{9771F7AD-0771-22CC-655A-D4CDD52A5755}"/>
              </a:ext>
            </a:extLst>
          </p:cNvPr>
          <p:cNvSpPr>
            <a:spLocks noGrp="1"/>
          </p:cNvSpPr>
          <p:nvPr>
            <p:ph type="title"/>
          </p:nvPr>
        </p:nvSpPr>
        <p:spPr>
          <a:xfrm>
            <a:off x="8594437" y="471055"/>
            <a:ext cx="3523673" cy="598583"/>
          </a:xfrm>
        </p:spPr>
        <p:txBody>
          <a:bodyPr>
            <a:noAutofit/>
          </a:bodyPr>
          <a:lstStyle/>
          <a:p>
            <a:r>
              <a:rPr lang="en-GB" b="1" dirty="0">
                <a:solidFill>
                  <a:srgbClr val="482D78"/>
                </a:solidFill>
              </a:rPr>
              <a:t>Action Pages</a:t>
            </a:r>
          </a:p>
        </p:txBody>
      </p:sp>
      <p:sp>
        <p:nvSpPr>
          <p:cNvPr id="11" name="Content Placeholder 2">
            <a:extLst>
              <a:ext uri="{FF2B5EF4-FFF2-40B4-BE49-F238E27FC236}">
                <a16:creationId xmlns:a16="http://schemas.microsoft.com/office/drawing/2014/main" id="{13B5898F-5AF9-2F03-10AA-5BFB371B6BB8}"/>
              </a:ext>
            </a:extLst>
          </p:cNvPr>
          <p:cNvSpPr txBox="1">
            <a:spLocks/>
          </p:cNvSpPr>
          <p:nvPr/>
        </p:nvSpPr>
        <p:spPr>
          <a:xfrm>
            <a:off x="8594437" y="1551039"/>
            <a:ext cx="3454400" cy="4815683"/>
          </a:xfrm>
          <a:prstGeom prst="rect">
            <a:avLst/>
          </a:prstGeom>
        </p:spPr>
        <p:txBody>
          <a:bodyPr vert="horz" lIns="60960" tIns="30480" rIns="60960" bIns="30480" rtlCol="0">
            <a:normAutofit fontScale="62500" lnSpcReduction="20000"/>
          </a:bodyPr>
          <a:lstStyle>
            <a:lvl1pPr marL="0" indent="0" algn="l" defTabSz="1371600" rtl="0" eaLnBrk="1" latinLnBrk="0" hangingPunct="1">
              <a:lnSpc>
                <a:spcPct val="90000"/>
              </a:lnSpc>
              <a:spcBef>
                <a:spcPts val="1500"/>
              </a:spcBef>
              <a:buFont typeface="Arial" panose="020B0604020202020204" pitchFamily="34" charset="0"/>
              <a:buNone/>
              <a:defRPr sz="4200" kern="1200">
                <a:solidFill>
                  <a:srgbClr val="462D79"/>
                </a:solidFill>
                <a:latin typeface="Canva Sans" panose="020B060402020202020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462D79"/>
                </a:solidFill>
                <a:latin typeface="Canva Sans" panose="020B060402020202020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462D79"/>
                </a:solidFill>
                <a:latin typeface="Canva Sans" panose="020B060402020202020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3400" b="1" dirty="0">
                <a:solidFill>
                  <a:srgbClr val="482D78"/>
                </a:solidFill>
                <a:latin typeface="+mn-lt"/>
              </a:rPr>
              <a:t>Evidence-based Guidance</a:t>
            </a:r>
          </a:p>
          <a:p>
            <a:r>
              <a:rPr lang="en-GB" sz="2900" dirty="0">
                <a:solidFill>
                  <a:srgbClr val="482D78"/>
                </a:solidFill>
                <a:latin typeface="+mn-lt"/>
              </a:rPr>
              <a:t>Drawn from literature review and consultation process.</a:t>
            </a:r>
          </a:p>
          <a:p>
            <a:pPr>
              <a:spcBef>
                <a:spcPts val="0"/>
              </a:spcBef>
            </a:pPr>
            <a:endParaRPr lang="en-GB" sz="2600" dirty="0">
              <a:solidFill>
                <a:srgbClr val="482D78"/>
              </a:solidFill>
              <a:latin typeface="+mn-lt"/>
            </a:endParaRPr>
          </a:p>
          <a:p>
            <a:pPr>
              <a:spcBef>
                <a:spcPts val="1200"/>
              </a:spcBef>
            </a:pPr>
            <a:endParaRPr lang="en-GB" sz="3600" b="1" dirty="0">
              <a:solidFill>
                <a:srgbClr val="482D78"/>
              </a:solidFill>
              <a:latin typeface="+mn-lt"/>
            </a:endParaRPr>
          </a:p>
          <a:p>
            <a:pPr>
              <a:spcBef>
                <a:spcPts val="1200"/>
              </a:spcBef>
            </a:pPr>
            <a:r>
              <a:rPr lang="en-GB" sz="3400" b="1" dirty="0">
                <a:solidFill>
                  <a:srgbClr val="482D78"/>
                </a:solidFill>
                <a:latin typeface="+mn-lt"/>
              </a:rPr>
              <a:t>Point of Need Resources</a:t>
            </a:r>
          </a:p>
          <a:p>
            <a:r>
              <a:rPr lang="en-GB" sz="2900" dirty="0">
                <a:solidFill>
                  <a:srgbClr val="482D78"/>
                </a:solidFill>
                <a:latin typeface="+mn-lt"/>
              </a:rPr>
              <a:t>Links to legislation and links to practical resources supporting implementation.</a:t>
            </a:r>
          </a:p>
          <a:p>
            <a:endParaRPr lang="en-GB" sz="3600" b="1" dirty="0">
              <a:solidFill>
                <a:srgbClr val="482D78"/>
              </a:solidFill>
              <a:latin typeface="+mn-lt"/>
            </a:endParaRPr>
          </a:p>
          <a:p>
            <a:r>
              <a:rPr lang="en-GB" sz="3400" b="1" dirty="0">
                <a:solidFill>
                  <a:srgbClr val="482D78"/>
                </a:solidFill>
                <a:latin typeface="+mn-lt"/>
              </a:rPr>
              <a:t>Real Voices</a:t>
            </a:r>
          </a:p>
          <a:p>
            <a:r>
              <a:rPr lang="en-GB" sz="2900" dirty="0">
                <a:solidFill>
                  <a:srgbClr val="482D78"/>
                </a:solidFill>
                <a:latin typeface="+mn-lt"/>
              </a:rPr>
              <a:t>Quotes from consultation process bring the guidance to life.</a:t>
            </a:r>
          </a:p>
          <a:p>
            <a:endParaRPr lang="en-GB" sz="1867" dirty="0">
              <a:solidFill>
                <a:schemeClr val="tx1">
                  <a:lumMod val="65000"/>
                  <a:lumOff val="35000"/>
                </a:schemeClr>
              </a:solidFill>
            </a:endParaRPr>
          </a:p>
          <a:p>
            <a:endParaRPr lang="en-GB" sz="1867" dirty="0">
              <a:solidFill>
                <a:schemeClr val="tx1">
                  <a:lumMod val="65000"/>
                  <a:lumOff val="35000"/>
                </a:schemeClr>
              </a:solidFill>
            </a:endParaRPr>
          </a:p>
          <a:p>
            <a:endParaRPr lang="en-GB" sz="2400" dirty="0"/>
          </a:p>
        </p:txBody>
      </p:sp>
    </p:spTree>
    <p:extLst>
      <p:ext uri="{BB962C8B-B14F-4D97-AF65-F5344CB8AC3E}">
        <p14:creationId xmlns:p14="http://schemas.microsoft.com/office/powerpoint/2010/main" val="1062373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DD78-E1FC-4F16-E79D-3719097F2A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56B216-DB5B-1542-A14F-20076AEBAA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4" name="Title 3">
            <a:extLst>
              <a:ext uri="{FF2B5EF4-FFF2-40B4-BE49-F238E27FC236}">
                <a16:creationId xmlns:a16="http://schemas.microsoft.com/office/drawing/2014/main" id="{96B231C6-1142-406A-2E6E-809E02353333}"/>
              </a:ext>
            </a:extLst>
          </p:cNvPr>
          <p:cNvSpPr>
            <a:spLocks noGrp="1"/>
          </p:cNvSpPr>
          <p:nvPr>
            <p:ph type="title"/>
          </p:nvPr>
        </p:nvSpPr>
        <p:spPr>
          <a:xfrm>
            <a:off x="8594437" y="502433"/>
            <a:ext cx="3523673" cy="807047"/>
          </a:xfrm>
        </p:spPr>
        <p:txBody>
          <a:bodyPr>
            <a:noAutofit/>
          </a:bodyPr>
          <a:lstStyle/>
          <a:p>
            <a:r>
              <a:rPr lang="en-GB" sz="3600" b="1" dirty="0">
                <a:solidFill>
                  <a:srgbClr val="482D78"/>
                </a:solidFill>
                <a:latin typeface="+mn-lt"/>
              </a:rPr>
              <a:t>Resource Library</a:t>
            </a:r>
          </a:p>
        </p:txBody>
      </p:sp>
      <p:sp>
        <p:nvSpPr>
          <p:cNvPr id="11" name="Content Placeholder 2">
            <a:extLst>
              <a:ext uri="{FF2B5EF4-FFF2-40B4-BE49-F238E27FC236}">
                <a16:creationId xmlns:a16="http://schemas.microsoft.com/office/drawing/2014/main" id="{503FE8C8-D652-94A9-227D-1210D37A9C0D}"/>
              </a:ext>
            </a:extLst>
          </p:cNvPr>
          <p:cNvSpPr txBox="1">
            <a:spLocks/>
          </p:cNvSpPr>
          <p:nvPr/>
        </p:nvSpPr>
        <p:spPr>
          <a:xfrm>
            <a:off x="8663709" y="1681359"/>
            <a:ext cx="3454400" cy="4815683"/>
          </a:xfrm>
          <a:prstGeom prst="rect">
            <a:avLst/>
          </a:prstGeom>
        </p:spPr>
        <p:txBody>
          <a:bodyPr vert="horz" lIns="60960" tIns="30480" rIns="60960" bIns="30480" rtlCol="0">
            <a:normAutofit fontScale="92500"/>
          </a:bodyPr>
          <a:lstStyle>
            <a:lvl1pPr marL="0" indent="0" algn="l" defTabSz="1371600" rtl="0" eaLnBrk="1" latinLnBrk="0" hangingPunct="1">
              <a:lnSpc>
                <a:spcPct val="90000"/>
              </a:lnSpc>
              <a:spcBef>
                <a:spcPts val="1500"/>
              </a:spcBef>
              <a:buFont typeface="Arial" panose="020B0604020202020204" pitchFamily="34" charset="0"/>
              <a:buNone/>
              <a:defRPr sz="4200" kern="1200">
                <a:solidFill>
                  <a:srgbClr val="462D79"/>
                </a:solidFill>
                <a:latin typeface="Canva Sans" panose="020B060402020202020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462D79"/>
                </a:solidFill>
                <a:latin typeface="Canva Sans" panose="020B060402020202020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462D79"/>
                </a:solidFill>
                <a:latin typeface="Canva Sans" panose="020B060402020202020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400" b="1" dirty="0">
                <a:solidFill>
                  <a:srgbClr val="482D78"/>
                </a:solidFill>
                <a:latin typeface="+mn-lt"/>
              </a:rPr>
              <a:t>100+ External Resources</a:t>
            </a:r>
          </a:p>
          <a:p>
            <a:r>
              <a:rPr lang="en-GB" sz="2000" dirty="0">
                <a:solidFill>
                  <a:srgbClr val="482D78"/>
                </a:solidFill>
                <a:latin typeface="+mn-lt"/>
              </a:rPr>
              <a:t>Search and filter by Topic or Resource Type to find just what you need.</a:t>
            </a:r>
          </a:p>
          <a:p>
            <a:endParaRPr lang="en-GB" sz="2133" b="1" dirty="0">
              <a:solidFill>
                <a:srgbClr val="482D78"/>
              </a:solidFill>
              <a:latin typeface="+mn-lt"/>
            </a:endParaRPr>
          </a:p>
          <a:p>
            <a:r>
              <a:rPr lang="en-GB" sz="2400" b="1" dirty="0">
                <a:solidFill>
                  <a:srgbClr val="482D78"/>
                </a:solidFill>
                <a:latin typeface="+mn-lt"/>
              </a:rPr>
              <a:t>Linked to Actions</a:t>
            </a:r>
          </a:p>
          <a:p>
            <a:r>
              <a:rPr lang="en-GB" sz="2000" dirty="0">
                <a:solidFill>
                  <a:srgbClr val="482D78"/>
                </a:solidFill>
                <a:latin typeface="+mn-lt"/>
              </a:rPr>
              <a:t>Showing how these resources support WIDE implementation</a:t>
            </a:r>
          </a:p>
          <a:p>
            <a:endParaRPr lang="en-GB" sz="1867" dirty="0">
              <a:solidFill>
                <a:srgbClr val="482D78"/>
              </a:solidFill>
              <a:latin typeface="+mn-lt"/>
            </a:endParaRPr>
          </a:p>
          <a:p>
            <a:r>
              <a:rPr lang="en-GB" sz="2200" b="1" dirty="0">
                <a:solidFill>
                  <a:srgbClr val="482D78"/>
                </a:solidFill>
                <a:latin typeface="+mn-lt"/>
              </a:rPr>
              <a:t>Organisations can submit resources for consideration – 60 day review period</a:t>
            </a:r>
          </a:p>
          <a:p>
            <a:endParaRPr lang="en-GB" sz="1867" dirty="0">
              <a:solidFill>
                <a:schemeClr val="tx1">
                  <a:lumMod val="65000"/>
                  <a:lumOff val="35000"/>
                </a:schemeClr>
              </a:solidFill>
            </a:endParaRPr>
          </a:p>
          <a:p>
            <a:endParaRPr lang="en-GB" sz="1867" dirty="0">
              <a:solidFill>
                <a:schemeClr val="tx1">
                  <a:lumMod val="65000"/>
                  <a:lumOff val="35000"/>
                </a:schemeClr>
              </a:solidFill>
            </a:endParaRPr>
          </a:p>
          <a:p>
            <a:endParaRPr lang="en-GB" sz="1867" dirty="0">
              <a:solidFill>
                <a:schemeClr val="tx1">
                  <a:lumMod val="65000"/>
                  <a:lumOff val="35000"/>
                </a:schemeClr>
              </a:solidFill>
            </a:endParaRPr>
          </a:p>
          <a:p>
            <a:endParaRPr lang="en-GB" sz="2400" dirty="0"/>
          </a:p>
        </p:txBody>
      </p:sp>
      <p:pic>
        <p:nvPicPr>
          <p:cNvPr id="3" name="Picture 2">
            <a:extLst>
              <a:ext uri="{FF2B5EF4-FFF2-40B4-BE49-F238E27FC236}">
                <a16:creationId xmlns:a16="http://schemas.microsoft.com/office/drawing/2014/main" id="{6153370B-B5AA-586C-BA69-317FF137EAF1}"/>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82711" y="262591"/>
            <a:ext cx="10486344" cy="7413377"/>
          </a:xfrm>
          <a:prstGeom prst="rect">
            <a:avLst/>
          </a:prstGeom>
        </p:spPr>
      </p:pic>
    </p:spTree>
    <p:extLst>
      <p:ext uri="{BB962C8B-B14F-4D97-AF65-F5344CB8AC3E}">
        <p14:creationId xmlns:p14="http://schemas.microsoft.com/office/powerpoint/2010/main" val="2064023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2FC5-1D13-A3A0-12D8-C6F09A3AFA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B7FD90-582A-0413-23B1-820495448C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5" name="Title 4">
            <a:extLst>
              <a:ext uri="{FF2B5EF4-FFF2-40B4-BE49-F238E27FC236}">
                <a16:creationId xmlns:a16="http://schemas.microsoft.com/office/drawing/2014/main" id="{18AECB10-B201-E9D0-D305-882CAEBD7936}"/>
              </a:ext>
            </a:extLst>
          </p:cNvPr>
          <p:cNvSpPr txBox="1">
            <a:spLocks noGrp="1"/>
          </p:cNvSpPr>
          <p:nvPr>
            <p:ph type="title" idx="4294967295"/>
          </p:nvPr>
        </p:nvSpPr>
        <p:spPr>
          <a:xfrm>
            <a:off x="6088563" y="699148"/>
            <a:ext cx="5216344" cy="2257285"/>
          </a:xfrm>
          <a:prstGeom prst="rect">
            <a:avLst/>
          </a:prstGeom>
          <a:noFill/>
          <a:ln>
            <a:noFill/>
            <a:prstDash/>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defTabSz="609630">
              <a:lnSpc>
                <a:spcPct val="100000"/>
              </a:lnSpc>
              <a:spcBef>
                <a:spcPts val="0"/>
              </a:spcBef>
              <a:defRPr/>
            </a:pPr>
            <a:r>
              <a:rPr lang="en-GB" sz="3600" b="1" dirty="0">
                <a:solidFill>
                  <a:srgbClr val="482D78"/>
                </a:solidFill>
                <a:latin typeface="+mn-lt"/>
                <a:ea typeface="+mn-ea"/>
                <a:cs typeface="+mn-cs"/>
              </a:rPr>
              <a:t>Self-Review Tool</a:t>
            </a:r>
            <a:br>
              <a:rPr lang="en-GB" sz="2667" dirty="0">
                <a:solidFill>
                  <a:srgbClr val="482D78"/>
                </a:solidFill>
                <a:latin typeface="+mn-lt"/>
                <a:ea typeface="+mn-ea"/>
                <a:cs typeface="+mn-cs"/>
              </a:rPr>
            </a:br>
            <a:br>
              <a:rPr lang="en-GB" sz="2667" dirty="0">
                <a:solidFill>
                  <a:srgbClr val="482D78"/>
                </a:solidFill>
                <a:latin typeface="+mn-lt"/>
                <a:ea typeface="+mn-ea"/>
                <a:cs typeface="+mn-cs"/>
              </a:rPr>
            </a:br>
            <a:r>
              <a:rPr lang="en-GB" sz="2667" dirty="0">
                <a:solidFill>
                  <a:srgbClr val="482D78"/>
                </a:solidFill>
                <a:latin typeface="+mn-lt"/>
                <a:ea typeface="+mn-ea"/>
                <a:cs typeface="+mn-cs"/>
              </a:rPr>
              <a:t>Is available for organisations with an ROI or NI base </a:t>
            </a:r>
            <a:br>
              <a:rPr lang="en-GB" sz="2667" dirty="0">
                <a:solidFill>
                  <a:srgbClr val="482D78"/>
                </a:solidFill>
                <a:latin typeface="+mn-lt"/>
                <a:ea typeface="+mn-ea"/>
                <a:cs typeface="+mn-cs"/>
              </a:rPr>
            </a:br>
            <a:r>
              <a:rPr lang="en-GB" sz="2667" dirty="0">
                <a:solidFill>
                  <a:srgbClr val="482D78"/>
                </a:solidFill>
                <a:latin typeface="+mn-lt"/>
                <a:ea typeface="+mn-ea"/>
                <a:cs typeface="+mn-cs"/>
              </a:rPr>
              <a:t>(free registration/login required)</a:t>
            </a:r>
          </a:p>
        </p:txBody>
      </p:sp>
      <p:pic>
        <p:nvPicPr>
          <p:cNvPr id="7" name="Picture 6">
            <a:extLst>
              <a:ext uri="{FF2B5EF4-FFF2-40B4-BE49-F238E27FC236}">
                <a16:creationId xmlns:a16="http://schemas.microsoft.com/office/drawing/2014/main" id="{9026CF83-627B-51BF-BFE5-81DD460ED2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99461" y="3188921"/>
            <a:ext cx="6594548" cy="3293025"/>
          </a:xfrm>
          <a:prstGeom prst="rect">
            <a:avLst/>
          </a:prstGeom>
          <a:ln>
            <a:solidFill>
              <a:srgbClr val="482D78"/>
            </a:solidFill>
          </a:ln>
        </p:spPr>
      </p:pic>
      <p:pic>
        <p:nvPicPr>
          <p:cNvPr id="9" name="Picture 8">
            <a:extLst>
              <a:ext uri="{FF2B5EF4-FFF2-40B4-BE49-F238E27FC236}">
                <a16:creationId xmlns:a16="http://schemas.microsoft.com/office/drawing/2014/main" id="{6CC2357E-5C86-5B28-6A51-FE9185A68FA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2955" y="715222"/>
            <a:ext cx="4146321" cy="3860229"/>
          </a:xfrm>
          <a:prstGeom prst="rect">
            <a:avLst/>
          </a:prstGeom>
          <a:ln>
            <a:solidFill>
              <a:srgbClr val="482D78"/>
            </a:solidFill>
          </a:ln>
        </p:spPr>
      </p:pic>
      <p:pic>
        <p:nvPicPr>
          <p:cNvPr id="11" name="Picture 10">
            <a:extLst>
              <a:ext uri="{FF2B5EF4-FFF2-40B4-BE49-F238E27FC236}">
                <a16:creationId xmlns:a16="http://schemas.microsoft.com/office/drawing/2014/main" id="{3AA0A652-EC33-2CA6-B4B3-B5E18AD789D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18070" y="3624146"/>
            <a:ext cx="4153928" cy="3047877"/>
          </a:xfrm>
          <a:prstGeom prst="rect">
            <a:avLst/>
          </a:prstGeom>
          <a:ln>
            <a:solidFill>
              <a:srgbClr val="482D78"/>
            </a:solidFill>
          </a:ln>
        </p:spPr>
      </p:pic>
    </p:spTree>
    <p:extLst>
      <p:ext uri="{BB962C8B-B14F-4D97-AF65-F5344CB8AC3E}">
        <p14:creationId xmlns:p14="http://schemas.microsoft.com/office/powerpoint/2010/main" val="269706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7A57BF91-B7EC-A151-4A87-74C9C98267F2}"/>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2E9F9371-D54A-1DE5-21C3-9E7B4DC28113}"/>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Hello…</a:t>
            </a:r>
            <a:endParaRPr sz="8000" dirty="0"/>
          </a:p>
        </p:txBody>
      </p:sp>
      <p:sp>
        <p:nvSpPr>
          <p:cNvPr id="66" name="Google Shape;66;p14">
            <a:extLst>
              <a:ext uri="{FF2B5EF4-FFF2-40B4-BE49-F238E27FC236}">
                <a16:creationId xmlns:a16="http://schemas.microsoft.com/office/drawing/2014/main" id="{CF4DA6B9-C934-6BF9-EA5E-EF0ADF170770}"/>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sz="4267" b="1" dirty="0"/>
              <a:t>James Hall</a:t>
            </a:r>
            <a:br>
              <a:rPr lang="en-GB" b="1" dirty="0"/>
            </a:br>
            <a:r>
              <a:rPr lang="en-GB" b="1" dirty="0"/>
              <a:t>Creative Director</a:t>
            </a:r>
            <a:endParaRPr b="1" dirty="0"/>
          </a:p>
        </p:txBody>
      </p:sp>
      <p:sp>
        <p:nvSpPr>
          <p:cNvPr id="68" name="Google Shape;68;p14">
            <a:extLst>
              <a:ext uri="{FF2B5EF4-FFF2-40B4-BE49-F238E27FC236}">
                <a16:creationId xmlns:a16="http://schemas.microsoft.com/office/drawing/2014/main" id="{2F876BAF-3A21-6688-87FB-44E739A6E47B}"/>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a:t>
            </a:fld>
            <a:endParaRPr kern="0" dirty="0">
              <a:solidFill>
                <a:srgbClr val="FFFFFF"/>
              </a:solidFill>
            </a:endParaRPr>
          </a:p>
        </p:txBody>
      </p:sp>
      <p:pic>
        <p:nvPicPr>
          <p:cNvPr id="2" name="Picture 1" descr="James Hall - HeX, smiling at the camera&#10;&#10;">
            <a:extLst>
              <a:ext uri="{FF2B5EF4-FFF2-40B4-BE49-F238E27FC236}">
                <a16:creationId xmlns:a16="http://schemas.microsoft.com/office/drawing/2014/main" id="{C3EF42D9-E5CB-0A52-EF8C-D19849E6A7E1}"/>
              </a:ext>
            </a:extLst>
          </p:cNvPr>
          <p:cNvPicPr>
            <a:picLocks noChangeAspect="1"/>
          </p:cNvPicPr>
          <p:nvPr/>
        </p:nvPicPr>
        <p:blipFill>
          <a:blip r:embed="rId4"/>
          <a:stretch>
            <a:fillRect/>
          </a:stretch>
        </p:blipFill>
        <p:spPr>
          <a:xfrm>
            <a:off x="7334039" y="899357"/>
            <a:ext cx="4237563" cy="4237563"/>
          </a:xfrm>
          <a:prstGeom prst="rect">
            <a:avLst/>
          </a:prstGeom>
        </p:spPr>
      </p:pic>
    </p:spTree>
    <p:extLst>
      <p:ext uri="{BB962C8B-B14F-4D97-AF65-F5344CB8AC3E}">
        <p14:creationId xmlns:p14="http://schemas.microsoft.com/office/powerpoint/2010/main" val="2412346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73618-CB76-87C4-4506-39783AEF30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pic>
        <p:nvPicPr>
          <p:cNvPr id="7" name="Picture 6">
            <a:extLst>
              <a:ext uri="{FF2B5EF4-FFF2-40B4-BE49-F238E27FC236}">
                <a16:creationId xmlns:a16="http://schemas.microsoft.com/office/drawing/2014/main" id="{3D5A4BC2-9588-9F8A-41A3-A8B42B6BAA68}"/>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734223" y="609601"/>
            <a:ext cx="10545371" cy="7455108"/>
          </a:xfrm>
          <a:prstGeom prst="rect">
            <a:avLst/>
          </a:prstGeom>
        </p:spPr>
      </p:pic>
      <p:sp>
        <p:nvSpPr>
          <p:cNvPr id="2" name="Title 1">
            <a:extLst>
              <a:ext uri="{FF2B5EF4-FFF2-40B4-BE49-F238E27FC236}">
                <a16:creationId xmlns:a16="http://schemas.microsoft.com/office/drawing/2014/main" id="{B602FADB-83D9-21DE-8680-5DEBF0ACEBA7}"/>
              </a:ext>
            </a:extLst>
          </p:cNvPr>
          <p:cNvSpPr>
            <a:spLocks noGrp="1"/>
          </p:cNvSpPr>
          <p:nvPr>
            <p:ph type="title"/>
          </p:nvPr>
        </p:nvSpPr>
        <p:spPr>
          <a:xfrm>
            <a:off x="-52109" y="821905"/>
            <a:ext cx="4208339" cy="1193933"/>
          </a:xfrm>
        </p:spPr>
        <p:txBody>
          <a:bodyPr>
            <a:normAutofit/>
          </a:bodyPr>
          <a:lstStyle/>
          <a:p>
            <a:pPr algn="ctr"/>
            <a:r>
              <a:rPr lang="en-GB" sz="3600" b="1" dirty="0">
                <a:solidFill>
                  <a:srgbClr val="482D78"/>
                </a:solidFill>
                <a:latin typeface="+mn-lt"/>
              </a:rPr>
              <a:t>Organisational Profile</a:t>
            </a:r>
          </a:p>
        </p:txBody>
      </p:sp>
      <p:sp>
        <p:nvSpPr>
          <p:cNvPr id="3" name="Content Placeholder 2">
            <a:extLst>
              <a:ext uri="{FF2B5EF4-FFF2-40B4-BE49-F238E27FC236}">
                <a16:creationId xmlns:a16="http://schemas.microsoft.com/office/drawing/2014/main" id="{CB2FB8A2-9572-6C37-2377-33C035F99886}"/>
              </a:ext>
            </a:extLst>
          </p:cNvPr>
          <p:cNvSpPr>
            <a:spLocks noGrp="1"/>
          </p:cNvSpPr>
          <p:nvPr>
            <p:ph idx="1"/>
          </p:nvPr>
        </p:nvSpPr>
        <p:spPr>
          <a:xfrm>
            <a:off x="255134" y="2228141"/>
            <a:ext cx="3454400" cy="5316538"/>
          </a:xfrm>
        </p:spPr>
        <p:txBody>
          <a:bodyPr/>
          <a:lstStyle/>
          <a:p>
            <a:pPr marL="0" indent="0">
              <a:buNone/>
            </a:pPr>
            <a:r>
              <a:rPr lang="en-GB" sz="2200" b="1" dirty="0">
                <a:solidFill>
                  <a:srgbClr val="482D78"/>
                </a:solidFill>
              </a:rPr>
              <a:t>Create an individual account then and Organisation Profile</a:t>
            </a:r>
          </a:p>
          <a:p>
            <a:pPr marL="0" indent="0">
              <a:buNone/>
            </a:pPr>
            <a:endParaRPr lang="en-GB" sz="1867" dirty="0">
              <a:solidFill>
                <a:schemeClr val="tx1">
                  <a:lumMod val="65000"/>
                  <a:lumOff val="35000"/>
                </a:schemeClr>
              </a:solidFill>
            </a:endParaRPr>
          </a:p>
          <a:p>
            <a:pPr marL="0" indent="0">
              <a:buNone/>
            </a:pPr>
            <a:endParaRPr lang="en-GB" sz="2133" b="1" dirty="0"/>
          </a:p>
          <a:p>
            <a:pPr marL="0" indent="0">
              <a:buNone/>
            </a:pPr>
            <a:endParaRPr lang="en-GB" sz="2133" b="1" dirty="0">
              <a:solidFill>
                <a:srgbClr val="482D78"/>
              </a:solidFill>
            </a:endParaRPr>
          </a:p>
          <a:p>
            <a:pPr marL="0" indent="0">
              <a:spcBef>
                <a:spcPts val="1600"/>
              </a:spcBef>
              <a:buNone/>
            </a:pPr>
            <a:r>
              <a:rPr lang="en-GB" sz="2200" b="1" dirty="0">
                <a:solidFill>
                  <a:srgbClr val="482D78"/>
                </a:solidFill>
              </a:rPr>
              <a:t>Invite Colleagues to Join: Everyone’s Business</a:t>
            </a:r>
          </a:p>
          <a:p>
            <a:pPr marL="0" indent="0">
              <a:buNone/>
            </a:pPr>
            <a:r>
              <a:rPr lang="en-GB" sz="2000" dirty="0">
                <a:solidFill>
                  <a:srgbClr val="482D78"/>
                </a:solidFill>
              </a:rPr>
              <a:t>Administrator and Reviewer Permission Levels Available</a:t>
            </a:r>
          </a:p>
        </p:txBody>
      </p:sp>
    </p:spTree>
    <p:extLst>
      <p:ext uri="{BB962C8B-B14F-4D97-AF65-F5344CB8AC3E}">
        <p14:creationId xmlns:p14="http://schemas.microsoft.com/office/powerpoint/2010/main" val="2702506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52B2-1834-1939-3045-0CB1A251BE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A0453A-55E2-F1F5-747D-3A2AA28C9A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4" name="Title 3">
            <a:extLst>
              <a:ext uri="{FF2B5EF4-FFF2-40B4-BE49-F238E27FC236}">
                <a16:creationId xmlns:a16="http://schemas.microsoft.com/office/drawing/2014/main" id="{E009C32D-1A5E-8FCC-D86C-F4C7A931B77A}"/>
              </a:ext>
            </a:extLst>
          </p:cNvPr>
          <p:cNvSpPr>
            <a:spLocks noGrp="1"/>
          </p:cNvSpPr>
          <p:nvPr>
            <p:ph type="title"/>
          </p:nvPr>
        </p:nvSpPr>
        <p:spPr>
          <a:xfrm>
            <a:off x="8866812" y="785559"/>
            <a:ext cx="3523673" cy="1316691"/>
          </a:xfrm>
        </p:spPr>
        <p:txBody>
          <a:bodyPr>
            <a:noAutofit/>
          </a:bodyPr>
          <a:lstStyle/>
          <a:p>
            <a:r>
              <a:rPr lang="en-GB" sz="3200" b="1" dirty="0">
                <a:solidFill>
                  <a:srgbClr val="482D78"/>
                </a:solidFill>
                <a:latin typeface="+mn-lt"/>
              </a:rPr>
              <a:t>Dashboard – </a:t>
            </a:r>
            <a:br>
              <a:rPr lang="en-GB" sz="3200" b="1" dirty="0">
                <a:solidFill>
                  <a:srgbClr val="482D78"/>
                </a:solidFill>
                <a:latin typeface="+mn-lt"/>
              </a:rPr>
            </a:br>
            <a:r>
              <a:rPr lang="en-GB" sz="3200" b="1" dirty="0">
                <a:solidFill>
                  <a:srgbClr val="482D78"/>
                </a:solidFill>
                <a:latin typeface="+mn-lt"/>
              </a:rPr>
              <a:t>Your Review Control Centre</a:t>
            </a:r>
          </a:p>
        </p:txBody>
      </p:sp>
      <p:sp>
        <p:nvSpPr>
          <p:cNvPr id="11" name="Content Placeholder 2">
            <a:extLst>
              <a:ext uri="{FF2B5EF4-FFF2-40B4-BE49-F238E27FC236}">
                <a16:creationId xmlns:a16="http://schemas.microsoft.com/office/drawing/2014/main" id="{D1165DA1-B731-7264-5C94-E8FD27E44E5A}"/>
              </a:ext>
            </a:extLst>
          </p:cNvPr>
          <p:cNvSpPr txBox="1">
            <a:spLocks/>
          </p:cNvSpPr>
          <p:nvPr/>
        </p:nvSpPr>
        <p:spPr>
          <a:xfrm>
            <a:off x="8936085" y="2449030"/>
            <a:ext cx="3454400" cy="4815683"/>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4200" kern="1200">
                <a:solidFill>
                  <a:srgbClr val="462D79"/>
                </a:solidFill>
                <a:latin typeface="Canva Sans" panose="020B060402020202020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462D79"/>
                </a:solidFill>
                <a:latin typeface="Canva Sans" panose="020B060402020202020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462D79"/>
                </a:solidFill>
                <a:latin typeface="Canva Sans" panose="020B060402020202020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200" b="1" dirty="0">
                <a:solidFill>
                  <a:srgbClr val="482D78"/>
                </a:solidFill>
                <a:latin typeface="+mn-lt"/>
              </a:rPr>
              <a:t>Easy Review Assignment</a:t>
            </a:r>
          </a:p>
          <a:p>
            <a:r>
              <a:rPr lang="en-GB" sz="2000" dirty="0">
                <a:solidFill>
                  <a:srgbClr val="482D78"/>
                </a:solidFill>
                <a:latin typeface="+mn-lt"/>
              </a:rPr>
              <a:t>Organisational admins can invite colleagues into the process and assign them to review specific actions.</a:t>
            </a:r>
            <a:endParaRPr lang="en-GB" sz="2000" b="1" dirty="0">
              <a:solidFill>
                <a:srgbClr val="482D78"/>
              </a:solidFill>
              <a:latin typeface="+mn-lt"/>
            </a:endParaRPr>
          </a:p>
          <a:p>
            <a:pPr>
              <a:spcBef>
                <a:spcPts val="4000"/>
              </a:spcBef>
            </a:pPr>
            <a:r>
              <a:rPr lang="en-GB" sz="2200" b="1" dirty="0">
                <a:solidFill>
                  <a:srgbClr val="482D78"/>
                </a:solidFill>
                <a:latin typeface="+mn-lt"/>
              </a:rPr>
              <a:t>Live Progress status </a:t>
            </a:r>
          </a:p>
          <a:p>
            <a:r>
              <a:rPr lang="en-GB" sz="2000" dirty="0">
                <a:solidFill>
                  <a:srgbClr val="482D78"/>
                </a:solidFill>
                <a:latin typeface="+mn-lt"/>
              </a:rPr>
              <a:t>Easy to see where the review process is at and how your organisation is faring.</a:t>
            </a:r>
          </a:p>
          <a:p>
            <a:endParaRPr lang="en-GB" sz="1867" dirty="0">
              <a:solidFill>
                <a:schemeClr val="tx1">
                  <a:lumMod val="65000"/>
                  <a:lumOff val="35000"/>
                </a:schemeClr>
              </a:solidFill>
            </a:endParaRPr>
          </a:p>
          <a:p>
            <a:endParaRPr lang="en-GB" sz="1867" dirty="0">
              <a:solidFill>
                <a:schemeClr val="tx1">
                  <a:lumMod val="65000"/>
                  <a:lumOff val="35000"/>
                </a:schemeClr>
              </a:solidFill>
            </a:endParaRPr>
          </a:p>
          <a:p>
            <a:endParaRPr lang="en-GB" sz="1867" dirty="0">
              <a:solidFill>
                <a:schemeClr val="tx1">
                  <a:lumMod val="65000"/>
                  <a:lumOff val="35000"/>
                </a:schemeClr>
              </a:solidFill>
            </a:endParaRPr>
          </a:p>
          <a:p>
            <a:endParaRPr lang="en-GB" sz="2400" dirty="0"/>
          </a:p>
        </p:txBody>
      </p:sp>
      <p:pic>
        <p:nvPicPr>
          <p:cNvPr id="2" name="Picture 1">
            <a:extLst>
              <a:ext uri="{FF2B5EF4-FFF2-40B4-BE49-F238E27FC236}">
                <a16:creationId xmlns:a16="http://schemas.microsoft.com/office/drawing/2014/main" id="{DDFA3A51-80D9-E6D4-3115-7496D05FF65C}"/>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85533" y="438779"/>
            <a:ext cx="10335631" cy="7306829"/>
          </a:xfrm>
          <a:prstGeom prst="rect">
            <a:avLst/>
          </a:prstGeom>
        </p:spPr>
      </p:pic>
    </p:spTree>
    <p:extLst>
      <p:ext uri="{BB962C8B-B14F-4D97-AF65-F5344CB8AC3E}">
        <p14:creationId xmlns:p14="http://schemas.microsoft.com/office/powerpoint/2010/main" val="753167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B1B1-E835-D90C-E4D4-80C029D176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FB60D5-49EA-DD5F-B35B-D77B39A097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346"/>
            <a:ext cx="12245959" cy="6868346"/>
          </a:xfrm>
          <a:prstGeom prst="rect">
            <a:avLst/>
          </a:prstGeom>
        </p:spPr>
      </p:pic>
      <p:sp>
        <p:nvSpPr>
          <p:cNvPr id="2" name="Title 1">
            <a:extLst>
              <a:ext uri="{FF2B5EF4-FFF2-40B4-BE49-F238E27FC236}">
                <a16:creationId xmlns:a16="http://schemas.microsoft.com/office/drawing/2014/main" id="{EB40EDF9-4C6A-1F60-0B15-F05804DE7CF6}"/>
              </a:ext>
            </a:extLst>
          </p:cNvPr>
          <p:cNvSpPr>
            <a:spLocks noGrp="1"/>
          </p:cNvSpPr>
          <p:nvPr>
            <p:ph type="title"/>
          </p:nvPr>
        </p:nvSpPr>
        <p:spPr>
          <a:xfrm>
            <a:off x="526473" y="711750"/>
            <a:ext cx="3937000" cy="762001"/>
          </a:xfrm>
        </p:spPr>
        <p:txBody>
          <a:bodyPr/>
          <a:lstStyle/>
          <a:p>
            <a:r>
              <a:rPr lang="en-GB" b="1" dirty="0">
                <a:solidFill>
                  <a:srgbClr val="482D78"/>
                </a:solidFill>
                <a:latin typeface="+mn-lt"/>
              </a:rPr>
              <a:t>Action Review</a:t>
            </a:r>
          </a:p>
        </p:txBody>
      </p:sp>
      <p:sp>
        <p:nvSpPr>
          <p:cNvPr id="3" name="Content Placeholder 2">
            <a:extLst>
              <a:ext uri="{FF2B5EF4-FFF2-40B4-BE49-F238E27FC236}">
                <a16:creationId xmlns:a16="http://schemas.microsoft.com/office/drawing/2014/main" id="{4070746A-3085-FDA0-47D0-B916338C77DD}"/>
              </a:ext>
            </a:extLst>
          </p:cNvPr>
          <p:cNvSpPr>
            <a:spLocks noGrp="1"/>
          </p:cNvSpPr>
          <p:nvPr>
            <p:ph idx="1"/>
          </p:nvPr>
        </p:nvSpPr>
        <p:spPr>
          <a:xfrm>
            <a:off x="526473" y="1653902"/>
            <a:ext cx="3454400" cy="5316538"/>
          </a:xfrm>
        </p:spPr>
        <p:txBody>
          <a:bodyPr/>
          <a:lstStyle/>
          <a:p>
            <a:pPr marL="0" indent="0">
              <a:spcAft>
                <a:spcPts val="1600"/>
              </a:spcAft>
              <a:buNone/>
            </a:pPr>
            <a:r>
              <a:rPr lang="en-GB" sz="2000" dirty="0">
                <a:solidFill>
                  <a:srgbClr val="482D78"/>
                </a:solidFill>
              </a:rPr>
              <a:t>Assigned reviewers listed</a:t>
            </a:r>
          </a:p>
          <a:p>
            <a:pPr marL="0" indent="0">
              <a:buNone/>
            </a:pPr>
            <a:r>
              <a:rPr lang="en-GB" sz="2200" b="1" dirty="0">
                <a:solidFill>
                  <a:srgbClr val="482D78"/>
                </a:solidFill>
              </a:rPr>
              <a:t>Maturity Model Approach</a:t>
            </a:r>
          </a:p>
          <a:p>
            <a:pPr marL="0" indent="0">
              <a:buNone/>
            </a:pPr>
            <a:r>
              <a:rPr lang="en-GB" sz="2000" dirty="0">
                <a:solidFill>
                  <a:srgbClr val="482D78"/>
                </a:solidFill>
              </a:rPr>
              <a:t>Guidance reviewed and progress measured</a:t>
            </a:r>
          </a:p>
          <a:p>
            <a:pPr marL="0" indent="0">
              <a:buNone/>
            </a:pPr>
            <a:endParaRPr lang="en-GB" sz="1867" dirty="0">
              <a:solidFill>
                <a:srgbClr val="482D78"/>
              </a:solidFill>
            </a:endParaRPr>
          </a:p>
          <a:p>
            <a:pPr marL="0" indent="0">
              <a:buNone/>
            </a:pPr>
            <a:endParaRPr lang="en-GB" sz="2133" b="1" dirty="0">
              <a:solidFill>
                <a:srgbClr val="482D78"/>
              </a:solidFill>
            </a:endParaRPr>
          </a:p>
          <a:p>
            <a:pPr marL="0" indent="0">
              <a:spcBef>
                <a:spcPts val="1600"/>
              </a:spcBef>
              <a:buNone/>
            </a:pPr>
            <a:r>
              <a:rPr lang="en-GB" sz="2200" b="1" dirty="0">
                <a:solidFill>
                  <a:srgbClr val="482D78"/>
                </a:solidFill>
              </a:rPr>
              <a:t>Evidence-Recorded, Improvements Planned</a:t>
            </a:r>
          </a:p>
          <a:p>
            <a:pPr marL="0" indent="0">
              <a:buNone/>
            </a:pPr>
            <a:r>
              <a:rPr lang="en-GB" sz="2000" dirty="0">
                <a:solidFill>
                  <a:srgbClr val="482D78"/>
                </a:solidFill>
              </a:rPr>
              <a:t>Rationale for the score recorded for transparency.</a:t>
            </a:r>
          </a:p>
          <a:p>
            <a:pPr marL="0" indent="0">
              <a:buNone/>
            </a:pPr>
            <a:endParaRPr lang="en-GB" sz="1867" dirty="0">
              <a:solidFill>
                <a:schemeClr val="tx1">
                  <a:lumMod val="65000"/>
                  <a:lumOff val="35000"/>
                </a:schemeClr>
              </a:solidFill>
            </a:endParaRPr>
          </a:p>
          <a:p>
            <a:endParaRPr lang="en-GB" sz="2400" dirty="0"/>
          </a:p>
        </p:txBody>
      </p:sp>
      <p:pic>
        <p:nvPicPr>
          <p:cNvPr id="9" name="Picture 8" descr="A screen shot of the Action review found at the bottom of each action page, when logged in. This includes a maturity model containing four stages, displayed horizontally from left to right. These are Initiating, Emerging, Integrated and Established. These are clickable buttons. Under the maturity model you then input information into the rational box and propose improvement, in the box situated underneath. On the right of the screen there is a box containing a list of the other reviewers for that action. You can also find a button within this box to return to dashboard">
            <a:extLst>
              <a:ext uri="{FF2B5EF4-FFF2-40B4-BE49-F238E27FC236}">
                <a16:creationId xmlns:a16="http://schemas.microsoft.com/office/drawing/2014/main" id="{9177FB45-ED83-BB5C-10C5-D59ED8D9B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418" y="677036"/>
            <a:ext cx="10283917" cy="7270271"/>
          </a:xfrm>
          <a:prstGeom prst="rect">
            <a:avLst/>
          </a:prstGeom>
        </p:spPr>
      </p:pic>
    </p:spTree>
    <p:extLst>
      <p:ext uri="{BB962C8B-B14F-4D97-AF65-F5344CB8AC3E}">
        <p14:creationId xmlns:p14="http://schemas.microsoft.com/office/powerpoint/2010/main" val="3558061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0844-37FD-24DB-3C38-4DF9350E1A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B016375-81A1-20C4-A6E6-42624525DA20}"/>
              </a:ext>
            </a:extLst>
          </p:cNvPr>
          <p:cNvSpPr txBox="1">
            <a:spLocks noGrp="1"/>
          </p:cNvSpPr>
          <p:nvPr>
            <p:ph type="title" idx="4294967295"/>
          </p:nvPr>
        </p:nvSpPr>
        <p:spPr>
          <a:xfrm>
            <a:off x="8178800" y="185735"/>
            <a:ext cx="3962400" cy="1325563"/>
          </a:xfrm>
          <a:prstGeom prst="rect">
            <a:avLst/>
          </a:prstGeom>
          <a:noFill/>
          <a:ln>
            <a:noFill/>
            <a:prstDash/>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rmAutofit/>
          </a:bodyPr>
          <a:lstStyle>
            <a:lvl1pPr algn="l" defTabSz="1371600" rtl="0" eaLnBrk="1" latinLnBrk="0" hangingPunct="1">
              <a:lnSpc>
                <a:spcPct val="90000"/>
              </a:lnSpc>
              <a:spcBef>
                <a:spcPct val="0"/>
              </a:spcBef>
              <a:buNone/>
              <a:defRPr sz="5400" b="1" kern="1200">
                <a:solidFill>
                  <a:srgbClr val="462D79"/>
                </a:solidFill>
                <a:latin typeface="Canva Sans" panose="020B0604020202020204" charset="0"/>
                <a:ea typeface="+mj-ea"/>
                <a:cs typeface="+mj-cs"/>
              </a:defRPr>
            </a:lvl1pPr>
          </a:lstStyle>
          <a:p>
            <a:pPr defTabSz="914446">
              <a:defRPr/>
            </a:pPr>
            <a:r>
              <a:rPr lang="en-GB" sz="3200" dirty="0">
                <a:solidFill>
                  <a:schemeClr val="tx1"/>
                </a:solidFill>
                <a:latin typeface="+mn-lt"/>
              </a:rPr>
              <a:t>Dashboard: </a:t>
            </a:r>
            <a:br>
              <a:rPr lang="en-GB" sz="3200" dirty="0">
                <a:solidFill>
                  <a:schemeClr val="tx1"/>
                </a:solidFill>
                <a:latin typeface="+mn-lt"/>
              </a:rPr>
            </a:br>
            <a:r>
              <a:rPr lang="en-GB" sz="3200" dirty="0">
                <a:solidFill>
                  <a:schemeClr val="tx1"/>
                </a:solidFill>
                <a:latin typeface="+mn-lt"/>
              </a:rPr>
              <a:t>Insights at a Glance</a:t>
            </a:r>
          </a:p>
        </p:txBody>
      </p:sp>
      <p:sp>
        <p:nvSpPr>
          <p:cNvPr id="11" name="Content Placeholder 2">
            <a:extLst>
              <a:ext uri="{FF2B5EF4-FFF2-40B4-BE49-F238E27FC236}">
                <a16:creationId xmlns:a16="http://schemas.microsoft.com/office/drawing/2014/main" id="{F507AB00-EFEF-DE2C-B799-42170C875346}"/>
              </a:ext>
            </a:extLst>
          </p:cNvPr>
          <p:cNvSpPr txBox="1">
            <a:spLocks/>
          </p:cNvSpPr>
          <p:nvPr/>
        </p:nvSpPr>
        <p:spPr>
          <a:xfrm>
            <a:off x="8255000" y="1511298"/>
            <a:ext cx="3810000" cy="4622799"/>
          </a:xfrm>
          <a:prstGeom prst="rect">
            <a:avLst/>
          </a:prstGeom>
        </p:spPr>
        <p:txBody>
          <a:bodyPr vert="horz" lIns="60960" tIns="30480" rIns="60960" bIns="30480" rtlCol="0">
            <a:normAutofit lnSpcReduction="10000"/>
          </a:bodyPr>
          <a:lstStyle>
            <a:lvl1pPr marL="0" indent="0" algn="l" defTabSz="1371600" rtl="0" eaLnBrk="1" latinLnBrk="0" hangingPunct="1">
              <a:lnSpc>
                <a:spcPct val="90000"/>
              </a:lnSpc>
              <a:spcBef>
                <a:spcPts val="1500"/>
              </a:spcBef>
              <a:buFont typeface="Arial" panose="020B0604020202020204" pitchFamily="34" charset="0"/>
              <a:buNone/>
              <a:defRPr sz="4200" kern="1200">
                <a:solidFill>
                  <a:srgbClr val="462D79"/>
                </a:solidFill>
                <a:latin typeface="Canva Sans" panose="020B060402020202020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462D79"/>
                </a:solidFill>
                <a:latin typeface="Canva Sans" panose="020B060402020202020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462D79"/>
                </a:solidFill>
                <a:latin typeface="Canva Sans" panose="020B060402020202020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462D79"/>
                </a:solidFill>
                <a:latin typeface="Canva Sans" panose="020B060402020202020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000" dirty="0">
                <a:solidFill>
                  <a:schemeClr val="tx1"/>
                </a:solidFill>
                <a:latin typeface="+mn-lt"/>
              </a:rPr>
              <a:t>WIDE score and radar chart summarise performance.</a:t>
            </a:r>
          </a:p>
          <a:p>
            <a:endParaRPr lang="en-GB" sz="1867" b="1" dirty="0">
              <a:solidFill>
                <a:schemeClr val="tx1"/>
              </a:solidFill>
              <a:latin typeface="+mn-lt"/>
            </a:endParaRPr>
          </a:p>
          <a:p>
            <a:pPr>
              <a:spcBef>
                <a:spcPts val="2800"/>
              </a:spcBef>
            </a:pPr>
            <a:r>
              <a:rPr lang="en-GB" sz="2200" b="1" dirty="0">
                <a:solidFill>
                  <a:schemeClr val="tx1"/>
                </a:solidFill>
                <a:latin typeface="+mn-lt"/>
              </a:rPr>
              <a:t>Practical Features</a:t>
            </a:r>
          </a:p>
          <a:p>
            <a:r>
              <a:rPr lang="en-GB" sz="2000" dirty="0">
                <a:solidFill>
                  <a:schemeClr val="tx1"/>
                </a:solidFill>
                <a:latin typeface="+mn-lt"/>
              </a:rPr>
              <a:t>Basic comparison tools and a summary exportable report.</a:t>
            </a:r>
          </a:p>
          <a:p>
            <a:pPr>
              <a:spcBef>
                <a:spcPts val="6000"/>
              </a:spcBef>
            </a:pPr>
            <a:r>
              <a:rPr lang="en-GB" sz="2200" b="1" dirty="0">
                <a:solidFill>
                  <a:schemeClr val="tx1"/>
                </a:solidFill>
                <a:latin typeface="+mn-lt"/>
              </a:rPr>
              <a:t>Strengths and Areas for Improvement Highlighted</a:t>
            </a:r>
          </a:p>
          <a:p>
            <a:r>
              <a:rPr lang="en-GB" sz="2000" dirty="0">
                <a:solidFill>
                  <a:schemeClr val="tx1"/>
                </a:solidFill>
                <a:latin typeface="+mn-lt"/>
              </a:rPr>
              <a:t>Links to legislation and links to practical resources supporting implementation</a:t>
            </a:r>
            <a:r>
              <a:rPr lang="en-GB" sz="1600" dirty="0">
                <a:solidFill>
                  <a:schemeClr val="tx1"/>
                </a:solidFill>
                <a:latin typeface="+mn-lt"/>
              </a:rPr>
              <a:t>.</a:t>
            </a:r>
          </a:p>
          <a:p>
            <a:endParaRPr lang="en-GB" sz="1867" b="1" dirty="0"/>
          </a:p>
          <a:p>
            <a:endParaRPr lang="en-GB" sz="1867" b="1" dirty="0"/>
          </a:p>
          <a:p>
            <a:endParaRPr lang="en-GB" sz="1600" dirty="0">
              <a:solidFill>
                <a:schemeClr val="tx1">
                  <a:lumMod val="65000"/>
                  <a:lumOff val="35000"/>
                </a:schemeClr>
              </a:solidFill>
            </a:endParaRPr>
          </a:p>
          <a:p>
            <a:endParaRPr lang="en-GB" sz="1600" dirty="0">
              <a:solidFill>
                <a:schemeClr val="tx1">
                  <a:lumMod val="65000"/>
                  <a:lumOff val="35000"/>
                </a:schemeClr>
              </a:solidFill>
            </a:endParaRPr>
          </a:p>
          <a:p>
            <a:endParaRPr lang="en-GB" sz="1600" dirty="0">
              <a:solidFill>
                <a:schemeClr val="tx1">
                  <a:lumMod val="65000"/>
                  <a:lumOff val="35000"/>
                </a:schemeClr>
              </a:solidFill>
            </a:endParaRPr>
          </a:p>
          <a:p>
            <a:endParaRPr lang="en-GB" sz="2133" dirty="0"/>
          </a:p>
        </p:txBody>
      </p:sp>
      <p:pic>
        <p:nvPicPr>
          <p:cNvPr id="2" name="Content Placeholder 4" descr="This is an screenshot of the dashboard. The page is titled as &quot;Your organisations overview&quot;. The first section is split into three horizontal parts. On the left is &quot;Your WIDE Score&quot; which is a number out of 24. The reason for the number being 24 is that each domain can achieve a total of 4 points as there are 4 maturity model stages. In the middle there are four buttons listed vertically. Theses are save snapshot, compare, clear and export report. On the right is a radar chart visually displaying the average for each of the 6 domains. Under this section the screen is split into two parts. On the left are the top three scoring areas. On the right are the lowest three scoring areas. ">
            <a:extLst>
              <a:ext uri="{FF2B5EF4-FFF2-40B4-BE49-F238E27FC236}">
                <a16:creationId xmlns:a16="http://schemas.microsoft.com/office/drawing/2014/main" id="{2981ED2A-8095-D133-0694-83C035BD1E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179" y="15177"/>
            <a:ext cx="10793072" cy="7630223"/>
          </a:xfrm>
        </p:spPr>
      </p:pic>
    </p:spTree>
    <p:extLst>
      <p:ext uri="{BB962C8B-B14F-4D97-AF65-F5344CB8AC3E}">
        <p14:creationId xmlns:p14="http://schemas.microsoft.com/office/powerpoint/2010/main" val="3328631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EF58A75-9348-77D9-6483-104D3B79D5B6}"/>
              </a:ext>
              <a:ext uri="{C183D7F6-B498-43B3-948B-1728B52AA6E4}">
                <adec:decorative xmlns:adec="http://schemas.microsoft.com/office/drawing/2017/decorative" val="1"/>
              </a:ext>
            </a:extLst>
          </p:cNvPr>
          <p:cNvGrpSpPr/>
          <p:nvPr/>
        </p:nvGrpSpPr>
        <p:grpSpPr>
          <a:xfrm>
            <a:off x="618754" y="351891"/>
            <a:ext cx="6613312" cy="6154217"/>
            <a:chOff x="0" y="0"/>
            <a:chExt cx="3166377" cy="725850"/>
          </a:xfrm>
        </p:grpSpPr>
        <p:sp>
          <p:nvSpPr>
            <p:cNvPr id="5" name="Freeform 3">
              <a:extLst>
                <a:ext uri="{FF2B5EF4-FFF2-40B4-BE49-F238E27FC236}">
                  <a16:creationId xmlns:a16="http://schemas.microsoft.com/office/drawing/2014/main" id="{3FD34BDD-1440-7BCE-0309-821D1AFE8712}"/>
                </a:ext>
              </a:extLst>
            </p:cNvPr>
            <p:cNvSpPr/>
            <p:nvPr/>
          </p:nvSpPr>
          <p:spPr>
            <a:xfrm>
              <a:off x="0" y="0"/>
              <a:ext cx="3166377" cy="725850"/>
            </a:xfrm>
            <a:custGeom>
              <a:avLst/>
              <a:gdLst/>
              <a:ahLst/>
              <a:cxnLst/>
              <a:rect l="l" t="t" r="r" b="b"/>
              <a:pathLst>
                <a:path w="3166377" h="725850">
                  <a:moveTo>
                    <a:pt x="0" y="0"/>
                  </a:moveTo>
                  <a:lnTo>
                    <a:pt x="3166377" y="0"/>
                  </a:lnTo>
                  <a:lnTo>
                    <a:pt x="3166377" y="725850"/>
                  </a:lnTo>
                  <a:lnTo>
                    <a:pt x="0" y="725850"/>
                  </a:lnTo>
                  <a:close/>
                </a:path>
              </a:pathLst>
            </a:custGeom>
            <a:solidFill>
              <a:srgbClr val="C2DBE0"/>
            </a:solidFill>
          </p:spPr>
          <p:txBody>
            <a:bodyPr/>
            <a:lstStyle/>
            <a:p>
              <a:endParaRPr lang="en-GB" sz="1200" dirty="0"/>
            </a:p>
          </p:txBody>
        </p:sp>
        <p:sp>
          <p:nvSpPr>
            <p:cNvPr id="15" name="TextBox 4">
              <a:extLst>
                <a:ext uri="{FF2B5EF4-FFF2-40B4-BE49-F238E27FC236}">
                  <a16:creationId xmlns:a16="http://schemas.microsoft.com/office/drawing/2014/main" id="{09BC4906-C840-C815-8944-2DE642045699}"/>
                </a:ext>
              </a:extLst>
            </p:cNvPr>
            <p:cNvSpPr txBox="1"/>
            <p:nvPr/>
          </p:nvSpPr>
          <p:spPr>
            <a:xfrm>
              <a:off x="0" y="-9525"/>
              <a:ext cx="3166377" cy="735375"/>
            </a:xfrm>
            <a:prstGeom prst="rect">
              <a:avLst/>
            </a:prstGeom>
          </p:spPr>
          <p:txBody>
            <a:bodyPr lIns="2067" tIns="2067" rIns="2067" bIns="2067" rtlCol="0" anchor="ctr"/>
            <a:lstStyle/>
            <a:p>
              <a:pPr algn="ctr">
                <a:lnSpc>
                  <a:spcPts val="319"/>
                </a:lnSpc>
              </a:pPr>
              <a:endParaRPr sz="1200" dirty="0"/>
            </a:p>
          </p:txBody>
        </p:sp>
      </p:grpSp>
      <p:sp>
        <p:nvSpPr>
          <p:cNvPr id="2" name="Title 1">
            <a:extLst>
              <a:ext uri="{FF2B5EF4-FFF2-40B4-BE49-F238E27FC236}">
                <a16:creationId xmlns:a16="http://schemas.microsoft.com/office/drawing/2014/main" id="{B0B38759-B01F-3066-406B-88B5922D78D4}"/>
              </a:ext>
            </a:extLst>
          </p:cNvPr>
          <p:cNvSpPr>
            <a:spLocks noGrp="1"/>
          </p:cNvSpPr>
          <p:nvPr>
            <p:ph type="title"/>
          </p:nvPr>
        </p:nvSpPr>
        <p:spPr>
          <a:xfrm>
            <a:off x="611294" y="655242"/>
            <a:ext cx="6613312" cy="1325563"/>
          </a:xfrm>
        </p:spPr>
        <p:txBody>
          <a:bodyPr/>
          <a:lstStyle/>
          <a:p>
            <a:pPr algn="ctr"/>
            <a:r>
              <a:rPr lang="en-GB" b="1" dirty="0">
                <a:solidFill>
                  <a:srgbClr val="482D78"/>
                </a:solidFill>
                <a:latin typeface="+mn-lt"/>
              </a:rPr>
              <a:t>4) Getting Started – </a:t>
            </a:r>
            <a:br>
              <a:rPr lang="en-GB" b="1" dirty="0">
                <a:solidFill>
                  <a:srgbClr val="482D78"/>
                </a:solidFill>
                <a:latin typeface="+mn-lt"/>
              </a:rPr>
            </a:br>
            <a:r>
              <a:rPr lang="en-GB" b="1" dirty="0">
                <a:solidFill>
                  <a:srgbClr val="482D78"/>
                </a:solidFill>
                <a:latin typeface="+mn-lt"/>
              </a:rPr>
              <a:t>Your Next Steps</a:t>
            </a:r>
          </a:p>
        </p:txBody>
      </p:sp>
      <p:sp>
        <p:nvSpPr>
          <p:cNvPr id="3" name="Content Placeholder 2">
            <a:extLst>
              <a:ext uri="{FF2B5EF4-FFF2-40B4-BE49-F238E27FC236}">
                <a16:creationId xmlns:a16="http://schemas.microsoft.com/office/drawing/2014/main" id="{806ECE9F-D2C8-23BE-A71A-33E759F59AAD}"/>
              </a:ext>
            </a:extLst>
          </p:cNvPr>
          <p:cNvSpPr>
            <a:spLocks noGrp="1"/>
          </p:cNvSpPr>
          <p:nvPr>
            <p:ph idx="1"/>
          </p:nvPr>
        </p:nvSpPr>
        <p:spPr>
          <a:xfrm>
            <a:off x="838200" y="2148065"/>
            <a:ext cx="6159500" cy="4358044"/>
          </a:xfrm>
        </p:spPr>
        <p:txBody>
          <a:bodyPr>
            <a:normAutofit fontScale="92500" lnSpcReduction="20000"/>
          </a:bodyPr>
          <a:lstStyle/>
          <a:p>
            <a:pPr>
              <a:lnSpc>
                <a:spcPct val="110000"/>
              </a:lnSpc>
            </a:pPr>
            <a:r>
              <a:rPr lang="en-GB" dirty="0">
                <a:solidFill>
                  <a:srgbClr val="482D78"/>
                </a:solidFill>
              </a:rPr>
              <a:t>Explore the Platform – Share with Colleagues</a:t>
            </a:r>
          </a:p>
          <a:p>
            <a:pPr marL="0" indent="0">
              <a:lnSpc>
                <a:spcPct val="110000"/>
              </a:lnSpc>
              <a:buNone/>
            </a:pPr>
            <a:endParaRPr lang="en-GB" dirty="0">
              <a:solidFill>
                <a:srgbClr val="482D78"/>
              </a:solidFill>
            </a:endParaRPr>
          </a:p>
          <a:p>
            <a:pPr>
              <a:lnSpc>
                <a:spcPct val="110000"/>
              </a:lnSpc>
            </a:pPr>
            <a:r>
              <a:rPr lang="en-GB" dirty="0">
                <a:solidFill>
                  <a:srgbClr val="482D78"/>
                </a:solidFill>
              </a:rPr>
              <a:t>Consider a Review</a:t>
            </a:r>
          </a:p>
          <a:p>
            <a:pPr lvl="1">
              <a:lnSpc>
                <a:spcPct val="110000"/>
              </a:lnSpc>
            </a:pPr>
            <a:r>
              <a:rPr lang="en-GB" dirty="0">
                <a:solidFill>
                  <a:srgbClr val="482D78"/>
                </a:solidFill>
              </a:rPr>
              <a:t>Read the User Guide – Reach Out for Support!</a:t>
            </a:r>
          </a:p>
          <a:p>
            <a:pPr lvl="1">
              <a:lnSpc>
                <a:spcPct val="110000"/>
              </a:lnSpc>
            </a:pPr>
            <a:r>
              <a:rPr lang="en-GB" dirty="0">
                <a:solidFill>
                  <a:srgbClr val="482D78"/>
                </a:solidFill>
              </a:rPr>
              <a:t>Establish Responsibility - Form Your WIDE Group </a:t>
            </a:r>
          </a:p>
          <a:p>
            <a:pPr lvl="1">
              <a:lnSpc>
                <a:spcPct val="110000"/>
              </a:lnSpc>
            </a:pPr>
            <a:r>
              <a:rPr lang="en-GB" dirty="0">
                <a:solidFill>
                  <a:srgbClr val="482D78"/>
                </a:solidFill>
              </a:rPr>
              <a:t>Review Your Policy and Practice Against the Framework</a:t>
            </a:r>
          </a:p>
          <a:p>
            <a:pPr lvl="1">
              <a:lnSpc>
                <a:spcPct val="110000"/>
              </a:lnSpc>
            </a:pPr>
            <a:r>
              <a:rPr lang="en-GB" dirty="0">
                <a:solidFill>
                  <a:srgbClr val="482D78"/>
                </a:solidFill>
              </a:rPr>
              <a:t>Develop an Improvement Plan</a:t>
            </a:r>
          </a:p>
        </p:txBody>
      </p:sp>
      <p:grpSp>
        <p:nvGrpSpPr>
          <p:cNvPr id="6" name="Graphic 4">
            <a:extLst>
              <a:ext uri="{FF2B5EF4-FFF2-40B4-BE49-F238E27FC236}">
                <a16:creationId xmlns:a16="http://schemas.microsoft.com/office/drawing/2014/main" id="{0F26ADD7-F6B5-D456-1013-ACFB37943C37}"/>
              </a:ext>
              <a:ext uri="{C183D7F6-B498-43B3-948B-1728B52AA6E4}">
                <adec:decorative xmlns:adec="http://schemas.microsoft.com/office/drawing/2017/decorative" val="1"/>
              </a:ext>
            </a:extLst>
          </p:cNvPr>
          <p:cNvGrpSpPr/>
          <p:nvPr/>
        </p:nvGrpSpPr>
        <p:grpSpPr>
          <a:xfrm>
            <a:off x="8466493" y="1980805"/>
            <a:ext cx="2887307" cy="3547554"/>
            <a:chOff x="7457308" y="2031605"/>
            <a:chExt cx="2887307" cy="3547554"/>
          </a:xfrm>
          <a:solidFill>
            <a:srgbClr val="000000"/>
          </a:solidFill>
        </p:grpSpPr>
        <p:sp>
          <p:nvSpPr>
            <p:cNvPr id="7" name="Freeform: Shape 6">
              <a:extLst>
                <a:ext uri="{FF2B5EF4-FFF2-40B4-BE49-F238E27FC236}">
                  <a16:creationId xmlns:a16="http://schemas.microsoft.com/office/drawing/2014/main" id="{950FD5D6-DCBD-29E8-9C67-0DA66095C6C9}"/>
                </a:ext>
              </a:extLst>
            </p:cNvPr>
            <p:cNvSpPr/>
            <p:nvPr/>
          </p:nvSpPr>
          <p:spPr>
            <a:xfrm>
              <a:off x="7779424" y="4863925"/>
              <a:ext cx="627461" cy="650196"/>
            </a:xfrm>
            <a:custGeom>
              <a:avLst/>
              <a:gdLst>
                <a:gd name="csX0" fmla="*/ 0 w 627461"/>
                <a:gd name="csY0" fmla="*/ 139829 h 650196"/>
                <a:gd name="csX1" fmla="*/ 51560 w 627461"/>
                <a:gd name="csY1" fmla="*/ 428563 h 650196"/>
                <a:gd name="csX2" fmla="*/ 69296 w 627461"/>
                <a:gd name="csY2" fmla="*/ 492084 h 650196"/>
                <a:gd name="csX3" fmla="*/ 391853 w 627461"/>
                <a:gd name="csY3" fmla="*/ 638101 h 650196"/>
                <a:gd name="csX4" fmla="*/ 455374 w 627461"/>
                <a:gd name="csY4" fmla="*/ 619952 h 650196"/>
                <a:gd name="csX5" fmla="*/ 620364 w 627461"/>
                <a:gd name="csY5" fmla="*/ 341118 h 650196"/>
                <a:gd name="csX6" fmla="*/ 602628 w 627461"/>
                <a:gd name="csY6" fmla="*/ 277596 h 650196"/>
                <a:gd name="csX7" fmla="*/ 496622 w 627461"/>
                <a:gd name="csY7" fmla="*/ 0 h 650196"/>
                <a:gd name="csX8" fmla="*/ 1650 w 627461"/>
                <a:gd name="csY8" fmla="*/ 138180 h 6501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27461" h="650196">
                  <a:moveTo>
                    <a:pt x="0" y="139829"/>
                  </a:moveTo>
                  <a:cubicBezTo>
                    <a:pt x="9355" y="237310"/>
                    <a:pt x="26601" y="333871"/>
                    <a:pt x="51560" y="428563"/>
                  </a:cubicBezTo>
                  <a:lnTo>
                    <a:pt x="69296" y="492084"/>
                  </a:lnTo>
                  <a:cubicBezTo>
                    <a:pt x="105182" y="635626"/>
                    <a:pt x="271409" y="672749"/>
                    <a:pt x="391853" y="638101"/>
                  </a:cubicBezTo>
                  <a:lnTo>
                    <a:pt x="455374" y="619952"/>
                  </a:lnTo>
                  <a:cubicBezTo>
                    <a:pt x="577698" y="588204"/>
                    <a:pt x="651416" y="463623"/>
                    <a:pt x="620364" y="341118"/>
                  </a:cubicBezTo>
                  <a:lnTo>
                    <a:pt x="602628" y="277596"/>
                  </a:lnTo>
                  <a:cubicBezTo>
                    <a:pt x="576935" y="181663"/>
                    <a:pt x="541412" y="88641"/>
                    <a:pt x="496622" y="0"/>
                  </a:cubicBezTo>
                  <a:lnTo>
                    <a:pt x="1650" y="138180"/>
                  </a:lnTo>
                  <a:close/>
                </a:path>
              </a:pathLst>
            </a:custGeom>
            <a:solidFill>
              <a:srgbClr val="ED6A5A"/>
            </a:solidFill>
            <a:ln w="41176" cap="flat">
              <a:noFill/>
              <a:prstDash val="solid"/>
              <a:miter/>
            </a:ln>
          </p:spPr>
          <p:txBody>
            <a:bodyPr/>
            <a:lstStyle/>
            <a:p>
              <a:endParaRPr lang="en-GB" dirty="0"/>
            </a:p>
          </p:txBody>
        </p:sp>
        <p:sp>
          <p:nvSpPr>
            <p:cNvPr id="8" name="Freeform: Shape 7">
              <a:extLst>
                <a:ext uri="{FF2B5EF4-FFF2-40B4-BE49-F238E27FC236}">
                  <a16:creationId xmlns:a16="http://schemas.microsoft.com/office/drawing/2014/main" id="{1C025AF6-51D0-E759-94DE-BE532E51CA5D}"/>
                </a:ext>
              </a:extLst>
            </p:cNvPr>
            <p:cNvSpPr/>
            <p:nvPr/>
          </p:nvSpPr>
          <p:spPr>
            <a:xfrm>
              <a:off x="7457308" y="3387012"/>
              <a:ext cx="826885" cy="1436490"/>
            </a:xfrm>
            <a:custGeom>
              <a:avLst/>
              <a:gdLst>
                <a:gd name="csX0" fmla="*/ 249933 w 826885"/>
                <a:gd name="csY0" fmla="*/ 1436490 h 1436490"/>
                <a:gd name="csX1" fmla="*/ 761816 w 826885"/>
                <a:gd name="csY1" fmla="*/ 1298723 h 1436490"/>
                <a:gd name="csX2" fmla="*/ 657872 w 826885"/>
                <a:gd name="csY2" fmla="*/ 135128 h 1436490"/>
                <a:gd name="csX3" fmla="*/ 657872 w 826885"/>
                <a:gd name="csY3" fmla="*/ 135128 h 1436490"/>
                <a:gd name="csX4" fmla="*/ 322116 w 826885"/>
                <a:gd name="csY4" fmla="*/ 8085 h 1436490"/>
                <a:gd name="csX5" fmla="*/ 19771 w 826885"/>
                <a:gd name="csY5" fmla="*/ 311667 h 1436490"/>
                <a:gd name="csX6" fmla="*/ 249933 w 826885"/>
                <a:gd name="csY6" fmla="*/ 1436490 h 143649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6885" h="1436490">
                  <a:moveTo>
                    <a:pt x="249933" y="1436490"/>
                  </a:moveTo>
                  <a:lnTo>
                    <a:pt x="761816" y="1298723"/>
                  </a:lnTo>
                  <a:cubicBezTo>
                    <a:pt x="649623" y="875523"/>
                    <a:pt x="1033226" y="597513"/>
                    <a:pt x="657872" y="135128"/>
                  </a:cubicBezTo>
                  <a:lnTo>
                    <a:pt x="657872" y="135128"/>
                  </a:lnTo>
                  <a:cubicBezTo>
                    <a:pt x="581609" y="29212"/>
                    <a:pt x="449390" y="-20817"/>
                    <a:pt x="322116" y="8085"/>
                  </a:cubicBezTo>
                  <a:cubicBezTo>
                    <a:pt x="168209" y="36942"/>
                    <a:pt x="47997" y="157645"/>
                    <a:pt x="19771" y="311667"/>
                  </a:cubicBezTo>
                  <a:cubicBezTo>
                    <a:pt x="-37976" y="641648"/>
                    <a:pt x="28433" y="1054125"/>
                    <a:pt x="249933" y="1436490"/>
                  </a:cubicBezTo>
                  <a:close/>
                </a:path>
              </a:pathLst>
            </a:custGeom>
            <a:solidFill>
              <a:srgbClr val="ED6A5A"/>
            </a:solidFill>
            <a:ln w="41176" cap="flat">
              <a:noFill/>
              <a:prstDash val="solid"/>
              <a:miter/>
            </a:ln>
          </p:spPr>
          <p:txBody>
            <a:bodyPr/>
            <a:lstStyle/>
            <a:p>
              <a:endParaRPr lang="en-GB" dirty="0"/>
            </a:p>
          </p:txBody>
        </p:sp>
        <p:sp>
          <p:nvSpPr>
            <p:cNvPr id="9" name="Freeform: Shape 8">
              <a:extLst>
                <a:ext uri="{FF2B5EF4-FFF2-40B4-BE49-F238E27FC236}">
                  <a16:creationId xmlns:a16="http://schemas.microsoft.com/office/drawing/2014/main" id="{7617FFA6-A6F1-C247-4CE5-062418EFD21E}"/>
                </a:ext>
              </a:extLst>
            </p:cNvPr>
            <p:cNvSpPr/>
            <p:nvPr/>
          </p:nvSpPr>
          <p:spPr>
            <a:xfrm>
              <a:off x="9113041" y="3450369"/>
              <a:ext cx="684216" cy="697122"/>
            </a:xfrm>
            <a:custGeom>
              <a:avLst/>
              <a:gdLst>
                <a:gd name="csX0" fmla="*/ 684217 w 684216"/>
                <a:gd name="csY0" fmla="*/ 231399 h 697122"/>
                <a:gd name="csX1" fmla="*/ 577798 w 684216"/>
                <a:gd name="csY1" fmla="*/ 515183 h 697122"/>
                <a:gd name="csX2" fmla="*/ 548100 w 684216"/>
                <a:gd name="csY2" fmla="*/ 575817 h 697122"/>
                <a:gd name="csX3" fmla="*/ 195432 w 684216"/>
                <a:gd name="csY3" fmla="*/ 662850 h 697122"/>
                <a:gd name="csX4" fmla="*/ 134798 w 684216"/>
                <a:gd name="csY4" fmla="*/ 633151 h 697122"/>
                <a:gd name="csX5" fmla="*/ 21367 w 684216"/>
                <a:gd name="csY5" fmla="*/ 321319 h 697122"/>
                <a:gd name="csX6" fmla="*/ 51478 w 684216"/>
                <a:gd name="csY6" fmla="*/ 260685 h 697122"/>
                <a:gd name="csX7" fmla="*/ 209869 w 684216"/>
                <a:gd name="csY7" fmla="*/ 0 h 697122"/>
                <a:gd name="csX8" fmla="*/ 684217 w 684216"/>
                <a:gd name="csY8" fmla="*/ 231399 h 697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84216" h="697122">
                  <a:moveTo>
                    <a:pt x="684217" y="231399"/>
                  </a:moveTo>
                  <a:cubicBezTo>
                    <a:pt x="656366" y="328682"/>
                    <a:pt x="620782" y="423576"/>
                    <a:pt x="577798" y="515183"/>
                  </a:cubicBezTo>
                  <a:lnTo>
                    <a:pt x="548100" y="575817"/>
                  </a:lnTo>
                  <a:cubicBezTo>
                    <a:pt x="485403" y="713997"/>
                    <a:pt x="310513" y="720596"/>
                    <a:pt x="195432" y="662850"/>
                  </a:cubicBezTo>
                  <a:lnTo>
                    <a:pt x="134798" y="633151"/>
                  </a:lnTo>
                  <a:cubicBezTo>
                    <a:pt x="18290" y="577521"/>
                    <a:pt x="-32168" y="438805"/>
                    <a:pt x="21367" y="321319"/>
                  </a:cubicBezTo>
                  <a:lnTo>
                    <a:pt x="51478" y="260685"/>
                  </a:lnTo>
                  <a:cubicBezTo>
                    <a:pt x="95213" y="168596"/>
                    <a:pt x="148286" y="81245"/>
                    <a:pt x="209869" y="0"/>
                  </a:cubicBezTo>
                  <a:lnTo>
                    <a:pt x="684217" y="231399"/>
                  </a:lnTo>
                  <a:close/>
                </a:path>
              </a:pathLst>
            </a:custGeom>
            <a:solidFill>
              <a:srgbClr val="9D1F63"/>
            </a:solidFill>
            <a:ln w="41176" cap="flat">
              <a:noFill/>
              <a:prstDash val="solid"/>
              <a:miter/>
            </a:ln>
          </p:spPr>
          <p:txBody>
            <a:bodyPr/>
            <a:lstStyle/>
            <a:p>
              <a:endParaRPr lang="en-GB" dirty="0"/>
            </a:p>
          </p:txBody>
        </p:sp>
        <p:sp>
          <p:nvSpPr>
            <p:cNvPr id="10" name="Freeform: Shape 9">
              <a:extLst>
                <a:ext uri="{FF2B5EF4-FFF2-40B4-BE49-F238E27FC236}">
                  <a16:creationId xmlns:a16="http://schemas.microsoft.com/office/drawing/2014/main" id="{D0752FD7-14F8-81EE-1D2E-51C8149ABDFA}"/>
                </a:ext>
              </a:extLst>
            </p:cNvPr>
            <p:cNvSpPr/>
            <p:nvPr/>
          </p:nvSpPr>
          <p:spPr>
            <a:xfrm>
              <a:off x="9437166" y="2031605"/>
              <a:ext cx="907449" cy="1443925"/>
            </a:xfrm>
            <a:custGeom>
              <a:avLst/>
              <a:gdLst>
                <a:gd name="csX0" fmla="*/ 477648 w 907449"/>
                <a:gd name="csY0" fmla="*/ 1443925 h 1443925"/>
                <a:gd name="csX1" fmla="*/ 0 w 907449"/>
                <a:gd name="csY1" fmla="*/ 1216238 h 1443925"/>
                <a:gd name="csX2" fmla="*/ 312657 w 907449"/>
                <a:gd name="csY2" fmla="*/ 90178 h 1443925"/>
                <a:gd name="csX3" fmla="*/ 312657 w 907449"/>
                <a:gd name="csY3" fmla="*/ 90178 h 1443925"/>
                <a:gd name="csX4" fmla="*/ 665737 w 907449"/>
                <a:gd name="csY4" fmla="*/ 26657 h 1443925"/>
                <a:gd name="csX5" fmla="*/ 907448 w 907449"/>
                <a:gd name="csY5" fmla="*/ 379736 h 1443925"/>
                <a:gd name="csX6" fmla="*/ 477648 w 907449"/>
                <a:gd name="csY6" fmla="*/ 1443925 h 144392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07449" h="1443925">
                  <a:moveTo>
                    <a:pt x="477648" y="1443925"/>
                  </a:moveTo>
                  <a:lnTo>
                    <a:pt x="0" y="1216238"/>
                  </a:lnTo>
                  <a:cubicBezTo>
                    <a:pt x="185614" y="823561"/>
                    <a:pt x="-140242" y="477493"/>
                    <a:pt x="312657" y="90178"/>
                  </a:cubicBezTo>
                  <a:lnTo>
                    <a:pt x="312657" y="90178"/>
                  </a:lnTo>
                  <a:cubicBezTo>
                    <a:pt x="406846" y="-116"/>
                    <a:pt x="545983" y="-25148"/>
                    <a:pt x="665737" y="26657"/>
                  </a:cubicBezTo>
                  <a:cubicBezTo>
                    <a:pt x="811683" y="82895"/>
                    <a:pt x="907823" y="223329"/>
                    <a:pt x="907448" y="379736"/>
                  </a:cubicBezTo>
                  <a:cubicBezTo>
                    <a:pt x="904561" y="714667"/>
                    <a:pt x="764731" y="1106932"/>
                    <a:pt x="477648" y="1443925"/>
                  </a:cubicBezTo>
                  <a:close/>
                </a:path>
              </a:pathLst>
            </a:custGeom>
            <a:solidFill>
              <a:srgbClr val="9D1F63"/>
            </a:solidFill>
            <a:ln w="41176" cap="flat">
              <a:noFill/>
              <a:prstDash val="solid"/>
              <a:miter/>
            </a:ln>
          </p:spPr>
          <p:txBody>
            <a:bodyPr/>
            <a:lstStyle/>
            <a:p>
              <a:endParaRPr lang="en-GB" dirty="0"/>
            </a:p>
          </p:txBody>
        </p:sp>
        <p:sp>
          <p:nvSpPr>
            <p:cNvPr id="11" name="Freeform: Shape 10">
              <a:extLst>
                <a:ext uri="{FF2B5EF4-FFF2-40B4-BE49-F238E27FC236}">
                  <a16:creationId xmlns:a16="http://schemas.microsoft.com/office/drawing/2014/main" id="{8CB333B2-5141-EEEE-18F9-DFC5F29BDB88}"/>
                </a:ext>
              </a:extLst>
            </p:cNvPr>
            <p:cNvSpPr/>
            <p:nvPr/>
          </p:nvSpPr>
          <p:spPr>
            <a:xfrm>
              <a:off x="8993754" y="5194319"/>
              <a:ext cx="398864" cy="357204"/>
            </a:xfrm>
            <a:custGeom>
              <a:avLst/>
              <a:gdLst>
                <a:gd name="csX0" fmla="*/ 0 w 398864"/>
                <a:gd name="csY0" fmla="*/ 116731 h 357204"/>
                <a:gd name="csX1" fmla="*/ 58159 w 398864"/>
                <a:gd name="csY1" fmla="*/ 357205 h 357204"/>
                <a:gd name="csX2" fmla="*/ 398865 w 398864"/>
                <a:gd name="csY2" fmla="*/ 201289 h 357204"/>
                <a:gd name="csX3" fmla="*/ 255323 w 398864"/>
                <a:gd name="csY3" fmla="*/ 0 h 357204"/>
                <a:gd name="csX4" fmla="*/ 0 w 398864"/>
                <a:gd name="csY4" fmla="*/ 116731 h 357204"/>
              </a:gdLst>
              <a:ahLst/>
              <a:cxnLst>
                <a:cxn ang="0">
                  <a:pos x="csX0" y="csY0"/>
                </a:cxn>
                <a:cxn ang="0">
                  <a:pos x="csX1" y="csY1"/>
                </a:cxn>
                <a:cxn ang="0">
                  <a:pos x="csX2" y="csY2"/>
                </a:cxn>
                <a:cxn ang="0">
                  <a:pos x="csX3" y="csY3"/>
                </a:cxn>
                <a:cxn ang="0">
                  <a:pos x="csX4" y="csY4"/>
                </a:cxn>
              </a:cxnLst>
              <a:rect l="l" t="t" r="r" b="b"/>
              <a:pathLst>
                <a:path w="398864" h="357204">
                  <a:moveTo>
                    <a:pt x="0" y="116731"/>
                  </a:moveTo>
                  <a:lnTo>
                    <a:pt x="58159" y="357205"/>
                  </a:lnTo>
                  <a:cubicBezTo>
                    <a:pt x="180731" y="327717"/>
                    <a:pt x="296426" y="274771"/>
                    <a:pt x="398865" y="201289"/>
                  </a:cubicBezTo>
                  <a:lnTo>
                    <a:pt x="255323" y="0"/>
                  </a:lnTo>
                  <a:cubicBezTo>
                    <a:pt x="178413" y="54793"/>
                    <a:pt x="91755" y="94412"/>
                    <a:pt x="0" y="116731"/>
                  </a:cubicBezTo>
                  <a:close/>
                </a:path>
              </a:pathLst>
            </a:custGeom>
            <a:solidFill>
              <a:srgbClr val="714F9F"/>
            </a:solidFill>
            <a:ln w="41176" cap="flat">
              <a:noFill/>
              <a:prstDash val="solid"/>
              <a:miter/>
            </a:ln>
          </p:spPr>
          <p:txBody>
            <a:bodyPr/>
            <a:lstStyle/>
            <a:p>
              <a:endParaRPr lang="en-GB" dirty="0"/>
            </a:p>
          </p:txBody>
        </p:sp>
        <p:sp>
          <p:nvSpPr>
            <p:cNvPr id="12" name="Freeform: Shape 11">
              <a:extLst>
                <a:ext uri="{FF2B5EF4-FFF2-40B4-BE49-F238E27FC236}">
                  <a16:creationId xmlns:a16="http://schemas.microsoft.com/office/drawing/2014/main" id="{D8FD5FE5-AE4D-8496-5D2E-3E17426254FC}"/>
                </a:ext>
              </a:extLst>
            </p:cNvPr>
            <p:cNvSpPr/>
            <p:nvPr/>
          </p:nvSpPr>
          <p:spPr>
            <a:xfrm>
              <a:off x="9354671" y="4865163"/>
              <a:ext cx="381953" cy="407113"/>
            </a:xfrm>
            <a:custGeom>
              <a:avLst/>
              <a:gdLst>
                <a:gd name="csX0" fmla="*/ 0 w 381953"/>
                <a:gd name="csY0" fmla="*/ 236349 h 407113"/>
                <a:gd name="csX1" fmla="*/ 179015 w 381953"/>
                <a:gd name="csY1" fmla="*/ 407114 h 407113"/>
                <a:gd name="csX2" fmla="*/ 381953 w 381953"/>
                <a:gd name="csY2" fmla="*/ 91982 h 407113"/>
                <a:gd name="csX3" fmla="*/ 152204 w 381953"/>
                <a:gd name="csY3" fmla="*/ 0 h 407113"/>
                <a:gd name="csX4" fmla="*/ 0 w 381953"/>
                <a:gd name="csY4" fmla="*/ 236349 h 407113"/>
              </a:gdLst>
              <a:ahLst/>
              <a:cxnLst>
                <a:cxn ang="0">
                  <a:pos x="csX0" y="csY0"/>
                </a:cxn>
                <a:cxn ang="0">
                  <a:pos x="csX1" y="csY1"/>
                </a:cxn>
                <a:cxn ang="0">
                  <a:pos x="csX2" y="csY2"/>
                </a:cxn>
                <a:cxn ang="0">
                  <a:pos x="csX3" y="csY3"/>
                </a:cxn>
                <a:cxn ang="0">
                  <a:pos x="csX4" y="csY4"/>
                </a:cxn>
              </a:cxnLst>
              <a:rect l="l" t="t" r="r" b="b"/>
              <a:pathLst>
                <a:path w="381953" h="407113">
                  <a:moveTo>
                    <a:pt x="0" y="236349"/>
                  </a:moveTo>
                  <a:lnTo>
                    <a:pt x="179015" y="407114"/>
                  </a:lnTo>
                  <a:cubicBezTo>
                    <a:pt x="266064" y="315916"/>
                    <a:pt x="334939" y="208965"/>
                    <a:pt x="381953" y="91982"/>
                  </a:cubicBezTo>
                  <a:lnTo>
                    <a:pt x="152204" y="0"/>
                  </a:lnTo>
                  <a:cubicBezTo>
                    <a:pt x="116883" y="87705"/>
                    <a:pt x="65237" y="167907"/>
                    <a:pt x="0" y="236349"/>
                  </a:cubicBezTo>
                  <a:close/>
                </a:path>
              </a:pathLst>
            </a:custGeom>
            <a:solidFill>
              <a:srgbClr val="482D78"/>
            </a:solidFill>
            <a:ln w="41176" cap="flat">
              <a:noFill/>
              <a:prstDash val="solid"/>
              <a:miter/>
            </a:ln>
          </p:spPr>
          <p:txBody>
            <a:bodyPr/>
            <a:lstStyle/>
            <a:p>
              <a:endParaRPr lang="en-GB" dirty="0"/>
            </a:p>
          </p:txBody>
        </p:sp>
        <p:sp>
          <p:nvSpPr>
            <p:cNvPr id="13" name="Freeform: Shape 12">
              <a:extLst>
                <a:ext uri="{FF2B5EF4-FFF2-40B4-BE49-F238E27FC236}">
                  <a16:creationId xmlns:a16="http://schemas.microsoft.com/office/drawing/2014/main" id="{8707B556-8A92-7D20-A461-08590B0458C7}"/>
                </a:ext>
              </a:extLst>
            </p:cNvPr>
            <p:cNvSpPr/>
            <p:nvPr/>
          </p:nvSpPr>
          <p:spPr>
            <a:xfrm>
              <a:off x="8493008" y="5290426"/>
              <a:ext cx="372466" cy="288733"/>
            </a:xfrm>
            <a:custGeom>
              <a:avLst/>
              <a:gdLst>
                <a:gd name="csX0" fmla="*/ 82495 w 372466"/>
                <a:gd name="csY0" fmla="*/ 0 h 288733"/>
                <a:gd name="csX1" fmla="*/ 0 w 372466"/>
                <a:gd name="csY1" fmla="*/ 233874 h 288733"/>
                <a:gd name="csX2" fmla="*/ 325444 w 372466"/>
                <a:gd name="csY2" fmla="*/ 288733 h 288733"/>
                <a:gd name="csX3" fmla="*/ 372466 w 372466"/>
                <a:gd name="csY3" fmla="*/ 288733 h 288733"/>
                <a:gd name="csX4" fmla="*/ 360917 w 372466"/>
                <a:gd name="csY4" fmla="*/ 41248 h 288733"/>
                <a:gd name="csX5" fmla="*/ 82495 w 372466"/>
                <a:gd name="csY5" fmla="*/ 0 h 288733"/>
              </a:gdLst>
              <a:ahLst/>
              <a:cxnLst>
                <a:cxn ang="0">
                  <a:pos x="csX0" y="csY0"/>
                </a:cxn>
                <a:cxn ang="0">
                  <a:pos x="csX1" y="csY1"/>
                </a:cxn>
                <a:cxn ang="0">
                  <a:pos x="csX2" y="csY2"/>
                </a:cxn>
                <a:cxn ang="0">
                  <a:pos x="csX3" y="csY3"/>
                </a:cxn>
                <a:cxn ang="0">
                  <a:pos x="csX4" y="csY4"/>
                </a:cxn>
                <a:cxn ang="0">
                  <a:pos x="csX5" y="csY5"/>
                </a:cxn>
              </a:cxnLst>
              <a:rect l="l" t="t" r="r" b="b"/>
              <a:pathLst>
                <a:path w="372466" h="288733">
                  <a:moveTo>
                    <a:pt x="82495" y="0"/>
                  </a:moveTo>
                  <a:lnTo>
                    <a:pt x="0" y="233874"/>
                  </a:lnTo>
                  <a:cubicBezTo>
                    <a:pt x="104645" y="270242"/>
                    <a:pt x="214657" y="288787"/>
                    <a:pt x="325444" y="288733"/>
                  </a:cubicBezTo>
                  <a:cubicBezTo>
                    <a:pt x="341118" y="288733"/>
                    <a:pt x="356792" y="288733"/>
                    <a:pt x="372466" y="288733"/>
                  </a:cubicBezTo>
                  <a:lnTo>
                    <a:pt x="360917" y="41248"/>
                  </a:lnTo>
                  <a:cubicBezTo>
                    <a:pt x="266336" y="45224"/>
                    <a:pt x="171858" y="31229"/>
                    <a:pt x="82495" y="0"/>
                  </a:cubicBezTo>
                  <a:close/>
                </a:path>
              </a:pathLst>
            </a:custGeom>
            <a:solidFill>
              <a:srgbClr val="42699B"/>
            </a:solidFill>
            <a:ln w="41176" cap="flat">
              <a:noFill/>
              <a:prstDash val="solid"/>
              <a:miter/>
            </a:ln>
          </p:spPr>
          <p:txBody>
            <a:bodyPr/>
            <a:lstStyle/>
            <a:p>
              <a:endParaRPr lang="en-GB" dirty="0"/>
            </a:p>
          </p:txBody>
        </p:sp>
        <p:sp>
          <p:nvSpPr>
            <p:cNvPr id="14" name="Freeform: Shape 13">
              <a:extLst>
                <a:ext uri="{FF2B5EF4-FFF2-40B4-BE49-F238E27FC236}">
                  <a16:creationId xmlns:a16="http://schemas.microsoft.com/office/drawing/2014/main" id="{3CDD7B84-032F-CD58-3ECB-28F9AC053426}"/>
                </a:ext>
              </a:extLst>
            </p:cNvPr>
            <p:cNvSpPr/>
            <p:nvPr/>
          </p:nvSpPr>
          <p:spPr>
            <a:xfrm>
              <a:off x="9230928" y="4176740"/>
              <a:ext cx="907447" cy="599740"/>
            </a:xfrm>
            <a:custGeom>
              <a:avLst/>
              <a:gdLst>
                <a:gd name="csX0" fmla="*/ 907448 w 907447"/>
                <a:gd name="csY0" fmla="*/ 453724 h 599740"/>
                <a:gd name="csX1" fmla="*/ 453724 w 907447"/>
                <a:gd name="csY1" fmla="*/ 0 h 599740"/>
                <a:gd name="csX2" fmla="*/ 0 w 907447"/>
                <a:gd name="csY2" fmla="*/ 453724 h 599740"/>
                <a:gd name="csX3" fmla="*/ 329981 w 907447"/>
                <a:gd name="csY3" fmla="*/ 453724 h 599740"/>
                <a:gd name="csX4" fmla="*/ 318844 w 907447"/>
                <a:gd name="csY4" fmla="*/ 553131 h 599740"/>
                <a:gd name="csX5" fmla="*/ 561793 w 907447"/>
                <a:gd name="csY5" fmla="*/ 599741 h 599740"/>
                <a:gd name="csX6" fmla="*/ 577467 w 907447"/>
                <a:gd name="csY6" fmla="*/ 453724 h 5997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07447" h="599740">
                  <a:moveTo>
                    <a:pt x="907448" y="453724"/>
                  </a:moveTo>
                  <a:lnTo>
                    <a:pt x="453724" y="0"/>
                  </a:lnTo>
                  <a:lnTo>
                    <a:pt x="0" y="453724"/>
                  </a:lnTo>
                  <a:lnTo>
                    <a:pt x="329981" y="453724"/>
                  </a:lnTo>
                  <a:cubicBezTo>
                    <a:pt x="328558" y="487077"/>
                    <a:pt x="324838" y="520289"/>
                    <a:pt x="318844" y="553131"/>
                  </a:cubicBezTo>
                  <a:lnTo>
                    <a:pt x="561793" y="599741"/>
                  </a:lnTo>
                  <a:cubicBezTo>
                    <a:pt x="570541" y="551510"/>
                    <a:pt x="575780" y="502710"/>
                    <a:pt x="577467" y="453724"/>
                  </a:cubicBezTo>
                  <a:close/>
                </a:path>
              </a:pathLst>
            </a:custGeom>
            <a:solidFill>
              <a:srgbClr val="24878A"/>
            </a:solidFill>
            <a:ln w="41176" cap="flat">
              <a:noFill/>
              <a:prstDash val="solid"/>
              <a:miter/>
            </a:ln>
          </p:spPr>
          <p:txBody>
            <a:bodyPr/>
            <a:lstStyle/>
            <a:p>
              <a:endParaRPr lang="en-GB" dirty="0"/>
            </a:p>
          </p:txBody>
        </p:sp>
      </p:grpSp>
    </p:spTree>
    <p:extLst>
      <p:ext uri="{BB962C8B-B14F-4D97-AF65-F5344CB8AC3E}">
        <p14:creationId xmlns:p14="http://schemas.microsoft.com/office/powerpoint/2010/main" val="633139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B514-0630-E353-CFA8-7DDC3F156E1F}"/>
              </a:ext>
            </a:extLst>
          </p:cNvPr>
          <p:cNvSpPr>
            <a:spLocks noGrp="1"/>
          </p:cNvSpPr>
          <p:nvPr>
            <p:ph type="title"/>
          </p:nvPr>
        </p:nvSpPr>
        <p:spPr/>
        <p:txBody>
          <a:bodyPr/>
          <a:lstStyle/>
          <a:p>
            <a:r>
              <a:rPr lang="en-GB" b="1" dirty="0">
                <a:solidFill>
                  <a:srgbClr val="482D78"/>
                </a:solidFill>
                <a:latin typeface="+mn-lt"/>
              </a:rPr>
              <a:t>Thank You</a:t>
            </a:r>
          </a:p>
        </p:txBody>
      </p:sp>
      <p:sp>
        <p:nvSpPr>
          <p:cNvPr id="3" name="Content Placeholder 2">
            <a:extLst>
              <a:ext uri="{FF2B5EF4-FFF2-40B4-BE49-F238E27FC236}">
                <a16:creationId xmlns:a16="http://schemas.microsoft.com/office/drawing/2014/main" id="{1504A3FF-6503-2F8C-44B8-27390694DC69}"/>
              </a:ext>
            </a:extLst>
          </p:cNvPr>
          <p:cNvSpPr>
            <a:spLocks noGrp="1"/>
          </p:cNvSpPr>
          <p:nvPr>
            <p:ph idx="1"/>
          </p:nvPr>
        </p:nvSpPr>
        <p:spPr>
          <a:xfrm>
            <a:off x="789915" y="1978025"/>
            <a:ext cx="6025308" cy="4351338"/>
          </a:xfrm>
        </p:spPr>
        <p:txBody>
          <a:bodyPr>
            <a:normAutofit fontScale="92500"/>
          </a:bodyPr>
          <a:lstStyle/>
          <a:p>
            <a:pPr marL="0" indent="0">
              <a:buNone/>
            </a:pPr>
            <a:r>
              <a:rPr lang="en-GB" b="1" dirty="0"/>
              <a:t>Visit the Framework: </a:t>
            </a:r>
          </a:p>
          <a:p>
            <a:pPr marL="0" indent="0">
              <a:buNone/>
            </a:pPr>
            <a:r>
              <a:rPr lang="en-GB" sz="4000" dirty="0">
                <a:solidFill>
                  <a:srgbClr val="482D78"/>
                </a:solidFill>
              </a:rPr>
              <a:t>wide.employersforchange.ie</a:t>
            </a:r>
          </a:p>
          <a:p>
            <a:pPr marL="0" indent="0">
              <a:buNone/>
            </a:pPr>
            <a:endParaRPr lang="en-GB" dirty="0"/>
          </a:p>
          <a:p>
            <a:pPr marL="0" indent="0">
              <a:buNone/>
            </a:pPr>
            <a:r>
              <a:rPr lang="en-GB" b="1" dirty="0"/>
              <a:t>Contact Us:</a:t>
            </a:r>
          </a:p>
          <a:p>
            <a:pPr marL="0" indent="0">
              <a:buNone/>
            </a:pPr>
            <a:r>
              <a:rPr lang="en-GB" dirty="0"/>
              <a:t>Training and inclusive workplace support: </a:t>
            </a:r>
            <a:r>
              <a:rPr lang="en-GB" dirty="0">
                <a:hlinkClick r:id="rId3"/>
              </a:rPr>
              <a:t>info@employersforchange.ie</a:t>
            </a:r>
            <a:endParaRPr lang="en-GB" b="1" dirty="0"/>
          </a:p>
          <a:p>
            <a:pPr marL="0" indent="0">
              <a:buNone/>
            </a:pPr>
            <a:endParaRPr lang="en-GB" b="1" dirty="0"/>
          </a:p>
          <a:p>
            <a:pPr marL="0" indent="0">
              <a:buNone/>
            </a:pPr>
            <a:r>
              <a:rPr lang="en-GB" dirty="0"/>
              <a:t>Support with using the WIDE Framework in your org: </a:t>
            </a:r>
            <a:r>
              <a:rPr lang="en-GB" dirty="0">
                <a:hlinkClick r:id="rId4"/>
              </a:rPr>
              <a:t>wide@ahead.ie</a:t>
            </a:r>
            <a:r>
              <a:rPr lang="en-GB" dirty="0"/>
              <a:t> </a:t>
            </a:r>
          </a:p>
        </p:txBody>
      </p:sp>
      <p:pic>
        <p:nvPicPr>
          <p:cNvPr id="5" name="Picture 4">
            <a:extLst>
              <a:ext uri="{FF2B5EF4-FFF2-40B4-BE49-F238E27FC236}">
                <a16:creationId xmlns:a16="http://schemas.microsoft.com/office/drawing/2014/main" id="{B75ED9F0-1E30-15C2-3AFD-327393F042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97760" y="1858169"/>
            <a:ext cx="4286250" cy="4286250"/>
          </a:xfrm>
          <a:prstGeom prst="rect">
            <a:avLst/>
          </a:prstGeom>
        </p:spPr>
      </p:pic>
      <p:sp>
        <p:nvSpPr>
          <p:cNvPr id="6" name="Isosceles Triangle 5">
            <a:extLst>
              <a:ext uri="{FF2B5EF4-FFF2-40B4-BE49-F238E27FC236}">
                <a16:creationId xmlns:a16="http://schemas.microsoft.com/office/drawing/2014/main" id="{32406EE1-8678-F7E3-5BDA-C6CF3956C9F8}"/>
              </a:ext>
              <a:ext uri="{C183D7F6-B498-43B3-948B-1728B52AA6E4}">
                <adec:decorative xmlns:adec="http://schemas.microsoft.com/office/drawing/2017/decorative" val="1"/>
              </a:ext>
            </a:extLst>
          </p:cNvPr>
          <p:cNvSpPr/>
          <p:nvPr/>
        </p:nvSpPr>
        <p:spPr>
          <a:xfrm rot="5400000">
            <a:off x="7051120" y="2397589"/>
            <a:ext cx="559028" cy="528809"/>
          </a:xfrm>
          <a:prstGeom prst="triangle">
            <a:avLst/>
          </a:prstGeom>
          <a:solidFill>
            <a:srgbClr val="482D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3597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C757-FE2F-415D-EECC-D359525CA4CF}"/>
              </a:ext>
            </a:extLst>
          </p:cNvPr>
          <p:cNvSpPr>
            <a:spLocks noGrp="1"/>
          </p:cNvSpPr>
          <p:nvPr>
            <p:ph type="title"/>
          </p:nvPr>
        </p:nvSpPr>
        <p:spPr>
          <a:xfrm>
            <a:off x="838200" y="147412"/>
            <a:ext cx="10515600" cy="723446"/>
          </a:xfrm>
        </p:spPr>
        <p:txBody>
          <a:bodyPr/>
          <a:lstStyle/>
          <a:p>
            <a:r>
              <a:rPr lang="en-GB" dirty="0"/>
              <a:t>References</a:t>
            </a:r>
          </a:p>
        </p:txBody>
      </p:sp>
      <p:sp>
        <p:nvSpPr>
          <p:cNvPr id="3" name="Content Placeholder 2">
            <a:extLst>
              <a:ext uri="{FF2B5EF4-FFF2-40B4-BE49-F238E27FC236}">
                <a16:creationId xmlns:a16="http://schemas.microsoft.com/office/drawing/2014/main" id="{200BB0E4-E980-F69B-F24B-8D1862092A72}"/>
              </a:ext>
            </a:extLst>
          </p:cNvPr>
          <p:cNvSpPr>
            <a:spLocks noGrp="1"/>
          </p:cNvSpPr>
          <p:nvPr>
            <p:ph idx="1"/>
          </p:nvPr>
        </p:nvSpPr>
        <p:spPr>
          <a:xfrm>
            <a:off x="838200" y="957942"/>
            <a:ext cx="10515600" cy="5752645"/>
          </a:xfrm>
        </p:spPr>
        <p:txBody>
          <a:bodyPr>
            <a:normAutofit fontScale="62500" lnSpcReduction="20000"/>
          </a:bodyPr>
          <a:lstStyle/>
          <a:p>
            <a:pPr marL="0" indent="0">
              <a:buNone/>
            </a:pPr>
            <a:r>
              <a:rPr lang="en-GB" dirty="0"/>
              <a:t>Aryani, R., &amp; Widodo, W. (2020). The Determinant of Organizational Culture and Its Impact on Organization: A Conceptual Framework. </a:t>
            </a:r>
            <a:r>
              <a:rPr lang="en-GB" i="1" dirty="0"/>
              <a:t>The International Journal of Higher Education</a:t>
            </a:r>
            <a:r>
              <a:rPr lang="en-GB" dirty="0"/>
              <a:t>, 9, 64-70. </a:t>
            </a:r>
            <a:r>
              <a:rPr lang="en-GB" u="sng" dirty="0">
                <a:hlinkClick r:id="rId2"/>
              </a:rPr>
              <a:t>https://doi.org/10.5430/ijhe.v9n3p64</a:t>
            </a:r>
            <a:endParaRPr lang="en-GB" dirty="0"/>
          </a:p>
          <a:p>
            <a:pPr marL="0" indent="0">
              <a:buNone/>
            </a:pPr>
            <a:r>
              <a:rPr lang="en-GB" dirty="0"/>
              <a:t>Bavardi, A. (2025). Values-Based Leadership: The Role of Organizational Culture in Business Success. </a:t>
            </a:r>
            <a:r>
              <a:rPr lang="en-GB" i="1" dirty="0"/>
              <a:t>International Journal of Social Science Research and Review</a:t>
            </a:r>
            <a:r>
              <a:rPr lang="en-GB" dirty="0"/>
              <a:t>. </a:t>
            </a:r>
            <a:r>
              <a:rPr lang="en-GB" u="sng" dirty="0">
                <a:hlinkClick r:id="rId3"/>
              </a:rPr>
              <a:t>https://doi.org/10.47814/ijssrr.v8i7.2682</a:t>
            </a:r>
            <a:endParaRPr lang="en-GB" dirty="0"/>
          </a:p>
          <a:p>
            <a:pPr marL="0" indent="0">
              <a:buNone/>
            </a:pPr>
            <a:r>
              <a:rPr lang="en-GB" dirty="0"/>
              <a:t>Bogale, A., &amp; Debela, K. (2024). Organizational culture: a systematic review. </a:t>
            </a:r>
            <a:r>
              <a:rPr lang="en-GB" i="1" dirty="0"/>
              <a:t>Cogent Business &amp; Management</a:t>
            </a:r>
            <a:r>
              <a:rPr lang="en-GB" dirty="0"/>
              <a:t>, 11. </a:t>
            </a:r>
            <a:r>
              <a:rPr lang="en-GB" u="sng" dirty="0">
                <a:hlinkClick r:id="rId4"/>
              </a:rPr>
              <a:t>https://doi.org/10.1080/23311975.2024.2340129</a:t>
            </a:r>
            <a:endParaRPr lang="en-GB" dirty="0"/>
          </a:p>
          <a:p>
            <a:pPr marL="0" indent="0">
              <a:buNone/>
            </a:pPr>
            <a:r>
              <a:rPr lang="en-GB" dirty="0"/>
              <a:t>Costa, R. (2025). Building a Strong Organizational Culture: Key Drivers and Best Practices. </a:t>
            </a:r>
            <a:r>
              <a:rPr lang="en-GB" i="1" dirty="0"/>
              <a:t>OTS Canadian Journal</a:t>
            </a:r>
            <a:r>
              <a:rPr lang="en-GB" dirty="0"/>
              <a:t>. </a:t>
            </a:r>
            <a:r>
              <a:rPr lang="en-GB" u="sng" dirty="0">
                <a:hlinkClick r:id="rId5"/>
              </a:rPr>
              <a:t>https://doi.org/10.58840/dyqem182</a:t>
            </a:r>
            <a:endParaRPr lang="en-GB" dirty="0"/>
          </a:p>
          <a:p>
            <a:pPr marL="0" indent="0">
              <a:buNone/>
            </a:pPr>
            <a:r>
              <a:rPr lang="en-GB" dirty="0"/>
              <a:t>Gordon, G. (1991). Industry Determinants of Organizational Culture. </a:t>
            </a:r>
            <a:r>
              <a:rPr lang="en-GB" i="1" dirty="0"/>
              <a:t>Academy of Management Review</a:t>
            </a:r>
            <a:r>
              <a:rPr lang="en-GB" dirty="0"/>
              <a:t>, 16, 396-415. </a:t>
            </a:r>
            <a:r>
              <a:rPr lang="en-GB" u="sng" dirty="0">
                <a:hlinkClick r:id="rId6"/>
              </a:rPr>
              <a:t>https://doi.org/10.5465/amr.1991.4278959</a:t>
            </a:r>
            <a:endParaRPr lang="en-GB" dirty="0"/>
          </a:p>
          <a:p>
            <a:pPr marL="0" indent="0">
              <a:buNone/>
            </a:pPr>
            <a:r>
              <a:rPr lang="en-GB" dirty="0"/>
              <a:t>Jaiyeola, O., Blessing, K., Ayuba, M., Jaiyeola, A., &amp; Roland, E. (2025). The Impact of Leadership on Organizational Culture and Employee Well-Being. </a:t>
            </a:r>
            <a:r>
              <a:rPr lang="en-GB" i="1" dirty="0"/>
              <a:t>Advances in Social Sciences and Management</a:t>
            </a:r>
            <a:r>
              <a:rPr lang="en-GB" dirty="0"/>
              <a:t>. </a:t>
            </a:r>
            <a:r>
              <a:rPr lang="en-GB" u="sng" dirty="0">
                <a:hlinkClick r:id="rId7"/>
              </a:rPr>
              <a:t>https://doi.org/10.63002/assm.305.1166</a:t>
            </a:r>
            <a:endParaRPr lang="en-GB" dirty="0"/>
          </a:p>
          <a:p>
            <a:pPr marL="0" indent="0">
              <a:buNone/>
            </a:pPr>
            <a:r>
              <a:rPr lang="en-GB" dirty="0"/>
              <a:t>Khan, M., Husain, S., Minhaj, S., Ali, M., &amp; Helmi, M. (2024). To explore the impact of corporate culture and leadership behaviour on work performance, mental health and job satisfaction of employees: An empirical study. </a:t>
            </a:r>
            <a:r>
              <a:rPr lang="en-GB" i="1" dirty="0"/>
              <a:t>Journal of Infrastructure, Policy and Development</a:t>
            </a:r>
            <a:r>
              <a:rPr lang="en-GB" dirty="0"/>
              <a:t>. </a:t>
            </a:r>
            <a:r>
              <a:rPr lang="en-GB" u="sng" dirty="0">
                <a:hlinkClick r:id="rId8"/>
              </a:rPr>
              <a:t>https://doi.org/10.24294/jipd.v8i11.6417</a:t>
            </a:r>
            <a:endParaRPr lang="en-GB" dirty="0"/>
          </a:p>
          <a:p>
            <a:pPr marL="0" indent="0">
              <a:buNone/>
            </a:pPr>
            <a:r>
              <a:rPr lang="en-GB" dirty="0"/>
              <a:t>Mehendale, S., &amp; Hande, A. (2025). A Study Concerning the Impact of the Organizational Culture on Employee Performance: A Literature Review. </a:t>
            </a:r>
            <a:r>
              <a:rPr lang="en-GB" i="1" dirty="0"/>
              <a:t>INTERNATIONAL JOURNAL OF SCIENTIFIC RESEARCH IN ENGINEERING AND MANAGEMENT</a:t>
            </a:r>
            <a:r>
              <a:rPr lang="en-GB" dirty="0"/>
              <a:t>. </a:t>
            </a:r>
            <a:r>
              <a:rPr lang="en-GB" u="sng" dirty="0">
                <a:hlinkClick r:id="rId9"/>
              </a:rPr>
              <a:t>https://doi.org/10.55041/ijsrem52184</a:t>
            </a:r>
            <a:endParaRPr lang="en-GB" dirty="0"/>
          </a:p>
          <a:p>
            <a:pPr marL="0" indent="0">
              <a:buNone/>
            </a:pPr>
            <a:r>
              <a:rPr lang="en-GB" dirty="0"/>
              <a:t>Men, L., &amp; Yue, C. (2019). Creating a positive emotional culture: Effect of internal communication and impact on employee supportive behaviours. </a:t>
            </a:r>
            <a:r>
              <a:rPr lang="en-GB" i="1" dirty="0"/>
              <a:t>Public Relations Review</a:t>
            </a:r>
            <a:r>
              <a:rPr lang="en-GB" dirty="0"/>
              <a:t>. </a:t>
            </a:r>
            <a:r>
              <a:rPr lang="en-GB" u="sng" dirty="0">
                <a:hlinkClick r:id="rId10"/>
              </a:rPr>
              <a:t>https://doi.org/10.1016/j.pubrev.2019.03.001</a:t>
            </a:r>
            <a:endParaRPr lang="en-GB" dirty="0"/>
          </a:p>
        </p:txBody>
      </p:sp>
    </p:spTree>
    <p:extLst>
      <p:ext uri="{BB962C8B-B14F-4D97-AF65-F5344CB8AC3E}">
        <p14:creationId xmlns:p14="http://schemas.microsoft.com/office/powerpoint/2010/main" val="361513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8598-805B-EA1D-007D-F98408130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EF497-ADA5-9D52-5D86-E0E70835E9AE}"/>
              </a:ext>
            </a:extLst>
          </p:cNvPr>
          <p:cNvSpPr>
            <a:spLocks noGrp="1"/>
          </p:cNvSpPr>
          <p:nvPr>
            <p:ph type="title"/>
          </p:nvPr>
        </p:nvSpPr>
        <p:spPr>
          <a:xfrm>
            <a:off x="838200" y="147412"/>
            <a:ext cx="10515600" cy="723446"/>
          </a:xfrm>
        </p:spPr>
        <p:txBody>
          <a:bodyPr/>
          <a:lstStyle/>
          <a:p>
            <a:r>
              <a:rPr lang="en-GB" dirty="0"/>
              <a:t>References cont..</a:t>
            </a:r>
          </a:p>
        </p:txBody>
      </p:sp>
      <p:sp>
        <p:nvSpPr>
          <p:cNvPr id="3" name="Content Placeholder 2">
            <a:extLst>
              <a:ext uri="{FF2B5EF4-FFF2-40B4-BE49-F238E27FC236}">
                <a16:creationId xmlns:a16="http://schemas.microsoft.com/office/drawing/2014/main" id="{6D40575A-6A85-5931-4F9D-B1DADB4F5619}"/>
              </a:ext>
            </a:extLst>
          </p:cNvPr>
          <p:cNvSpPr>
            <a:spLocks noGrp="1"/>
          </p:cNvSpPr>
          <p:nvPr>
            <p:ph idx="1"/>
          </p:nvPr>
        </p:nvSpPr>
        <p:spPr>
          <a:xfrm>
            <a:off x="838200" y="957942"/>
            <a:ext cx="10515600" cy="5752645"/>
          </a:xfrm>
        </p:spPr>
        <p:txBody>
          <a:bodyPr>
            <a:normAutofit fontScale="77500" lnSpcReduction="20000"/>
          </a:bodyPr>
          <a:lstStyle/>
          <a:p>
            <a:pPr marL="0" indent="0">
              <a:buNone/>
            </a:pPr>
            <a:r>
              <a:rPr lang="en-GB" dirty="0"/>
              <a:t>Michulek, J., Gajanova, L., Križanová, A., &amp; Nadanyiova, M. (2023). Determinants of improving the relationship between corporate culture and work performance: Illusion or reality of serial mediation of leadership and work engagement in a crisis period?. </a:t>
            </a:r>
            <a:r>
              <a:rPr lang="en-GB" i="1" dirty="0"/>
              <a:t>Frontiers in Psychology</a:t>
            </a:r>
            <a:r>
              <a:rPr lang="en-GB" dirty="0"/>
              <a:t>, 14. </a:t>
            </a:r>
            <a:r>
              <a:rPr lang="en-GB" u="sng" dirty="0">
                <a:hlinkClick r:id="rId3"/>
              </a:rPr>
              <a:t>https://doi.org/10.3389/fpsyg.2023.1135199</a:t>
            </a:r>
            <a:endParaRPr lang="en-GB" dirty="0"/>
          </a:p>
          <a:p>
            <a:pPr marL="0" indent="0">
              <a:buNone/>
            </a:pPr>
            <a:r>
              <a:rPr lang="en-GB" dirty="0"/>
              <a:t>Obydiennova, T., Demianenko, T., &amp; Shelest, O. (2025). FACTORS INFLUENCE ON THE FORMATION AND DEVELOPMENT OF CORPORATE CULTURE OF AN ENTERPRISE. </a:t>
            </a:r>
            <a:r>
              <a:rPr lang="en-GB" i="1" dirty="0"/>
              <a:t>Market Infrastructure</a:t>
            </a:r>
            <a:r>
              <a:rPr lang="en-GB" dirty="0"/>
              <a:t>. </a:t>
            </a:r>
            <a:r>
              <a:rPr lang="en-GB" u="sng" dirty="0">
                <a:hlinkClick r:id="rId4"/>
              </a:rPr>
              <a:t>https://doi.org/10.32782/infrastruct83-39</a:t>
            </a:r>
            <a:endParaRPr lang="en-GB" dirty="0"/>
          </a:p>
          <a:p>
            <a:pPr marL="0" indent="0">
              <a:buNone/>
            </a:pPr>
            <a:r>
              <a:rPr lang="en-GB" dirty="0"/>
              <a:t>Paais, M., &amp; Pattiruhu, J. (2020). Effect of Motivation, Leadership, and Organizational Culture on Satisfaction and Employee Performance. </a:t>
            </a:r>
            <a:r>
              <a:rPr lang="en-GB" i="1" dirty="0"/>
              <a:t>The Journal of Asian Finance, Economics and Business</a:t>
            </a:r>
            <a:r>
              <a:rPr lang="en-GB" dirty="0"/>
              <a:t>. </a:t>
            </a:r>
            <a:r>
              <a:rPr lang="en-GB" u="sng" dirty="0">
                <a:hlinkClick r:id="rId5"/>
              </a:rPr>
              <a:t>https://doi.org/10.13106/jafeb.2020.vol7.no8.577</a:t>
            </a:r>
            <a:endParaRPr lang="en-GB" dirty="0"/>
          </a:p>
          <a:p>
            <a:pPr marL="0" indent="0">
              <a:buNone/>
            </a:pPr>
            <a:r>
              <a:rPr lang="en-GB" dirty="0"/>
              <a:t>S, P., &amp; Arunprakash, R. (2025). A STUDY ON ORGANISATIONAL CULTURE AND IT’S IMPACT ON EMPLOYEE BEHAVIOUR WITH REFERENCE TO FIBRECARE TECHNOLOGIES. </a:t>
            </a:r>
            <a:r>
              <a:rPr lang="en-GB" i="1" dirty="0"/>
              <a:t>Juni Khyat</a:t>
            </a:r>
            <a:r>
              <a:rPr lang="en-GB" dirty="0"/>
              <a:t>. </a:t>
            </a:r>
            <a:r>
              <a:rPr lang="en-GB" u="sng" dirty="0">
                <a:hlinkClick r:id="rId6"/>
              </a:rPr>
              <a:t>https://doi.org/10.36893/jk.2025.v15i3.005</a:t>
            </a:r>
            <a:endParaRPr lang="en-GB" dirty="0"/>
          </a:p>
          <a:p>
            <a:pPr marL="0" indent="0">
              <a:buNone/>
            </a:pPr>
            <a:r>
              <a:rPr lang="en-GB" dirty="0"/>
              <a:t>Shamsudin, S., &amp; Velmurugan, V. (2023). A Study on the Drivers of Corporate Culture Impacting Employee Performance in it Industry. </a:t>
            </a:r>
            <a:r>
              <a:rPr lang="en-GB" i="1" dirty="0"/>
              <a:t>International Journal of Professional Business Review</a:t>
            </a:r>
            <a:r>
              <a:rPr lang="en-GB" dirty="0"/>
              <a:t>. </a:t>
            </a:r>
            <a:r>
              <a:rPr lang="en-GB" u="sng" dirty="0">
                <a:hlinkClick r:id="rId7"/>
              </a:rPr>
              <a:t>https://doi.org/10.26668/businessreview/2023.v8i2.1023</a:t>
            </a:r>
            <a:endParaRPr lang="en-GB" dirty="0"/>
          </a:p>
          <a:p>
            <a:pPr marL="0" indent="0">
              <a:buNone/>
            </a:pPr>
            <a:r>
              <a:rPr lang="en-GB" dirty="0"/>
              <a:t>Szczepańska, K., &amp; Kosiorek, D. (2017). Factors influencing organizational culture. **, 2017, 457-468. </a:t>
            </a:r>
            <a:r>
              <a:rPr lang="en-GB" u="sng" dirty="0">
                <a:hlinkClick r:id="rId8"/>
              </a:rPr>
              <a:t>https://doi.org/10.29119/1641-3466.2017.100.34</a:t>
            </a:r>
            <a:endParaRPr lang="en-GB" dirty="0"/>
          </a:p>
          <a:p>
            <a:pPr marL="0" indent="0">
              <a:buNone/>
            </a:pPr>
            <a:r>
              <a:rPr lang="en-GB" dirty="0"/>
              <a:t>Warrick, D. (2017). What leaders need to know about organizational culture. </a:t>
            </a:r>
            <a:r>
              <a:rPr lang="en-GB" i="1" dirty="0"/>
              <a:t>Business Horizons</a:t>
            </a:r>
            <a:r>
              <a:rPr lang="en-GB" dirty="0"/>
              <a:t>, 60, 395-404. </a:t>
            </a:r>
            <a:r>
              <a:rPr lang="en-GB" u="sng" dirty="0">
                <a:hlinkClick r:id="rId9"/>
              </a:rPr>
              <a:t>https://doi.org/10.1016/j.bushor.2017.01.011</a:t>
            </a:r>
            <a:endParaRPr lang="en-GB" dirty="0"/>
          </a:p>
        </p:txBody>
      </p:sp>
    </p:spTree>
    <p:extLst>
      <p:ext uri="{BB962C8B-B14F-4D97-AF65-F5344CB8AC3E}">
        <p14:creationId xmlns:p14="http://schemas.microsoft.com/office/powerpoint/2010/main" val="2482328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C4B4-225E-CF82-8A25-E139B43236E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42E4F597-146A-6A37-5F7D-9C89D8BE1B22}"/>
              </a:ext>
              <a:ext uri="{C183D7F6-B498-43B3-948B-1728B52AA6E4}">
                <adec:decorative xmlns:adec="http://schemas.microsoft.com/office/drawing/2017/decorative" val="1"/>
              </a:ext>
            </a:extLst>
          </p:cNvPr>
          <p:cNvSpPr/>
          <p:nvPr/>
        </p:nvSpPr>
        <p:spPr>
          <a:xfrm>
            <a:off x="832859" y="2583412"/>
            <a:ext cx="766718" cy="773555"/>
          </a:xfrm>
          <a:custGeom>
            <a:avLst/>
            <a:gdLst/>
            <a:ahLst/>
            <a:cxnLst/>
            <a:rect l="l" t="t" r="r" b="b"/>
            <a:pathLst>
              <a:path w="297998" h="271550">
                <a:moveTo>
                  <a:pt x="0" y="0"/>
                </a:moveTo>
                <a:lnTo>
                  <a:pt x="297998" y="0"/>
                </a:lnTo>
                <a:lnTo>
                  <a:pt x="297998" y="271550"/>
                </a:lnTo>
                <a:lnTo>
                  <a:pt x="0" y="271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p>
        </p:txBody>
      </p:sp>
      <p:sp>
        <p:nvSpPr>
          <p:cNvPr id="9" name="Freeform 9">
            <a:extLst>
              <a:ext uri="{FF2B5EF4-FFF2-40B4-BE49-F238E27FC236}">
                <a16:creationId xmlns:a16="http://schemas.microsoft.com/office/drawing/2014/main" id="{27352616-2B29-4CA0-D26B-AC62E7CC62CE}"/>
              </a:ext>
              <a:ext uri="{C183D7F6-B498-43B3-948B-1728B52AA6E4}">
                <adec:decorative xmlns:adec="http://schemas.microsoft.com/office/drawing/2017/decorative" val="1"/>
              </a:ext>
            </a:extLst>
          </p:cNvPr>
          <p:cNvSpPr/>
          <p:nvPr/>
        </p:nvSpPr>
        <p:spPr>
          <a:xfrm>
            <a:off x="8926149" y="1929223"/>
            <a:ext cx="846463" cy="781380"/>
          </a:xfrm>
          <a:custGeom>
            <a:avLst/>
            <a:gdLst/>
            <a:ahLst/>
            <a:cxnLst/>
            <a:rect l="l" t="t" r="r" b="b"/>
            <a:pathLst>
              <a:path w="328992" h="274297">
                <a:moveTo>
                  <a:pt x="0" y="0"/>
                </a:moveTo>
                <a:lnTo>
                  <a:pt x="328993" y="0"/>
                </a:lnTo>
                <a:lnTo>
                  <a:pt x="328993" y="274298"/>
                </a:lnTo>
                <a:lnTo>
                  <a:pt x="0" y="27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p>
        </p:txBody>
      </p:sp>
      <p:sp>
        <p:nvSpPr>
          <p:cNvPr id="11" name="Freeform 11">
            <a:extLst>
              <a:ext uri="{FF2B5EF4-FFF2-40B4-BE49-F238E27FC236}">
                <a16:creationId xmlns:a16="http://schemas.microsoft.com/office/drawing/2014/main" id="{64DEEAC0-0004-B579-7B39-5D2A2E347279}"/>
              </a:ext>
              <a:ext uri="{C183D7F6-B498-43B3-948B-1728B52AA6E4}">
                <adec:decorative xmlns:adec="http://schemas.microsoft.com/office/drawing/2017/decorative" val="1"/>
              </a:ext>
            </a:extLst>
          </p:cNvPr>
          <p:cNvSpPr/>
          <p:nvPr/>
        </p:nvSpPr>
        <p:spPr>
          <a:xfrm>
            <a:off x="4953207" y="487923"/>
            <a:ext cx="633581" cy="701489"/>
          </a:xfrm>
          <a:custGeom>
            <a:avLst/>
            <a:gdLst/>
            <a:ahLst/>
            <a:cxnLst/>
            <a:rect l="l" t="t" r="r" b="b"/>
            <a:pathLst>
              <a:path w="246252" h="246252">
                <a:moveTo>
                  <a:pt x="0" y="0"/>
                </a:moveTo>
                <a:lnTo>
                  <a:pt x="246252" y="0"/>
                </a:lnTo>
                <a:lnTo>
                  <a:pt x="246252" y="246251"/>
                </a:lnTo>
                <a:lnTo>
                  <a:pt x="0" y="246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p>
        </p:txBody>
      </p:sp>
      <p:sp>
        <p:nvSpPr>
          <p:cNvPr id="18" name="Freeform 18">
            <a:extLst>
              <a:ext uri="{FF2B5EF4-FFF2-40B4-BE49-F238E27FC236}">
                <a16:creationId xmlns:a16="http://schemas.microsoft.com/office/drawing/2014/main" id="{833A6274-6572-4880-AC3D-6A1CE5001B8B}"/>
              </a:ext>
              <a:ext uri="{C183D7F6-B498-43B3-948B-1728B52AA6E4}">
                <adec:decorative xmlns:adec="http://schemas.microsoft.com/office/drawing/2017/decorative" val="1"/>
              </a:ext>
            </a:extLst>
          </p:cNvPr>
          <p:cNvSpPr/>
          <p:nvPr/>
        </p:nvSpPr>
        <p:spPr>
          <a:xfrm>
            <a:off x="1511191" y="740787"/>
            <a:ext cx="563454" cy="799802"/>
          </a:xfrm>
          <a:custGeom>
            <a:avLst/>
            <a:gdLst/>
            <a:ahLst/>
            <a:cxnLst/>
            <a:rect l="l" t="t" r="r" b="b"/>
            <a:pathLst>
              <a:path w="218996" h="280764">
                <a:moveTo>
                  <a:pt x="0" y="0"/>
                </a:moveTo>
                <a:lnTo>
                  <a:pt x="218995" y="0"/>
                </a:lnTo>
                <a:lnTo>
                  <a:pt x="218995" y="280764"/>
                </a:lnTo>
                <a:lnTo>
                  <a:pt x="0" y="280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p>
        </p:txBody>
      </p:sp>
      <p:sp>
        <p:nvSpPr>
          <p:cNvPr id="26" name="TextBox 25">
            <a:extLst>
              <a:ext uri="{FF2B5EF4-FFF2-40B4-BE49-F238E27FC236}">
                <a16:creationId xmlns:a16="http://schemas.microsoft.com/office/drawing/2014/main" id="{1FEF4F7D-5290-DD75-1333-F864B4B851B5}"/>
              </a:ext>
            </a:extLst>
          </p:cNvPr>
          <p:cNvSpPr txBox="1"/>
          <p:nvPr/>
        </p:nvSpPr>
        <p:spPr>
          <a:xfrm>
            <a:off x="981063" y="2864491"/>
            <a:ext cx="11038741" cy="3416705"/>
          </a:xfrm>
          <a:prstGeom prst="rect">
            <a:avLst/>
          </a:prstGeom>
          <a:noFill/>
        </p:spPr>
        <p:txBody>
          <a:bodyPr wrap="square" anchor="ctr">
            <a:spAutoFit/>
          </a:bodyPr>
          <a:lstStyle/>
          <a:p>
            <a:pPr marL="228600">
              <a:lnSpc>
                <a:spcPct val="107000"/>
              </a:lnSpc>
              <a:spcAft>
                <a:spcPts val="800"/>
              </a:spcAft>
            </a:pPr>
            <a:r>
              <a:rPr lang="en-IE" sz="2400" b="1" kern="100" dirty="0">
                <a:effectLst/>
                <a:latin typeface="+mj-lt"/>
                <a:ea typeface="Aptos" panose="020B0004020202020204" pitchFamily="34" charset="0"/>
                <a:cs typeface="Times New Roman" panose="02020603050405020304" pitchFamily="18" charset="0"/>
              </a:rPr>
              <a:t>Breakout Sessions</a:t>
            </a:r>
            <a:r>
              <a:rPr lang="en-IE" sz="2400" b="1" kern="100" dirty="0">
                <a:latin typeface="+mj-lt"/>
                <a:ea typeface="Aptos" panose="020B0004020202020204" pitchFamily="34" charset="0"/>
                <a:cs typeface="Times New Roman" panose="02020603050405020304" pitchFamily="18" charset="0"/>
              </a:rPr>
              <a:t> – As a group discuss the following:</a:t>
            </a:r>
            <a:br>
              <a:rPr lang="en-IE" sz="2400" b="1" kern="100" dirty="0">
                <a:latin typeface="+mj-lt"/>
                <a:ea typeface="Aptos" panose="020B0004020202020204" pitchFamily="34" charset="0"/>
                <a:cs typeface="Times New Roman" panose="02020603050405020304" pitchFamily="18" charset="0"/>
              </a:rPr>
            </a:br>
            <a:endParaRPr lang="en-IE" sz="2400" dirty="0">
              <a:solidFill>
                <a:srgbClr val="333333"/>
              </a:solidFill>
              <a:effectLst/>
              <a:latin typeface="+mj-lt"/>
              <a:ea typeface="Times New Roman" panose="02020603050405020304" pitchFamily="18" charset="0"/>
              <a:cs typeface="Times New Roman" panose="02020603050405020304" pitchFamily="18" charset="0"/>
            </a:endParaRPr>
          </a:p>
          <a:p>
            <a:pPr marL="342900" lvl="0" indent="-342900">
              <a:tabLst>
                <a:tab pos="457200" algn="l"/>
              </a:tabLst>
            </a:pPr>
            <a:r>
              <a:rPr lang="en-US" sz="2000" kern="100" dirty="0">
                <a:solidFill>
                  <a:srgbClr val="333333"/>
                </a:solidFill>
                <a:effectLst/>
                <a:ea typeface="Aptos" panose="020B0004020202020204" pitchFamily="34" charset="0"/>
                <a:cs typeface="Times New Roman" panose="02020603050405020304" pitchFamily="18" charset="0"/>
              </a:rPr>
              <a:t>1</a:t>
            </a:r>
            <a:r>
              <a:rPr lang="en-US" sz="2000" kern="100" dirty="0">
                <a:effectLst/>
                <a:ea typeface="Aptos" panose="020B0004020202020204" pitchFamily="34" charset="0"/>
                <a:cs typeface="Times New Roman" panose="02020603050405020304" pitchFamily="18" charset="0"/>
              </a:rPr>
              <a:t>. What insights or learnings did you gain about the topic of </a:t>
            </a:r>
            <a:r>
              <a:rPr lang="en-US" sz="2000" kern="100">
                <a:effectLst/>
                <a:ea typeface="Aptos" panose="020B0004020202020204" pitchFamily="34" charset="0"/>
                <a:cs typeface="Times New Roman" panose="02020603050405020304" pitchFamily="18" charset="0"/>
              </a:rPr>
              <a:t>culture from</a:t>
            </a:r>
            <a:r>
              <a:rPr lang="en-US" sz="2000" kern="100" dirty="0">
                <a:effectLst/>
                <a:ea typeface="Aptos" panose="020B0004020202020204" pitchFamily="34" charset="0"/>
                <a:cs typeface="Times New Roman" panose="02020603050405020304" pitchFamily="18" charset="0"/>
              </a:rPr>
              <a:t> the speakers this morning?</a:t>
            </a:r>
            <a:endParaRPr lang="en-IE" sz="2000" dirty="0">
              <a:effectLst/>
              <a:ea typeface="Times New Roman" panose="02020603050405020304" pitchFamily="18" charset="0"/>
              <a:cs typeface="Times New Roman" panose="02020603050405020304" pitchFamily="18" charset="0"/>
            </a:endParaRPr>
          </a:p>
          <a:p>
            <a:pPr marL="457200"/>
            <a:r>
              <a:rPr lang="en-US" sz="2000" kern="100" dirty="0">
                <a:effectLst/>
                <a:ea typeface="Aptos" panose="020B0004020202020204" pitchFamily="34" charset="0"/>
                <a:cs typeface="Times New Roman" panose="02020603050405020304" pitchFamily="18" charset="0"/>
              </a:rPr>
              <a:t> </a:t>
            </a:r>
            <a:endParaRPr lang="en-IE" sz="2000" dirty="0">
              <a:effectLst/>
              <a:ea typeface="Times New Roman" panose="02020603050405020304" pitchFamily="18" charset="0"/>
              <a:cs typeface="Times New Roman" panose="02020603050405020304" pitchFamily="18" charset="0"/>
            </a:endParaRPr>
          </a:p>
          <a:p>
            <a:pPr marL="342900" lvl="0" indent="-342900">
              <a:tabLst>
                <a:tab pos="457200" algn="l"/>
              </a:tabLst>
            </a:pPr>
            <a:r>
              <a:rPr lang="en-US" sz="2000" kern="100" dirty="0">
                <a:effectLst/>
                <a:ea typeface="Aptos" panose="020B0004020202020204" pitchFamily="34" charset="0"/>
                <a:cs typeface="Times New Roman" panose="02020603050405020304" pitchFamily="18" charset="0"/>
              </a:rPr>
              <a:t>2. What specific steps or actions can you and / or company take to create a </a:t>
            </a:r>
            <a:r>
              <a:rPr lang="en-GB" sz="2000" kern="100" dirty="0">
                <a:effectLst/>
                <a:ea typeface="Aptos" panose="020B0004020202020204" pitchFamily="34" charset="0"/>
                <a:cs typeface="Times New Roman" panose="02020603050405020304" pitchFamily="18" charset="0"/>
              </a:rPr>
              <a:t>cultural shift in your workplace which fosters inclusion, diversity and belonging (Short, Medium, Long term)</a:t>
            </a:r>
            <a:br>
              <a:rPr lang="en-GB" sz="2000" kern="100" dirty="0">
                <a:effectLst/>
                <a:ea typeface="Aptos" panose="020B0004020202020204" pitchFamily="34" charset="0"/>
                <a:cs typeface="Times New Roman" panose="02020603050405020304" pitchFamily="18" charset="0"/>
              </a:rPr>
            </a:br>
            <a:endParaRPr lang="en-IE" sz="2000" dirty="0">
              <a:effectLst/>
              <a:ea typeface="Times New Roman" panose="02020603050405020304" pitchFamily="18" charset="0"/>
              <a:cs typeface="Times New Roman" panose="02020603050405020304" pitchFamily="18" charset="0"/>
            </a:endParaRPr>
          </a:p>
          <a:p>
            <a:pPr marL="457200"/>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1100" dirty="0">
              <a:latin typeface="Calibri" panose="020F0502020204030204" pitchFamily="34" charset="0"/>
              <a:ea typeface="Times New Roman" panose="02020603050405020304" pitchFamily="18" charset="0"/>
              <a:cs typeface="Times New Roman" panose="02020603050405020304" pitchFamily="18" charset="0"/>
            </a:endParaRPr>
          </a:p>
          <a:p>
            <a:pPr marL="457200"/>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en-US" dirty="0">
                <a:effectLst/>
                <a:latin typeface="Calibri" panose="020F0502020204030204" pitchFamily="34" charset="0"/>
                <a:ea typeface="Times New Roman" panose="02020603050405020304" pitchFamily="18" charset="0"/>
                <a:cs typeface="Times New Roman" panose="02020603050405020304" pitchFamily="18" charset="0"/>
              </a:rPr>
              <a:t>*</a:t>
            </a:r>
            <a:r>
              <a:rPr lang="en-US" i="1" dirty="0">
                <a:effectLst/>
                <a:latin typeface="Calibri" panose="020F0502020204030204" pitchFamily="34" charset="0"/>
                <a:ea typeface="Times New Roman" panose="02020603050405020304" pitchFamily="18" charset="0"/>
                <a:cs typeface="Times New Roman" panose="02020603050405020304" pitchFamily="18" charset="0"/>
              </a:rPr>
              <a:t>During the discussion, please feel free to share</a:t>
            </a:r>
            <a:r>
              <a:rPr lang="en-US" i="1" dirty="0">
                <a:effectLst/>
                <a:latin typeface="Calibri" panose="020F0502020204030204" pitchFamily="34" charset="0"/>
                <a:ea typeface="Calibri" panose="020F0502020204030204" pitchFamily="34" charset="0"/>
                <a:cs typeface="Times New Roman" panose="02020603050405020304" pitchFamily="18" charset="0"/>
              </a:rPr>
              <a:t> examples of effective practices from your own organisation which others may learn from.</a:t>
            </a:r>
            <a:endParaRPr lang="en-IE"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DCFD8B1B-40AB-72BE-7A64-D600CA5F653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Group discussion instructions</a:t>
            </a:r>
            <a:endParaRPr lang="en-IE" dirty="0"/>
          </a:p>
        </p:txBody>
      </p:sp>
      <p:pic>
        <p:nvPicPr>
          <p:cNvPr id="3" name="Picture 2">
            <a:extLst>
              <a:ext uri="{FF2B5EF4-FFF2-40B4-BE49-F238E27FC236}">
                <a16:creationId xmlns:a16="http://schemas.microsoft.com/office/drawing/2014/main" id="{55D23473-1153-E87A-E862-11625905D8A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 y="0"/>
            <a:ext cx="12192000" cy="2438400"/>
          </a:xfrm>
          <a:prstGeom prst="rect">
            <a:avLst/>
          </a:prstGeom>
        </p:spPr>
      </p:pic>
    </p:spTree>
    <p:extLst>
      <p:ext uri="{BB962C8B-B14F-4D97-AF65-F5344CB8AC3E}">
        <p14:creationId xmlns:p14="http://schemas.microsoft.com/office/powerpoint/2010/main" val="815990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58449-9C61-4AC7-56B9-FF5FC5C320CE}"/>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90AE1C34-348F-6C27-B270-C13D4119FA9F}"/>
              </a:ext>
              <a:ext uri="{C183D7F6-B498-43B3-948B-1728B52AA6E4}">
                <adec:decorative xmlns:adec="http://schemas.microsoft.com/office/drawing/2017/decorative" val="1"/>
              </a:ext>
            </a:extLst>
          </p:cNvPr>
          <p:cNvSpPr/>
          <p:nvPr/>
        </p:nvSpPr>
        <p:spPr>
          <a:xfrm>
            <a:off x="832859" y="2583412"/>
            <a:ext cx="766718" cy="773555"/>
          </a:xfrm>
          <a:custGeom>
            <a:avLst/>
            <a:gdLst/>
            <a:ahLst/>
            <a:cxnLst/>
            <a:rect l="l" t="t" r="r" b="b"/>
            <a:pathLst>
              <a:path w="297998" h="271550">
                <a:moveTo>
                  <a:pt x="0" y="0"/>
                </a:moveTo>
                <a:lnTo>
                  <a:pt x="297998" y="0"/>
                </a:lnTo>
                <a:lnTo>
                  <a:pt x="297998" y="271550"/>
                </a:lnTo>
                <a:lnTo>
                  <a:pt x="0" y="271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p>
        </p:txBody>
      </p:sp>
      <p:sp>
        <p:nvSpPr>
          <p:cNvPr id="9" name="Freeform 9">
            <a:extLst>
              <a:ext uri="{FF2B5EF4-FFF2-40B4-BE49-F238E27FC236}">
                <a16:creationId xmlns:a16="http://schemas.microsoft.com/office/drawing/2014/main" id="{A5B94167-150C-61CF-D199-FF10013A6317}"/>
              </a:ext>
              <a:ext uri="{C183D7F6-B498-43B3-948B-1728B52AA6E4}">
                <adec:decorative xmlns:adec="http://schemas.microsoft.com/office/drawing/2017/decorative" val="1"/>
              </a:ext>
            </a:extLst>
          </p:cNvPr>
          <p:cNvSpPr/>
          <p:nvPr/>
        </p:nvSpPr>
        <p:spPr>
          <a:xfrm>
            <a:off x="8926149" y="1929223"/>
            <a:ext cx="846463" cy="781380"/>
          </a:xfrm>
          <a:custGeom>
            <a:avLst/>
            <a:gdLst/>
            <a:ahLst/>
            <a:cxnLst/>
            <a:rect l="l" t="t" r="r" b="b"/>
            <a:pathLst>
              <a:path w="328992" h="274297">
                <a:moveTo>
                  <a:pt x="0" y="0"/>
                </a:moveTo>
                <a:lnTo>
                  <a:pt x="328993" y="0"/>
                </a:lnTo>
                <a:lnTo>
                  <a:pt x="328993" y="274298"/>
                </a:lnTo>
                <a:lnTo>
                  <a:pt x="0" y="27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p>
        </p:txBody>
      </p:sp>
      <p:sp>
        <p:nvSpPr>
          <p:cNvPr id="11" name="Freeform 11">
            <a:extLst>
              <a:ext uri="{FF2B5EF4-FFF2-40B4-BE49-F238E27FC236}">
                <a16:creationId xmlns:a16="http://schemas.microsoft.com/office/drawing/2014/main" id="{78C2F730-F701-DD13-F9F2-DF4F047712C4}"/>
              </a:ext>
              <a:ext uri="{C183D7F6-B498-43B3-948B-1728B52AA6E4}">
                <adec:decorative xmlns:adec="http://schemas.microsoft.com/office/drawing/2017/decorative" val="1"/>
              </a:ext>
            </a:extLst>
          </p:cNvPr>
          <p:cNvSpPr/>
          <p:nvPr/>
        </p:nvSpPr>
        <p:spPr>
          <a:xfrm>
            <a:off x="4953207" y="487923"/>
            <a:ext cx="633581" cy="701489"/>
          </a:xfrm>
          <a:custGeom>
            <a:avLst/>
            <a:gdLst/>
            <a:ahLst/>
            <a:cxnLst/>
            <a:rect l="l" t="t" r="r" b="b"/>
            <a:pathLst>
              <a:path w="246252" h="246252">
                <a:moveTo>
                  <a:pt x="0" y="0"/>
                </a:moveTo>
                <a:lnTo>
                  <a:pt x="246252" y="0"/>
                </a:lnTo>
                <a:lnTo>
                  <a:pt x="246252" y="246251"/>
                </a:lnTo>
                <a:lnTo>
                  <a:pt x="0" y="246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p>
        </p:txBody>
      </p:sp>
      <p:sp>
        <p:nvSpPr>
          <p:cNvPr id="18" name="Freeform 18">
            <a:extLst>
              <a:ext uri="{FF2B5EF4-FFF2-40B4-BE49-F238E27FC236}">
                <a16:creationId xmlns:a16="http://schemas.microsoft.com/office/drawing/2014/main" id="{285C280F-7613-27D9-ECE6-78A8A7E67C5A}"/>
              </a:ext>
              <a:ext uri="{C183D7F6-B498-43B3-948B-1728B52AA6E4}">
                <adec:decorative xmlns:adec="http://schemas.microsoft.com/office/drawing/2017/decorative" val="1"/>
              </a:ext>
            </a:extLst>
          </p:cNvPr>
          <p:cNvSpPr/>
          <p:nvPr/>
        </p:nvSpPr>
        <p:spPr>
          <a:xfrm>
            <a:off x="1511191" y="740787"/>
            <a:ext cx="563454" cy="799802"/>
          </a:xfrm>
          <a:custGeom>
            <a:avLst/>
            <a:gdLst/>
            <a:ahLst/>
            <a:cxnLst/>
            <a:rect l="l" t="t" r="r" b="b"/>
            <a:pathLst>
              <a:path w="218996" h="280764">
                <a:moveTo>
                  <a:pt x="0" y="0"/>
                </a:moveTo>
                <a:lnTo>
                  <a:pt x="218995" y="0"/>
                </a:lnTo>
                <a:lnTo>
                  <a:pt x="218995" y="280764"/>
                </a:lnTo>
                <a:lnTo>
                  <a:pt x="0" y="280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p>
        </p:txBody>
      </p:sp>
      <p:sp>
        <p:nvSpPr>
          <p:cNvPr id="2" name="Title 1">
            <a:extLst>
              <a:ext uri="{FF2B5EF4-FFF2-40B4-BE49-F238E27FC236}">
                <a16:creationId xmlns:a16="http://schemas.microsoft.com/office/drawing/2014/main" id="{C13B1BD8-B8BE-762B-E27A-D74636DCEE7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Q&amp;A, Closing Remarks</a:t>
            </a:r>
            <a:endParaRPr lang="en-IE" dirty="0"/>
          </a:p>
        </p:txBody>
      </p:sp>
      <p:sp>
        <p:nvSpPr>
          <p:cNvPr id="26" name="TextBox 25">
            <a:extLst>
              <a:ext uri="{FF2B5EF4-FFF2-40B4-BE49-F238E27FC236}">
                <a16:creationId xmlns:a16="http://schemas.microsoft.com/office/drawing/2014/main" id="{EC5692BD-4FA5-6B87-84FE-B45A491D2094}"/>
              </a:ext>
            </a:extLst>
          </p:cNvPr>
          <p:cNvSpPr txBox="1"/>
          <p:nvPr/>
        </p:nvSpPr>
        <p:spPr>
          <a:xfrm>
            <a:off x="-1958401" y="2833808"/>
            <a:ext cx="11038741" cy="855619"/>
          </a:xfrm>
          <a:prstGeom prst="rect">
            <a:avLst/>
          </a:prstGeom>
          <a:noFill/>
        </p:spPr>
        <p:txBody>
          <a:bodyPr wrap="square">
            <a:spAutoFit/>
          </a:bodyPr>
          <a:lstStyle/>
          <a:p>
            <a:pPr marL="228600" algn="ctr">
              <a:lnSpc>
                <a:spcPct val="107000"/>
              </a:lnSpc>
              <a:spcAft>
                <a:spcPts val="800"/>
              </a:spcAft>
            </a:pPr>
            <a:r>
              <a:rPr lang="en-GB" sz="4800" b="1" dirty="0">
                <a:ea typeface="Times New Roman" panose="02020603050405020304" pitchFamily="18" charset="0"/>
                <a:cs typeface="Times New Roman" panose="02020603050405020304" pitchFamily="18" charset="0"/>
              </a:rPr>
              <a:t>Closing Remarks</a:t>
            </a:r>
            <a:endParaRPr lang="en-IE" sz="4800" b="1" dirty="0">
              <a:effectLst/>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78D6BAA-2755-C2E0-09ED-A93E002AAB0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 y="0"/>
            <a:ext cx="12192000" cy="2438400"/>
          </a:xfrm>
          <a:prstGeom prst="rect">
            <a:avLst/>
          </a:prstGeom>
        </p:spPr>
      </p:pic>
      <p:pic>
        <p:nvPicPr>
          <p:cNvPr id="7" name="Picture 4">
            <a:extLst>
              <a:ext uri="{FF2B5EF4-FFF2-40B4-BE49-F238E27FC236}">
                <a16:creationId xmlns:a16="http://schemas.microsoft.com/office/drawing/2014/main" id="{32BCD824-B938-AD70-AA5C-E1FF5E1BB332}"/>
              </a:ext>
              <a:ext uri="{C183D7F6-B498-43B3-948B-1728B52AA6E4}">
                <adec:decorative xmlns:adec="http://schemas.microsoft.com/office/drawing/2017/decorative" val="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382" b="9702"/>
          <a:stretch>
            <a:fillRect/>
          </a:stretch>
        </p:blipFill>
        <p:spPr bwMode="auto">
          <a:xfrm>
            <a:off x="317987" y="5812873"/>
            <a:ext cx="1756658" cy="929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916B2F-96B9-3038-F5B8-4A8E2DF576B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8817" y="5605126"/>
            <a:ext cx="3313183" cy="1278639"/>
          </a:xfrm>
          <a:prstGeom prst="rect">
            <a:avLst/>
          </a:prstGeom>
        </p:spPr>
      </p:pic>
      <p:sp>
        <p:nvSpPr>
          <p:cNvPr id="5" name="TextBox 4">
            <a:extLst>
              <a:ext uri="{FF2B5EF4-FFF2-40B4-BE49-F238E27FC236}">
                <a16:creationId xmlns:a16="http://schemas.microsoft.com/office/drawing/2014/main" id="{BB17600F-9CF9-5EF8-B30B-0B7922743B10}"/>
              </a:ext>
            </a:extLst>
          </p:cNvPr>
          <p:cNvSpPr txBox="1"/>
          <p:nvPr/>
        </p:nvSpPr>
        <p:spPr>
          <a:xfrm>
            <a:off x="1325880" y="3847724"/>
            <a:ext cx="8156448" cy="2000548"/>
          </a:xfrm>
          <a:prstGeom prst="rect">
            <a:avLst/>
          </a:prstGeom>
          <a:noFill/>
        </p:spPr>
        <p:txBody>
          <a:bodyPr wrap="square" lIns="91440" tIns="45720" rIns="91440" bIns="45720" rtlCol="0" anchor="t">
            <a:spAutoFit/>
          </a:bodyPr>
          <a:lstStyle/>
          <a:p>
            <a:r>
              <a:rPr lang="en-IE" sz="2800"/>
              <a:t>DCEE - Oonagh Buckley - Secretary General</a:t>
            </a:r>
            <a:br>
              <a:rPr lang="en-IE" sz="2800" dirty="0"/>
            </a:br>
            <a:br>
              <a:rPr lang="en-IE" sz="2800" dirty="0"/>
            </a:br>
            <a:r>
              <a:rPr lang="en-IE" sz="2800"/>
              <a:t>AHEAD </a:t>
            </a:r>
            <a:endParaRPr lang="en-IE" sz="2800" dirty="0"/>
          </a:p>
          <a:p>
            <a:endParaRPr lang="en-GB" sz="4000" dirty="0"/>
          </a:p>
        </p:txBody>
      </p:sp>
    </p:spTree>
    <p:extLst>
      <p:ext uri="{BB962C8B-B14F-4D97-AF65-F5344CB8AC3E}">
        <p14:creationId xmlns:p14="http://schemas.microsoft.com/office/powerpoint/2010/main" val="179978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0E9E104D-442A-75D0-3A94-87608906A1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A6AC01-AC5B-0A89-6D50-415657CD79C2}"/>
              </a:ext>
            </a:extLst>
          </p:cNvPr>
          <p:cNvSpPr>
            <a:spLocks noGrp="1"/>
          </p:cNvSpPr>
          <p:nvPr>
            <p:ph type="title" idx="4294967295"/>
          </p:nvPr>
        </p:nvSpPr>
        <p:spPr>
          <a:xfrm>
            <a:off x="1031250" y="-485600"/>
            <a:ext cx="9710400" cy="485600"/>
          </a:xfrm>
        </p:spPr>
        <p:txBody>
          <a:bodyPr/>
          <a:lstStyle/>
          <a:p>
            <a:r>
              <a:rPr lang="en-GB" dirty="0"/>
              <a:t>Statue of man with bow and arrow</a:t>
            </a:r>
          </a:p>
        </p:txBody>
      </p:sp>
      <p:pic>
        <p:nvPicPr>
          <p:cNvPr id="2" name="Picture 1" descr="Photograph of a bronze statue depicting an archer drawing a bow, set against a backdrop of green trees and a stone wall. &#10;&#10;">
            <a:extLst>
              <a:ext uri="{FF2B5EF4-FFF2-40B4-BE49-F238E27FC236}">
                <a16:creationId xmlns:a16="http://schemas.microsoft.com/office/drawing/2014/main" id="{C251C1AE-AC11-EF9E-1265-9B88F7F7B5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8124515"/>
          </a:xfrm>
          <a:prstGeom prst="rect">
            <a:avLst/>
          </a:prstGeom>
        </p:spPr>
      </p:pic>
    </p:spTree>
    <p:extLst>
      <p:ext uri="{BB962C8B-B14F-4D97-AF65-F5344CB8AC3E}">
        <p14:creationId xmlns:p14="http://schemas.microsoft.com/office/powerpoint/2010/main" val="2228041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ECEA9-3775-7EF9-37F1-2ABD2E3B28D0}"/>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7C9E6B53-2A06-DFE4-876B-67645F275749}"/>
              </a:ext>
              <a:ext uri="{C183D7F6-B498-43B3-948B-1728B52AA6E4}">
                <adec:decorative xmlns:adec="http://schemas.microsoft.com/office/drawing/2017/decorative" val="1"/>
              </a:ext>
            </a:extLst>
          </p:cNvPr>
          <p:cNvSpPr/>
          <p:nvPr/>
        </p:nvSpPr>
        <p:spPr>
          <a:xfrm>
            <a:off x="832859" y="2583412"/>
            <a:ext cx="766718" cy="773555"/>
          </a:xfrm>
          <a:custGeom>
            <a:avLst/>
            <a:gdLst/>
            <a:ahLst/>
            <a:cxnLst/>
            <a:rect l="l" t="t" r="r" b="b"/>
            <a:pathLst>
              <a:path w="297998" h="271550">
                <a:moveTo>
                  <a:pt x="0" y="0"/>
                </a:moveTo>
                <a:lnTo>
                  <a:pt x="297998" y="0"/>
                </a:lnTo>
                <a:lnTo>
                  <a:pt x="297998" y="271550"/>
                </a:lnTo>
                <a:lnTo>
                  <a:pt x="0" y="2715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p>
        </p:txBody>
      </p:sp>
      <p:sp>
        <p:nvSpPr>
          <p:cNvPr id="9" name="Freeform 9">
            <a:extLst>
              <a:ext uri="{FF2B5EF4-FFF2-40B4-BE49-F238E27FC236}">
                <a16:creationId xmlns:a16="http://schemas.microsoft.com/office/drawing/2014/main" id="{C18A9BC1-9138-E8F3-4E70-3DEDF69D6080}"/>
              </a:ext>
              <a:ext uri="{C183D7F6-B498-43B3-948B-1728B52AA6E4}">
                <adec:decorative xmlns:adec="http://schemas.microsoft.com/office/drawing/2017/decorative" val="1"/>
              </a:ext>
            </a:extLst>
          </p:cNvPr>
          <p:cNvSpPr/>
          <p:nvPr/>
        </p:nvSpPr>
        <p:spPr>
          <a:xfrm>
            <a:off x="8926149" y="1929223"/>
            <a:ext cx="846463" cy="781380"/>
          </a:xfrm>
          <a:custGeom>
            <a:avLst/>
            <a:gdLst/>
            <a:ahLst/>
            <a:cxnLst/>
            <a:rect l="l" t="t" r="r" b="b"/>
            <a:pathLst>
              <a:path w="328992" h="274297">
                <a:moveTo>
                  <a:pt x="0" y="0"/>
                </a:moveTo>
                <a:lnTo>
                  <a:pt x="328993" y="0"/>
                </a:lnTo>
                <a:lnTo>
                  <a:pt x="328993" y="274298"/>
                </a:lnTo>
                <a:lnTo>
                  <a:pt x="0" y="274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p>
        </p:txBody>
      </p:sp>
      <p:sp>
        <p:nvSpPr>
          <p:cNvPr id="11" name="Freeform 11">
            <a:extLst>
              <a:ext uri="{FF2B5EF4-FFF2-40B4-BE49-F238E27FC236}">
                <a16:creationId xmlns:a16="http://schemas.microsoft.com/office/drawing/2014/main" id="{EACCC972-38ED-F09F-648B-6A46D0394FB9}"/>
              </a:ext>
              <a:ext uri="{C183D7F6-B498-43B3-948B-1728B52AA6E4}">
                <adec:decorative xmlns:adec="http://schemas.microsoft.com/office/drawing/2017/decorative" val="1"/>
              </a:ext>
            </a:extLst>
          </p:cNvPr>
          <p:cNvSpPr/>
          <p:nvPr/>
        </p:nvSpPr>
        <p:spPr>
          <a:xfrm>
            <a:off x="4953207" y="487923"/>
            <a:ext cx="633581" cy="701489"/>
          </a:xfrm>
          <a:custGeom>
            <a:avLst/>
            <a:gdLst/>
            <a:ahLst/>
            <a:cxnLst/>
            <a:rect l="l" t="t" r="r" b="b"/>
            <a:pathLst>
              <a:path w="246252" h="246252">
                <a:moveTo>
                  <a:pt x="0" y="0"/>
                </a:moveTo>
                <a:lnTo>
                  <a:pt x="246252" y="0"/>
                </a:lnTo>
                <a:lnTo>
                  <a:pt x="246252" y="246251"/>
                </a:lnTo>
                <a:lnTo>
                  <a:pt x="0" y="246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p>
        </p:txBody>
      </p:sp>
      <p:sp>
        <p:nvSpPr>
          <p:cNvPr id="18" name="Freeform 18">
            <a:extLst>
              <a:ext uri="{FF2B5EF4-FFF2-40B4-BE49-F238E27FC236}">
                <a16:creationId xmlns:a16="http://schemas.microsoft.com/office/drawing/2014/main" id="{63D43385-039E-0C01-273C-5070D277C605}"/>
              </a:ext>
              <a:ext uri="{C183D7F6-B498-43B3-948B-1728B52AA6E4}">
                <adec:decorative xmlns:adec="http://schemas.microsoft.com/office/drawing/2017/decorative" val="1"/>
              </a:ext>
            </a:extLst>
          </p:cNvPr>
          <p:cNvSpPr/>
          <p:nvPr/>
        </p:nvSpPr>
        <p:spPr>
          <a:xfrm>
            <a:off x="1511191" y="740787"/>
            <a:ext cx="563454" cy="799802"/>
          </a:xfrm>
          <a:custGeom>
            <a:avLst/>
            <a:gdLst/>
            <a:ahLst/>
            <a:cxnLst/>
            <a:rect l="l" t="t" r="r" b="b"/>
            <a:pathLst>
              <a:path w="218996" h="280764">
                <a:moveTo>
                  <a:pt x="0" y="0"/>
                </a:moveTo>
                <a:lnTo>
                  <a:pt x="218995" y="0"/>
                </a:lnTo>
                <a:lnTo>
                  <a:pt x="218995" y="280764"/>
                </a:lnTo>
                <a:lnTo>
                  <a:pt x="0" y="280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p>
        </p:txBody>
      </p:sp>
      <p:sp>
        <p:nvSpPr>
          <p:cNvPr id="26" name="TextBox 25">
            <a:extLst>
              <a:ext uri="{FF2B5EF4-FFF2-40B4-BE49-F238E27FC236}">
                <a16:creationId xmlns:a16="http://schemas.microsoft.com/office/drawing/2014/main" id="{EDD9EF32-147E-8608-0ECF-C0875CA4B0D9}"/>
              </a:ext>
            </a:extLst>
          </p:cNvPr>
          <p:cNvSpPr txBox="1"/>
          <p:nvPr/>
        </p:nvSpPr>
        <p:spPr>
          <a:xfrm>
            <a:off x="995111" y="2831068"/>
            <a:ext cx="11038741" cy="792012"/>
          </a:xfrm>
          <a:prstGeom prst="rect">
            <a:avLst/>
          </a:prstGeom>
          <a:noFill/>
        </p:spPr>
        <p:txBody>
          <a:bodyPr wrap="square">
            <a:spAutoFit/>
          </a:bodyPr>
          <a:lstStyle/>
          <a:p>
            <a:pPr marL="228600">
              <a:lnSpc>
                <a:spcPct val="107000"/>
              </a:lnSpc>
              <a:spcAft>
                <a:spcPts val="800"/>
              </a:spcAft>
            </a:pPr>
            <a:r>
              <a:rPr lang="en-GB" sz="4400" b="1" dirty="0">
                <a:effectLst/>
                <a:ea typeface="Calibri" panose="020F0502020204030204" pitchFamily="34" charset="0"/>
                <a:cs typeface="Calibri" panose="020F0502020204030204" pitchFamily="34" charset="0"/>
              </a:rPr>
              <a:t>Event Evaluation </a:t>
            </a:r>
            <a:endParaRPr lang="en-IE" sz="4400" b="1" dirty="0">
              <a:effectLst/>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3E0E5BD-7C2F-B893-11AB-4203A1962D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Q&amp;A, Closing Remarks</a:t>
            </a:r>
            <a:endParaRPr lang="en-IE" dirty="0"/>
          </a:p>
        </p:txBody>
      </p:sp>
      <p:pic>
        <p:nvPicPr>
          <p:cNvPr id="3" name="Picture 2">
            <a:extLst>
              <a:ext uri="{FF2B5EF4-FFF2-40B4-BE49-F238E27FC236}">
                <a16:creationId xmlns:a16="http://schemas.microsoft.com/office/drawing/2014/main" id="{7BF4E9A7-0E3B-1D35-370E-2F3243A6118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 y="0"/>
            <a:ext cx="12192000" cy="2438400"/>
          </a:xfrm>
          <a:prstGeom prst="rect">
            <a:avLst/>
          </a:prstGeom>
        </p:spPr>
      </p:pic>
      <p:sp>
        <p:nvSpPr>
          <p:cNvPr id="8" name="TextBox 7">
            <a:extLst>
              <a:ext uri="{FF2B5EF4-FFF2-40B4-BE49-F238E27FC236}">
                <a16:creationId xmlns:a16="http://schemas.microsoft.com/office/drawing/2014/main" id="{30E7D73C-42C0-7E86-55F7-231E0098AA6B}"/>
              </a:ext>
            </a:extLst>
          </p:cNvPr>
          <p:cNvSpPr txBox="1"/>
          <p:nvPr/>
        </p:nvSpPr>
        <p:spPr>
          <a:xfrm>
            <a:off x="1305633" y="4094065"/>
            <a:ext cx="6099048" cy="369332"/>
          </a:xfrm>
          <a:prstGeom prst="rect">
            <a:avLst/>
          </a:prstGeom>
          <a:noFill/>
        </p:spPr>
        <p:txBody>
          <a:bodyPr wrap="square">
            <a:spAutoFit/>
          </a:bodyPr>
          <a:lstStyle/>
          <a:p>
            <a:r>
              <a:rPr lang="en-GB" b="1" dirty="0">
                <a:hlinkClick r:id="rId11"/>
              </a:rPr>
              <a:t>https://www.surveymonkey.com/r/CultureInBloom</a:t>
            </a:r>
            <a:endParaRPr lang="en-GB" b="1" dirty="0"/>
          </a:p>
        </p:txBody>
      </p:sp>
      <p:pic>
        <p:nvPicPr>
          <p:cNvPr id="7" name="Picture 4" descr="WAM Christmas Mentoring Event - AHEAD">
            <a:extLst>
              <a:ext uri="{FF2B5EF4-FFF2-40B4-BE49-F238E27FC236}">
                <a16:creationId xmlns:a16="http://schemas.microsoft.com/office/drawing/2014/main" id="{4BF2B9D7-843F-DF58-826E-520DC5CC939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382" b="9702"/>
          <a:stretch>
            <a:fillRect/>
          </a:stretch>
        </p:blipFill>
        <p:spPr bwMode="auto">
          <a:xfrm>
            <a:off x="116782" y="5735637"/>
            <a:ext cx="1756658" cy="92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epartment Climate, Energy and Environment Logo">
            <a:extLst>
              <a:ext uri="{FF2B5EF4-FFF2-40B4-BE49-F238E27FC236}">
                <a16:creationId xmlns:a16="http://schemas.microsoft.com/office/drawing/2014/main" id="{7BAC36FC-8EB8-7B83-69F0-11B10743CE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85598" y="5673047"/>
            <a:ext cx="3313183" cy="1278639"/>
          </a:xfrm>
          <a:prstGeom prst="rect">
            <a:avLst/>
          </a:prstGeom>
        </p:spPr>
      </p:pic>
      <p:pic>
        <p:nvPicPr>
          <p:cNvPr id="6" name="Picture 5" descr="QR Code to be scanned to go to the event evaluation/survey">
            <a:extLst>
              <a:ext uri="{FF2B5EF4-FFF2-40B4-BE49-F238E27FC236}">
                <a16:creationId xmlns:a16="http://schemas.microsoft.com/office/drawing/2014/main" id="{8F05A44A-CE74-C971-8D74-A2AD4B127311}"/>
              </a:ext>
            </a:extLst>
          </p:cNvPr>
          <p:cNvPicPr>
            <a:picLocks noChangeAspect="1"/>
          </p:cNvPicPr>
          <p:nvPr/>
        </p:nvPicPr>
        <p:blipFill>
          <a:blip r:embed="rId14"/>
          <a:stretch>
            <a:fillRect/>
          </a:stretch>
        </p:blipFill>
        <p:spPr>
          <a:xfrm>
            <a:off x="7166163" y="3132353"/>
            <a:ext cx="2478433" cy="2470540"/>
          </a:xfrm>
          <a:prstGeom prst="rect">
            <a:avLst/>
          </a:prstGeom>
        </p:spPr>
      </p:pic>
      <p:sp>
        <p:nvSpPr>
          <p:cNvPr id="12" name="TextBox 11">
            <a:extLst>
              <a:ext uri="{FF2B5EF4-FFF2-40B4-BE49-F238E27FC236}">
                <a16:creationId xmlns:a16="http://schemas.microsoft.com/office/drawing/2014/main" id="{7B789C7A-3104-3431-AB9D-3157F55B4C04}"/>
              </a:ext>
            </a:extLst>
          </p:cNvPr>
          <p:cNvSpPr txBox="1"/>
          <p:nvPr/>
        </p:nvSpPr>
        <p:spPr>
          <a:xfrm>
            <a:off x="7344880" y="2667348"/>
            <a:ext cx="2299716" cy="461665"/>
          </a:xfrm>
          <a:prstGeom prst="rect">
            <a:avLst/>
          </a:prstGeom>
          <a:noFill/>
        </p:spPr>
        <p:txBody>
          <a:bodyPr wrap="square">
            <a:spAutoFit/>
          </a:bodyPr>
          <a:lstStyle/>
          <a:p>
            <a:r>
              <a:rPr lang="en-GB" sz="2400" b="1" dirty="0"/>
              <a:t>Scan QR Code</a:t>
            </a:r>
          </a:p>
        </p:txBody>
      </p:sp>
    </p:spTree>
    <p:extLst>
      <p:ext uri="{BB962C8B-B14F-4D97-AF65-F5344CB8AC3E}">
        <p14:creationId xmlns:p14="http://schemas.microsoft.com/office/powerpoint/2010/main" val="379972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3EE63974-8F40-C58C-356F-CF96E9F7CAF8}"/>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5D28C58E-5D15-A321-D963-214AB173CA58}"/>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Accessibility is</a:t>
            </a:r>
            <a:endParaRPr sz="8000" dirty="0"/>
          </a:p>
        </p:txBody>
      </p:sp>
      <p:sp>
        <p:nvSpPr>
          <p:cNvPr id="66" name="Google Shape;66;p14">
            <a:extLst>
              <a:ext uri="{FF2B5EF4-FFF2-40B4-BE49-F238E27FC236}">
                <a16:creationId xmlns:a16="http://schemas.microsoft.com/office/drawing/2014/main" id="{F0FA2868-F5CF-235E-9E37-56DA23A80F99}"/>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The heartbeat of HeX Productions</a:t>
            </a:r>
            <a:endParaRPr b="1" dirty="0"/>
          </a:p>
        </p:txBody>
      </p:sp>
      <p:sp>
        <p:nvSpPr>
          <p:cNvPr id="68" name="Google Shape;68;p14">
            <a:extLst>
              <a:ext uri="{FF2B5EF4-FFF2-40B4-BE49-F238E27FC236}">
                <a16:creationId xmlns:a16="http://schemas.microsoft.com/office/drawing/2014/main" id="{2B58B466-1855-8FBF-593F-8BEDBB1B9DF6}"/>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a:t>
            </a:fld>
            <a:endParaRPr kern="0" dirty="0">
              <a:solidFill>
                <a:srgbClr val="FFFFFF"/>
              </a:solidFill>
            </a:endParaRPr>
          </a:p>
        </p:txBody>
      </p:sp>
    </p:spTree>
    <p:extLst>
      <p:ext uri="{BB962C8B-B14F-4D97-AF65-F5344CB8AC3E}">
        <p14:creationId xmlns:p14="http://schemas.microsoft.com/office/powerpoint/2010/main" val="35591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6A969D4E-6104-7EB4-CAA7-94A79ADF2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9A0C5-3DC7-A4A1-F951-BAB990B76641}"/>
              </a:ext>
            </a:extLst>
          </p:cNvPr>
          <p:cNvSpPr>
            <a:spLocks noGrp="1"/>
          </p:cNvSpPr>
          <p:nvPr>
            <p:ph type="title" idx="4294967295"/>
          </p:nvPr>
        </p:nvSpPr>
        <p:spPr>
          <a:xfrm>
            <a:off x="1240800" y="-485600"/>
            <a:ext cx="9710400" cy="485600"/>
          </a:xfrm>
        </p:spPr>
        <p:txBody>
          <a:bodyPr/>
          <a:lstStyle/>
          <a:p>
            <a:r>
              <a:rPr lang="en-GB" dirty="0"/>
              <a:t>Image of Hex Team</a:t>
            </a:r>
          </a:p>
        </p:txBody>
      </p:sp>
      <p:pic>
        <p:nvPicPr>
          <p:cNvPr id="4" name="Picture 3" descr="A group of the HeX team posing for a photo&#10;&#10;">
            <a:extLst>
              <a:ext uri="{FF2B5EF4-FFF2-40B4-BE49-F238E27FC236}">
                <a16:creationId xmlns:a16="http://schemas.microsoft.com/office/drawing/2014/main" id="{ECE551E0-AEBA-F139-8DF7-ADC9B753FE3B}"/>
              </a:ext>
            </a:extLst>
          </p:cNvPr>
          <p:cNvPicPr>
            <a:picLocks noChangeAspect="1"/>
          </p:cNvPicPr>
          <p:nvPr/>
        </p:nvPicPr>
        <p:blipFill>
          <a:blip r:embed="rId4"/>
          <a:srcRect l="6635" t="9223" r="6346" b="17428"/>
          <a:stretch>
            <a:fillRect/>
          </a:stretch>
        </p:blipFill>
        <p:spPr>
          <a:xfrm>
            <a:off x="0" y="0"/>
            <a:ext cx="12204188" cy="6858000"/>
          </a:xfrm>
          <a:prstGeom prst="rect">
            <a:avLst/>
          </a:prstGeom>
        </p:spPr>
      </p:pic>
    </p:spTree>
    <p:extLst>
      <p:ext uri="{BB962C8B-B14F-4D97-AF65-F5344CB8AC3E}">
        <p14:creationId xmlns:p14="http://schemas.microsoft.com/office/powerpoint/2010/main" val="203647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4">
          <a:extLst>
            <a:ext uri="{FF2B5EF4-FFF2-40B4-BE49-F238E27FC236}">
              <a16:creationId xmlns:a16="http://schemas.microsoft.com/office/drawing/2014/main" id="{5BC26073-98E7-F62F-3B9A-3C4AC4F2A2FE}"/>
            </a:ext>
          </a:extLst>
        </p:cNvPr>
        <p:cNvGrpSpPr/>
        <p:nvPr/>
      </p:nvGrpSpPr>
      <p:grpSpPr>
        <a:xfrm>
          <a:off x="0" y="0"/>
          <a:ext cx="0" cy="0"/>
          <a:chOff x="0" y="0"/>
          <a:chExt cx="0" cy="0"/>
        </a:xfrm>
      </p:grpSpPr>
      <p:sp>
        <p:nvSpPr>
          <p:cNvPr id="65" name="Google Shape;65;p14">
            <a:extLst>
              <a:ext uri="{FF2B5EF4-FFF2-40B4-BE49-F238E27FC236}">
                <a16:creationId xmlns:a16="http://schemas.microsoft.com/office/drawing/2014/main" id="{28A3CBA8-68CB-6CA5-253B-7A1D65A9D33A}"/>
              </a:ext>
            </a:extLst>
          </p:cNvPr>
          <p:cNvSpPr txBox="1">
            <a:spLocks noGrp="1"/>
          </p:cNvSpPr>
          <p:nvPr>
            <p:ph type="ctrTitle" idx="4294967295"/>
          </p:nvPr>
        </p:nvSpPr>
        <p:spPr>
          <a:xfrm>
            <a:off x="994217" y="3429000"/>
            <a:ext cx="7266203" cy="1129200"/>
          </a:xfrm>
          <a:prstGeom prst="rect">
            <a:avLst/>
          </a:prstGeom>
        </p:spPr>
        <p:txBody>
          <a:bodyPr spcFirstLastPara="1" wrap="square" lIns="0" tIns="0" rIns="0" bIns="0" anchor="b" anchorCtr="0">
            <a:noAutofit/>
          </a:bodyPr>
          <a:lstStyle/>
          <a:p>
            <a:r>
              <a:rPr lang="en" sz="8000" dirty="0"/>
              <a:t>Accessibility is</a:t>
            </a:r>
            <a:endParaRPr sz="8000" dirty="0"/>
          </a:p>
        </p:txBody>
      </p:sp>
      <p:sp>
        <p:nvSpPr>
          <p:cNvPr id="66" name="Google Shape;66;p14">
            <a:extLst>
              <a:ext uri="{FF2B5EF4-FFF2-40B4-BE49-F238E27FC236}">
                <a16:creationId xmlns:a16="http://schemas.microsoft.com/office/drawing/2014/main" id="{56067B42-8C61-E064-E2F2-E2833D1F4674}"/>
              </a:ext>
            </a:extLst>
          </p:cNvPr>
          <p:cNvSpPr txBox="1">
            <a:spLocks noGrp="1"/>
          </p:cNvSpPr>
          <p:nvPr>
            <p:ph type="subTitle" idx="4294967295"/>
          </p:nvPr>
        </p:nvSpPr>
        <p:spPr>
          <a:xfrm>
            <a:off x="994218" y="4878412"/>
            <a:ext cx="9636108" cy="958921"/>
          </a:xfrm>
          <a:prstGeom prst="rect">
            <a:avLst/>
          </a:prstGeom>
        </p:spPr>
        <p:txBody>
          <a:bodyPr spcFirstLastPara="1" wrap="square" lIns="0" tIns="0" rIns="0" bIns="0" anchor="t" anchorCtr="0">
            <a:noAutofit/>
          </a:bodyPr>
          <a:lstStyle/>
          <a:p>
            <a:pPr marL="0" indent="0">
              <a:spcBef>
                <a:spcPts val="800"/>
              </a:spcBef>
              <a:buNone/>
            </a:pPr>
            <a:r>
              <a:rPr lang="en-GB" b="1" dirty="0"/>
              <a:t>For everyone</a:t>
            </a:r>
            <a:endParaRPr b="1" dirty="0"/>
          </a:p>
        </p:txBody>
      </p:sp>
      <p:sp>
        <p:nvSpPr>
          <p:cNvPr id="68" name="Google Shape;68;p14">
            <a:extLst>
              <a:ext uri="{FF2B5EF4-FFF2-40B4-BE49-F238E27FC236}">
                <a16:creationId xmlns:a16="http://schemas.microsoft.com/office/drawing/2014/main" id="{5C51CA74-48E5-A6A8-C066-31878BE31F63}"/>
              </a:ext>
            </a:extLst>
          </p:cNvPr>
          <p:cNvSpPr txBox="1">
            <a:spLocks noGrp="1"/>
          </p:cNvSpPr>
          <p:nvPr>
            <p:ph type="sldNum" idx="12"/>
          </p:nvPr>
        </p:nvSpPr>
        <p:spPr>
          <a:xfrm>
            <a:off x="10951201" y="5664781"/>
            <a:ext cx="620400" cy="632400"/>
          </a:xfrm>
          <a:prstGeom prst="rect">
            <a:avLst/>
          </a:prstGeom>
        </p:spPr>
        <p:txBody>
          <a:bodyPr spcFirstLastPara="1" wrap="square" lIns="0" tIns="0" rIns="0" bIns="0" anchor="b"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9</a:t>
            </a:fld>
            <a:endParaRPr kern="0" dirty="0">
              <a:solidFill>
                <a:srgbClr val="FFFFFF"/>
              </a:solidFill>
            </a:endParaRPr>
          </a:p>
        </p:txBody>
      </p:sp>
    </p:spTree>
    <p:extLst>
      <p:ext uri="{BB962C8B-B14F-4D97-AF65-F5344CB8AC3E}">
        <p14:creationId xmlns:p14="http://schemas.microsoft.com/office/powerpoint/2010/main" val="580894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zMxMzkwMjZ9"/>
  <p:tag name="SLIDO_TYPE" val="SlidoQA"/>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METADATA" val="eyJUaW1lc3RhbXAiOjE3MzMxMzkwMjZ9"/>
  <p:tag name="SLIDO_TYPE" val="SlidoQA"/>
</p:tagLst>
</file>

<file path=ppt/tags/tag4.xml><?xml version="1.0" encoding="utf-8"?>
<p:tagLst xmlns:a="http://schemas.openxmlformats.org/drawingml/2006/main" xmlns:r="http://schemas.openxmlformats.org/officeDocument/2006/relationships" xmlns:p="http://schemas.openxmlformats.org/presentationml/2006/main">
  <p:tag name="SLIDO_ELEMENT" val="log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sidore template">
  <a:themeElements>
    <a:clrScheme name="Custom 347">
      <a:dk1>
        <a:srgbClr val="0D0335"/>
      </a:dk1>
      <a:lt1>
        <a:srgbClr val="FFFFFF"/>
      </a:lt1>
      <a:dk2>
        <a:srgbClr val="573F68"/>
      </a:dk2>
      <a:lt2>
        <a:srgbClr val="E9DDEC"/>
      </a:lt2>
      <a:accent1>
        <a:srgbClr val="E9204E"/>
      </a:accent1>
      <a:accent2>
        <a:srgbClr val="ED4636"/>
      </a:accent2>
      <a:accent3>
        <a:srgbClr val="FCB42E"/>
      </a:accent3>
      <a:accent4>
        <a:srgbClr val="94C486"/>
      </a:accent4>
      <a:accent5>
        <a:srgbClr val="39B8E3"/>
      </a:accent5>
      <a:accent6>
        <a:srgbClr val="412D8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1D7E79624CC6488F334FDF2BFEAE66" ma:contentTypeVersion="14" ma:contentTypeDescription="Create a new document." ma:contentTypeScope="" ma:versionID="1965fdbdd3d7b7d10f8efa17b240e3f3">
  <xsd:schema xmlns:xsd="http://www.w3.org/2001/XMLSchema" xmlns:xs="http://www.w3.org/2001/XMLSchema" xmlns:p="http://schemas.microsoft.com/office/2006/metadata/properties" xmlns:ns2="461f0d09-e3d1-40f1-973b-d90306f5ba10" xmlns:ns3="38e688c1-e32d-4531-8fae-0d27615803e2" targetNamespace="http://schemas.microsoft.com/office/2006/metadata/properties" ma:root="true" ma:fieldsID="a5245e0356b528cb3a16ea443058a32d" ns2:_="" ns3:_="">
    <xsd:import namespace="461f0d09-e3d1-40f1-973b-d90306f5ba10"/>
    <xsd:import namespace="38e688c1-e32d-4531-8fae-0d27615803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f0d09-e3d1-40f1-973b-d90306f5ba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e688c1-e32d-4531-8fae-0d27615803e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1f0d09-e3d1-40f1-973b-d90306f5ba1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1EE417-3AE1-4CA0-AC4D-0038527E9F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1f0d09-e3d1-40f1-973b-d90306f5ba10"/>
    <ds:schemaRef ds:uri="38e688c1-e32d-4531-8fae-0d27615803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C681B4-6BC7-4BBB-AA3B-778425F1C1F4}">
  <ds:schemaRefs>
    <ds:schemaRef ds:uri="http://schemas.microsoft.com/office/2006/metadata/properties"/>
    <ds:schemaRef ds:uri="http://schemas.microsoft.com/office/infopath/2007/PartnerControls"/>
    <ds:schemaRef ds:uri="461f0d09-e3d1-40f1-973b-d90306f5ba10"/>
  </ds:schemaRefs>
</ds:datastoreItem>
</file>

<file path=customXml/itemProps3.xml><?xml version="1.0" encoding="utf-8"?>
<ds:datastoreItem xmlns:ds="http://schemas.openxmlformats.org/officeDocument/2006/customXml" ds:itemID="{0D5CEFAC-4491-4457-9E1F-7A0670DDED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889</TotalTime>
  <Words>2832</Words>
  <Application>Microsoft Office PowerPoint</Application>
  <PresentationFormat>Widescreen</PresentationFormat>
  <Paragraphs>349</Paragraphs>
  <Slides>60</Slides>
  <Notes>52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Aptos</vt:lpstr>
      <vt:lpstr>Aptos Display</vt:lpstr>
      <vt:lpstr>Arial</vt:lpstr>
      <vt:lpstr>Calibri</vt:lpstr>
      <vt:lpstr>Times New Roman</vt:lpstr>
      <vt:lpstr>Tw Cen MT</vt:lpstr>
      <vt:lpstr>Ubuntu</vt:lpstr>
      <vt:lpstr>Ubuntu Light</vt:lpstr>
      <vt:lpstr>Work Sans Regular</vt:lpstr>
      <vt:lpstr>Office Theme</vt:lpstr>
      <vt:lpstr>Isidore template</vt:lpstr>
      <vt:lpstr>Banner image opening slides</vt:lpstr>
      <vt:lpstr>Event Agenda</vt:lpstr>
      <vt:lpstr>Slido</vt:lpstr>
      <vt:lpstr>HeX Productions  Embedding Accessibility in  Procurement and  Digital Design Processes</vt:lpstr>
      <vt:lpstr>Hello…</vt:lpstr>
      <vt:lpstr>Statue of man with bow and arrow</vt:lpstr>
      <vt:lpstr>Accessibility is</vt:lpstr>
      <vt:lpstr>Image of Hex Team</vt:lpstr>
      <vt:lpstr>Accessibility is</vt:lpstr>
      <vt:lpstr>1 in 5</vt:lpstr>
      <vt:lpstr>Family of 5 people</vt:lpstr>
      <vt:lpstr>Office workers sitting on computers</vt:lpstr>
      <vt:lpstr>Accessibility is</vt:lpstr>
      <vt:lpstr>Multicolour Legos</vt:lpstr>
      <vt:lpstr>Accessibility is</vt:lpstr>
      <vt:lpstr>Old Building</vt:lpstr>
      <vt:lpstr>Tudor building</vt:lpstr>
      <vt:lpstr>Accessibility is</vt:lpstr>
      <vt:lpstr>People building Lego block</vt:lpstr>
      <vt:lpstr>Lego people</vt:lpstr>
      <vt:lpstr>Accessibility is</vt:lpstr>
      <vt:lpstr>Bullet journal task list</vt:lpstr>
      <vt:lpstr>Lego characters</vt:lpstr>
      <vt:lpstr>Keyboard</vt:lpstr>
      <vt:lpstr>supermarket</vt:lpstr>
      <vt:lpstr>crayons</vt:lpstr>
      <vt:lpstr>Accessibility is</vt:lpstr>
      <vt:lpstr>Lego</vt:lpstr>
      <vt:lpstr>Free Healthcheck</vt:lpstr>
      <vt:lpstr>HeX Productions  Embedding Accessibility in  Procurement and  Digital Design Processes  Thank you</vt:lpstr>
      <vt:lpstr>Culture Change Panel</vt:lpstr>
      <vt:lpstr>Slido and comfort break</vt:lpstr>
      <vt:lpstr>WIDE Framework</vt:lpstr>
      <vt:lpstr>In This Session</vt:lpstr>
      <vt:lpstr>1) Exploring Culture – what matters?</vt:lpstr>
      <vt:lpstr>What Factors Influence Organisational Culture?</vt:lpstr>
      <vt:lpstr>Controlling What You Can Control</vt:lpstr>
      <vt:lpstr>Thinking About the Governance of Inclusion</vt:lpstr>
      <vt:lpstr>2) The WIDE Framework:   What it is and how was it developed?</vt:lpstr>
      <vt:lpstr>Your Roadmap to an Inclusive Workplace</vt:lpstr>
      <vt:lpstr>2-Year Development Process</vt:lpstr>
      <vt:lpstr>3) The WIDE Framework:   About the WIDE Platform</vt:lpstr>
      <vt:lpstr>What does the Platform Look Like?</vt:lpstr>
      <vt:lpstr>‘Open Access’ Features</vt:lpstr>
      <vt:lpstr>The Framework – 6 Domains</vt:lpstr>
      <vt:lpstr>The WIDE Framework:   Exploring the Platform Features</vt:lpstr>
      <vt:lpstr>Action Pages</vt:lpstr>
      <vt:lpstr>Resource Library</vt:lpstr>
      <vt:lpstr>Self-Review Tool  Is available for organisations with an ROI or NI base  (free registration/login required)</vt:lpstr>
      <vt:lpstr>Organisational Profile</vt:lpstr>
      <vt:lpstr>Dashboard –  Your Review Control Centre</vt:lpstr>
      <vt:lpstr>Action Review</vt:lpstr>
      <vt:lpstr>Dashboard:  Insights at a Glance</vt:lpstr>
      <vt:lpstr>4) Getting Started –  Your Next Steps</vt:lpstr>
      <vt:lpstr>Thank You</vt:lpstr>
      <vt:lpstr>References</vt:lpstr>
      <vt:lpstr>References cont..</vt:lpstr>
      <vt:lpstr>Group discussion instructions</vt:lpstr>
      <vt:lpstr>Q&amp;A, Closing Remarks</vt:lpstr>
      <vt:lpstr>Q&amp;A, 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Alice Hartigan</dc:creator>
  <cp:lastModifiedBy>Alice Hartigan</cp:lastModifiedBy>
  <cp:revision>17</cp:revision>
  <dcterms:created xsi:type="dcterms:W3CDTF">2026-01-16T15:13:52Z</dcterms:created>
  <dcterms:modified xsi:type="dcterms:W3CDTF">2026-02-27T12:42:53Z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0x010100BA1D7E79624CC6488F334FDF2BFEAE66</vt:lpwstr>
  </property>
  <property fmtid="{D5CDD505-2E9C-101B-9397-08002B2CF9AE}" pid="3" name="MediaServiceImageTags">
    <vt:lpwstr/>
  </property>
</Properties>
</file>