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60" r:id="rId8"/>
    <p:sldId id="26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95F"/>
    <a:srgbClr val="6C979E"/>
    <a:srgbClr val="0097D7"/>
    <a:srgbClr val="6E5093"/>
    <a:srgbClr val="09A145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DE1D8-B4E8-4D47-BC77-764F3143496F}" v="200" dt="2024-02-09T09:41:57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EAADE-449B-406F-B770-920264EA77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DFCB89D-2211-4F4F-88DB-FBEC59833892}">
      <dgm:prSet phldrT="[Text]"/>
      <dgm:spPr>
        <a:solidFill>
          <a:srgbClr val="2C595F"/>
        </a:solidFill>
      </dgm:spPr>
      <dgm:t>
        <a:bodyPr/>
        <a:lstStyle/>
        <a:p>
          <a:r>
            <a:rPr lang="en-GB" dirty="0"/>
            <a:t>Identifying key topics</a:t>
          </a:r>
        </a:p>
      </dgm:t>
    </dgm:pt>
    <dgm:pt modelId="{590DA8D2-5020-4EC4-8E35-DF4BCD6B2A12}" type="parTrans" cxnId="{8A8A2BFB-0F86-4122-9940-B7E2ACC8BEC2}">
      <dgm:prSet/>
      <dgm:spPr/>
      <dgm:t>
        <a:bodyPr/>
        <a:lstStyle/>
        <a:p>
          <a:endParaRPr lang="en-GB"/>
        </a:p>
      </dgm:t>
    </dgm:pt>
    <dgm:pt modelId="{35FDAFBA-0355-4FA4-A48E-E4EF37210A11}" type="sibTrans" cxnId="{8A8A2BFB-0F86-4122-9940-B7E2ACC8BEC2}">
      <dgm:prSet/>
      <dgm:spPr/>
      <dgm:t>
        <a:bodyPr/>
        <a:lstStyle/>
        <a:p>
          <a:endParaRPr lang="en-GB"/>
        </a:p>
      </dgm:t>
    </dgm:pt>
    <dgm:pt modelId="{0F2AC14A-DBB9-446B-B5A1-0F906EDB5502}">
      <dgm:prSet phldrT="[Text]"/>
      <dgm:spPr>
        <a:solidFill>
          <a:srgbClr val="2C595F"/>
        </a:solidFill>
      </dgm:spPr>
      <dgm:t>
        <a:bodyPr/>
        <a:lstStyle/>
        <a:p>
          <a:r>
            <a:rPr lang="en-GB" dirty="0"/>
            <a:t>Research design</a:t>
          </a:r>
        </a:p>
      </dgm:t>
    </dgm:pt>
    <dgm:pt modelId="{45E1F8AB-EE61-4CE9-8EE7-56C20576AC95}" type="parTrans" cxnId="{CAF48441-7EA0-4F74-A140-0ECBEED4F0F1}">
      <dgm:prSet/>
      <dgm:spPr/>
      <dgm:t>
        <a:bodyPr/>
        <a:lstStyle/>
        <a:p>
          <a:endParaRPr lang="en-GB"/>
        </a:p>
      </dgm:t>
    </dgm:pt>
    <dgm:pt modelId="{281E4E09-D1E6-4BBE-BD9E-5791C527CC2D}" type="sibTrans" cxnId="{CAF48441-7EA0-4F74-A140-0ECBEED4F0F1}">
      <dgm:prSet/>
      <dgm:spPr/>
      <dgm:t>
        <a:bodyPr/>
        <a:lstStyle/>
        <a:p>
          <a:endParaRPr lang="en-GB"/>
        </a:p>
      </dgm:t>
    </dgm:pt>
    <dgm:pt modelId="{B17DB075-BD3A-4DBD-83A5-C2CD28AEB2D7}">
      <dgm:prSet phldrT="[Text]"/>
      <dgm:spPr>
        <a:solidFill>
          <a:srgbClr val="2C595F"/>
        </a:solidFill>
      </dgm:spPr>
      <dgm:t>
        <a:bodyPr/>
        <a:lstStyle/>
        <a:p>
          <a:r>
            <a:rPr lang="en-GB" dirty="0"/>
            <a:t>Sampling (purposive, snowball)</a:t>
          </a:r>
        </a:p>
      </dgm:t>
    </dgm:pt>
    <dgm:pt modelId="{9A9563FE-1E9B-4737-937A-EDAC038D3941}" type="parTrans" cxnId="{120067CB-78E0-4E55-AA2E-99F57D9D0AE8}">
      <dgm:prSet/>
      <dgm:spPr/>
      <dgm:t>
        <a:bodyPr/>
        <a:lstStyle/>
        <a:p>
          <a:endParaRPr lang="en-GB"/>
        </a:p>
      </dgm:t>
    </dgm:pt>
    <dgm:pt modelId="{8A73677B-F2A9-4E3E-A1D6-3897D2C0C65D}" type="sibTrans" cxnId="{120067CB-78E0-4E55-AA2E-99F57D9D0AE8}">
      <dgm:prSet/>
      <dgm:spPr/>
      <dgm:t>
        <a:bodyPr/>
        <a:lstStyle/>
        <a:p>
          <a:endParaRPr lang="en-GB"/>
        </a:p>
      </dgm:t>
    </dgm:pt>
    <dgm:pt modelId="{B79D7F53-2639-409C-B493-F99D61B84573}">
      <dgm:prSet phldrT="[Text]"/>
      <dgm:spPr>
        <a:solidFill>
          <a:srgbClr val="2C595F"/>
        </a:solidFill>
      </dgm:spPr>
      <dgm:t>
        <a:bodyPr/>
        <a:lstStyle/>
        <a:p>
          <a:r>
            <a:rPr lang="en-GB" dirty="0"/>
            <a:t>Dissemination.</a:t>
          </a:r>
        </a:p>
        <a:p>
          <a:r>
            <a:rPr lang="en-GB" dirty="0"/>
            <a:t>(conference presentation, peer reviewed lit). </a:t>
          </a:r>
        </a:p>
      </dgm:t>
    </dgm:pt>
    <dgm:pt modelId="{715D536D-7D60-468E-A32C-3BF75AAE70B1}" type="parTrans" cxnId="{31A6F9BD-39C7-4C41-BBBE-2C3FA22E1E0F}">
      <dgm:prSet/>
      <dgm:spPr/>
      <dgm:t>
        <a:bodyPr/>
        <a:lstStyle/>
        <a:p>
          <a:endParaRPr lang="en-GB"/>
        </a:p>
      </dgm:t>
    </dgm:pt>
    <dgm:pt modelId="{8D0FF9C1-B6B2-45F1-AA62-D8411016F3D3}" type="sibTrans" cxnId="{31A6F9BD-39C7-4C41-BBBE-2C3FA22E1E0F}">
      <dgm:prSet/>
      <dgm:spPr/>
      <dgm:t>
        <a:bodyPr/>
        <a:lstStyle/>
        <a:p>
          <a:endParaRPr lang="en-GB"/>
        </a:p>
      </dgm:t>
    </dgm:pt>
    <dgm:pt modelId="{D6D813F2-443E-4651-89C9-C0713942EC49}" type="pres">
      <dgm:prSet presAssocID="{2CEEAADE-449B-406F-B770-920264EA77FA}" presName="Name0" presStyleCnt="0">
        <dgm:presLayoutVars>
          <dgm:dir/>
          <dgm:resizeHandles val="exact"/>
        </dgm:presLayoutVars>
      </dgm:prSet>
      <dgm:spPr/>
    </dgm:pt>
    <dgm:pt modelId="{48AD4D16-70D3-429F-AB01-E141C45DF480}" type="pres">
      <dgm:prSet presAssocID="{3DFCB89D-2211-4F4F-88DB-FBEC59833892}" presName="node" presStyleLbl="node1" presStyleIdx="0" presStyleCnt="4">
        <dgm:presLayoutVars>
          <dgm:bulletEnabled val="1"/>
        </dgm:presLayoutVars>
      </dgm:prSet>
      <dgm:spPr/>
    </dgm:pt>
    <dgm:pt modelId="{9F4A642F-EC2C-48A4-B26A-0E33894D0A33}" type="pres">
      <dgm:prSet presAssocID="{35FDAFBA-0355-4FA4-A48E-E4EF37210A11}" presName="sibTrans" presStyleLbl="sibTrans2D1" presStyleIdx="0" presStyleCnt="3"/>
      <dgm:spPr/>
    </dgm:pt>
    <dgm:pt modelId="{6EC5A20B-1E90-4184-9B18-4D4EE7407CA6}" type="pres">
      <dgm:prSet presAssocID="{35FDAFBA-0355-4FA4-A48E-E4EF37210A11}" presName="connectorText" presStyleLbl="sibTrans2D1" presStyleIdx="0" presStyleCnt="3"/>
      <dgm:spPr/>
    </dgm:pt>
    <dgm:pt modelId="{83E0BF7A-76A8-4E1E-AB13-E8C6D6066E38}" type="pres">
      <dgm:prSet presAssocID="{0F2AC14A-DBB9-446B-B5A1-0F906EDB5502}" presName="node" presStyleLbl="node1" presStyleIdx="1" presStyleCnt="4">
        <dgm:presLayoutVars>
          <dgm:bulletEnabled val="1"/>
        </dgm:presLayoutVars>
      </dgm:prSet>
      <dgm:spPr/>
    </dgm:pt>
    <dgm:pt modelId="{F652653D-D43E-40E1-A9B4-FBBBE12B8E7E}" type="pres">
      <dgm:prSet presAssocID="{281E4E09-D1E6-4BBE-BD9E-5791C527CC2D}" presName="sibTrans" presStyleLbl="sibTrans2D1" presStyleIdx="1" presStyleCnt="3"/>
      <dgm:spPr/>
    </dgm:pt>
    <dgm:pt modelId="{7CF8A5E5-DBBD-4DF5-A61C-9AD3489171FB}" type="pres">
      <dgm:prSet presAssocID="{281E4E09-D1E6-4BBE-BD9E-5791C527CC2D}" presName="connectorText" presStyleLbl="sibTrans2D1" presStyleIdx="1" presStyleCnt="3"/>
      <dgm:spPr/>
    </dgm:pt>
    <dgm:pt modelId="{2AE534E4-5447-46E2-B019-8242C40A5890}" type="pres">
      <dgm:prSet presAssocID="{B17DB075-BD3A-4DBD-83A5-C2CD28AEB2D7}" presName="node" presStyleLbl="node1" presStyleIdx="2" presStyleCnt="4">
        <dgm:presLayoutVars>
          <dgm:bulletEnabled val="1"/>
        </dgm:presLayoutVars>
      </dgm:prSet>
      <dgm:spPr/>
    </dgm:pt>
    <dgm:pt modelId="{12892EEF-AA27-4134-ACFA-724EBE71FFBD}" type="pres">
      <dgm:prSet presAssocID="{8A73677B-F2A9-4E3E-A1D6-3897D2C0C65D}" presName="sibTrans" presStyleLbl="sibTrans2D1" presStyleIdx="2" presStyleCnt="3"/>
      <dgm:spPr/>
    </dgm:pt>
    <dgm:pt modelId="{729B985B-66EC-453E-967E-C744AFC1B537}" type="pres">
      <dgm:prSet presAssocID="{8A73677B-F2A9-4E3E-A1D6-3897D2C0C65D}" presName="connectorText" presStyleLbl="sibTrans2D1" presStyleIdx="2" presStyleCnt="3"/>
      <dgm:spPr/>
    </dgm:pt>
    <dgm:pt modelId="{CD31B7C1-C4FA-4605-9699-872D269C4BC8}" type="pres">
      <dgm:prSet presAssocID="{B79D7F53-2639-409C-B493-F99D61B84573}" presName="node" presStyleLbl="node1" presStyleIdx="3" presStyleCnt="4">
        <dgm:presLayoutVars>
          <dgm:bulletEnabled val="1"/>
        </dgm:presLayoutVars>
      </dgm:prSet>
      <dgm:spPr/>
    </dgm:pt>
  </dgm:ptLst>
  <dgm:cxnLst>
    <dgm:cxn modelId="{23834A0A-CD17-4273-BC05-6E4B1F5E72B5}" type="presOf" srcId="{B79D7F53-2639-409C-B493-F99D61B84573}" destId="{CD31B7C1-C4FA-4605-9699-872D269C4BC8}" srcOrd="0" destOrd="0" presId="urn:microsoft.com/office/officeart/2005/8/layout/process1"/>
    <dgm:cxn modelId="{4D374B0E-048D-4141-9F3C-60DD8DC25B48}" type="presOf" srcId="{35FDAFBA-0355-4FA4-A48E-E4EF37210A11}" destId="{6EC5A20B-1E90-4184-9B18-4D4EE7407CA6}" srcOrd="1" destOrd="0" presId="urn:microsoft.com/office/officeart/2005/8/layout/process1"/>
    <dgm:cxn modelId="{FB179C3C-0029-4F64-BA7B-491CED11E03E}" type="presOf" srcId="{281E4E09-D1E6-4BBE-BD9E-5791C527CC2D}" destId="{7CF8A5E5-DBBD-4DF5-A61C-9AD3489171FB}" srcOrd="1" destOrd="0" presId="urn:microsoft.com/office/officeart/2005/8/layout/process1"/>
    <dgm:cxn modelId="{CAF48441-7EA0-4F74-A140-0ECBEED4F0F1}" srcId="{2CEEAADE-449B-406F-B770-920264EA77FA}" destId="{0F2AC14A-DBB9-446B-B5A1-0F906EDB5502}" srcOrd="1" destOrd="0" parTransId="{45E1F8AB-EE61-4CE9-8EE7-56C20576AC95}" sibTransId="{281E4E09-D1E6-4BBE-BD9E-5791C527CC2D}"/>
    <dgm:cxn modelId="{CED26045-9366-4600-AD08-7636ACE3D641}" type="presOf" srcId="{2CEEAADE-449B-406F-B770-920264EA77FA}" destId="{D6D813F2-443E-4651-89C9-C0713942EC49}" srcOrd="0" destOrd="0" presId="urn:microsoft.com/office/officeart/2005/8/layout/process1"/>
    <dgm:cxn modelId="{E3638A8E-570B-4FA4-896A-12B9CB19A211}" type="presOf" srcId="{8A73677B-F2A9-4E3E-A1D6-3897D2C0C65D}" destId="{12892EEF-AA27-4134-ACFA-724EBE71FFBD}" srcOrd="0" destOrd="0" presId="urn:microsoft.com/office/officeart/2005/8/layout/process1"/>
    <dgm:cxn modelId="{264B74A8-4562-4AA2-900A-142A3426FCCE}" type="presOf" srcId="{B17DB075-BD3A-4DBD-83A5-C2CD28AEB2D7}" destId="{2AE534E4-5447-46E2-B019-8242C40A5890}" srcOrd="0" destOrd="0" presId="urn:microsoft.com/office/officeart/2005/8/layout/process1"/>
    <dgm:cxn modelId="{6E6766AA-48AD-4445-98CA-53F9DF12B746}" type="presOf" srcId="{281E4E09-D1E6-4BBE-BD9E-5791C527CC2D}" destId="{F652653D-D43E-40E1-A9B4-FBBBE12B8E7E}" srcOrd="0" destOrd="0" presId="urn:microsoft.com/office/officeart/2005/8/layout/process1"/>
    <dgm:cxn modelId="{EACF23B0-90C9-41D0-94B1-3AB45FC7920F}" type="presOf" srcId="{3DFCB89D-2211-4F4F-88DB-FBEC59833892}" destId="{48AD4D16-70D3-429F-AB01-E141C45DF480}" srcOrd="0" destOrd="0" presId="urn:microsoft.com/office/officeart/2005/8/layout/process1"/>
    <dgm:cxn modelId="{E78F22B7-17DB-45E7-93C2-BA53791A5D6F}" type="presOf" srcId="{8A73677B-F2A9-4E3E-A1D6-3897D2C0C65D}" destId="{729B985B-66EC-453E-967E-C744AFC1B537}" srcOrd="1" destOrd="0" presId="urn:microsoft.com/office/officeart/2005/8/layout/process1"/>
    <dgm:cxn modelId="{31A6F9BD-39C7-4C41-BBBE-2C3FA22E1E0F}" srcId="{2CEEAADE-449B-406F-B770-920264EA77FA}" destId="{B79D7F53-2639-409C-B493-F99D61B84573}" srcOrd="3" destOrd="0" parTransId="{715D536D-7D60-468E-A32C-3BF75AAE70B1}" sibTransId="{8D0FF9C1-B6B2-45F1-AA62-D8411016F3D3}"/>
    <dgm:cxn modelId="{120067CB-78E0-4E55-AA2E-99F57D9D0AE8}" srcId="{2CEEAADE-449B-406F-B770-920264EA77FA}" destId="{B17DB075-BD3A-4DBD-83A5-C2CD28AEB2D7}" srcOrd="2" destOrd="0" parTransId="{9A9563FE-1E9B-4737-937A-EDAC038D3941}" sibTransId="{8A73677B-F2A9-4E3E-A1D6-3897D2C0C65D}"/>
    <dgm:cxn modelId="{F643DECF-4FCF-4220-8971-3FEF8FE9C040}" type="presOf" srcId="{0F2AC14A-DBB9-446B-B5A1-0F906EDB5502}" destId="{83E0BF7A-76A8-4E1E-AB13-E8C6D6066E38}" srcOrd="0" destOrd="0" presId="urn:microsoft.com/office/officeart/2005/8/layout/process1"/>
    <dgm:cxn modelId="{BD9108E3-BFAB-4D02-A9C2-EE62634A2BF5}" type="presOf" srcId="{35FDAFBA-0355-4FA4-A48E-E4EF37210A11}" destId="{9F4A642F-EC2C-48A4-B26A-0E33894D0A33}" srcOrd="0" destOrd="0" presId="urn:microsoft.com/office/officeart/2005/8/layout/process1"/>
    <dgm:cxn modelId="{8A8A2BFB-0F86-4122-9940-B7E2ACC8BEC2}" srcId="{2CEEAADE-449B-406F-B770-920264EA77FA}" destId="{3DFCB89D-2211-4F4F-88DB-FBEC59833892}" srcOrd="0" destOrd="0" parTransId="{590DA8D2-5020-4EC4-8E35-DF4BCD6B2A12}" sibTransId="{35FDAFBA-0355-4FA4-A48E-E4EF37210A11}"/>
    <dgm:cxn modelId="{C6D20B11-D2F2-4836-A4E3-11F0B065E8F0}" type="presParOf" srcId="{D6D813F2-443E-4651-89C9-C0713942EC49}" destId="{48AD4D16-70D3-429F-AB01-E141C45DF480}" srcOrd="0" destOrd="0" presId="urn:microsoft.com/office/officeart/2005/8/layout/process1"/>
    <dgm:cxn modelId="{DCB85220-1E27-48A0-B304-1EFEBD83615C}" type="presParOf" srcId="{D6D813F2-443E-4651-89C9-C0713942EC49}" destId="{9F4A642F-EC2C-48A4-B26A-0E33894D0A33}" srcOrd="1" destOrd="0" presId="urn:microsoft.com/office/officeart/2005/8/layout/process1"/>
    <dgm:cxn modelId="{64EBD744-6961-4CE2-85CF-AFE76A1E3A54}" type="presParOf" srcId="{9F4A642F-EC2C-48A4-B26A-0E33894D0A33}" destId="{6EC5A20B-1E90-4184-9B18-4D4EE7407CA6}" srcOrd="0" destOrd="0" presId="urn:microsoft.com/office/officeart/2005/8/layout/process1"/>
    <dgm:cxn modelId="{D535DAFA-9643-4281-8289-85AD3D0CA2CA}" type="presParOf" srcId="{D6D813F2-443E-4651-89C9-C0713942EC49}" destId="{83E0BF7A-76A8-4E1E-AB13-E8C6D6066E38}" srcOrd="2" destOrd="0" presId="urn:microsoft.com/office/officeart/2005/8/layout/process1"/>
    <dgm:cxn modelId="{1E7BCFD8-2238-4A38-BE19-0184CC8CD953}" type="presParOf" srcId="{D6D813F2-443E-4651-89C9-C0713942EC49}" destId="{F652653D-D43E-40E1-A9B4-FBBBE12B8E7E}" srcOrd="3" destOrd="0" presId="urn:microsoft.com/office/officeart/2005/8/layout/process1"/>
    <dgm:cxn modelId="{D3216AA5-1DD4-47C7-9C41-2C0DFAAC2E22}" type="presParOf" srcId="{F652653D-D43E-40E1-A9B4-FBBBE12B8E7E}" destId="{7CF8A5E5-DBBD-4DF5-A61C-9AD3489171FB}" srcOrd="0" destOrd="0" presId="urn:microsoft.com/office/officeart/2005/8/layout/process1"/>
    <dgm:cxn modelId="{2EE215A5-AEA2-43EF-877F-50ADED9EF427}" type="presParOf" srcId="{D6D813F2-443E-4651-89C9-C0713942EC49}" destId="{2AE534E4-5447-46E2-B019-8242C40A5890}" srcOrd="4" destOrd="0" presId="urn:microsoft.com/office/officeart/2005/8/layout/process1"/>
    <dgm:cxn modelId="{ECD104C0-A11A-4AF9-88BE-B78E93419F44}" type="presParOf" srcId="{D6D813F2-443E-4651-89C9-C0713942EC49}" destId="{12892EEF-AA27-4134-ACFA-724EBE71FFBD}" srcOrd="5" destOrd="0" presId="urn:microsoft.com/office/officeart/2005/8/layout/process1"/>
    <dgm:cxn modelId="{F5869396-20A7-4794-A9E2-94F6554C02A9}" type="presParOf" srcId="{12892EEF-AA27-4134-ACFA-724EBE71FFBD}" destId="{729B985B-66EC-453E-967E-C744AFC1B537}" srcOrd="0" destOrd="0" presId="urn:microsoft.com/office/officeart/2005/8/layout/process1"/>
    <dgm:cxn modelId="{ACF6FCE9-37DF-4FA7-B1CE-3398AFC73282}" type="presParOf" srcId="{D6D813F2-443E-4651-89C9-C0713942EC49}" destId="{CD31B7C1-C4FA-4605-9699-872D269C4BC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D4D16-70D3-429F-AB01-E141C45DF480}">
      <dsp:nvSpPr>
        <dsp:cNvPr id="0" name=""/>
        <dsp:cNvSpPr/>
      </dsp:nvSpPr>
      <dsp:spPr>
        <a:xfrm>
          <a:off x="4722" y="1646754"/>
          <a:ext cx="2064869" cy="1355070"/>
        </a:xfrm>
        <a:prstGeom prst="roundRect">
          <a:avLst>
            <a:gd name="adj" fmla="val 10000"/>
          </a:avLst>
        </a:prstGeom>
        <a:solidFill>
          <a:srgbClr val="2C59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Identifying key topics</a:t>
          </a:r>
        </a:p>
      </dsp:txBody>
      <dsp:txXfrm>
        <a:off x="44411" y="1686443"/>
        <a:ext cx="1985491" cy="1275692"/>
      </dsp:txXfrm>
    </dsp:sp>
    <dsp:sp modelId="{9F4A642F-EC2C-48A4-B26A-0E33894D0A33}">
      <dsp:nvSpPr>
        <dsp:cNvPr id="0" name=""/>
        <dsp:cNvSpPr/>
      </dsp:nvSpPr>
      <dsp:spPr>
        <a:xfrm>
          <a:off x="2276079" y="2068246"/>
          <a:ext cx="437752" cy="512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276079" y="2170663"/>
        <a:ext cx="306426" cy="307253"/>
      </dsp:txXfrm>
    </dsp:sp>
    <dsp:sp modelId="{83E0BF7A-76A8-4E1E-AB13-E8C6D6066E38}">
      <dsp:nvSpPr>
        <dsp:cNvPr id="0" name=""/>
        <dsp:cNvSpPr/>
      </dsp:nvSpPr>
      <dsp:spPr>
        <a:xfrm>
          <a:off x="2895540" y="1646754"/>
          <a:ext cx="2064869" cy="1355070"/>
        </a:xfrm>
        <a:prstGeom prst="roundRect">
          <a:avLst>
            <a:gd name="adj" fmla="val 10000"/>
          </a:avLst>
        </a:prstGeom>
        <a:solidFill>
          <a:srgbClr val="2C59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Research design</a:t>
          </a:r>
        </a:p>
      </dsp:txBody>
      <dsp:txXfrm>
        <a:off x="2935229" y="1686443"/>
        <a:ext cx="1985491" cy="1275692"/>
      </dsp:txXfrm>
    </dsp:sp>
    <dsp:sp modelId="{F652653D-D43E-40E1-A9B4-FBBBE12B8E7E}">
      <dsp:nvSpPr>
        <dsp:cNvPr id="0" name=""/>
        <dsp:cNvSpPr/>
      </dsp:nvSpPr>
      <dsp:spPr>
        <a:xfrm>
          <a:off x="5166897" y="2068246"/>
          <a:ext cx="437752" cy="512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166897" y="2170663"/>
        <a:ext cx="306426" cy="307253"/>
      </dsp:txXfrm>
    </dsp:sp>
    <dsp:sp modelId="{2AE534E4-5447-46E2-B019-8242C40A5890}">
      <dsp:nvSpPr>
        <dsp:cNvPr id="0" name=""/>
        <dsp:cNvSpPr/>
      </dsp:nvSpPr>
      <dsp:spPr>
        <a:xfrm>
          <a:off x="5786358" y="1646754"/>
          <a:ext cx="2064869" cy="1355070"/>
        </a:xfrm>
        <a:prstGeom prst="roundRect">
          <a:avLst>
            <a:gd name="adj" fmla="val 10000"/>
          </a:avLst>
        </a:prstGeom>
        <a:solidFill>
          <a:srgbClr val="2C59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Sampling (purposive, snowball)</a:t>
          </a:r>
        </a:p>
      </dsp:txBody>
      <dsp:txXfrm>
        <a:off x="5826047" y="1686443"/>
        <a:ext cx="1985491" cy="1275692"/>
      </dsp:txXfrm>
    </dsp:sp>
    <dsp:sp modelId="{12892EEF-AA27-4134-ACFA-724EBE71FFBD}">
      <dsp:nvSpPr>
        <dsp:cNvPr id="0" name=""/>
        <dsp:cNvSpPr/>
      </dsp:nvSpPr>
      <dsp:spPr>
        <a:xfrm>
          <a:off x="8057715" y="2068246"/>
          <a:ext cx="437752" cy="512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057715" y="2170663"/>
        <a:ext cx="306426" cy="307253"/>
      </dsp:txXfrm>
    </dsp:sp>
    <dsp:sp modelId="{CD31B7C1-C4FA-4605-9699-872D269C4BC8}">
      <dsp:nvSpPr>
        <dsp:cNvPr id="0" name=""/>
        <dsp:cNvSpPr/>
      </dsp:nvSpPr>
      <dsp:spPr>
        <a:xfrm>
          <a:off x="8677176" y="1646754"/>
          <a:ext cx="2064869" cy="1355070"/>
        </a:xfrm>
        <a:prstGeom prst="roundRect">
          <a:avLst>
            <a:gd name="adj" fmla="val 10000"/>
          </a:avLst>
        </a:prstGeom>
        <a:solidFill>
          <a:srgbClr val="2C59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Dissemination.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(conference presentation, peer reviewed lit). </a:t>
          </a:r>
        </a:p>
      </dsp:txBody>
      <dsp:txXfrm>
        <a:off x="8716865" y="1686443"/>
        <a:ext cx="1985491" cy="127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08/02/2024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88" y="834252"/>
            <a:ext cx="6708043" cy="181658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E" dirty="0">
                <a:solidFill>
                  <a:srgbClr val="2C595F"/>
                </a:solidFill>
              </a:rPr>
              <a:t>AHEAD’s Research and Policy Work—An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188" y="3659188"/>
            <a:ext cx="6528826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IE" dirty="0"/>
              <a:t>Research and Policy Team-AHEAD</a:t>
            </a:r>
          </a:p>
          <a:p>
            <a:pPr algn="l"/>
            <a:r>
              <a:rPr lang="en-IE" dirty="0"/>
              <a:t>Dr Richard Healy</a:t>
            </a:r>
          </a:p>
          <a:p>
            <a:pPr algn="l"/>
            <a:r>
              <a:rPr lang="en-IE" dirty="0"/>
              <a:t>Dara Ryder</a:t>
            </a:r>
          </a:p>
          <a:p>
            <a:pPr algn="l"/>
            <a:r>
              <a:rPr lang="en-IE" dirty="0"/>
              <a:t>Dr Vivian Rath</a:t>
            </a:r>
          </a:p>
          <a:p>
            <a:pPr algn="l"/>
            <a:endParaRPr lang="en-IE" dirty="0"/>
          </a:p>
          <a:p>
            <a:endParaRPr lang="en-IE" dirty="0"/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pic>
        <p:nvPicPr>
          <p:cNvPr id="6" name="Picture 5" descr="AHEAD Logo - creating inclusive environments in education and employment for people with disabilities">
            <a:extLst>
              <a:ext uri="{FF2B5EF4-FFF2-40B4-BE49-F238E27FC236}">
                <a16:creationId xmlns:a16="http://schemas.microsoft.com/office/drawing/2014/main" id="{9787BD56-CE76-4C3F-99BB-6453E0EB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2" y="3749299"/>
            <a:ext cx="3564164" cy="96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1596" y="746502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807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946-4185-43A2-A697-395021E0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595F"/>
                </a:solidFill>
              </a:rPr>
              <a:t>In this session</a:t>
            </a:r>
            <a:endParaRPr lang="en-IE" dirty="0">
              <a:solidFill>
                <a:srgbClr val="2C595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EE964E-F3E2-8F22-BBB6-E6B0B522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introduction to the team.</a:t>
            </a:r>
          </a:p>
          <a:p>
            <a:r>
              <a:rPr lang="en-GB" dirty="0"/>
              <a:t>A brief synopsis of our research from 2023</a:t>
            </a:r>
          </a:p>
          <a:p>
            <a:r>
              <a:rPr lang="en-GB" dirty="0"/>
              <a:t>How we decide what research we plan to conduct.</a:t>
            </a:r>
          </a:p>
          <a:p>
            <a:r>
              <a:rPr lang="en-GB" dirty="0"/>
              <a:t>Exploring partnership</a:t>
            </a:r>
          </a:p>
          <a:p>
            <a:pPr lvl="1"/>
            <a:r>
              <a:rPr lang="en-GB" dirty="0"/>
              <a:t>With students</a:t>
            </a:r>
          </a:p>
          <a:p>
            <a:pPr lvl="1"/>
            <a:r>
              <a:rPr lang="en-GB" dirty="0"/>
              <a:t>With stakeholders.</a:t>
            </a:r>
          </a:p>
          <a:p>
            <a:r>
              <a:rPr lang="en-GB" dirty="0"/>
              <a:t>An example, using an actual research project from 2023, that highlights our approach to research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266F93-E5A5-1F3F-CACB-3B20E84B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102" y="1320151"/>
            <a:ext cx="3401863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82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hand holding a notebook and pen, with research data in the background. ">
            <a:extLst>
              <a:ext uri="{FF2B5EF4-FFF2-40B4-BE49-F238E27FC236}">
                <a16:creationId xmlns:a16="http://schemas.microsoft.com/office/drawing/2014/main" id="{B412700C-A2E3-BE90-BD96-22605318F4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329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81" y="323652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2C595F"/>
                </a:solidFill>
              </a:rPr>
              <a:t>2023 Research Output (foremost output only)</a:t>
            </a:r>
            <a:endParaRPr lang="en-IE" sz="4000" dirty="0">
              <a:solidFill>
                <a:srgbClr val="2C595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88BEFA-AF45-7459-FA24-314A6893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82" y="2547216"/>
            <a:ext cx="3822189" cy="3742762"/>
          </a:xfrm>
        </p:spPr>
        <p:txBody>
          <a:bodyPr>
            <a:normAutofit/>
          </a:bodyPr>
          <a:lstStyle/>
          <a:p>
            <a:r>
              <a:rPr lang="en-GB" sz="1900" b="1" dirty="0"/>
              <a:t>15 policy submissions</a:t>
            </a:r>
          </a:p>
          <a:p>
            <a:r>
              <a:rPr lang="en-GB" sz="1900" b="1" dirty="0"/>
              <a:t>One peer reviewed book chapter </a:t>
            </a:r>
          </a:p>
          <a:p>
            <a:r>
              <a:rPr lang="en-GB" sz="1900" b="1" dirty="0"/>
              <a:t>Annual Participation Rate Report</a:t>
            </a:r>
          </a:p>
          <a:p>
            <a:r>
              <a:rPr lang="en-GB" sz="1900" b="1" dirty="0"/>
              <a:t>WAM research</a:t>
            </a:r>
          </a:p>
          <a:p>
            <a:r>
              <a:rPr lang="en-GB" sz="1900" b="1" dirty="0"/>
              <a:t>Reasonable Accommodations in FET</a:t>
            </a:r>
          </a:p>
          <a:p>
            <a:r>
              <a:rPr lang="en-GB" sz="1900" b="1" dirty="0"/>
              <a:t>Changing Landscapes</a:t>
            </a:r>
          </a:p>
          <a:p>
            <a:r>
              <a:rPr lang="en-GB" sz="1900" b="1" dirty="0"/>
              <a:t>RAPP Report</a:t>
            </a:r>
          </a:p>
          <a:p>
            <a:r>
              <a:rPr lang="en-GB" sz="1900" b="1" dirty="0"/>
              <a:t>National Steering Group membership.</a:t>
            </a:r>
            <a:endParaRPr lang="en-GB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3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B1120-4B7B-9AF7-C1F8-DDBD8CBDE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573A5-F546-D868-07BE-DADCAC4A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dirty="0">
                <a:solidFill>
                  <a:srgbClr val="2C595F"/>
                </a:solidFill>
              </a:rPr>
              <a:t>Partnerships with Students and Stakeholders</a:t>
            </a:r>
            <a:endParaRPr lang="en-IE" sz="4200" dirty="0">
              <a:solidFill>
                <a:srgbClr val="2C595F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16C8C0-0F7A-747B-D6F2-BBEE9897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400" b="1" dirty="0"/>
              <a:t>Engaging with students through our Student Advisory Group. </a:t>
            </a:r>
          </a:p>
          <a:p>
            <a:r>
              <a:rPr lang="en-GB" sz="2400" b="1" dirty="0"/>
              <a:t>Engagement with stakeholders and other DPROs/DPOs. </a:t>
            </a:r>
          </a:p>
          <a:p>
            <a:r>
              <a:rPr lang="en-GB" sz="2400" b="1" dirty="0"/>
              <a:t>Identify pertinent issues for research.</a:t>
            </a:r>
          </a:p>
          <a:p>
            <a:endParaRPr lang="en-GB" sz="2400" b="1" dirty="0"/>
          </a:p>
        </p:txBody>
      </p:sp>
      <p:pic>
        <p:nvPicPr>
          <p:cNvPr id="4" name="Picture 3" descr="A group of people putting their hands together, representing AHEAD's partnership approach">
            <a:extLst>
              <a:ext uri="{FF2B5EF4-FFF2-40B4-BE49-F238E27FC236}">
                <a16:creationId xmlns:a16="http://schemas.microsoft.com/office/drawing/2014/main" id="{9FBFB940-98E4-20D6-943E-38FB5B5A08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r="2592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41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335F-9B0E-3AB1-CAF6-CE33F420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595F"/>
                </a:solidFill>
              </a:rPr>
              <a:t>Partnership Research In Action—Changing Landscapes (AHEAD 2023)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E89184-0850-21DA-C323-43969BC03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706438"/>
              </p:ext>
            </p:extLst>
          </p:nvPr>
        </p:nvGraphicFramePr>
        <p:xfrm>
          <a:off x="607031" y="1690688"/>
          <a:ext cx="10746769" cy="464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977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a94638-522b-41e0-a5c8-53b01322a595" xsi:nil="true"/>
    <lcf76f155ced4ddcb4097134ff3c332f xmlns="cb26e2a2-2356-4742-832f-d13de69bbd2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EAA2805582043B6C66D0C9C6BCAF9" ma:contentTypeVersion="14" ma:contentTypeDescription="Create a new document." ma:contentTypeScope="" ma:versionID="7c5844191ef0d7848f2412bb9a43da1d">
  <xsd:schema xmlns:xsd="http://www.w3.org/2001/XMLSchema" xmlns:xs="http://www.w3.org/2001/XMLSchema" xmlns:p="http://schemas.microsoft.com/office/2006/metadata/properties" xmlns:ns2="cb26e2a2-2356-4742-832f-d13de69bbd20" xmlns:ns3="dea94638-522b-41e0-a5c8-53b01322a595" targetNamespace="http://schemas.microsoft.com/office/2006/metadata/properties" ma:root="true" ma:fieldsID="1f68c480a958dfe10443a0a7cba506db" ns2:_="" ns3:_="">
    <xsd:import namespace="cb26e2a2-2356-4742-832f-d13de69bbd20"/>
    <xsd:import namespace="dea94638-522b-41e0-a5c8-53b01322a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6e2a2-2356-4742-832f-d13de69bb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4638-522b-41e0-a5c8-53b01322a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c9b814f-f941-4edd-bdaa-05dc0d9914f9}" ma:internalName="TaxCatchAll" ma:showField="CatchAllData" ma:web="dea94638-522b-41e0-a5c8-53b01322a5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A88658-56AD-4EB8-888F-3DD5A54EBCC4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98a9eb8c-6a01-428e-9f5d-17b5596ff277"/>
    <ds:schemaRef ds:uri="f04adec5-321f-46c9-8d8f-d278d5019d73"/>
    <ds:schemaRef ds:uri="http://purl.org/dc/dcmitype/"/>
    <ds:schemaRef ds:uri="dea94638-522b-41e0-a5c8-53b01322a595"/>
    <ds:schemaRef ds:uri="cb26e2a2-2356-4742-832f-d13de69bbd20"/>
  </ds:schemaRefs>
</ds:datastoreItem>
</file>

<file path=customXml/itemProps2.xml><?xml version="1.0" encoding="utf-8"?>
<ds:datastoreItem xmlns:ds="http://schemas.openxmlformats.org/officeDocument/2006/customXml" ds:itemID="{13C60DFB-483D-435B-BF1D-C2AACB984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6e2a2-2356-4742-832f-d13de69bbd20"/>
    <ds:schemaRef ds:uri="dea94638-522b-41e0-a5c8-53b01322a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184775-3264-478A-959A-6E349DAA07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167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Tw Cen MT</vt:lpstr>
      <vt:lpstr>Office Theme</vt:lpstr>
      <vt:lpstr>AHEAD’s Research and Policy Work—An Overview</vt:lpstr>
      <vt:lpstr>In this session</vt:lpstr>
      <vt:lpstr>2023 Research Output (foremost output only)</vt:lpstr>
      <vt:lpstr>Partnerships with Students and Stakeholders</vt:lpstr>
      <vt:lpstr>Partnership Research In Action—Changing Landscapes (AHEAD 2023)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Richard Healy</cp:lastModifiedBy>
  <cp:revision>5</cp:revision>
  <dcterms:created xsi:type="dcterms:W3CDTF">2018-04-13T09:57:38Z</dcterms:created>
  <dcterms:modified xsi:type="dcterms:W3CDTF">2024-02-09T09:44:18Z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0x010100983EAA2805582043B6C66D0C9C6BCAF9</vt:lpwstr>
  </property>
  <property fmtid="{D5CDD505-2E9C-101B-9397-08002B2CF9AE}" pid="5" name="Order">
    <vt:r8>21200</vt:r8>
  </property>
  <property fmtid="{D5CDD505-2E9C-101B-9397-08002B2CF9AE}" pid="6" name="MediaServiceImageTags">
    <vt:lpwstr/>
  </property>
</Properties>
</file>